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64" r:id="rId4"/>
    <p:sldId id="265" r:id="rId5"/>
    <p:sldId id="263" r:id="rId6"/>
    <p:sldId id="267" r:id="rId7"/>
    <p:sldId id="268" r:id="rId8"/>
    <p:sldId id="269" r:id="rId9"/>
    <p:sldId id="270" r:id="rId10"/>
    <p:sldId id="266" r:id="rId11"/>
    <p:sldId id="258" r:id="rId12"/>
    <p:sldId id="271" r:id="rId13"/>
    <p:sldId id="272" r:id="rId14"/>
    <p:sldId id="273" r:id="rId15"/>
    <p:sldId id="274" r:id="rId16"/>
    <p:sldId id="285" r:id="rId17"/>
    <p:sldId id="275" r:id="rId18"/>
    <p:sldId id="259" r:id="rId19"/>
    <p:sldId id="276" r:id="rId20"/>
    <p:sldId id="277" r:id="rId21"/>
    <p:sldId id="260" r:id="rId22"/>
    <p:sldId id="278" r:id="rId23"/>
    <p:sldId id="279" r:id="rId24"/>
    <p:sldId id="280" r:id="rId25"/>
    <p:sldId id="261" r:id="rId26"/>
    <p:sldId id="281" r:id="rId27"/>
    <p:sldId id="282" r:id="rId28"/>
    <p:sldId id="286" r:id="rId29"/>
    <p:sldId id="262" r:id="rId30"/>
    <p:sldId id="283" r:id="rId31"/>
    <p:sldId id="284" r:id="rId32"/>
    <p:sldId id="287" r:id="rId33"/>
    <p:sldId id="288" r:id="rId34"/>
    <p:sldId id="289" r:id="rId35"/>
    <p:sldId id="290" r:id="rId36"/>
    <p:sldId id="291" r:id="rId37"/>
    <p:sldId id="292" r:id="rId38"/>
    <p:sldId id="29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5586B75A-687E-405C-8A0B-8D00578BA2C3}" type="datetimeFigureOut">
              <a:rPr lang="en-US" dirty="0"/>
              <a:pPr/>
              <a:t>10/12/2016</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10/12/2016</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posgrado.unam.mx/musica/lecturas/LecturaIntroduccionInvestigacionMusical/epistemologia/Descartes-Discurso-Del-Metodo.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35034" y="2298485"/>
            <a:ext cx="6624321" cy="872837"/>
          </a:xfrm>
        </p:spPr>
        <p:txBody>
          <a:bodyPr>
            <a:normAutofit fontScale="90000"/>
          </a:bodyPr>
          <a:lstStyle/>
          <a:p>
            <a:pPr algn="ctr"/>
            <a:r>
              <a:rPr lang="es-MX" dirty="0" smtClean="0"/>
              <a:t/>
            </a:r>
            <a:br>
              <a:rPr lang="es-MX" dirty="0" smtClean="0"/>
            </a:br>
            <a:r>
              <a:rPr lang="es-MX" sz="3100" dirty="0">
                <a:solidFill>
                  <a:schemeClr val="accent2">
                    <a:lumMod val="50000"/>
                  </a:schemeClr>
                </a:solidFill>
              </a:rPr>
              <a:t>UNIVERSIDAD AUTÓNOMA DEL ESTADO DE MÉXICO</a:t>
            </a:r>
            <a:br>
              <a:rPr lang="es-MX" sz="3100" dirty="0">
                <a:solidFill>
                  <a:schemeClr val="accent2">
                    <a:lumMod val="50000"/>
                  </a:schemeClr>
                </a:solidFill>
              </a:rPr>
            </a:br>
            <a:r>
              <a:rPr lang="es-MX" sz="3100" dirty="0">
                <a:solidFill>
                  <a:schemeClr val="accent2">
                    <a:lumMod val="50000"/>
                  </a:schemeClr>
                </a:solidFill>
              </a:rPr>
              <a:t>PLANTEL</a:t>
            </a:r>
            <a:br>
              <a:rPr lang="es-MX" sz="3100" dirty="0">
                <a:solidFill>
                  <a:schemeClr val="accent2">
                    <a:lumMod val="50000"/>
                  </a:schemeClr>
                </a:solidFill>
              </a:rPr>
            </a:br>
            <a:r>
              <a:rPr lang="es-MX" sz="3100" dirty="0">
                <a:solidFill>
                  <a:schemeClr val="accent2">
                    <a:lumMod val="50000"/>
                  </a:schemeClr>
                </a:solidFill>
              </a:rPr>
              <a:t>“LIC. ADOLFO López Mateos” de la Escuela Preparatoria</a:t>
            </a:r>
            <a:r>
              <a:rPr lang="es-MX" sz="4000" dirty="0">
                <a:solidFill>
                  <a:schemeClr val="accent2">
                    <a:lumMod val="50000"/>
                  </a:schemeClr>
                </a:solidFill>
              </a:rPr>
              <a:t>”</a:t>
            </a:r>
            <a:endParaRPr lang="es-MX" sz="4000" dirty="0"/>
          </a:p>
        </p:txBody>
      </p:sp>
      <p:sp>
        <p:nvSpPr>
          <p:cNvPr id="3" name="Subtítulo 2"/>
          <p:cNvSpPr>
            <a:spLocks noGrp="1"/>
          </p:cNvSpPr>
          <p:nvPr>
            <p:ph type="subTitle" idx="1"/>
          </p:nvPr>
        </p:nvSpPr>
        <p:spPr>
          <a:xfrm>
            <a:off x="234992" y="4754880"/>
            <a:ext cx="8726127" cy="1240675"/>
          </a:xfrm>
        </p:spPr>
        <p:txBody>
          <a:bodyPr>
            <a:normAutofit lnSpcReduction="10000"/>
          </a:bodyPr>
          <a:lstStyle/>
          <a:p>
            <a:r>
              <a:rPr lang="es-MX" b="1" dirty="0"/>
              <a:t>RESPONSABLE DE LA ELABORACIÓN:  </a:t>
            </a:r>
          </a:p>
          <a:p>
            <a:r>
              <a:rPr lang="es-MX" b="1" dirty="0"/>
              <a:t> M. EN D. Camerino Juárez Toledo</a:t>
            </a:r>
          </a:p>
          <a:p>
            <a:r>
              <a:rPr lang="es-MX" b="1" dirty="0"/>
              <a:t>Profesor de Tiempo Completo del Plantel “Lic. Adolfo López Mateos”</a:t>
            </a:r>
            <a:endParaRPr lang="es-MX" dirty="0"/>
          </a:p>
          <a:p>
            <a:endParaRPr lang="es-MX" dirty="0"/>
          </a:p>
        </p:txBody>
      </p:sp>
      <p:pic>
        <p:nvPicPr>
          <p:cNvPr id="4" name="Imagen 3"/>
          <p:cNvPicPr>
            <a:picLocks noChangeAspect="1"/>
          </p:cNvPicPr>
          <p:nvPr/>
        </p:nvPicPr>
        <p:blipFill>
          <a:blip r:embed="rId2"/>
          <a:stretch>
            <a:fillRect/>
          </a:stretch>
        </p:blipFill>
        <p:spPr>
          <a:xfrm>
            <a:off x="9345780" y="3718560"/>
            <a:ext cx="2708834" cy="1910481"/>
          </a:xfrm>
          <a:prstGeom prst="rect">
            <a:avLst/>
          </a:prstGeom>
        </p:spPr>
      </p:pic>
      <p:sp>
        <p:nvSpPr>
          <p:cNvPr id="5" name="CuadroTexto 4"/>
          <p:cNvSpPr txBox="1"/>
          <p:nvPr/>
        </p:nvSpPr>
        <p:spPr>
          <a:xfrm>
            <a:off x="9320645" y="2524991"/>
            <a:ext cx="2701637" cy="646331"/>
          </a:xfrm>
          <a:prstGeom prst="rect">
            <a:avLst/>
          </a:prstGeom>
          <a:noFill/>
        </p:spPr>
        <p:txBody>
          <a:bodyPr wrap="square" rtlCol="0">
            <a:spAutoFit/>
          </a:bodyPr>
          <a:lstStyle/>
          <a:p>
            <a:r>
              <a:rPr lang="es-MX" sz="3600" dirty="0" smtClean="0"/>
              <a:t>MÓDULO III</a:t>
            </a:r>
            <a:endParaRPr lang="es-MX" sz="3600" dirty="0"/>
          </a:p>
        </p:txBody>
      </p:sp>
      <p:sp>
        <p:nvSpPr>
          <p:cNvPr id="6" name="Rectángulo 5"/>
          <p:cNvSpPr/>
          <p:nvPr/>
        </p:nvSpPr>
        <p:spPr>
          <a:xfrm>
            <a:off x="234992" y="3397828"/>
            <a:ext cx="8424407" cy="1200329"/>
          </a:xfrm>
          <a:prstGeom prst="rect">
            <a:avLst/>
          </a:prstGeom>
        </p:spPr>
        <p:txBody>
          <a:bodyPr wrap="square">
            <a:spAutoFit/>
          </a:bodyPr>
          <a:lstStyle/>
          <a:p>
            <a:r>
              <a:rPr lang="es-MX" b="1" dirty="0"/>
              <a:t>TÍTULO: Modulo </a:t>
            </a:r>
            <a:r>
              <a:rPr lang="es-MX" b="1" dirty="0" smtClean="0"/>
              <a:t>III “Filosofía Moderna”</a:t>
            </a:r>
            <a:endParaRPr lang="es-MX" b="1" dirty="0"/>
          </a:p>
          <a:p>
            <a:r>
              <a:rPr lang="es-MX" b="1" dirty="0"/>
              <a:t>PROGRAMA EDUCATIVO: FILOSOFÍA     </a:t>
            </a:r>
          </a:p>
          <a:p>
            <a:r>
              <a:rPr lang="es-MX" b="1" dirty="0"/>
              <a:t>NIVEL EDUCATIVO DONDE SE IMPARTE: Medio Superior de la </a:t>
            </a:r>
            <a:r>
              <a:rPr lang="es-MX" b="1" dirty="0" err="1"/>
              <a:t>UAEMex</a:t>
            </a:r>
            <a:r>
              <a:rPr lang="es-MX" b="1" dirty="0"/>
              <a:t>.</a:t>
            </a:r>
          </a:p>
          <a:p>
            <a:r>
              <a:rPr lang="es-MX" b="1" dirty="0"/>
              <a:t>SEMESTRE: Segundo Semestre</a:t>
            </a:r>
            <a:endParaRPr lang="es-MX" b="1" dirty="0"/>
          </a:p>
        </p:txBody>
      </p:sp>
      <p:pic>
        <p:nvPicPr>
          <p:cNvPr id="7" name="Imagen 6"/>
          <p:cNvPicPr>
            <a:picLocks noChangeAspect="1"/>
          </p:cNvPicPr>
          <p:nvPr/>
        </p:nvPicPr>
        <p:blipFill>
          <a:blip r:embed="rId3"/>
          <a:stretch>
            <a:fillRect/>
          </a:stretch>
        </p:blipFill>
        <p:spPr>
          <a:xfrm>
            <a:off x="78394" y="949068"/>
            <a:ext cx="1166404" cy="1122911"/>
          </a:xfrm>
          <a:prstGeom prst="rect">
            <a:avLst/>
          </a:prstGeom>
        </p:spPr>
      </p:pic>
      <p:pic>
        <p:nvPicPr>
          <p:cNvPr id="8" name="Imagen 7"/>
          <p:cNvPicPr>
            <a:picLocks noChangeAspect="1"/>
          </p:cNvPicPr>
          <p:nvPr/>
        </p:nvPicPr>
        <p:blipFill>
          <a:blip r:embed="rId4"/>
          <a:stretch>
            <a:fillRect/>
          </a:stretch>
        </p:blipFill>
        <p:spPr>
          <a:xfrm>
            <a:off x="7788516" y="999530"/>
            <a:ext cx="1172603" cy="1156916"/>
          </a:xfrm>
          <a:prstGeom prst="rect">
            <a:avLst/>
          </a:prstGeom>
        </p:spPr>
      </p:pic>
    </p:spTree>
    <p:extLst>
      <p:ext uri="{BB962C8B-B14F-4D97-AF65-F5344CB8AC3E}">
        <p14:creationId xmlns:p14="http://schemas.microsoft.com/office/powerpoint/2010/main" val="1851841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lstStyle/>
          <a:p>
            <a:endParaRPr lang="es-MX"/>
          </a:p>
        </p:txBody>
      </p:sp>
      <p:pic>
        <p:nvPicPr>
          <p:cNvPr id="5" name="Imagen 4"/>
          <p:cNvPicPr>
            <a:picLocks noChangeAspect="1"/>
          </p:cNvPicPr>
          <p:nvPr/>
        </p:nvPicPr>
        <p:blipFill>
          <a:blip r:embed="rId2"/>
          <a:stretch>
            <a:fillRect/>
          </a:stretch>
        </p:blipFill>
        <p:spPr>
          <a:xfrm>
            <a:off x="4166754" y="864108"/>
            <a:ext cx="7225532" cy="5200795"/>
          </a:xfrm>
          <a:prstGeom prst="rect">
            <a:avLst/>
          </a:prstGeom>
        </p:spPr>
      </p:pic>
      <p:sp>
        <p:nvSpPr>
          <p:cNvPr id="7" name="Título 1"/>
          <p:cNvSpPr>
            <a:spLocks noGrp="1"/>
          </p:cNvSpPr>
          <p:nvPr>
            <p:ph type="title"/>
          </p:nvPr>
        </p:nvSpPr>
        <p:spPr/>
        <p:txBody>
          <a:bodyPr/>
          <a:lstStyle/>
          <a:p>
            <a:r>
              <a:rPr lang="es-MX" dirty="0" smtClean="0"/>
              <a:t>Teoría de los Ídolos de Bacon</a:t>
            </a:r>
            <a:endParaRPr lang="es-MX" dirty="0"/>
          </a:p>
        </p:txBody>
      </p:sp>
    </p:spTree>
    <p:extLst>
      <p:ext uri="{BB962C8B-B14F-4D97-AF65-F5344CB8AC3E}">
        <p14:creationId xmlns:p14="http://schemas.microsoft.com/office/powerpoint/2010/main" val="2545628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RENÉ DESCARTES</a:t>
            </a:r>
            <a:br>
              <a:rPr lang="es-MX" dirty="0" smtClean="0"/>
            </a:br>
            <a:r>
              <a:rPr lang="es-MX" dirty="0" smtClean="0"/>
              <a:t>(1596-1650)</a:t>
            </a:r>
            <a:endParaRPr lang="es-MX" dirty="0"/>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4113084" y="966225"/>
            <a:ext cx="7337697" cy="4888659"/>
          </a:xfrm>
          <a:prstGeom prst="rect">
            <a:avLst/>
          </a:prstGeom>
        </p:spPr>
      </p:pic>
    </p:spTree>
    <p:extLst>
      <p:ext uri="{BB962C8B-B14F-4D97-AF65-F5344CB8AC3E}">
        <p14:creationId xmlns:p14="http://schemas.microsoft.com/office/powerpoint/2010/main" val="1004940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RENÉ DESCARTES</a:t>
            </a:r>
          </a:p>
        </p:txBody>
      </p:sp>
      <p:sp>
        <p:nvSpPr>
          <p:cNvPr id="3" name="Marcador de contenido 2"/>
          <p:cNvSpPr>
            <a:spLocks noGrp="1"/>
          </p:cNvSpPr>
          <p:nvPr>
            <p:ph idx="1"/>
          </p:nvPr>
        </p:nvSpPr>
        <p:spPr>
          <a:xfrm>
            <a:off x="3869268" y="864108"/>
            <a:ext cx="7315200" cy="1754401"/>
          </a:xfrm>
        </p:spPr>
        <p:txBody>
          <a:bodyPr/>
          <a:lstStyle/>
          <a:p>
            <a:pPr algn="just"/>
            <a:r>
              <a:rPr lang="es-MX" dirty="0"/>
              <a:t> </a:t>
            </a:r>
            <a:r>
              <a:rPr lang="es-MX" dirty="0" smtClean="0"/>
              <a:t>Filósofo</a:t>
            </a:r>
            <a:r>
              <a:rPr lang="es-MX" dirty="0"/>
              <a:t>, </a:t>
            </a:r>
            <a:r>
              <a:rPr lang="es-MX" dirty="0" smtClean="0"/>
              <a:t>matemático</a:t>
            </a:r>
            <a:r>
              <a:rPr lang="es-MX" dirty="0"/>
              <a:t> </a:t>
            </a:r>
            <a:r>
              <a:rPr lang="es-MX" dirty="0" smtClean="0"/>
              <a:t>y</a:t>
            </a:r>
            <a:r>
              <a:rPr lang="es-MX" dirty="0"/>
              <a:t> físico </a:t>
            </a:r>
            <a:r>
              <a:rPr lang="es-MX" dirty="0" smtClean="0"/>
              <a:t>francés, </a:t>
            </a:r>
            <a:r>
              <a:rPr lang="es-MX" dirty="0"/>
              <a:t>considerado como el padre de la geometría analítica y de la filosofía moderna, así como uno de los epígonos con luz propia en el umbral de la </a:t>
            </a:r>
            <a:r>
              <a:rPr lang="es-MX" dirty="0" smtClean="0"/>
              <a:t>revolución científica.</a:t>
            </a:r>
          </a:p>
          <a:p>
            <a:pPr algn="just"/>
            <a:r>
              <a:rPr lang="es-MX" dirty="0" smtClean="0"/>
              <a:t>Discurso del Método.</a:t>
            </a:r>
            <a:endParaRPr lang="es-MX" dirty="0"/>
          </a:p>
        </p:txBody>
      </p:sp>
      <p:pic>
        <p:nvPicPr>
          <p:cNvPr id="4" name="Imagen 3"/>
          <p:cNvPicPr>
            <a:picLocks noChangeAspect="1"/>
          </p:cNvPicPr>
          <p:nvPr/>
        </p:nvPicPr>
        <p:blipFill>
          <a:blip r:embed="rId2"/>
          <a:stretch>
            <a:fillRect/>
          </a:stretch>
        </p:blipFill>
        <p:spPr>
          <a:xfrm>
            <a:off x="7264110" y="2272145"/>
            <a:ext cx="2835853" cy="3856760"/>
          </a:xfrm>
          <a:prstGeom prst="rect">
            <a:avLst/>
          </a:prstGeom>
        </p:spPr>
      </p:pic>
    </p:spTree>
    <p:extLst>
      <p:ext uri="{BB962C8B-B14F-4D97-AF65-F5344CB8AC3E}">
        <p14:creationId xmlns:p14="http://schemas.microsoft.com/office/powerpoint/2010/main" val="2168007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Duda Metódica</a:t>
            </a:r>
            <a:endParaRPr lang="es-MX" dirty="0"/>
          </a:p>
        </p:txBody>
      </p:sp>
      <p:sp>
        <p:nvSpPr>
          <p:cNvPr id="3" name="Marcador de contenido 2"/>
          <p:cNvSpPr>
            <a:spLocks noGrp="1"/>
          </p:cNvSpPr>
          <p:nvPr>
            <p:ph idx="1"/>
          </p:nvPr>
        </p:nvSpPr>
        <p:spPr>
          <a:xfrm>
            <a:off x="3869268" y="864108"/>
            <a:ext cx="7315200" cy="2034956"/>
          </a:xfrm>
        </p:spPr>
        <p:txBody>
          <a:bodyPr>
            <a:normAutofit fontScale="92500" lnSpcReduction="20000"/>
          </a:bodyPr>
          <a:lstStyle/>
          <a:p>
            <a:pPr algn="just"/>
            <a:r>
              <a:rPr lang="es-MX" dirty="0"/>
              <a:t>El objetivo de Descartes es encontrar </a:t>
            </a:r>
            <a:r>
              <a:rPr lang="es-MX" b="1" u="sng" dirty="0"/>
              <a:t>verdades absolutamente ciertas </a:t>
            </a:r>
            <a:r>
              <a:rPr lang="es-MX" dirty="0"/>
              <a:t>sobre las cuales no sea posible dudar en absoluto, verdades evidentes que permitan fundamentar el edificio del conocimiento con absoluta garantía. El primer problema planteado es cómo encontrarlas y, para resolverlo, expone el método.</a:t>
            </a:r>
          </a:p>
          <a:p>
            <a:pPr algn="just"/>
            <a:r>
              <a:rPr lang="es-MX" dirty="0"/>
              <a:t>En este método la cuestión es por dónde empezar la búsqueda. La respuesta y el primer momento de este proceso de búsqueda del conocimiento verdadero es la llamada duda metódica</a:t>
            </a:r>
            <a:r>
              <a:rPr lang="es-MX" dirty="0" smtClean="0"/>
              <a:t>.</a:t>
            </a:r>
            <a:endParaRPr lang="es-MX" dirty="0"/>
          </a:p>
        </p:txBody>
      </p:sp>
      <p:pic>
        <p:nvPicPr>
          <p:cNvPr id="4" name="Imagen 3"/>
          <p:cNvPicPr>
            <a:picLocks noChangeAspect="1"/>
          </p:cNvPicPr>
          <p:nvPr/>
        </p:nvPicPr>
        <p:blipFill>
          <a:blip r:embed="rId2"/>
          <a:stretch>
            <a:fillRect/>
          </a:stretch>
        </p:blipFill>
        <p:spPr>
          <a:xfrm>
            <a:off x="6157046" y="3082635"/>
            <a:ext cx="3018127" cy="3018127"/>
          </a:xfrm>
          <a:prstGeom prst="rect">
            <a:avLst/>
          </a:prstGeom>
        </p:spPr>
      </p:pic>
    </p:spTree>
    <p:extLst>
      <p:ext uri="{BB962C8B-B14F-4D97-AF65-F5344CB8AC3E}">
        <p14:creationId xmlns:p14="http://schemas.microsoft.com/office/powerpoint/2010/main" val="1456339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Método</a:t>
            </a:r>
            <a:endParaRPr lang="es-MX" dirty="0"/>
          </a:p>
        </p:txBody>
      </p:sp>
      <p:sp>
        <p:nvSpPr>
          <p:cNvPr id="3" name="Marcador de contenido 2"/>
          <p:cNvSpPr>
            <a:spLocks noGrp="1"/>
          </p:cNvSpPr>
          <p:nvPr>
            <p:ph idx="1"/>
          </p:nvPr>
        </p:nvSpPr>
        <p:spPr>
          <a:xfrm>
            <a:off x="3869268" y="864108"/>
            <a:ext cx="7315200" cy="4996365"/>
          </a:xfrm>
        </p:spPr>
        <p:txBody>
          <a:bodyPr>
            <a:normAutofit lnSpcReduction="10000"/>
          </a:bodyPr>
          <a:lstStyle/>
          <a:p>
            <a:pPr marL="0" indent="0" algn="just">
              <a:buNone/>
            </a:pPr>
            <a:r>
              <a:rPr lang="es-MX" dirty="0"/>
              <a:t>F</a:t>
            </a:r>
            <a:r>
              <a:rPr lang="es-MX" dirty="0" smtClean="0"/>
              <a:t>undamentos </a:t>
            </a:r>
            <a:r>
              <a:rPr lang="es-MX" dirty="0"/>
              <a:t>de su nuevo método, los cuales ha encontrado en la lógica, en el análisis geométrico y en el álgebra. Estos fundamentos </a:t>
            </a:r>
            <a:r>
              <a:rPr lang="es-MX" dirty="0" smtClean="0"/>
              <a:t>son:</a:t>
            </a:r>
          </a:p>
          <a:p>
            <a:r>
              <a:rPr lang="es-MX" b="1" dirty="0" smtClean="0"/>
              <a:t>EVIDENCIA</a:t>
            </a:r>
            <a:r>
              <a:rPr lang="es-MX" dirty="0" smtClean="0"/>
              <a:t>, </a:t>
            </a:r>
            <a:r>
              <a:rPr lang="es-MX" dirty="0"/>
              <a:t>no admitir jamás cosa alguna como verdadera sin haber conocido con evidencia que así </a:t>
            </a:r>
            <a:r>
              <a:rPr lang="es-MX" dirty="0" smtClean="0"/>
              <a:t>era.</a:t>
            </a:r>
            <a:endParaRPr lang="es-MX" dirty="0"/>
          </a:p>
          <a:p>
            <a:r>
              <a:rPr lang="es-MX" b="1" dirty="0" smtClean="0"/>
              <a:t>ANALISIS</a:t>
            </a:r>
            <a:r>
              <a:rPr lang="es-MX" dirty="0" smtClean="0"/>
              <a:t>, </a:t>
            </a:r>
            <a:r>
              <a:rPr lang="es-MX" dirty="0"/>
              <a:t>en dividir cada una de las dificultades que examinare, en tantas partes fuere posible y en cuantas requiriese su mejor </a:t>
            </a:r>
            <a:r>
              <a:rPr lang="es-MX" dirty="0" smtClean="0"/>
              <a:t>solución.</a:t>
            </a:r>
          </a:p>
          <a:p>
            <a:pPr algn="just"/>
            <a:r>
              <a:rPr lang="es-MX" b="1" dirty="0"/>
              <a:t>SINTESIS</a:t>
            </a:r>
            <a:r>
              <a:rPr lang="es-MX" dirty="0"/>
              <a:t>, en conducir con orden mis pensamientos, empezando por los objetos más simples y más fáciles de conocer, para ascender poco a poco, gradualmente, hasta el conocimiento de los más compuestos, e incluso suponiendo un orden entre los que no se preceden naturalmente.</a:t>
            </a:r>
          </a:p>
          <a:p>
            <a:r>
              <a:rPr lang="es-MX" b="1" dirty="0" smtClean="0"/>
              <a:t>ENUMERACIÓN Y REVISIÓN</a:t>
            </a:r>
            <a:r>
              <a:rPr lang="es-MX" dirty="0" smtClean="0"/>
              <a:t>, </a:t>
            </a:r>
            <a:r>
              <a:rPr lang="es-MX" dirty="0"/>
              <a:t>Hacer en todo recuentos tan integrales y unas revisiones tan generales, que llegase a estar seguro de no omitir nada.</a:t>
            </a:r>
          </a:p>
          <a:p>
            <a:endParaRPr lang="es-MX" dirty="0"/>
          </a:p>
        </p:txBody>
      </p:sp>
    </p:spTree>
    <p:extLst>
      <p:ext uri="{BB962C8B-B14F-4D97-AF65-F5344CB8AC3E}">
        <p14:creationId xmlns:p14="http://schemas.microsoft.com/office/powerpoint/2010/main" val="4110264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Método</a:t>
            </a:r>
            <a:endParaRPr lang="es-MX" dirty="0"/>
          </a:p>
        </p:txBody>
      </p:sp>
      <p:pic>
        <p:nvPicPr>
          <p:cNvPr id="4" name="Imagen 3"/>
          <p:cNvPicPr>
            <a:picLocks noChangeAspect="1"/>
          </p:cNvPicPr>
          <p:nvPr/>
        </p:nvPicPr>
        <p:blipFill>
          <a:blip r:embed="rId2"/>
          <a:stretch>
            <a:fillRect/>
          </a:stretch>
        </p:blipFill>
        <p:spPr>
          <a:xfrm>
            <a:off x="4021282" y="735304"/>
            <a:ext cx="7024642" cy="5268482"/>
          </a:xfrm>
          <a:prstGeom prst="rect">
            <a:avLst/>
          </a:prstGeom>
        </p:spPr>
      </p:pic>
    </p:spTree>
    <p:extLst>
      <p:ext uri="{BB962C8B-B14F-4D97-AF65-F5344CB8AC3E}">
        <p14:creationId xmlns:p14="http://schemas.microsoft.com/office/powerpoint/2010/main" val="1373104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Preguntas</a:t>
            </a:r>
            <a:endParaRPr lang="es-MX" dirty="0"/>
          </a:p>
        </p:txBody>
      </p:sp>
      <p:sp>
        <p:nvSpPr>
          <p:cNvPr id="3" name="Marcador de contenido 2"/>
          <p:cNvSpPr>
            <a:spLocks noGrp="1"/>
          </p:cNvSpPr>
          <p:nvPr>
            <p:ph idx="1"/>
          </p:nvPr>
        </p:nvSpPr>
        <p:spPr>
          <a:xfrm>
            <a:off x="3869268" y="864108"/>
            <a:ext cx="7315200" cy="2887010"/>
          </a:xfrm>
        </p:spPr>
        <p:txBody>
          <a:bodyPr/>
          <a:lstStyle/>
          <a:p>
            <a:pPr marL="0" indent="0">
              <a:buNone/>
            </a:pPr>
            <a:r>
              <a:rPr lang="es-MX" dirty="0" smtClean="0"/>
              <a:t>EJERCICIO DEL METODO</a:t>
            </a:r>
          </a:p>
          <a:p>
            <a:r>
              <a:rPr lang="es-MX" dirty="0" smtClean="0"/>
              <a:t>Describe brevemente la película del Rey León.</a:t>
            </a:r>
          </a:p>
          <a:p>
            <a:r>
              <a:rPr lang="es-MX" dirty="0" smtClean="0"/>
              <a:t>Describe a sus personajes, y su lugar dentro de la película.</a:t>
            </a:r>
          </a:p>
          <a:p>
            <a:r>
              <a:rPr lang="es-MX" dirty="0" smtClean="0"/>
              <a:t>Utilizando a los personajes describe nuevamente la película, pero agrégale algo de tu cosecha.</a:t>
            </a:r>
          </a:p>
          <a:p>
            <a:r>
              <a:rPr lang="es-MX" dirty="0" smtClean="0"/>
              <a:t>Compártelo.</a:t>
            </a:r>
          </a:p>
          <a:p>
            <a:endParaRPr lang="es-MX" dirty="0"/>
          </a:p>
        </p:txBody>
      </p:sp>
      <p:pic>
        <p:nvPicPr>
          <p:cNvPr id="4" name="Imagen 3"/>
          <p:cNvPicPr>
            <a:picLocks noChangeAspect="1"/>
          </p:cNvPicPr>
          <p:nvPr/>
        </p:nvPicPr>
        <p:blipFill>
          <a:blip r:embed="rId2"/>
          <a:stretch>
            <a:fillRect/>
          </a:stretch>
        </p:blipFill>
        <p:spPr>
          <a:xfrm>
            <a:off x="5725344" y="3152423"/>
            <a:ext cx="4582438" cy="2572597"/>
          </a:xfrm>
          <a:prstGeom prst="rect">
            <a:avLst/>
          </a:prstGeom>
        </p:spPr>
      </p:pic>
    </p:spTree>
    <p:extLst>
      <p:ext uri="{BB962C8B-B14F-4D97-AF65-F5344CB8AC3E}">
        <p14:creationId xmlns:p14="http://schemas.microsoft.com/office/powerpoint/2010/main" val="1334697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Blaise Pascal</a:t>
            </a:r>
            <a:endParaRPr lang="es-MX" dirty="0"/>
          </a:p>
        </p:txBody>
      </p:sp>
      <p:sp>
        <p:nvSpPr>
          <p:cNvPr id="3" name="Marcador de contenido 2"/>
          <p:cNvSpPr>
            <a:spLocks noGrp="1"/>
          </p:cNvSpPr>
          <p:nvPr>
            <p:ph idx="1"/>
          </p:nvPr>
        </p:nvSpPr>
        <p:spPr/>
        <p:txBody>
          <a:bodyPr/>
          <a:lstStyle/>
          <a:p>
            <a:endParaRPr lang="es-MX" dirty="0"/>
          </a:p>
        </p:txBody>
      </p:sp>
      <p:pic>
        <p:nvPicPr>
          <p:cNvPr id="4" name="Imagen 3"/>
          <p:cNvPicPr>
            <a:picLocks noChangeAspect="1"/>
          </p:cNvPicPr>
          <p:nvPr/>
        </p:nvPicPr>
        <p:blipFill>
          <a:blip r:embed="rId2"/>
          <a:stretch>
            <a:fillRect/>
          </a:stretch>
        </p:blipFill>
        <p:spPr>
          <a:xfrm>
            <a:off x="5469947" y="1278411"/>
            <a:ext cx="3435062" cy="4089360"/>
          </a:xfrm>
          <a:prstGeom prst="rect">
            <a:avLst/>
          </a:prstGeom>
        </p:spPr>
      </p:pic>
      <p:sp>
        <p:nvSpPr>
          <p:cNvPr id="5" name="Rectángulo 4"/>
          <p:cNvSpPr/>
          <p:nvPr/>
        </p:nvSpPr>
        <p:spPr>
          <a:xfrm>
            <a:off x="4596245" y="5458908"/>
            <a:ext cx="6096000" cy="646331"/>
          </a:xfrm>
          <a:prstGeom prst="rect">
            <a:avLst/>
          </a:prstGeom>
        </p:spPr>
        <p:txBody>
          <a:bodyPr>
            <a:spAutoFit/>
          </a:bodyPr>
          <a:lstStyle/>
          <a:p>
            <a:r>
              <a:rPr lang="es-MX" dirty="0"/>
              <a:t>(1623-París, 1662) Matemático, físico, filósofo cristiano y escritor francés. </a:t>
            </a:r>
          </a:p>
        </p:txBody>
      </p:sp>
    </p:spTree>
    <p:extLst>
      <p:ext uri="{BB962C8B-B14F-4D97-AF65-F5344CB8AC3E}">
        <p14:creationId xmlns:p14="http://schemas.microsoft.com/office/powerpoint/2010/main" val="1387617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BLAISE PASCAL</a:t>
            </a:r>
            <a:endParaRPr lang="es-MX" dirty="0"/>
          </a:p>
        </p:txBody>
      </p:sp>
      <p:sp>
        <p:nvSpPr>
          <p:cNvPr id="3" name="Marcador de contenido 2"/>
          <p:cNvSpPr>
            <a:spLocks noGrp="1"/>
          </p:cNvSpPr>
          <p:nvPr>
            <p:ph idx="1"/>
          </p:nvPr>
        </p:nvSpPr>
        <p:spPr>
          <a:xfrm>
            <a:off x="3869268" y="864108"/>
            <a:ext cx="7315200" cy="2232383"/>
          </a:xfrm>
        </p:spPr>
        <p:txBody>
          <a:bodyPr>
            <a:normAutofit/>
          </a:bodyPr>
          <a:lstStyle/>
          <a:p>
            <a:pPr marL="0" indent="0" algn="just">
              <a:buNone/>
            </a:pPr>
            <a:r>
              <a:rPr lang="es-MX" dirty="0" smtClean="0"/>
              <a:t>Sus </a:t>
            </a:r>
            <a:r>
              <a:rPr lang="es-MX" dirty="0"/>
              <a:t>contribuciones a la matemática y a la historia </a:t>
            </a:r>
            <a:r>
              <a:rPr lang="es-MX" dirty="0" smtClean="0"/>
              <a:t>natural, </a:t>
            </a:r>
            <a:r>
              <a:rPr lang="es-MX" dirty="0"/>
              <a:t>aportes a la teoría de la probabilidad, investigaciones sobre los fluidos y la aclaración de conceptos tales como la presión y el vacío. </a:t>
            </a:r>
            <a:endParaRPr lang="es-MX" dirty="0" smtClean="0"/>
          </a:p>
          <a:p>
            <a:pPr marL="0" indent="0" algn="just">
              <a:buNone/>
            </a:pPr>
            <a:r>
              <a:rPr lang="es-MX" dirty="0" smtClean="0"/>
              <a:t>Después </a:t>
            </a:r>
            <a:r>
              <a:rPr lang="es-MX" dirty="0"/>
              <a:t>de una experiencia religiosa profunda en 1654, Pascal abandonó la matemática y la física para dedicarse a la filosofía y a la teología.</a:t>
            </a:r>
          </a:p>
        </p:txBody>
      </p:sp>
      <p:pic>
        <p:nvPicPr>
          <p:cNvPr id="4" name="Imagen 3"/>
          <p:cNvPicPr>
            <a:picLocks noChangeAspect="1"/>
          </p:cNvPicPr>
          <p:nvPr/>
        </p:nvPicPr>
        <p:blipFill>
          <a:blip r:embed="rId2"/>
          <a:stretch>
            <a:fillRect/>
          </a:stretch>
        </p:blipFill>
        <p:spPr>
          <a:xfrm>
            <a:off x="4743450" y="3325091"/>
            <a:ext cx="3306042" cy="1653021"/>
          </a:xfrm>
          <a:prstGeom prst="rect">
            <a:avLst/>
          </a:prstGeom>
        </p:spPr>
      </p:pic>
      <p:pic>
        <p:nvPicPr>
          <p:cNvPr id="5" name="Imagen 4"/>
          <p:cNvPicPr>
            <a:picLocks noChangeAspect="1"/>
          </p:cNvPicPr>
          <p:nvPr/>
        </p:nvPicPr>
        <p:blipFill>
          <a:blip r:embed="rId3"/>
          <a:stretch>
            <a:fillRect/>
          </a:stretch>
        </p:blipFill>
        <p:spPr>
          <a:xfrm>
            <a:off x="8584623" y="2953245"/>
            <a:ext cx="2857500" cy="2771775"/>
          </a:xfrm>
          <a:prstGeom prst="rect">
            <a:avLst/>
          </a:prstGeom>
        </p:spPr>
      </p:pic>
    </p:spTree>
    <p:extLst>
      <p:ext uri="{BB962C8B-B14F-4D97-AF65-F5344CB8AC3E}">
        <p14:creationId xmlns:p14="http://schemas.microsoft.com/office/powerpoint/2010/main" val="3907873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BLAISE PASCAL</a:t>
            </a:r>
          </a:p>
        </p:txBody>
      </p:sp>
      <p:sp>
        <p:nvSpPr>
          <p:cNvPr id="3" name="Marcador de contenido 2"/>
          <p:cNvSpPr>
            <a:spLocks noGrp="1"/>
          </p:cNvSpPr>
          <p:nvPr>
            <p:ph idx="1"/>
          </p:nvPr>
        </p:nvSpPr>
        <p:spPr>
          <a:xfrm>
            <a:off x="3869268" y="864108"/>
            <a:ext cx="7315200" cy="1868701"/>
          </a:xfrm>
        </p:spPr>
        <p:txBody>
          <a:bodyPr>
            <a:normAutofit fontScale="85000" lnSpcReduction="10000"/>
          </a:bodyPr>
          <a:lstStyle/>
          <a:p>
            <a:pPr marL="0" indent="0">
              <a:buNone/>
            </a:pPr>
            <a:r>
              <a:rPr lang="es-MX" dirty="0" smtClean="0"/>
              <a:t>Conflicto entre la razón y el corazón</a:t>
            </a:r>
          </a:p>
          <a:p>
            <a:pPr algn="just"/>
            <a:r>
              <a:rPr lang="es-MX" dirty="0"/>
              <a:t>En una época en la que ya se insistía en la separación de la fe y el saber, Pascal representó, en su vida y en su obra, el principio de la unidad de todo el ser. </a:t>
            </a:r>
            <a:endParaRPr lang="es-MX" dirty="0" smtClean="0"/>
          </a:p>
          <a:p>
            <a:pPr algn="just"/>
            <a:r>
              <a:rPr lang="es-MX" dirty="0" smtClean="0"/>
              <a:t>Para </a:t>
            </a:r>
            <a:r>
              <a:rPr lang="es-MX" dirty="0"/>
              <a:t>él, dedicarse tanto a problemas de ciencias naturales como a cuestiones filosóficas y teológicas no suponía contradicción de ninguna clase; todo le servía para lograr una directa profundización de sus conocimientos. </a:t>
            </a:r>
            <a:endParaRPr lang="es-MX" dirty="0" smtClean="0"/>
          </a:p>
        </p:txBody>
      </p:sp>
      <p:pic>
        <p:nvPicPr>
          <p:cNvPr id="4" name="Imagen 3"/>
          <p:cNvPicPr>
            <a:picLocks noChangeAspect="1"/>
          </p:cNvPicPr>
          <p:nvPr/>
        </p:nvPicPr>
        <p:blipFill>
          <a:blip r:embed="rId2"/>
          <a:stretch>
            <a:fillRect/>
          </a:stretch>
        </p:blipFill>
        <p:spPr>
          <a:xfrm>
            <a:off x="4077086" y="3303469"/>
            <a:ext cx="3217332" cy="2337928"/>
          </a:xfrm>
          <a:prstGeom prst="rect">
            <a:avLst/>
          </a:prstGeom>
        </p:spPr>
      </p:pic>
      <p:pic>
        <p:nvPicPr>
          <p:cNvPr id="5" name="Imagen 4"/>
          <p:cNvPicPr>
            <a:picLocks noChangeAspect="1"/>
          </p:cNvPicPr>
          <p:nvPr/>
        </p:nvPicPr>
        <p:blipFill>
          <a:blip r:embed="rId3"/>
          <a:stretch>
            <a:fillRect/>
          </a:stretch>
        </p:blipFill>
        <p:spPr>
          <a:xfrm>
            <a:off x="7894014" y="3303469"/>
            <a:ext cx="3290454" cy="2467841"/>
          </a:xfrm>
          <a:prstGeom prst="rect">
            <a:avLst/>
          </a:prstGeom>
        </p:spPr>
      </p:pic>
    </p:spTree>
    <p:extLst>
      <p:ext uri="{BB962C8B-B14F-4D97-AF65-F5344CB8AC3E}">
        <p14:creationId xmlns:p14="http://schemas.microsoft.com/office/powerpoint/2010/main" val="1431533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FRANCIS BACON</a:t>
            </a:r>
            <a:br>
              <a:rPr lang="es-MX" dirty="0" smtClean="0"/>
            </a:br>
            <a:r>
              <a:rPr lang="es-MX" dirty="0"/>
              <a:t>(1561-1622)</a:t>
            </a:r>
          </a:p>
        </p:txBody>
      </p:sp>
      <p:sp>
        <p:nvSpPr>
          <p:cNvPr id="3" name="Marcador de contenido 2"/>
          <p:cNvSpPr>
            <a:spLocks noGrp="1"/>
          </p:cNvSpPr>
          <p:nvPr>
            <p:ph idx="1"/>
          </p:nvPr>
        </p:nvSpPr>
        <p:spPr>
          <a:xfrm>
            <a:off x="3869268" y="864108"/>
            <a:ext cx="7315200" cy="2097301"/>
          </a:xfrm>
        </p:spPr>
        <p:txBody>
          <a:bodyPr/>
          <a:lstStyle/>
          <a:p>
            <a:pPr algn="just"/>
            <a:r>
              <a:rPr lang="es-MX" dirty="0"/>
              <a:t>F</a:t>
            </a:r>
            <a:r>
              <a:rPr lang="es-MX" dirty="0" smtClean="0"/>
              <a:t>undador </a:t>
            </a:r>
            <a:r>
              <a:rPr lang="es-MX" dirty="0"/>
              <a:t>de la “Filosofía de la Técnica”. Fue un gran crítico del pensamiento aristotélico y uno de los fundadores del </a:t>
            </a:r>
            <a:r>
              <a:rPr lang="es-MX" b="1" u="sng" dirty="0"/>
              <a:t>empirismo</a:t>
            </a:r>
            <a:r>
              <a:rPr lang="es-MX" dirty="0"/>
              <a:t> inglés. El método que usó en sus investigaciones fue el “</a:t>
            </a:r>
            <a:r>
              <a:rPr lang="es-MX" b="1" u="sng" dirty="0"/>
              <a:t>inductivo</a:t>
            </a:r>
            <a:r>
              <a:rPr lang="es-MX" dirty="0"/>
              <a:t>”, contrario al “deductivo” de Descartes, poniendo como base de todo conocimiento la experiencia, y, por ende, su interpretación racional.</a:t>
            </a:r>
          </a:p>
        </p:txBody>
      </p:sp>
      <p:pic>
        <p:nvPicPr>
          <p:cNvPr id="4" name="Imagen 3"/>
          <p:cNvPicPr>
            <a:picLocks noChangeAspect="1"/>
          </p:cNvPicPr>
          <p:nvPr/>
        </p:nvPicPr>
        <p:blipFill>
          <a:blip r:embed="rId2"/>
          <a:stretch>
            <a:fillRect/>
          </a:stretch>
        </p:blipFill>
        <p:spPr>
          <a:xfrm>
            <a:off x="6683905" y="3079558"/>
            <a:ext cx="2761431" cy="2761431"/>
          </a:xfrm>
          <a:prstGeom prst="rect">
            <a:avLst/>
          </a:prstGeom>
        </p:spPr>
      </p:pic>
    </p:spTree>
    <p:extLst>
      <p:ext uri="{BB962C8B-B14F-4D97-AF65-F5344CB8AC3E}">
        <p14:creationId xmlns:p14="http://schemas.microsoft.com/office/powerpoint/2010/main" val="1328726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BLAISE PASCAL</a:t>
            </a:r>
          </a:p>
        </p:txBody>
      </p:sp>
      <p:sp>
        <p:nvSpPr>
          <p:cNvPr id="3" name="Marcador de contenido 2"/>
          <p:cNvSpPr>
            <a:spLocks noGrp="1"/>
          </p:cNvSpPr>
          <p:nvPr>
            <p:ph idx="1"/>
          </p:nvPr>
        </p:nvSpPr>
        <p:spPr>
          <a:xfrm>
            <a:off x="3869268" y="521208"/>
            <a:ext cx="7315200" cy="2180428"/>
          </a:xfrm>
        </p:spPr>
        <p:txBody>
          <a:bodyPr>
            <a:normAutofit/>
          </a:bodyPr>
          <a:lstStyle/>
          <a:p>
            <a:pPr marL="0" indent="0" algn="just">
              <a:buNone/>
            </a:pPr>
            <a:r>
              <a:rPr lang="es-MX" dirty="0"/>
              <a:t>Su percepción de la “</a:t>
            </a:r>
            <a:r>
              <a:rPr lang="es-MX" dirty="0" err="1"/>
              <a:t>intelligence-raison</a:t>
            </a:r>
            <a:r>
              <a:rPr lang="es-MX" dirty="0"/>
              <a:t> du </a:t>
            </a:r>
            <a:r>
              <a:rPr lang="es-MX" dirty="0" err="1"/>
              <a:t>coeur</a:t>
            </a:r>
            <a:r>
              <a:rPr lang="es-MX" dirty="0"/>
              <a:t>” “</a:t>
            </a:r>
            <a:r>
              <a:rPr lang="es-MX" b="1" u="sng" dirty="0"/>
              <a:t>solo la conjunción de la razón con el corazón puede constituirse en base del conocimiento humano</a:t>
            </a:r>
            <a:r>
              <a:rPr lang="es-MX" dirty="0"/>
              <a:t>” es la forma más esencial del conocimiento humano es considerada por sus adeptos como concepción visionaria y ejemplar por los tiempos de los tiempos</a:t>
            </a:r>
            <a:r>
              <a:rPr lang="es-MX" dirty="0" smtClean="0"/>
              <a:t>.</a:t>
            </a:r>
            <a:endParaRPr lang="es-MX" dirty="0"/>
          </a:p>
        </p:txBody>
      </p:sp>
      <p:pic>
        <p:nvPicPr>
          <p:cNvPr id="4" name="Imagen 3"/>
          <p:cNvPicPr>
            <a:picLocks noChangeAspect="1"/>
          </p:cNvPicPr>
          <p:nvPr/>
        </p:nvPicPr>
        <p:blipFill>
          <a:blip r:embed="rId2"/>
          <a:stretch>
            <a:fillRect/>
          </a:stretch>
        </p:blipFill>
        <p:spPr>
          <a:xfrm>
            <a:off x="4987549" y="3077886"/>
            <a:ext cx="5278670" cy="2969252"/>
          </a:xfrm>
          <a:prstGeom prst="rect">
            <a:avLst/>
          </a:prstGeom>
        </p:spPr>
      </p:pic>
    </p:spTree>
    <p:extLst>
      <p:ext uri="{BB962C8B-B14F-4D97-AF65-F5344CB8AC3E}">
        <p14:creationId xmlns:p14="http://schemas.microsoft.com/office/powerpoint/2010/main" val="891244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THOMAS HOBBES</a:t>
            </a:r>
            <a:endParaRPr lang="es-MX" dirty="0"/>
          </a:p>
        </p:txBody>
      </p:sp>
      <p:sp>
        <p:nvSpPr>
          <p:cNvPr id="3" name="Marcador de contenido 2"/>
          <p:cNvSpPr>
            <a:spLocks noGrp="1"/>
          </p:cNvSpPr>
          <p:nvPr>
            <p:ph idx="1"/>
          </p:nvPr>
        </p:nvSpPr>
        <p:spPr>
          <a:xfrm>
            <a:off x="3869268" y="864108"/>
            <a:ext cx="7315200" cy="1712837"/>
          </a:xfrm>
        </p:spPr>
        <p:txBody>
          <a:bodyPr/>
          <a:lstStyle/>
          <a:p>
            <a:r>
              <a:rPr lang="es-MX" b="1" dirty="0"/>
              <a:t>Thomas Hobbes</a:t>
            </a:r>
            <a:r>
              <a:rPr lang="es-MX" dirty="0"/>
              <a:t> </a:t>
            </a:r>
            <a:r>
              <a:rPr lang="es-MX" dirty="0" smtClean="0"/>
              <a:t>(1588 -1679</a:t>
            </a:r>
            <a:r>
              <a:rPr lang="es-MX" dirty="0"/>
              <a:t>) fue un filósofo inglés cuya obra </a:t>
            </a:r>
            <a:r>
              <a:rPr lang="es-MX" i="1" dirty="0"/>
              <a:t>Leviatán</a:t>
            </a:r>
            <a:r>
              <a:rPr lang="es-MX" dirty="0"/>
              <a:t> </a:t>
            </a:r>
            <a:r>
              <a:rPr lang="es-MX" dirty="0" smtClean="0"/>
              <a:t> </a:t>
            </a:r>
            <a:r>
              <a:rPr lang="es-MX" dirty="0"/>
              <a:t>influyó de manera importante en el desarrollo de la filosofía política occidental. </a:t>
            </a:r>
            <a:endParaRPr lang="es-MX" dirty="0" smtClean="0"/>
          </a:p>
          <a:p>
            <a:r>
              <a:rPr lang="es-MX" dirty="0" smtClean="0"/>
              <a:t>Es </a:t>
            </a:r>
            <a:r>
              <a:rPr lang="es-MX" dirty="0"/>
              <a:t>el teórico por excelencia del absolutismo político</a:t>
            </a:r>
          </a:p>
        </p:txBody>
      </p:sp>
      <p:pic>
        <p:nvPicPr>
          <p:cNvPr id="4" name="Imagen 3"/>
          <p:cNvPicPr>
            <a:picLocks noChangeAspect="1"/>
          </p:cNvPicPr>
          <p:nvPr/>
        </p:nvPicPr>
        <p:blipFill>
          <a:blip r:embed="rId2"/>
          <a:stretch>
            <a:fillRect/>
          </a:stretch>
        </p:blipFill>
        <p:spPr>
          <a:xfrm>
            <a:off x="4468957" y="2732808"/>
            <a:ext cx="6108988" cy="2874818"/>
          </a:xfrm>
          <a:prstGeom prst="rect">
            <a:avLst/>
          </a:prstGeom>
        </p:spPr>
      </p:pic>
    </p:spTree>
    <p:extLst>
      <p:ext uri="{BB962C8B-B14F-4D97-AF65-F5344CB8AC3E}">
        <p14:creationId xmlns:p14="http://schemas.microsoft.com/office/powerpoint/2010/main" val="24413708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THOMAS HOBBES</a:t>
            </a:r>
          </a:p>
        </p:txBody>
      </p:sp>
      <p:sp>
        <p:nvSpPr>
          <p:cNvPr id="3" name="Marcador de contenido 2"/>
          <p:cNvSpPr>
            <a:spLocks noGrp="1"/>
          </p:cNvSpPr>
          <p:nvPr>
            <p:ph idx="1"/>
          </p:nvPr>
        </p:nvSpPr>
        <p:spPr>
          <a:xfrm>
            <a:off x="3983568" y="500426"/>
            <a:ext cx="7315200" cy="2627237"/>
          </a:xfrm>
        </p:spPr>
        <p:txBody>
          <a:bodyPr>
            <a:normAutofit/>
          </a:bodyPr>
          <a:lstStyle/>
          <a:p>
            <a:pPr algn="just"/>
            <a:r>
              <a:rPr lang="es-MX" dirty="0"/>
              <a:t>El pensamiento filosófico de Hobbes se define por enmarcarse dentro del materialismo mecanicista, corriente que dice que </a:t>
            </a:r>
            <a:r>
              <a:rPr lang="es-MX" u="sng" dirty="0"/>
              <a:t>solo existe el "cuerpo" físico y niega la existencia del alma</a:t>
            </a:r>
            <a:r>
              <a:rPr lang="es-MX" u="sng" dirty="0" smtClean="0"/>
              <a:t>.</a:t>
            </a:r>
          </a:p>
          <a:p>
            <a:pPr algn="just"/>
            <a:r>
              <a:rPr lang="es-MX" dirty="0" smtClean="0"/>
              <a:t>También </a:t>
            </a:r>
            <a:r>
              <a:rPr lang="es-MX" dirty="0"/>
              <a:t>dice que el ser humano está regido por las leyes del universo. </a:t>
            </a:r>
            <a:endParaRPr lang="es-MX" dirty="0" smtClean="0"/>
          </a:p>
          <a:p>
            <a:pPr algn="just"/>
            <a:r>
              <a:rPr lang="es-MX" dirty="0" smtClean="0"/>
              <a:t>Afirma </a:t>
            </a:r>
            <a:r>
              <a:rPr lang="es-MX" dirty="0"/>
              <a:t>que el ser humano es como una máquina </a:t>
            </a:r>
            <a:r>
              <a:rPr lang="es-MX" dirty="0" smtClean="0"/>
              <a:t>se </a:t>
            </a:r>
            <a:r>
              <a:rPr lang="es-MX" dirty="0"/>
              <a:t>mueve continuamente para alcanzar sus deseos. </a:t>
            </a:r>
          </a:p>
        </p:txBody>
      </p:sp>
      <p:pic>
        <p:nvPicPr>
          <p:cNvPr id="4" name="Imagen 3"/>
          <p:cNvPicPr>
            <a:picLocks noChangeAspect="1"/>
          </p:cNvPicPr>
          <p:nvPr/>
        </p:nvPicPr>
        <p:blipFill>
          <a:blip r:embed="rId2"/>
          <a:stretch>
            <a:fillRect/>
          </a:stretch>
        </p:blipFill>
        <p:spPr>
          <a:xfrm>
            <a:off x="4703185" y="3539836"/>
            <a:ext cx="6048375" cy="1981200"/>
          </a:xfrm>
          <a:prstGeom prst="rect">
            <a:avLst/>
          </a:prstGeom>
        </p:spPr>
      </p:pic>
    </p:spTree>
    <p:extLst>
      <p:ext uri="{BB962C8B-B14F-4D97-AF65-F5344CB8AC3E}">
        <p14:creationId xmlns:p14="http://schemas.microsoft.com/office/powerpoint/2010/main" val="2444639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THOMAS HOBBES</a:t>
            </a:r>
          </a:p>
        </p:txBody>
      </p:sp>
      <p:sp>
        <p:nvSpPr>
          <p:cNvPr id="3" name="Marcador de contenido 2"/>
          <p:cNvSpPr>
            <a:spLocks noGrp="1"/>
          </p:cNvSpPr>
          <p:nvPr>
            <p:ph idx="1"/>
          </p:nvPr>
        </p:nvSpPr>
        <p:spPr>
          <a:xfrm>
            <a:off x="3869268" y="864108"/>
            <a:ext cx="7315200" cy="2689583"/>
          </a:xfrm>
        </p:spPr>
        <p:txBody>
          <a:bodyPr>
            <a:normAutofit fontScale="92500" lnSpcReduction="10000"/>
          </a:bodyPr>
          <a:lstStyle/>
          <a:p>
            <a:pPr marL="0" indent="0">
              <a:buNone/>
            </a:pPr>
            <a:r>
              <a:rPr lang="es-MX" dirty="0" smtClean="0"/>
              <a:t>El </a:t>
            </a:r>
            <a:r>
              <a:rPr lang="es-MX" i="1" dirty="0" smtClean="0"/>
              <a:t>Leviatán</a:t>
            </a:r>
            <a:r>
              <a:rPr lang="es-MX" dirty="0" smtClean="0"/>
              <a:t>, es el Estado</a:t>
            </a:r>
          </a:p>
          <a:p>
            <a:pPr marL="0" indent="0">
              <a:buNone/>
            </a:pPr>
            <a:r>
              <a:rPr lang="es-MX" dirty="0" smtClean="0"/>
              <a:t>Un </a:t>
            </a:r>
            <a:r>
              <a:rPr lang="es-MX" dirty="0"/>
              <a:t>manual sobre la naturaleza humana y cómo se organiza la sociedad. Partiendo de la definición de hombre y de sus características explica la aparición del derecho y de los distintos tipos de gobierno que son necesarios para la convivencia en sociedad. </a:t>
            </a:r>
            <a:endParaRPr lang="es-MX" dirty="0" smtClean="0"/>
          </a:p>
          <a:p>
            <a:pPr marL="0" indent="0">
              <a:buNone/>
            </a:pPr>
            <a:r>
              <a:rPr lang="es-MX" dirty="0" smtClean="0"/>
              <a:t>El </a:t>
            </a:r>
            <a:r>
              <a:rPr lang="es-MX" dirty="0"/>
              <a:t>origen del Estado es el pacto que realizan las personas entre sí, mediante el cual se subordinan desde ese momento a un gobernante, quien a su vez procura el bien de todos los súbditos y de sí mismo. De ese modo se conforma la organización social.</a:t>
            </a:r>
          </a:p>
          <a:p>
            <a:endParaRPr lang="es-MX" dirty="0"/>
          </a:p>
        </p:txBody>
      </p:sp>
      <p:pic>
        <p:nvPicPr>
          <p:cNvPr id="4" name="Imagen 3"/>
          <p:cNvPicPr>
            <a:picLocks noChangeAspect="1"/>
          </p:cNvPicPr>
          <p:nvPr/>
        </p:nvPicPr>
        <p:blipFill>
          <a:blip r:embed="rId2"/>
          <a:stretch>
            <a:fillRect/>
          </a:stretch>
        </p:blipFill>
        <p:spPr>
          <a:xfrm>
            <a:off x="4112297" y="3553691"/>
            <a:ext cx="3614837" cy="1740477"/>
          </a:xfrm>
          <a:prstGeom prst="rect">
            <a:avLst/>
          </a:prstGeom>
        </p:spPr>
      </p:pic>
      <p:pic>
        <p:nvPicPr>
          <p:cNvPr id="5" name="Imagen 4"/>
          <p:cNvPicPr>
            <a:picLocks noChangeAspect="1"/>
          </p:cNvPicPr>
          <p:nvPr/>
        </p:nvPicPr>
        <p:blipFill>
          <a:blip r:embed="rId3"/>
          <a:stretch>
            <a:fillRect/>
          </a:stretch>
        </p:blipFill>
        <p:spPr>
          <a:xfrm>
            <a:off x="8639030" y="3339514"/>
            <a:ext cx="1942954" cy="3041760"/>
          </a:xfrm>
          <a:prstGeom prst="rect">
            <a:avLst/>
          </a:prstGeom>
        </p:spPr>
      </p:pic>
    </p:spTree>
    <p:extLst>
      <p:ext uri="{BB962C8B-B14F-4D97-AF65-F5344CB8AC3E}">
        <p14:creationId xmlns:p14="http://schemas.microsoft.com/office/powerpoint/2010/main" val="291292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THOMAS HOBBES</a:t>
            </a:r>
          </a:p>
        </p:txBody>
      </p:sp>
      <p:sp>
        <p:nvSpPr>
          <p:cNvPr id="3" name="Marcador de contenido 2"/>
          <p:cNvSpPr>
            <a:spLocks noGrp="1"/>
          </p:cNvSpPr>
          <p:nvPr>
            <p:ph idx="1"/>
          </p:nvPr>
        </p:nvSpPr>
        <p:spPr>
          <a:xfrm>
            <a:off x="3879659" y="593945"/>
            <a:ext cx="7315200" cy="1577756"/>
          </a:xfrm>
        </p:spPr>
        <p:txBody>
          <a:bodyPr>
            <a:normAutofit fontScale="92500" lnSpcReduction="10000"/>
          </a:bodyPr>
          <a:lstStyle/>
          <a:p>
            <a:pPr marL="0" indent="0" algn="just">
              <a:buNone/>
            </a:pPr>
            <a:r>
              <a:rPr lang="es-MX" dirty="0" smtClean="0"/>
              <a:t>“El hombre es el lobo </a:t>
            </a:r>
            <a:r>
              <a:rPr lang="es-MX" smtClean="0"/>
              <a:t>del hombre”</a:t>
            </a:r>
            <a:endParaRPr lang="es-MX" dirty="0" smtClean="0"/>
          </a:p>
          <a:p>
            <a:pPr algn="just"/>
            <a:r>
              <a:rPr lang="es-MX" dirty="0" smtClean="0"/>
              <a:t>Su </a:t>
            </a:r>
            <a:r>
              <a:rPr lang="es-MX" dirty="0"/>
              <a:t>visión del estado de naturaleza, anterior a la organización social, es de una "guerra de todos contra </a:t>
            </a:r>
            <a:r>
              <a:rPr lang="es-MX" dirty="0" smtClean="0"/>
              <a:t>todos</a:t>
            </a:r>
          </a:p>
          <a:p>
            <a:pPr algn="just"/>
            <a:r>
              <a:rPr lang="es-MX" dirty="0" smtClean="0"/>
              <a:t>El hombre </a:t>
            </a:r>
            <a:r>
              <a:rPr lang="es-MX" dirty="0"/>
              <a:t>renuncia o transfiere su derecho, mediante un pacto o convenio, a un poder absoluto que le garantice un estado de paz. </a:t>
            </a:r>
          </a:p>
        </p:txBody>
      </p:sp>
      <p:pic>
        <p:nvPicPr>
          <p:cNvPr id="4" name="Imagen 3"/>
          <p:cNvPicPr>
            <a:picLocks noChangeAspect="1"/>
          </p:cNvPicPr>
          <p:nvPr/>
        </p:nvPicPr>
        <p:blipFill>
          <a:blip r:embed="rId2"/>
          <a:stretch>
            <a:fillRect/>
          </a:stretch>
        </p:blipFill>
        <p:spPr>
          <a:xfrm>
            <a:off x="5785138" y="2685375"/>
            <a:ext cx="3816061" cy="3610580"/>
          </a:xfrm>
          <a:prstGeom prst="rect">
            <a:avLst/>
          </a:prstGeom>
        </p:spPr>
      </p:pic>
    </p:spTree>
    <p:extLst>
      <p:ext uri="{BB962C8B-B14F-4D97-AF65-F5344CB8AC3E}">
        <p14:creationId xmlns:p14="http://schemas.microsoft.com/office/powerpoint/2010/main" val="2552718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DAVID HUME</a:t>
            </a:r>
            <a:endParaRPr lang="es-MX" dirty="0"/>
          </a:p>
        </p:txBody>
      </p:sp>
      <p:sp>
        <p:nvSpPr>
          <p:cNvPr id="3" name="Marcador de contenido 2"/>
          <p:cNvSpPr>
            <a:spLocks noGrp="1"/>
          </p:cNvSpPr>
          <p:nvPr>
            <p:ph idx="1"/>
          </p:nvPr>
        </p:nvSpPr>
        <p:spPr>
          <a:xfrm>
            <a:off x="3869268" y="864108"/>
            <a:ext cx="7315200" cy="1723228"/>
          </a:xfrm>
        </p:spPr>
        <p:txBody>
          <a:bodyPr/>
          <a:lstStyle/>
          <a:p>
            <a:pPr algn="just"/>
            <a:r>
              <a:rPr lang="es-MX" b="1" dirty="0"/>
              <a:t>David </a:t>
            </a:r>
            <a:r>
              <a:rPr lang="es-MX" b="1" dirty="0" err="1"/>
              <a:t>Hume</a:t>
            </a:r>
            <a:r>
              <a:rPr lang="es-MX" dirty="0"/>
              <a:t> </a:t>
            </a:r>
            <a:r>
              <a:rPr lang="es-MX" dirty="0" smtClean="0"/>
              <a:t>(1711 </a:t>
            </a:r>
            <a:r>
              <a:rPr lang="es-MX" dirty="0"/>
              <a:t>– </a:t>
            </a:r>
            <a:r>
              <a:rPr lang="es-MX" dirty="0" smtClean="0"/>
              <a:t>1776)</a:t>
            </a:r>
            <a:r>
              <a:rPr lang="es-MX" baseline="30000" dirty="0" smtClean="0"/>
              <a:t>1</a:t>
            </a:r>
            <a:r>
              <a:rPr lang="es-MX" dirty="0" smtClean="0"/>
              <a:t> </a:t>
            </a:r>
            <a:r>
              <a:rPr lang="es-MX" dirty="0"/>
              <a:t>fue un filósofo, economista, sociólogo e historiador escocés y constituye una de las figuras más importantes de la filosofía occidental y de la Ilustración escocesa.</a:t>
            </a:r>
          </a:p>
        </p:txBody>
      </p:sp>
      <p:pic>
        <p:nvPicPr>
          <p:cNvPr id="4" name="Imagen 3"/>
          <p:cNvPicPr>
            <a:picLocks noChangeAspect="1"/>
          </p:cNvPicPr>
          <p:nvPr/>
        </p:nvPicPr>
        <p:blipFill>
          <a:blip r:embed="rId2"/>
          <a:stretch>
            <a:fillRect/>
          </a:stretch>
        </p:blipFill>
        <p:spPr>
          <a:xfrm>
            <a:off x="5876492" y="2469574"/>
            <a:ext cx="3361026" cy="3361026"/>
          </a:xfrm>
          <a:prstGeom prst="rect">
            <a:avLst/>
          </a:prstGeom>
        </p:spPr>
      </p:pic>
    </p:spTree>
    <p:extLst>
      <p:ext uri="{BB962C8B-B14F-4D97-AF65-F5344CB8AC3E}">
        <p14:creationId xmlns:p14="http://schemas.microsoft.com/office/powerpoint/2010/main" val="934226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DAVID HUME</a:t>
            </a:r>
          </a:p>
        </p:txBody>
      </p:sp>
      <p:sp>
        <p:nvSpPr>
          <p:cNvPr id="3" name="Marcador de contenido 2"/>
          <p:cNvSpPr>
            <a:spLocks noGrp="1"/>
          </p:cNvSpPr>
          <p:nvPr>
            <p:ph idx="1"/>
          </p:nvPr>
        </p:nvSpPr>
        <p:spPr>
          <a:xfrm>
            <a:off x="3900441" y="583553"/>
            <a:ext cx="7315200" cy="1692056"/>
          </a:xfrm>
        </p:spPr>
        <p:txBody>
          <a:bodyPr/>
          <a:lstStyle/>
          <a:p>
            <a:r>
              <a:rPr lang="es-MX" dirty="0" err="1"/>
              <a:t>Hume</a:t>
            </a:r>
            <a:r>
              <a:rPr lang="es-MX" dirty="0"/>
              <a:t> afirma que todo conocimiento deriva, en última instancia, de </a:t>
            </a:r>
            <a:r>
              <a:rPr lang="es-MX" b="1" u="sng" dirty="0"/>
              <a:t>la experiencia sensible, siendo ésta la única fuente de conocimiento</a:t>
            </a:r>
            <a:r>
              <a:rPr lang="es-MX" dirty="0"/>
              <a:t> y sin ella no se lograría saber alguno.</a:t>
            </a:r>
          </a:p>
        </p:txBody>
      </p:sp>
      <p:pic>
        <p:nvPicPr>
          <p:cNvPr id="4" name="Imagen 3"/>
          <p:cNvPicPr>
            <a:picLocks noChangeAspect="1"/>
          </p:cNvPicPr>
          <p:nvPr/>
        </p:nvPicPr>
        <p:blipFill>
          <a:blip r:embed="rId2"/>
          <a:stretch>
            <a:fillRect/>
          </a:stretch>
        </p:blipFill>
        <p:spPr>
          <a:xfrm>
            <a:off x="5541818" y="2722851"/>
            <a:ext cx="4260659" cy="2850148"/>
          </a:xfrm>
          <a:prstGeom prst="rect">
            <a:avLst/>
          </a:prstGeom>
        </p:spPr>
      </p:pic>
    </p:spTree>
    <p:extLst>
      <p:ext uri="{BB962C8B-B14F-4D97-AF65-F5344CB8AC3E}">
        <p14:creationId xmlns:p14="http://schemas.microsoft.com/office/powerpoint/2010/main" val="538231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DAVID HUME</a:t>
            </a:r>
          </a:p>
        </p:txBody>
      </p:sp>
      <p:sp>
        <p:nvSpPr>
          <p:cNvPr id="3" name="Marcador de contenido 2"/>
          <p:cNvSpPr>
            <a:spLocks noGrp="1"/>
          </p:cNvSpPr>
          <p:nvPr>
            <p:ph idx="1"/>
          </p:nvPr>
        </p:nvSpPr>
        <p:spPr>
          <a:xfrm>
            <a:off x="3869268" y="864107"/>
            <a:ext cx="7315200" cy="2648019"/>
          </a:xfrm>
        </p:spPr>
        <p:txBody>
          <a:bodyPr>
            <a:normAutofit fontScale="85000" lnSpcReduction="20000"/>
          </a:bodyPr>
          <a:lstStyle/>
          <a:p>
            <a:pPr algn="just"/>
            <a:r>
              <a:rPr lang="es-MX" dirty="0"/>
              <a:t>La mayoría de las personas consideran algunas conductas más razonables que otras. Por ejemplo, comer papel de aluminio parece irracional. </a:t>
            </a:r>
            <a:r>
              <a:rPr lang="es-MX" u="sng" dirty="0"/>
              <a:t>Pero </a:t>
            </a:r>
            <a:r>
              <a:rPr lang="es-MX" u="sng" dirty="0" err="1"/>
              <a:t>Hume</a:t>
            </a:r>
            <a:r>
              <a:rPr lang="es-MX" u="sng" dirty="0"/>
              <a:t> negó que la razón tuviera un papel importante cara a motivar o desalentar la conducta.</a:t>
            </a:r>
            <a:r>
              <a:rPr lang="es-MX" dirty="0"/>
              <a:t> Según él, la razón no es más que una calculadora de conceptos y experiencia</a:t>
            </a:r>
            <a:r>
              <a:rPr lang="es-MX" dirty="0" smtClean="0"/>
              <a:t>.</a:t>
            </a:r>
          </a:p>
          <a:p>
            <a:pPr algn="just"/>
            <a:r>
              <a:rPr lang="es-MX" dirty="0" smtClean="0"/>
              <a:t> </a:t>
            </a:r>
            <a:r>
              <a:rPr lang="es-MX" dirty="0"/>
              <a:t>Lo que en definitiva importa es como nos sentimos respecto a la conducta. </a:t>
            </a:r>
            <a:endParaRPr lang="es-MX" dirty="0" smtClean="0"/>
          </a:p>
          <a:p>
            <a:pPr algn="just"/>
            <a:r>
              <a:rPr lang="es-MX" u="sng" dirty="0" smtClean="0"/>
              <a:t>instrumentalismo</a:t>
            </a:r>
            <a:r>
              <a:rPr lang="es-MX" u="sng" dirty="0"/>
              <a:t>, que dice que una acción es razonable si y sólo sí sirve para alcanzar los propios deseos</a:t>
            </a:r>
            <a:r>
              <a:rPr lang="es-MX" dirty="0"/>
              <a:t>, sean los que sean. La razón puede participar solamente informando acerca de las acciones que serán más útiles para alcanzar las metas y deseos, pero nunca dirá qué metas y deseos se deben de tener. </a:t>
            </a:r>
            <a:endParaRPr lang="es-MX" dirty="0" smtClean="0"/>
          </a:p>
        </p:txBody>
      </p:sp>
      <p:pic>
        <p:nvPicPr>
          <p:cNvPr id="4" name="Imagen 3"/>
          <p:cNvPicPr>
            <a:picLocks noChangeAspect="1"/>
          </p:cNvPicPr>
          <p:nvPr/>
        </p:nvPicPr>
        <p:blipFill>
          <a:blip r:embed="rId2"/>
          <a:stretch>
            <a:fillRect/>
          </a:stretch>
        </p:blipFill>
        <p:spPr>
          <a:xfrm>
            <a:off x="5898574" y="3616660"/>
            <a:ext cx="3681846" cy="2761385"/>
          </a:xfrm>
          <a:prstGeom prst="rect">
            <a:avLst/>
          </a:prstGeom>
        </p:spPr>
      </p:pic>
    </p:spTree>
    <p:extLst>
      <p:ext uri="{BB962C8B-B14F-4D97-AF65-F5344CB8AC3E}">
        <p14:creationId xmlns:p14="http://schemas.microsoft.com/office/powerpoint/2010/main" val="2310012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DAVID HUME</a:t>
            </a:r>
          </a:p>
        </p:txBody>
      </p:sp>
      <p:sp>
        <p:nvSpPr>
          <p:cNvPr id="3" name="Marcador de contenido 2"/>
          <p:cNvSpPr>
            <a:spLocks noGrp="1"/>
          </p:cNvSpPr>
          <p:nvPr>
            <p:ph idx="1"/>
          </p:nvPr>
        </p:nvSpPr>
        <p:spPr>
          <a:xfrm>
            <a:off x="3869268" y="864108"/>
            <a:ext cx="7315200" cy="1879092"/>
          </a:xfrm>
        </p:spPr>
        <p:txBody>
          <a:bodyPr>
            <a:normAutofit fontScale="92500" lnSpcReduction="20000"/>
          </a:bodyPr>
          <a:lstStyle/>
          <a:p>
            <a:pPr algn="just"/>
            <a:r>
              <a:rPr lang="es-MX" dirty="0"/>
              <a:t>Así que si alguien quiere ingerir papel de aluminio la razón dirá dónde encontrarlo, y no hay nada irracional en el hecho de comerlo o en querer hacerlo (a menos que se tenga un deseo más fuerte de conservar la salud). </a:t>
            </a:r>
          </a:p>
          <a:p>
            <a:pPr algn="just"/>
            <a:r>
              <a:rPr lang="es-MX" dirty="0"/>
              <a:t>Hoy en día, sin embargo, se aduce que </a:t>
            </a:r>
            <a:r>
              <a:rPr lang="es-MX" dirty="0" err="1"/>
              <a:t>Hume</a:t>
            </a:r>
            <a:r>
              <a:rPr lang="es-MX" dirty="0"/>
              <a:t> fue un paso más allá adentrándose en el nihilismo, pues dijo que </a:t>
            </a:r>
            <a:r>
              <a:rPr lang="es-MX" u="sng" dirty="0"/>
              <a:t>no había nada irracional en frustrar los propios deseos y metas. Tal conducta sería anormal, pero no sería contraria a la razón.</a:t>
            </a:r>
          </a:p>
          <a:p>
            <a:endParaRPr lang="es-MX" dirty="0"/>
          </a:p>
        </p:txBody>
      </p:sp>
      <p:pic>
        <p:nvPicPr>
          <p:cNvPr id="4" name="Imagen 3"/>
          <p:cNvPicPr>
            <a:picLocks noChangeAspect="1"/>
          </p:cNvPicPr>
          <p:nvPr/>
        </p:nvPicPr>
        <p:blipFill>
          <a:blip r:embed="rId2"/>
          <a:stretch>
            <a:fillRect/>
          </a:stretch>
        </p:blipFill>
        <p:spPr>
          <a:xfrm>
            <a:off x="3626812" y="3419476"/>
            <a:ext cx="3314315" cy="1864302"/>
          </a:xfrm>
          <a:prstGeom prst="rect">
            <a:avLst/>
          </a:prstGeom>
        </p:spPr>
      </p:pic>
      <p:pic>
        <p:nvPicPr>
          <p:cNvPr id="5" name="Imagen 4"/>
          <p:cNvPicPr>
            <a:picLocks noChangeAspect="1"/>
          </p:cNvPicPr>
          <p:nvPr/>
        </p:nvPicPr>
        <p:blipFill>
          <a:blip r:embed="rId3"/>
          <a:stretch>
            <a:fillRect/>
          </a:stretch>
        </p:blipFill>
        <p:spPr>
          <a:xfrm>
            <a:off x="7367538" y="3741160"/>
            <a:ext cx="3619500" cy="1266825"/>
          </a:xfrm>
          <a:prstGeom prst="rect">
            <a:avLst/>
          </a:prstGeom>
        </p:spPr>
      </p:pic>
    </p:spTree>
    <p:extLst>
      <p:ext uri="{BB962C8B-B14F-4D97-AF65-F5344CB8AC3E}">
        <p14:creationId xmlns:p14="http://schemas.microsoft.com/office/powerpoint/2010/main" val="1878638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JEAN JACQUES ROUSSEAU</a:t>
            </a:r>
            <a:endParaRPr lang="es-MX" dirty="0"/>
          </a:p>
        </p:txBody>
      </p:sp>
      <p:sp>
        <p:nvSpPr>
          <p:cNvPr id="3" name="Marcador de contenido 2"/>
          <p:cNvSpPr>
            <a:spLocks noGrp="1"/>
          </p:cNvSpPr>
          <p:nvPr>
            <p:ph idx="1"/>
          </p:nvPr>
        </p:nvSpPr>
        <p:spPr>
          <a:xfrm>
            <a:off x="3869268" y="864108"/>
            <a:ext cx="7315200" cy="1692056"/>
          </a:xfrm>
        </p:spPr>
        <p:txBody>
          <a:bodyPr/>
          <a:lstStyle/>
          <a:p>
            <a:pPr algn="just"/>
            <a:r>
              <a:rPr lang="es-MX" b="1" dirty="0"/>
              <a:t>Jean-Jacques Rousseau</a:t>
            </a:r>
            <a:r>
              <a:rPr lang="es-MX" dirty="0"/>
              <a:t> </a:t>
            </a:r>
            <a:r>
              <a:rPr lang="es-MX" dirty="0" smtClean="0"/>
              <a:t>(1712-1778</a:t>
            </a:r>
            <a:r>
              <a:rPr lang="es-MX" dirty="0"/>
              <a:t>) fue un </a:t>
            </a:r>
            <a:r>
              <a:rPr lang="es-MX" dirty="0" smtClean="0"/>
              <a:t>polímita </a:t>
            </a:r>
            <a:r>
              <a:rPr lang="es-MX" dirty="0"/>
              <a:t>suizo francófono. Fue a la vez escritor, filósofo, músico, botánico y naturalista, y aunque definido como un ilustrado, presentó profundas contradicciones que lo separaron de los principales representantes de la Ilustración.</a:t>
            </a:r>
          </a:p>
          <a:p>
            <a:endParaRPr lang="es-MX" dirty="0"/>
          </a:p>
        </p:txBody>
      </p:sp>
      <p:pic>
        <p:nvPicPr>
          <p:cNvPr id="4" name="Imagen 3"/>
          <p:cNvPicPr>
            <a:picLocks noChangeAspect="1"/>
          </p:cNvPicPr>
          <p:nvPr/>
        </p:nvPicPr>
        <p:blipFill>
          <a:blip r:embed="rId2"/>
          <a:stretch>
            <a:fillRect/>
          </a:stretch>
        </p:blipFill>
        <p:spPr>
          <a:xfrm>
            <a:off x="5566062" y="2680855"/>
            <a:ext cx="4589356" cy="3320329"/>
          </a:xfrm>
          <a:prstGeom prst="rect">
            <a:avLst/>
          </a:prstGeom>
        </p:spPr>
      </p:pic>
    </p:spTree>
    <p:extLst>
      <p:ext uri="{BB962C8B-B14F-4D97-AF65-F5344CB8AC3E}">
        <p14:creationId xmlns:p14="http://schemas.microsoft.com/office/powerpoint/2010/main" val="3194253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Francis Bacon</a:t>
            </a:r>
            <a:br>
              <a:rPr lang="es-MX" dirty="0" smtClean="0"/>
            </a:br>
            <a:r>
              <a:rPr lang="es-MX" dirty="0" smtClean="0"/>
              <a:t>Saber Científico y Filosófico</a:t>
            </a:r>
            <a:endParaRPr lang="es-MX" dirty="0"/>
          </a:p>
        </p:txBody>
      </p:sp>
      <p:sp>
        <p:nvSpPr>
          <p:cNvPr id="3" name="Marcador de contenido 2"/>
          <p:cNvSpPr>
            <a:spLocks noGrp="1"/>
          </p:cNvSpPr>
          <p:nvPr>
            <p:ph idx="1"/>
          </p:nvPr>
        </p:nvSpPr>
        <p:spPr>
          <a:xfrm>
            <a:off x="3869268" y="864107"/>
            <a:ext cx="7315200" cy="2824665"/>
          </a:xfrm>
        </p:spPr>
        <p:txBody>
          <a:bodyPr>
            <a:normAutofit fontScale="85000" lnSpcReduction="10000"/>
          </a:bodyPr>
          <a:lstStyle/>
          <a:p>
            <a:pPr algn="just"/>
            <a:r>
              <a:rPr lang="es-MX" dirty="0"/>
              <a:t>Comparó el saber científico y filosófico de su época a la de las “Hormigas” y las “Arañas.” Las hormigas estaban representadas por lo experimentalistas que “acumulan” experiencias durante toda su vida y pasan sin aprender absolutamente nada; y la de las “arañas” por aquellos que sólo viven hablando de todo sin saber nada. A los primeros (las hormigas) les podríamos hoy llamar a los “codiciosos y corruptos por el poder y las riquezas”, y a los segundos (las arañas), a los “</a:t>
            </a:r>
            <a:r>
              <a:rPr lang="es-MX" dirty="0" err="1"/>
              <a:t>sabelo</a:t>
            </a:r>
            <a:r>
              <a:rPr lang="es-MX" dirty="0"/>
              <a:t>-todos y especialistas en nada” que solo viven tejiendo castillos en el aire sin hacer absolutamente nada.</a:t>
            </a:r>
            <a:br>
              <a:rPr lang="es-MX" dirty="0"/>
            </a:br>
            <a:r>
              <a:rPr lang="es-MX" dirty="0"/>
              <a:t/>
            </a:r>
            <a:br>
              <a:rPr lang="es-MX" dirty="0"/>
            </a:br>
            <a:r>
              <a:rPr lang="es-MX" dirty="0"/>
              <a:t>Bacon propone el modelo de la “Abeja” como meta final del saber científico. Estos insectos toman de las flores el “néctar’ y el “polen” transformándolas por medio de su sistema digestivo, en miel y cera. ¡Metafóricamente la abeja produce la miel de la “sabiduría’ y la cera de las ‘obras</a:t>
            </a:r>
            <a:r>
              <a:rPr lang="es-MX" dirty="0" smtClean="0"/>
              <a:t>”!</a:t>
            </a:r>
            <a:endParaRPr lang="es-MX" dirty="0"/>
          </a:p>
        </p:txBody>
      </p:sp>
      <p:pic>
        <p:nvPicPr>
          <p:cNvPr id="4" name="Imagen 3"/>
          <p:cNvPicPr>
            <a:picLocks noChangeAspect="1"/>
          </p:cNvPicPr>
          <p:nvPr/>
        </p:nvPicPr>
        <p:blipFill>
          <a:blip r:embed="rId2"/>
          <a:stretch>
            <a:fillRect/>
          </a:stretch>
        </p:blipFill>
        <p:spPr>
          <a:xfrm>
            <a:off x="6188172" y="3863329"/>
            <a:ext cx="2677391" cy="2515824"/>
          </a:xfrm>
          <a:prstGeom prst="rect">
            <a:avLst/>
          </a:prstGeom>
        </p:spPr>
      </p:pic>
    </p:spTree>
    <p:extLst>
      <p:ext uri="{BB962C8B-B14F-4D97-AF65-F5344CB8AC3E}">
        <p14:creationId xmlns:p14="http://schemas.microsoft.com/office/powerpoint/2010/main" val="666612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JEAN JACQUES ROUSSEAU</a:t>
            </a:r>
          </a:p>
        </p:txBody>
      </p:sp>
      <p:sp>
        <p:nvSpPr>
          <p:cNvPr id="3" name="Marcador de contenido 2"/>
          <p:cNvSpPr>
            <a:spLocks noGrp="1"/>
          </p:cNvSpPr>
          <p:nvPr>
            <p:ph idx="1"/>
          </p:nvPr>
        </p:nvSpPr>
        <p:spPr>
          <a:xfrm>
            <a:off x="3869268" y="864108"/>
            <a:ext cx="7315200" cy="954301"/>
          </a:xfrm>
        </p:spPr>
        <p:txBody>
          <a:bodyPr/>
          <a:lstStyle/>
          <a:p>
            <a:r>
              <a:rPr lang="es-MX" dirty="0"/>
              <a:t>Las ideas políticas de Rousseau influyeron en gran medida a la Revolución francesa, el desarrollo de las teorías republicanas y el crecimiento del nacionalismo. </a:t>
            </a:r>
          </a:p>
        </p:txBody>
      </p:sp>
      <p:pic>
        <p:nvPicPr>
          <p:cNvPr id="4" name="Imagen 3"/>
          <p:cNvPicPr>
            <a:picLocks noChangeAspect="1"/>
          </p:cNvPicPr>
          <p:nvPr/>
        </p:nvPicPr>
        <p:blipFill>
          <a:blip r:embed="rId2"/>
          <a:stretch>
            <a:fillRect/>
          </a:stretch>
        </p:blipFill>
        <p:spPr>
          <a:xfrm>
            <a:off x="5623213" y="2293008"/>
            <a:ext cx="4715741" cy="3432012"/>
          </a:xfrm>
          <a:prstGeom prst="rect">
            <a:avLst/>
          </a:prstGeom>
        </p:spPr>
      </p:pic>
    </p:spTree>
    <p:extLst>
      <p:ext uri="{BB962C8B-B14F-4D97-AF65-F5344CB8AC3E}">
        <p14:creationId xmlns:p14="http://schemas.microsoft.com/office/powerpoint/2010/main" val="2905719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JEAN JACQUES ROUSSEAU</a:t>
            </a:r>
          </a:p>
        </p:txBody>
      </p:sp>
      <p:sp>
        <p:nvSpPr>
          <p:cNvPr id="3" name="Marcador de contenido 2"/>
          <p:cNvSpPr>
            <a:spLocks noGrp="1"/>
          </p:cNvSpPr>
          <p:nvPr>
            <p:ph idx="1"/>
          </p:nvPr>
        </p:nvSpPr>
        <p:spPr>
          <a:xfrm>
            <a:off x="3869268" y="446810"/>
            <a:ext cx="7882850" cy="1943099"/>
          </a:xfrm>
        </p:spPr>
        <p:txBody>
          <a:bodyPr>
            <a:normAutofit fontScale="77500" lnSpcReduction="20000"/>
          </a:bodyPr>
          <a:lstStyle/>
          <a:p>
            <a:pPr algn="just"/>
            <a:r>
              <a:rPr lang="es-MX" dirty="0"/>
              <a:t>Su herencia de pensador radical y revolucionario está probablemente mejor expresada en sus dos frases más </a:t>
            </a:r>
            <a:r>
              <a:rPr lang="es-MX" dirty="0" smtClean="0"/>
              <a:t>célebres:</a:t>
            </a:r>
          </a:p>
          <a:p>
            <a:pPr marL="0" indent="0" algn="just">
              <a:buNone/>
            </a:pPr>
            <a:r>
              <a:rPr lang="es-MX" dirty="0" smtClean="0"/>
              <a:t>en </a:t>
            </a:r>
            <a:r>
              <a:rPr lang="es-MX" i="1" dirty="0"/>
              <a:t>El contrato social,</a:t>
            </a:r>
            <a:r>
              <a:rPr lang="es-MX" dirty="0"/>
              <a:t> </a:t>
            </a:r>
            <a:endParaRPr lang="es-MX" dirty="0" smtClean="0"/>
          </a:p>
          <a:p>
            <a:pPr algn="just"/>
            <a:r>
              <a:rPr lang="es-MX" dirty="0" smtClean="0"/>
              <a:t>“El </a:t>
            </a:r>
            <a:r>
              <a:rPr lang="es-MX" dirty="0"/>
              <a:t>hombre nace libre, pero en todos lados está </a:t>
            </a:r>
            <a:r>
              <a:rPr lang="es-MX" dirty="0" smtClean="0"/>
              <a:t>encadenado”</a:t>
            </a:r>
          </a:p>
          <a:p>
            <a:pPr marL="0" indent="0" algn="just">
              <a:buNone/>
            </a:pPr>
            <a:r>
              <a:rPr lang="es-MX" dirty="0" smtClean="0"/>
              <a:t> en </a:t>
            </a:r>
            <a:r>
              <a:rPr lang="es-MX" i="1" dirty="0" smtClean="0"/>
              <a:t>Emilio</a:t>
            </a:r>
            <a:r>
              <a:rPr lang="es-MX" i="1" dirty="0"/>
              <a:t>, o De la educación,</a:t>
            </a:r>
            <a:r>
              <a:rPr lang="es-MX" dirty="0"/>
              <a:t> </a:t>
            </a:r>
            <a:endParaRPr lang="es-MX" dirty="0" smtClean="0"/>
          </a:p>
          <a:p>
            <a:pPr algn="just"/>
            <a:r>
              <a:rPr lang="es-MX" dirty="0" smtClean="0"/>
              <a:t>“El </a:t>
            </a:r>
            <a:r>
              <a:rPr lang="es-MX" dirty="0"/>
              <a:t>hombre es bueno por </a:t>
            </a:r>
            <a:r>
              <a:rPr lang="es-MX" dirty="0" smtClean="0"/>
              <a:t>naturaleza”, </a:t>
            </a:r>
            <a:r>
              <a:rPr lang="es-MX" dirty="0"/>
              <a:t>de ahí parte su idea de la posibilidad de la educación.</a:t>
            </a:r>
          </a:p>
          <a:p>
            <a:endParaRPr lang="es-MX" dirty="0"/>
          </a:p>
        </p:txBody>
      </p:sp>
      <p:pic>
        <p:nvPicPr>
          <p:cNvPr id="4" name="Imagen 3"/>
          <p:cNvPicPr>
            <a:picLocks noChangeAspect="1"/>
          </p:cNvPicPr>
          <p:nvPr/>
        </p:nvPicPr>
        <p:blipFill>
          <a:blip r:embed="rId2"/>
          <a:stretch>
            <a:fillRect/>
          </a:stretch>
        </p:blipFill>
        <p:spPr>
          <a:xfrm>
            <a:off x="5889047" y="2614327"/>
            <a:ext cx="4325215" cy="3706377"/>
          </a:xfrm>
          <a:prstGeom prst="rect">
            <a:avLst/>
          </a:prstGeom>
        </p:spPr>
      </p:pic>
    </p:spTree>
    <p:extLst>
      <p:ext uri="{BB962C8B-B14F-4D97-AF65-F5344CB8AC3E}">
        <p14:creationId xmlns:p14="http://schemas.microsoft.com/office/powerpoint/2010/main" val="49780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4" name="Marcador de contenido 2"/>
          <p:cNvSpPr>
            <a:spLocks noGrp="1"/>
          </p:cNvSpPr>
          <p:nvPr>
            <p:ph idx="1"/>
          </p:nvPr>
        </p:nvSpPr>
        <p:spPr>
          <a:xfrm>
            <a:off x="3869268" y="864108"/>
            <a:ext cx="7814732" cy="5719572"/>
          </a:xfrm>
        </p:spPr>
        <p:txBody>
          <a:bodyPr>
            <a:normAutofit/>
          </a:bodyPr>
          <a:lstStyle/>
          <a:p>
            <a:pPr>
              <a:buFont typeface="Wingdings" panose="05000000000000000000" pitchFamily="2" charset="2"/>
              <a:buChar char="§"/>
            </a:pPr>
            <a:r>
              <a:rPr lang="es-MX" dirty="0" err="1" smtClean="0">
                <a:solidFill>
                  <a:schemeClr val="tx1"/>
                </a:solidFill>
                <a:latin typeface="Arial" panose="020B0604020202020204" pitchFamily="34" charset="0"/>
              </a:rPr>
              <a:t>Xirau</a:t>
            </a:r>
            <a:r>
              <a:rPr lang="es-MX" dirty="0">
                <a:solidFill>
                  <a:schemeClr val="tx1"/>
                </a:solidFill>
                <a:latin typeface="Arial" panose="020B0604020202020204" pitchFamily="34" charset="0"/>
              </a:rPr>
              <a:t>, Ramón Introducción a la historia de la filosofía, UNAM 2014.</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a:solidFill>
                  <a:schemeClr val="tx1"/>
                </a:solidFill>
                <a:latin typeface="Arial" panose="020B0604020202020204" pitchFamily="34" charset="0"/>
              </a:rPr>
              <a:t>Abad Pascual Juan José, (2004) </a:t>
            </a:r>
            <a:r>
              <a:rPr lang="es-MX" altLang="es-MX" dirty="0" smtClean="0">
                <a:solidFill>
                  <a:schemeClr val="tx1"/>
                </a:solidFill>
                <a:latin typeface="Arial" panose="020B0604020202020204" pitchFamily="34" charset="0"/>
              </a:rPr>
              <a:t>Historia </a:t>
            </a:r>
            <a:r>
              <a:rPr lang="es-MX" altLang="es-MX" dirty="0">
                <a:solidFill>
                  <a:schemeClr val="tx1"/>
                </a:solidFill>
                <a:latin typeface="Arial" panose="020B0604020202020204" pitchFamily="34" charset="0"/>
              </a:rPr>
              <a:t>de la Filosofía, Mc. Graw Hill, México</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err="1" smtClean="0">
                <a:solidFill>
                  <a:schemeClr val="tx1"/>
                </a:solidFill>
                <a:latin typeface="Arial" panose="020B0604020202020204" pitchFamily="34" charset="0"/>
              </a:rPr>
              <a:t>Rosseau</a:t>
            </a:r>
            <a:r>
              <a:rPr lang="es-MX" altLang="es-MX" dirty="0">
                <a:solidFill>
                  <a:schemeClr val="tx1"/>
                </a:solidFill>
                <a:latin typeface="Arial" panose="020B0604020202020204" pitchFamily="34" charset="0"/>
              </a:rPr>
              <a:t>, </a:t>
            </a:r>
            <a:r>
              <a:rPr lang="es-MX" altLang="es-MX" dirty="0" smtClean="0">
                <a:solidFill>
                  <a:schemeClr val="tx1"/>
                </a:solidFill>
                <a:latin typeface="Arial" panose="020B0604020202020204" pitchFamily="34" charset="0"/>
              </a:rPr>
              <a:t>El Contrato </a:t>
            </a:r>
            <a:r>
              <a:rPr lang="es-MX" altLang="es-MX" dirty="0">
                <a:solidFill>
                  <a:schemeClr val="tx1"/>
                </a:solidFill>
                <a:latin typeface="Arial" panose="020B0604020202020204" pitchFamily="34" charset="0"/>
              </a:rPr>
              <a:t>Social, http://www.enxarxa.com/biblioteca/ROUSSEAU%20El%20Contrato%20Social.pdf</a:t>
            </a:r>
            <a:endParaRPr lang="es-MX" altLang="es-MX" dirty="0">
              <a:solidFill>
                <a:schemeClr val="tx1"/>
              </a:solidFill>
              <a:latin typeface="Arial" panose="020B0604020202020204" pitchFamily="34" charset="0"/>
            </a:endParaRPr>
          </a:p>
          <a:p>
            <a:pPr eaLnBrk="0" fontAlgn="base" hangingPunct="0">
              <a:lnSpc>
                <a:spcPct val="100000"/>
              </a:lnSpc>
              <a:spcBef>
                <a:spcPct val="0"/>
              </a:spcBef>
              <a:spcAft>
                <a:spcPct val="0"/>
              </a:spcAft>
              <a:buClrTx/>
              <a:buFont typeface="Wingdings" panose="05000000000000000000" pitchFamily="2" charset="2"/>
              <a:buChar char="§"/>
            </a:pPr>
            <a:r>
              <a:rPr lang="es-MX" altLang="es-MX" dirty="0">
                <a:solidFill>
                  <a:schemeClr val="tx1"/>
                </a:solidFill>
                <a:latin typeface="Arial" panose="020B0604020202020204" pitchFamily="34" charset="0"/>
              </a:rPr>
              <a:t>Hampton J (1997) Filosofía Política ISBN </a:t>
            </a:r>
            <a:r>
              <a:rPr lang="es-MX" altLang="es-MX" dirty="0" smtClean="0">
                <a:solidFill>
                  <a:schemeClr val="tx1"/>
                </a:solidFill>
                <a:latin typeface="Arial" panose="020B0604020202020204" pitchFamily="34" charset="0"/>
              </a:rPr>
              <a:t>9780813308586</a:t>
            </a:r>
          </a:p>
          <a:p>
            <a:pPr eaLnBrk="0" fontAlgn="base" hangingPunct="0">
              <a:lnSpc>
                <a:spcPct val="100000"/>
              </a:lnSpc>
              <a:spcBef>
                <a:spcPct val="0"/>
              </a:spcBef>
              <a:spcAft>
                <a:spcPct val="0"/>
              </a:spcAft>
              <a:buClrTx/>
              <a:buFont typeface="Wingdings" panose="05000000000000000000" pitchFamily="2" charset="2"/>
              <a:buChar char="§"/>
            </a:pPr>
            <a:r>
              <a:rPr lang="es-MX" altLang="es-MX" dirty="0" smtClean="0">
                <a:solidFill>
                  <a:schemeClr val="tx1"/>
                </a:solidFill>
                <a:latin typeface="Arial" panose="020B0604020202020204" pitchFamily="34" charset="0"/>
              </a:rPr>
              <a:t>Descartes, Discurso </a:t>
            </a:r>
            <a:r>
              <a:rPr lang="es-MX" altLang="es-MX" dirty="0">
                <a:solidFill>
                  <a:schemeClr val="tx1"/>
                </a:solidFill>
                <a:latin typeface="Arial" panose="020B0604020202020204" pitchFamily="34" charset="0"/>
              </a:rPr>
              <a:t>del Método, </a:t>
            </a:r>
            <a:r>
              <a:rPr lang="es-MX" altLang="es-MX" dirty="0">
                <a:solidFill>
                  <a:schemeClr val="tx1"/>
                </a:solidFill>
                <a:latin typeface="Arial" panose="020B0604020202020204" pitchFamily="34" charset="0"/>
                <a:hlinkClick r:id="rId2"/>
              </a:rPr>
              <a:t>http://</a:t>
            </a:r>
            <a:r>
              <a:rPr lang="es-MX" altLang="es-MX" dirty="0" smtClean="0">
                <a:solidFill>
                  <a:schemeClr val="tx1"/>
                </a:solidFill>
                <a:latin typeface="Arial" panose="020B0604020202020204" pitchFamily="34" charset="0"/>
                <a:hlinkClick r:id="rId2"/>
              </a:rPr>
              <a:t>www.posgrado.unam.mx/musica/lecturas/LecturaIntroduccionInvestigacionMusical/epistemologia/Descartes-Discurso-Del-Metodo.pdf</a:t>
            </a:r>
            <a:endParaRPr lang="es-MX" altLang="es-MX" dirty="0" smtClean="0">
              <a:solidFill>
                <a:schemeClr val="tx1"/>
              </a:solidFill>
              <a:latin typeface="Arial" panose="020B0604020202020204" pitchFamily="34" charset="0"/>
            </a:endParaRPr>
          </a:p>
          <a:p>
            <a:pPr eaLnBrk="0" fontAlgn="base" hangingPunct="0">
              <a:lnSpc>
                <a:spcPct val="100000"/>
              </a:lnSpc>
              <a:spcBef>
                <a:spcPct val="0"/>
              </a:spcBef>
              <a:spcAft>
                <a:spcPct val="0"/>
              </a:spcAft>
              <a:buClrTx/>
              <a:buFont typeface="Wingdings" panose="05000000000000000000" pitchFamily="2" charset="2"/>
              <a:buChar char="§"/>
            </a:pPr>
            <a:r>
              <a:rPr lang="es-MX" altLang="es-MX" dirty="0" smtClean="0">
                <a:solidFill>
                  <a:schemeClr val="tx1"/>
                </a:solidFill>
                <a:latin typeface="Arial" panose="020B0604020202020204" pitchFamily="34" charset="0"/>
              </a:rPr>
              <a:t>Hobbes, El Leviatán, http</a:t>
            </a:r>
            <a:r>
              <a:rPr lang="es-MX" altLang="es-MX" dirty="0">
                <a:solidFill>
                  <a:schemeClr val="tx1"/>
                </a:solidFill>
                <a:latin typeface="Arial" panose="020B0604020202020204" pitchFamily="34" charset="0"/>
              </a:rPr>
              <a:t>://www.uruguaypiensa.org.uy/imgnoticias/749.pdf</a:t>
            </a:r>
            <a:endParaRPr lang="es-MX" altLang="es-MX" dirty="0">
              <a:solidFill>
                <a:schemeClr val="tx1"/>
              </a:solidFill>
              <a:latin typeface="Arial" panose="020B0604020202020204" pitchFamily="34" charset="0"/>
            </a:endParaRPr>
          </a:p>
          <a:p>
            <a:endParaRPr lang="es-MX" dirty="0"/>
          </a:p>
        </p:txBody>
      </p:sp>
    </p:spTree>
    <p:extLst>
      <p:ext uri="{BB962C8B-B14F-4D97-AF65-F5344CB8AC3E}">
        <p14:creationId xmlns:p14="http://schemas.microsoft.com/office/powerpoint/2010/main" val="22690012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a:t>
            </a:r>
            <a:r>
              <a:rPr lang="es-MX" dirty="0"/>
              <a:t>explicativo para el empleo del material, con relación a los objetivos y contenidos del curso</a:t>
            </a:r>
          </a:p>
        </p:txBody>
      </p:sp>
      <p:sp>
        <p:nvSpPr>
          <p:cNvPr id="3" name="Marcador de contenido 2"/>
          <p:cNvSpPr>
            <a:spLocks noGrp="1"/>
          </p:cNvSpPr>
          <p:nvPr>
            <p:ph idx="1"/>
          </p:nvPr>
        </p:nvSpPr>
        <p:spPr>
          <a:xfrm>
            <a:off x="3869268" y="864108"/>
            <a:ext cx="7875692" cy="5120640"/>
          </a:xfrm>
        </p:spPr>
        <p:txBody>
          <a:bodyPr/>
          <a:lstStyle/>
          <a:p>
            <a:pPr algn="just"/>
            <a:r>
              <a:rPr lang="es-MX" dirty="0"/>
              <a:t>La asignatura de </a:t>
            </a:r>
            <a:r>
              <a:rPr lang="es-MX" i="1" dirty="0"/>
              <a:t>Filosofía </a:t>
            </a:r>
            <a:r>
              <a:rPr lang="es-MX" dirty="0"/>
              <a:t>busca lograr que el estudiante desarrolle las competencias específicas del campo disciplinar de las humanidades. Con este propósito se contemplan los conceptos y las doctrinas filosóficas que le permiten al estudiante analizar, comprender y asumir una postura crítica sobre su entorno y, asimismo, solucionar los problemas teóricos que se le presenten.   </a:t>
            </a:r>
          </a:p>
          <a:p>
            <a:pPr algn="just"/>
            <a:r>
              <a:rPr lang="es-MX" dirty="0"/>
              <a:t>El </a:t>
            </a:r>
            <a:r>
              <a:rPr lang="es-MX" dirty="0" smtClean="0"/>
              <a:t>Tercer Módulo tiene como propósito: Distinguir </a:t>
            </a:r>
            <a:r>
              <a:rPr lang="es-MX" dirty="0"/>
              <a:t>el pensamiento moderno, a través de los autores propuestos para comprender su realidad filosófica, científica y política actual 	</a:t>
            </a:r>
          </a:p>
          <a:p>
            <a:pPr algn="just"/>
            <a:endParaRPr lang="es-MX" dirty="0"/>
          </a:p>
        </p:txBody>
      </p:sp>
    </p:spTree>
    <p:extLst>
      <p:ext uri="{BB962C8B-B14F-4D97-AF65-F5344CB8AC3E}">
        <p14:creationId xmlns:p14="http://schemas.microsoft.com/office/powerpoint/2010/main" val="2010829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Guion </a:t>
            </a:r>
            <a:r>
              <a:rPr lang="es-MX" dirty="0"/>
              <a:t>explicativo para el empleo del material, con relación a los objetivos y contenidos del curso</a:t>
            </a:r>
          </a:p>
        </p:txBody>
      </p:sp>
      <p:sp>
        <p:nvSpPr>
          <p:cNvPr id="3" name="Marcador de contenido 2"/>
          <p:cNvSpPr>
            <a:spLocks noGrp="1"/>
          </p:cNvSpPr>
          <p:nvPr>
            <p:ph idx="1"/>
          </p:nvPr>
        </p:nvSpPr>
        <p:spPr>
          <a:xfrm>
            <a:off x="3869268" y="864108"/>
            <a:ext cx="7956972" cy="5120640"/>
          </a:xfrm>
        </p:spPr>
        <p:txBody>
          <a:bodyPr/>
          <a:lstStyle/>
          <a:p>
            <a:r>
              <a:rPr lang="es-MX" dirty="0" smtClean="0"/>
              <a:t> En las presentes diapositivas se muestra el desarrollo del Módulo III, relativo a la Filosofía Moderna del programa de Filosofía de Nivel Medio superior.</a:t>
            </a:r>
          </a:p>
          <a:p>
            <a:r>
              <a:rPr lang="es-MX" dirty="0" smtClean="0"/>
              <a:t>Esta </a:t>
            </a:r>
            <a:r>
              <a:rPr lang="es-MX" dirty="0"/>
              <a:t>presentación de ninguna manera pretende ser exhaustivo, sino que, por el contrario, sólo señala algunos temas fundamentales quedando el docente en libertad de enriquecer su trabajo con aquellos tópicos de la filosofía que, de acuerdo a su experiencia, contribuyan al logro competencias genéricas, disciplinares básicas y extendidas, por tanto, al perfil de egreso del nivel medio superior de la Universidad Autónoma del Estado de México</a:t>
            </a:r>
            <a:r>
              <a:rPr lang="es-MX" dirty="0" smtClean="0"/>
              <a:t>.</a:t>
            </a:r>
            <a:endParaRPr lang="es-MX" dirty="0"/>
          </a:p>
          <a:p>
            <a:endParaRPr lang="es-MX" dirty="0"/>
          </a:p>
        </p:txBody>
      </p:sp>
    </p:spTree>
    <p:extLst>
      <p:ext uri="{BB962C8B-B14F-4D97-AF65-F5344CB8AC3E}">
        <p14:creationId xmlns:p14="http://schemas.microsoft.com/office/powerpoint/2010/main" val="10027346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fontScale="85000" lnSpcReduction="20000"/>
          </a:bodyPr>
          <a:lstStyle/>
          <a:p>
            <a:pPr marL="0" indent="0">
              <a:buNone/>
            </a:pPr>
            <a:r>
              <a:rPr lang="es-MX" dirty="0">
                <a:solidFill>
                  <a:schemeClr val="tx1"/>
                </a:solidFill>
              </a:rPr>
              <a:t>PROPÓSITO GENERAL </a:t>
            </a:r>
          </a:p>
          <a:p>
            <a:pPr marL="0" indent="0">
              <a:buNone/>
            </a:pPr>
            <a:r>
              <a:rPr lang="es-MX" dirty="0">
                <a:solidFill>
                  <a:schemeClr val="tx1"/>
                </a:solidFill>
              </a:rPr>
              <a:t>Relaciona su realidad con las aportaciones teóricas de los principales filósofos, de acuerdo a las diferentes épocas para desarrollar el pensamiento analítico, crítico y reflexivo. </a:t>
            </a:r>
          </a:p>
          <a:p>
            <a:pPr marL="0" indent="0">
              <a:buNone/>
            </a:pPr>
            <a:r>
              <a:rPr lang="es-MX" dirty="0">
                <a:solidFill>
                  <a:schemeClr val="tx1"/>
                </a:solidFill>
              </a:rPr>
              <a:t>Perfil de Egreso</a:t>
            </a:r>
          </a:p>
          <a:p>
            <a:pPr marL="0" indent="0">
              <a:buNone/>
            </a:pPr>
            <a:r>
              <a:rPr lang="es-MX" dirty="0">
                <a:solidFill>
                  <a:schemeClr val="tx1"/>
                </a:solidFill>
              </a:rPr>
              <a:t>A. Humana. Formación personal social</a:t>
            </a:r>
          </a:p>
          <a:p>
            <a:pPr marL="0" indent="0">
              <a:buNone/>
            </a:pPr>
            <a:r>
              <a:rPr lang="es-MX" dirty="0">
                <a:solidFill>
                  <a:schemeClr val="tx1"/>
                </a:solidFill>
              </a:rPr>
              <a:t>Actúa de forma creadora e imaginativa; apoyado en el autoconocimiento, autonomía, autoestima; el interés y esfuerzo. para trabajar en un grupo con la disposición de saber valorar en un proyecto común las aportaciones y los puntos de vista de los otros, previendo los conflictos personales, familiares y sociales a través de la resolución pacífica y asertiva. </a:t>
            </a:r>
          </a:p>
          <a:p>
            <a:pPr marL="0" indent="0">
              <a:buNone/>
            </a:pPr>
            <a:endParaRPr lang="es-MX" dirty="0" smtClean="0">
              <a:solidFill>
                <a:schemeClr val="tx1"/>
              </a:solidFill>
            </a:endParaRPr>
          </a:p>
          <a:p>
            <a:pPr marL="0" indent="0">
              <a:buNone/>
            </a:pPr>
            <a:r>
              <a:rPr lang="es-MX" dirty="0" smtClean="0">
                <a:solidFill>
                  <a:schemeClr val="tx1"/>
                </a:solidFill>
              </a:rPr>
              <a:t>B</a:t>
            </a:r>
            <a:r>
              <a:rPr lang="es-MX" dirty="0">
                <a:solidFill>
                  <a:schemeClr val="tx1"/>
                </a:solidFill>
              </a:rPr>
              <a:t>. Intelectual. Cultura-Ciencia-tecnología-humanidades. La que promueve el desarrollo de las siguientes competencias:</a:t>
            </a:r>
          </a:p>
          <a:p>
            <a:pPr marL="0" indent="0">
              <a:buNone/>
            </a:pPr>
            <a:r>
              <a:rPr lang="es-MX" dirty="0">
                <a:solidFill>
                  <a:schemeClr val="tx1"/>
                </a:solidFill>
              </a:rPr>
              <a:t>Humanidades</a:t>
            </a:r>
          </a:p>
          <a:p>
            <a:pPr marL="0" indent="0">
              <a:buNone/>
            </a:pPr>
            <a:r>
              <a:rPr lang="es-MX" dirty="0">
                <a:solidFill>
                  <a:schemeClr val="tx1"/>
                </a:solidFill>
              </a:rPr>
              <a:t>Desarrolla un pensamiento crítico e independiente a partir de los temas, debates y los problemas que plantea la filosofía tanto histórico, conceptual, lógico, axiológico y ético, considerando el conocimiento del ser humano y del mundo desde perspectivas distintas a la suya, para reconocer formas de sentir, pensar y actuar que favorezcan formas de vida y convivencia que sean armónicas, responsables y justas.</a:t>
            </a:r>
          </a:p>
          <a:p>
            <a:endParaRPr lang="es-MX" dirty="0"/>
          </a:p>
        </p:txBody>
      </p:sp>
    </p:spTree>
    <p:extLst>
      <p:ext uri="{BB962C8B-B14F-4D97-AF65-F5344CB8AC3E}">
        <p14:creationId xmlns:p14="http://schemas.microsoft.com/office/powerpoint/2010/main" val="36809417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indent="0" algn="ctr">
              <a:buNone/>
            </a:pPr>
            <a:r>
              <a:rPr lang="es-MX" sz="2400" b="1" dirty="0" smtClean="0"/>
              <a:t>MÓDULO III: FILOSOFÍA MODERNA</a:t>
            </a:r>
          </a:p>
          <a:p>
            <a:pPr marL="457200" indent="-457200" algn="ctr">
              <a:buAutoNum type="arabicPeriod"/>
            </a:pPr>
            <a:r>
              <a:rPr lang="es-MX" sz="2400" dirty="0" smtClean="0"/>
              <a:t>Francis </a:t>
            </a:r>
            <a:r>
              <a:rPr lang="es-MX" sz="2400" dirty="0"/>
              <a:t>Bacon: </a:t>
            </a:r>
            <a:r>
              <a:rPr lang="es-MX" sz="2400" dirty="0" smtClean="0"/>
              <a:t>Teoría </a:t>
            </a:r>
            <a:r>
              <a:rPr lang="es-MX" sz="2400" dirty="0"/>
              <a:t>de los ídolos 	</a:t>
            </a:r>
            <a:endParaRPr lang="es-MX" sz="2400" dirty="0" smtClean="0"/>
          </a:p>
          <a:p>
            <a:pPr marL="457200" indent="-457200" algn="ctr">
              <a:buFont typeface="Wingdings 2" pitchFamily="18" charset="2"/>
              <a:buAutoNum type="arabicPeriod"/>
            </a:pPr>
            <a:r>
              <a:rPr lang="es-MX" sz="2400" dirty="0" smtClean="0"/>
              <a:t>René </a:t>
            </a:r>
            <a:r>
              <a:rPr lang="es-MX" sz="2400" dirty="0"/>
              <a:t>Descartes: Racionalismo y duda metódica 	</a:t>
            </a:r>
            <a:endParaRPr lang="es-MX" sz="2400" dirty="0" smtClean="0"/>
          </a:p>
          <a:p>
            <a:pPr marL="457200" indent="-457200" algn="ctr">
              <a:buFont typeface="Wingdings 2" pitchFamily="18" charset="2"/>
              <a:buAutoNum type="arabicPeriod"/>
            </a:pPr>
            <a:r>
              <a:rPr lang="es-MX" sz="2400" dirty="0" smtClean="0"/>
              <a:t>Blaise </a:t>
            </a:r>
            <a:r>
              <a:rPr lang="es-MX" sz="2400" dirty="0"/>
              <a:t>Pascal: razón y corazón 	</a:t>
            </a:r>
          </a:p>
          <a:p>
            <a:pPr marL="457200" indent="-457200" algn="ctr">
              <a:buFont typeface="Wingdings 2" pitchFamily="18" charset="2"/>
              <a:buAutoNum type="arabicPeriod"/>
            </a:pPr>
            <a:r>
              <a:rPr lang="es-MX" sz="2400" dirty="0" smtClean="0"/>
              <a:t>Thomas </a:t>
            </a:r>
            <a:r>
              <a:rPr lang="es-MX" sz="2400" dirty="0"/>
              <a:t>Hobbes: el hombre es el lobo del hombre </a:t>
            </a:r>
            <a:endParaRPr lang="es-MX" sz="2400" dirty="0" smtClean="0"/>
          </a:p>
          <a:p>
            <a:pPr marL="457200" indent="-457200" algn="ctr">
              <a:buFont typeface="Wingdings 2" pitchFamily="18" charset="2"/>
              <a:buAutoNum type="arabicPeriod"/>
            </a:pPr>
            <a:r>
              <a:rPr lang="es-MX" sz="2400" dirty="0"/>
              <a:t>David </a:t>
            </a:r>
            <a:r>
              <a:rPr lang="es-MX" sz="2400" dirty="0" err="1"/>
              <a:t>Hume</a:t>
            </a:r>
            <a:r>
              <a:rPr lang="es-MX" sz="2400" dirty="0"/>
              <a:t>: Empirismo 	</a:t>
            </a:r>
          </a:p>
          <a:p>
            <a:pPr marL="457200" indent="-457200" algn="ctr">
              <a:buFont typeface="Wingdings 2" pitchFamily="18" charset="2"/>
              <a:buAutoNum type="arabicPeriod"/>
            </a:pPr>
            <a:r>
              <a:rPr lang="es-MX" sz="2400" dirty="0"/>
              <a:t>Jean Jacques Rousseau: la bondad como característica del hombre en estado de naturaleza </a:t>
            </a:r>
            <a:r>
              <a:rPr lang="es-MX" dirty="0"/>
              <a:t>	</a:t>
            </a:r>
          </a:p>
          <a:p>
            <a:pPr marL="0" indent="0" algn="ctr">
              <a:buNone/>
            </a:pPr>
            <a:endParaRPr lang="es-MX" dirty="0"/>
          </a:p>
          <a:p>
            <a:pPr marL="457200" indent="-457200" algn="ctr">
              <a:buAutoNum type="arabicPeriod"/>
            </a:pPr>
            <a:endParaRPr lang="es-MX" dirty="0"/>
          </a:p>
          <a:p>
            <a:pPr marL="0" indent="0" algn="ctr">
              <a:buNone/>
            </a:pPr>
            <a:endParaRPr lang="es-MX" dirty="0"/>
          </a:p>
        </p:txBody>
      </p:sp>
    </p:spTree>
    <p:extLst>
      <p:ext uri="{BB962C8B-B14F-4D97-AF65-F5344CB8AC3E}">
        <p14:creationId xmlns:p14="http://schemas.microsoft.com/office/powerpoint/2010/main" val="2065868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a:xfrm>
            <a:off x="3869268" y="864108"/>
            <a:ext cx="7774092" cy="5678932"/>
          </a:xfrm>
        </p:spPr>
        <p:txBody>
          <a:bodyPr>
            <a:normAutofit fontScale="92500" lnSpcReduction="20000"/>
          </a:bodyPr>
          <a:lstStyle/>
          <a:p>
            <a:r>
              <a:rPr lang="es-MX" b="1" dirty="0" smtClean="0"/>
              <a:t>COMPETENCIAS GENÉRICAS </a:t>
            </a:r>
          </a:p>
          <a:p>
            <a:r>
              <a:rPr lang="es-MX" b="1" dirty="0"/>
              <a:t>4. </a:t>
            </a:r>
            <a:r>
              <a:rPr lang="es-MX" dirty="0"/>
              <a:t>Escucha, interpreta y emite mensajes pertinentes en distintos contextos mediante la utilización de medios, códigos y herramientas apropiados </a:t>
            </a:r>
          </a:p>
          <a:p>
            <a:r>
              <a:rPr lang="es-MX" b="1" dirty="0"/>
              <a:t>4.3 </a:t>
            </a:r>
            <a:r>
              <a:rPr lang="es-MX" dirty="0"/>
              <a:t>Identifica las ideas clave en un texto o discurso oral e infiere conclusiones a partir de ellas. </a:t>
            </a:r>
          </a:p>
          <a:p>
            <a:r>
              <a:rPr lang="es-MX" b="1" dirty="0"/>
              <a:t>5. </a:t>
            </a:r>
            <a:r>
              <a:rPr lang="es-MX" dirty="0"/>
              <a:t>Desarrolla innovaciones y propone soluciones a problemas a partir de métodos establecidos. </a:t>
            </a:r>
          </a:p>
          <a:p>
            <a:r>
              <a:rPr lang="es-MX" b="1" dirty="0"/>
              <a:t>5.6 </a:t>
            </a:r>
            <a:r>
              <a:rPr lang="es-MX" dirty="0"/>
              <a:t>Utiliza las tecnologías de la información y comunicación para procesar e interpretar información </a:t>
            </a:r>
          </a:p>
          <a:p>
            <a:r>
              <a:rPr lang="es-MX" b="1" dirty="0"/>
              <a:t>6. </a:t>
            </a:r>
            <a:r>
              <a:rPr lang="es-MX" dirty="0"/>
              <a:t>Sustenta una postura personal sobre temas de interés y relevancia general, considerando otros puntos de vista de manera crítica y </a:t>
            </a:r>
            <a:r>
              <a:rPr lang="es-MX" dirty="0" smtClean="0"/>
              <a:t> reflexiva</a:t>
            </a:r>
          </a:p>
          <a:p>
            <a:r>
              <a:rPr lang="es-MX" b="1" dirty="0"/>
              <a:t>6.1 </a:t>
            </a:r>
            <a:r>
              <a:rPr lang="es-MX" dirty="0"/>
              <a:t>Elige las fuentes de información más relevantes para un propósito específico y discrimina entre ellas de acuerdo a su relevancia y confiabilidad. </a:t>
            </a:r>
          </a:p>
          <a:p>
            <a:r>
              <a:rPr lang="es-MX" b="1" dirty="0"/>
              <a:t>6.4 </a:t>
            </a:r>
            <a:r>
              <a:rPr lang="es-MX" dirty="0"/>
              <a:t>Estructura ideas y argumentos de manera clara, coherente y sintética. </a:t>
            </a:r>
          </a:p>
          <a:p>
            <a:r>
              <a:rPr lang="es-MX" b="1" dirty="0"/>
              <a:t>8. </a:t>
            </a:r>
            <a:r>
              <a:rPr lang="es-MX" dirty="0"/>
              <a:t>Participa y colabora de manera efectiva en equipos diversos. </a:t>
            </a:r>
          </a:p>
          <a:p>
            <a:r>
              <a:rPr lang="es-MX" b="1" dirty="0"/>
              <a:t>8.1 </a:t>
            </a:r>
            <a:r>
              <a:rPr lang="es-MX" dirty="0"/>
              <a:t>Propone maneras de solucionar un problema o desarrollar un proyecto en equipo, definiendo un curso de acción con pasos específicos. 	</a:t>
            </a:r>
          </a:p>
          <a:p>
            <a:r>
              <a:rPr lang="es-MX" dirty="0"/>
              <a:t>	</a:t>
            </a:r>
          </a:p>
          <a:p>
            <a:endParaRPr lang="es-MX" dirty="0"/>
          </a:p>
        </p:txBody>
      </p:sp>
    </p:spTree>
    <p:extLst>
      <p:ext uri="{BB962C8B-B14F-4D97-AF65-F5344CB8AC3E}">
        <p14:creationId xmlns:p14="http://schemas.microsoft.com/office/powerpoint/2010/main" val="27155390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r>
              <a:rPr lang="es-MX" dirty="0" smtClean="0"/>
              <a:t>COMPETENCIA DISCIPLINAR:</a:t>
            </a:r>
          </a:p>
          <a:p>
            <a:r>
              <a:rPr lang="es-MX" b="1" dirty="0"/>
              <a:t>Extendida </a:t>
            </a:r>
            <a:endParaRPr lang="es-MX" dirty="0"/>
          </a:p>
          <a:p>
            <a:r>
              <a:rPr lang="es-MX" b="1" dirty="0"/>
              <a:t>1. </a:t>
            </a:r>
            <a:r>
              <a:rPr lang="es-MX" dirty="0"/>
              <a:t>Evalúa argumentos mediante criterios en los que interrelacione consideraciones semánticas y pragmáticas con principios de lógica. 	</a:t>
            </a:r>
          </a:p>
          <a:p>
            <a:endParaRPr lang="es-MX" dirty="0"/>
          </a:p>
        </p:txBody>
      </p:sp>
    </p:spTree>
    <p:extLst>
      <p:ext uri="{BB962C8B-B14F-4D97-AF65-F5344CB8AC3E}">
        <p14:creationId xmlns:p14="http://schemas.microsoft.com/office/powerpoint/2010/main" val="3971944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69268" y="3803241"/>
            <a:ext cx="2947482" cy="4601183"/>
          </a:xfrm>
        </p:spPr>
        <p:txBody>
          <a:bodyPr/>
          <a:lstStyle/>
          <a:p>
            <a:r>
              <a:rPr lang="es-MX" dirty="0" smtClean="0"/>
              <a:t>Francis Bacon</a:t>
            </a:r>
            <a:endParaRPr lang="es-MX" dirty="0"/>
          </a:p>
        </p:txBody>
      </p:sp>
      <p:sp>
        <p:nvSpPr>
          <p:cNvPr id="3" name="Marcador de contenido 2"/>
          <p:cNvSpPr>
            <a:spLocks noGrp="1"/>
          </p:cNvSpPr>
          <p:nvPr>
            <p:ph idx="1"/>
          </p:nvPr>
        </p:nvSpPr>
        <p:spPr>
          <a:xfrm>
            <a:off x="3869268" y="864108"/>
            <a:ext cx="7315200" cy="2221992"/>
          </a:xfrm>
        </p:spPr>
        <p:txBody>
          <a:bodyPr>
            <a:normAutofit/>
          </a:bodyPr>
          <a:lstStyle/>
          <a:p>
            <a:pPr algn="just"/>
            <a:r>
              <a:rPr lang="es-MX" dirty="0"/>
              <a:t>Bacon llamó a esta manera de abordar el verdadero saber “la experiencia con interpretación racional”. Para lograr hacer un verdadero cambio de mentalidad, propuso una </a:t>
            </a:r>
            <a:r>
              <a:rPr lang="es-MX" u="sng" dirty="0"/>
              <a:t>nueva lógica experimental que debe tener la tendencia “a dominar la naturaleza mediante el obrar</a:t>
            </a:r>
            <a:r>
              <a:rPr lang="es-MX" dirty="0"/>
              <a:t>.” “El fin de nuestra ciencia- decía- es encontrar no argumentos, sino artes…, no razones, probables, sino proyecto de obras</a:t>
            </a:r>
            <a:r>
              <a:rPr lang="es-MX" dirty="0" smtClean="0"/>
              <a:t>.”</a:t>
            </a:r>
            <a:endParaRPr lang="es-MX" dirty="0"/>
          </a:p>
        </p:txBody>
      </p:sp>
      <p:pic>
        <p:nvPicPr>
          <p:cNvPr id="4" name="Imagen 3"/>
          <p:cNvPicPr>
            <a:picLocks noChangeAspect="1"/>
          </p:cNvPicPr>
          <p:nvPr/>
        </p:nvPicPr>
        <p:blipFill>
          <a:blip r:embed="rId2"/>
          <a:stretch>
            <a:fillRect/>
          </a:stretch>
        </p:blipFill>
        <p:spPr>
          <a:xfrm>
            <a:off x="6473849" y="3219554"/>
            <a:ext cx="3119720" cy="2902509"/>
          </a:xfrm>
          <a:prstGeom prst="rect">
            <a:avLst/>
          </a:prstGeom>
        </p:spPr>
      </p:pic>
      <p:sp>
        <p:nvSpPr>
          <p:cNvPr id="6" name="Título 1"/>
          <p:cNvSpPr txBox="1">
            <a:spLocks/>
          </p:cNvSpPr>
          <p:nvPr/>
        </p:nvSpPr>
        <p:spPr>
          <a:xfrm>
            <a:off x="252919" y="1123837"/>
            <a:ext cx="2947482" cy="46011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r>
              <a:rPr lang="es-MX" smtClean="0"/>
              <a:t>Francis Bacon</a:t>
            </a:r>
            <a:br>
              <a:rPr lang="es-MX" smtClean="0"/>
            </a:br>
            <a:r>
              <a:rPr lang="es-MX" smtClean="0"/>
              <a:t>Saber Científico y Filosófico</a:t>
            </a:r>
            <a:endParaRPr lang="es-MX" dirty="0"/>
          </a:p>
        </p:txBody>
      </p:sp>
    </p:spTree>
    <p:extLst>
      <p:ext uri="{BB962C8B-B14F-4D97-AF65-F5344CB8AC3E}">
        <p14:creationId xmlns:p14="http://schemas.microsoft.com/office/powerpoint/2010/main" val="2238781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Teoría de los Ídolos de Bacon</a:t>
            </a:r>
            <a:endParaRPr lang="es-MX" dirty="0"/>
          </a:p>
        </p:txBody>
      </p:sp>
      <p:sp>
        <p:nvSpPr>
          <p:cNvPr id="3" name="Marcador de contenido 2"/>
          <p:cNvSpPr>
            <a:spLocks noGrp="1"/>
          </p:cNvSpPr>
          <p:nvPr>
            <p:ph idx="1"/>
          </p:nvPr>
        </p:nvSpPr>
        <p:spPr>
          <a:xfrm>
            <a:off x="3869268" y="864108"/>
            <a:ext cx="7315200" cy="2263556"/>
          </a:xfrm>
        </p:spPr>
        <p:txBody>
          <a:bodyPr>
            <a:normAutofit fontScale="85000" lnSpcReduction="10000"/>
          </a:bodyPr>
          <a:lstStyle/>
          <a:p>
            <a:pPr algn="just"/>
            <a:r>
              <a:rPr lang="es-MX" dirty="0" smtClean="0"/>
              <a:t>Aplicar </a:t>
            </a:r>
            <a:r>
              <a:rPr lang="es-MX" dirty="0"/>
              <a:t>estos principios baconianos a nuestra realidad social, política y económica, nos encontraremos con una serie de </a:t>
            </a:r>
            <a:r>
              <a:rPr lang="es-MX" b="1" u="sng" dirty="0"/>
              <a:t>obstáculos </a:t>
            </a:r>
            <a:r>
              <a:rPr lang="es-MX" dirty="0"/>
              <a:t>que nos impedirán tanto el avance como el progreso de la ciencia. A estos obstáculos, que son el producto de estos atrasos, Bacon los llamó “ídolos”, precisamente porque impiden el avance del progreso entre los pueblos. La metodología que él propone para sembrar la semilla del saber es primeramente destruir esos ídolos para posteriormente comenzar a sembrar el conocimiento.</a:t>
            </a:r>
            <a:br>
              <a:rPr lang="es-MX" dirty="0"/>
            </a:br>
            <a:r>
              <a:rPr lang="es-MX" dirty="0"/>
              <a:t/>
            </a:r>
            <a:br>
              <a:rPr lang="es-MX" dirty="0"/>
            </a:br>
            <a:r>
              <a:rPr lang="es-MX" dirty="0"/>
              <a:t>Francis Bacon clasificó estos ídolos en cuatro: “</a:t>
            </a:r>
            <a:r>
              <a:rPr lang="es-MX" dirty="0" err="1"/>
              <a:t>Idola</a:t>
            </a:r>
            <a:r>
              <a:rPr lang="es-MX" dirty="0"/>
              <a:t> Tribu”, “</a:t>
            </a:r>
            <a:r>
              <a:rPr lang="es-MX" dirty="0" err="1"/>
              <a:t>Idola</a:t>
            </a:r>
            <a:r>
              <a:rPr lang="es-MX" dirty="0"/>
              <a:t> </a:t>
            </a:r>
            <a:r>
              <a:rPr lang="es-MX" dirty="0" err="1"/>
              <a:t>Specus</a:t>
            </a:r>
            <a:r>
              <a:rPr lang="es-MX" dirty="0"/>
              <a:t>”, “</a:t>
            </a:r>
            <a:r>
              <a:rPr lang="es-MX" dirty="0" err="1"/>
              <a:t>Idola</a:t>
            </a:r>
            <a:r>
              <a:rPr lang="es-MX" dirty="0"/>
              <a:t> </a:t>
            </a:r>
            <a:r>
              <a:rPr lang="es-MX" dirty="0" err="1"/>
              <a:t>Fori</a:t>
            </a:r>
            <a:r>
              <a:rPr lang="es-MX" dirty="0"/>
              <a:t>” y por último el “</a:t>
            </a:r>
            <a:r>
              <a:rPr lang="es-MX" dirty="0" err="1"/>
              <a:t>Idola</a:t>
            </a:r>
            <a:r>
              <a:rPr lang="es-MX" dirty="0"/>
              <a:t> </a:t>
            </a:r>
            <a:r>
              <a:rPr lang="es-MX" dirty="0" err="1"/>
              <a:t>Theatri</a:t>
            </a:r>
            <a:r>
              <a:rPr lang="es-MX" dirty="0"/>
              <a:t>”</a:t>
            </a:r>
          </a:p>
        </p:txBody>
      </p:sp>
      <p:pic>
        <p:nvPicPr>
          <p:cNvPr id="4" name="Imagen 3"/>
          <p:cNvPicPr>
            <a:picLocks noChangeAspect="1"/>
          </p:cNvPicPr>
          <p:nvPr/>
        </p:nvPicPr>
        <p:blipFill>
          <a:blip r:embed="rId2"/>
          <a:stretch>
            <a:fillRect/>
          </a:stretch>
        </p:blipFill>
        <p:spPr>
          <a:xfrm>
            <a:off x="6676279" y="3210791"/>
            <a:ext cx="2047321" cy="3076576"/>
          </a:xfrm>
          <a:prstGeom prst="rect">
            <a:avLst/>
          </a:prstGeom>
        </p:spPr>
      </p:pic>
    </p:spTree>
    <p:extLst>
      <p:ext uri="{BB962C8B-B14F-4D97-AF65-F5344CB8AC3E}">
        <p14:creationId xmlns:p14="http://schemas.microsoft.com/office/powerpoint/2010/main" val="1974847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Ídolo de la Tribu</a:t>
            </a:r>
            <a:endParaRPr lang="es-MX" dirty="0"/>
          </a:p>
        </p:txBody>
      </p:sp>
      <p:sp>
        <p:nvSpPr>
          <p:cNvPr id="3" name="Marcador de contenido 2"/>
          <p:cNvSpPr>
            <a:spLocks noGrp="1"/>
          </p:cNvSpPr>
          <p:nvPr>
            <p:ph idx="1"/>
          </p:nvPr>
        </p:nvSpPr>
        <p:spPr>
          <a:xfrm>
            <a:off x="3869268" y="864108"/>
            <a:ext cx="7315200" cy="2159647"/>
          </a:xfrm>
        </p:spPr>
        <p:txBody>
          <a:bodyPr>
            <a:normAutofit/>
          </a:bodyPr>
          <a:lstStyle/>
          <a:p>
            <a:r>
              <a:rPr lang="es-MX" dirty="0"/>
              <a:t>Los ídolos de la tribu “se fundamentan en la naturaleza del ser humano que sólo se guía por sus sentidos. No tiene ni criterio ni ideas personales. Todo juicio que hace está en directa relación con los intereses de la familia, de la raza o la nación. Es una especia de “egoísmo gregario” que sólo protege sus intereses de grupo (Ejemplo: la familia, el partido, la empresa, etc.).</a:t>
            </a:r>
          </a:p>
          <a:p>
            <a:endParaRPr lang="es-MX" dirty="0"/>
          </a:p>
        </p:txBody>
      </p:sp>
      <p:pic>
        <p:nvPicPr>
          <p:cNvPr id="4" name="Imagen 3"/>
          <p:cNvPicPr>
            <a:picLocks noChangeAspect="1"/>
          </p:cNvPicPr>
          <p:nvPr/>
        </p:nvPicPr>
        <p:blipFill>
          <a:blip r:embed="rId2"/>
          <a:stretch>
            <a:fillRect/>
          </a:stretch>
        </p:blipFill>
        <p:spPr>
          <a:xfrm>
            <a:off x="5357093" y="3023755"/>
            <a:ext cx="4339550" cy="3254663"/>
          </a:xfrm>
          <a:prstGeom prst="rect">
            <a:avLst/>
          </a:prstGeom>
        </p:spPr>
      </p:pic>
    </p:spTree>
    <p:extLst>
      <p:ext uri="{BB962C8B-B14F-4D97-AF65-F5344CB8AC3E}">
        <p14:creationId xmlns:p14="http://schemas.microsoft.com/office/powerpoint/2010/main" val="970365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Ídolo de la Caverna</a:t>
            </a:r>
            <a:endParaRPr lang="es-MX" dirty="0"/>
          </a:p>
        </p:txBody>
      </p:sp>
      <p:sp>
        <p:nvSpPr>
          <p:cNvPr id="3" name="Marcador de contenido 2"/>
          <p:cNvSpPr>
            <a:spLocks noGrp="1"/>
          </p:cNvSpPr>
          <p:nvPr>
            <p:ph idx="1"/>
          </p:nvPr>
        </p:nvSpPr>
        <p:spPr>
          <a:xfrm>
            <a:off x="3869268" y="864108"/>
            <a:ext cx="7315200" cy="2762319"/>
          </a:xfrm>
        </p:spPr>
        <p:txBody>
          <a:bodyPr>
            <a:normAutofit/>
          </a:bodyPr>
          <a:lstStyle/>
          <a:p>
            <a:pPr algn="just"/>
            <a:r>
              <a:rPr lang="es-MX" dirty="0"/>
              <a:t>Los “ídolos de la caverna,” contrario a los anteriores, se basan en el individualismo y el egocentrismo de las personas. Cada individuo, dice Bacon, “llena su propia caverna en donde la luz de la ciencia y el saber se corrompen por las disposiciones individuales, fruto de la educación y el comercio con los demás hombres.” Cada persona juzga la realidad a como le parece que es y no como es. Decía Heráclito: “los hombres buscan la ciencia en sus particulares y pequeñas esferas, y no en la gran esfera universal</a:t>
            </a:r>
            <a:r>
              <a:rPr lang="es-MX" dirty="0" smtClean="0"/>
              <a:t>.”. El </a:t>
            </a:r>
            <a:r>
              <a:rPr lang="es-MX" dirty="0"/>
              <a:t>culto a la personalidad es un ejemplo de este ídolo</a:t>
            </a:r>
            <a:r>
              <a:rPr lang="es-MX" dirty="0" smtClean="0"/>
              <a:t>.</a:t>
            </a:r>
            <a:endParaRPr lang="es-MX" dirty="0"/>
          </a:p>
        </p:txBody>
      </p:sp>
      <p:pic>
        <p:nvPicPr>
          <p:cNvPr id="4" name="Imagen 3"/>
          <p:cNvPicPr>
            <a:picLocks noChangeAspect="1"/>
          </p:cNvPicPr>
          <p:nvPr/>
        </p:nvPicPr>
        <p:blipFill>
          <a:blip r:embed="rId2"/>
          <a:stretch>
            <a:fillRect/>
          </a:stretch>
        </p:blipFill>
        <p:spPr>
          <a:xfrm>
            <a:off x="5426219" y="3765839"/>
            <a:ext cx="4810125" cy="2381250"/>
          </a:xfrm>
          <a:prstGeom prst="rect">
            <a:avLst/>
          </a:prstGeom>
        </p:spPr>
      </p:pic>
    </p:spTree>
    <p:extLst>
      <p:ext uri="{BB962C8B-B14F-4D97-AF65-F5344CB8AC3E}">
        <p14:creationId xmlns:p14="http://schemas.microsoft.com/office/powerpoint/2010/main" val="3940958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Ídolo del Foro</a:t>
            </a:r>
            <a:endParaRPr lang="es-MX" dirty="0"/>
          </a:p>
        </p:txBody>
      </p:sp>
      <p:sp>
        <p:nvSpPr>
          <p:cNvPr id="3" name="Marcador de contenido 2"/>
          <p:cNvSpPr>
            <a:spLocks noGrp="1"/>
          </p:cNvSpPr>
          <p:nvPr>
            <p:ph idx="1"/>
          </p:nvPr>
        </p:nvSpPr>
        <p:spPr>
          <a:xfrm>
            <a:off x="3869268" y="864108"/>
            <a:ext cx="7315200" cy="2180428"/>
          </a:xfrm>
        </p:spPr>
        <p:txBody>
          <a:bodyPr>
            <a:normAutofit lnSpcReduction="10000"/>
          </a:bodyPr>
          <a:lstStyle/>
          <a:p>
            <a:pPr algn="just"/>
            <a:r>
              <a:rPr lang="es-MX" dirty="0"/>
              <a:t>Los ídolos del foro tampoco dejan de ser un impedimento para el avance de la ciencia. Estos “ídolos” se dan como resultado de la vida social que influye mucho en los criterios personales. El “lenguaje” es el medio de comunicación por excelencia en la sociedad. El abuso del mismo crea no solo una distracción de sus verdaderos significados, las palabras, sino también producen controversias, guerras e imaginaciones banales. “La carreta --como dice el dicho popular-- cuando hace ruido es que va vacía</a:t>
            </a:r>
            <a:r>
              <a:rPr lang="es-MX" dirty="0" smtClean="0"/>
              <a:t>”.</a:t>
            </a:r>
            <a:endParaRPr lang="es-MX" dirty="0"/>
          </a:p>
        </p:txBody>
      </p:sp>
      <p:pic>
        <p:nvPicPr>
          <p:cNvPr id="4" name="Imagen 3"/>
          <p:cNvPicPr>
            <a:picLocks noChangeAspect="1"/>
          </p:cNvPicPr>
          <p:nvPr/>
        </p:nvPicPr>
        <p:blipFill>
          <a:blip r:embed="rId2"/>
          <a:stretch>
            <a:fillRect/>
          </a:stretch>
        </p:blipFill>
        <p:spPr>
          <a:xfrm>
            <a:off x="5641397" y="3044536"/>
            <a:ext cx="3918239" cy="3458001"/>
          </a:xfrm>
          <a:prstGeom prst="rect">
            <a:avLst/>
          </a:prstGeom>
        </p:spPr>
      </p:pic>
    </p:spTree>
    <p:extLst>
      <p:ext uri="{BB962C8B-B14F-4D97-AF65-F5344CB8AC3E}">
        <p14:creationId xmlns:p14="http://schemas.microsoft.com/office/powerpoint/2010/main" val="1547813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Ídolo del Teatro</a:t>
            </a:r>
            <a:endParaRPr lang="es-MX" dirty="0"/>
          </a:p>
        </p:txBody>
      </p:sp>
      <p:sp>
        <p:nvSpPr>
          <p:cNvPr id="3" name="Marcador de contenido 2"/>
          <p:cNvSpPr>
            <a:spLocks noGrp="1"/>
          </p:cNvSpPr>
          <p:nvPr>
            <p:ph idx="1"/>
          </p:nvPr>
        </p:nvSpPr>
        <p:spPr>
          <a:xfrm>
            <a:off x="3869268" y="864108"/>
            <a:ext cx="7315200" cy="2107692"/>
          </a:xfrm>
        </p:spPr>
        <p:txBody>
          <a:bodyPr>
            <a:normAutofit fontScale="92500" lnSpcReduction="20000"/>
          </a:bodyPr>
          <a:lstStyle/>
          <a:p>
            <a:pPr algn="just"/>
            <a:r>
              <a:rPr lang="es-MX" dirty="0"/>
              <a:t>Y finalmente, los “ídolos del teatro” que están actualmente hoy representando por las “ideologías” de ayer y de todas las épocas. “Ideologizar” significa interpretar la realidad desde la óptica de una sola “idea” vigente. Las ideologías de moda suelen ser un serio obstáculo para la adquisición de la ciencia. Tal es el caso, por ejemplo, del marxismo, que es una interpretación dogmática y materialista de la realidad del ser humano y de la sociedad. Esta ideología no solo distorsiona y subvierte la realidad, sino que también le hace violencia. Los hechos históricos del pasado siglo XX confirmaron esta aserción</a:t>
            </a:r>
            <a:r>
              <a:rPr lang="es-MX" dirty="0" smtClean="0"/>
              <a:t>.</a:t>
            </a:r>
            <a:endParaRPr lang="es-MX" dirty="0"/>
          </a:p>
        </p:txBody>
      </p:sp>
      <p:pic>
        <p:nvPicPr>
          <p:cNvPr id="4" name="Imagen 3"/>
          <p:cNvPicPr>
            <a:picLocks noChangeAspect="1"/>
          </p:cNvPicPr>
          <p:nvPr/>
        </p:nvPicPr>
        <p:blipFill>
          <a:blip r:embed="rId2"/>
          <a:stretch>
            <a:fillRect/>
          </a:stretch>
        </p:blipFill>
        <p:spPr>
          <a:xfrm>
            <a:off x="5421193" y="2971800"/>
            <a:ext cx="4211349" cy="3288999"/>
          </a:xfrm>
          <a:prstGeom prst="rect">
            <a:avLst/>
          </a:prstGeom>
        </p:spPr>
      </p:pic>
    </p:spTree>
    <p:extLst>
      <p:ext uri="{BB962C8B-B14F-4D97-AF65-F5344CB8AC3E}">
        <p14:creationId xmlns:p14="http://schemas.microsoft.com/office/powerpoint/2010/main" val="2916599363"/>
      </p:ext>
    </p:extLst>
  </p:cSld>
  <p:clrMapOvr>
    <a:masterClrMapping/>
  </p:clrMapOvr>
</p:sld>
</file>

<file path=ppt/theme/theme1.xml><?xml version="1.0" encoding="utf-8"?>
<a:theme xmlns:a="http://schemas.openxmlformats.org/drawingml/2006/main" name="Marco">
  <a:themeElements>
    <a:clrScheme name="Fram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39D77354-939E-4A26-AE51-B3F9618B14B7}"/>
    </a:ext>
  </a:extLst>
</a:theme>
</file>

<file path=docProps/app.xml><?xml version="1.0" encoding="utf-8"?>
<Properties xmlns="http://schemas.openxmlformats.org/officeDocument/2006/extended-properties" xmlns:vt="http://schemas.openxmlformats.org/officeDocument/2006/docPropsVTypes">
  <Template>TM03457475[[fn=Marco]]</Template>
  <TotalTime>1021</TotalTime>
  <Words>2550</Words>
  <Application>Microsoft Office PowerPoint</Application>
  <PresentationFormat>Panorámica</PresentationFormat>
  <Paragraphs>142</Paragraphs>
  <Slides>38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Arial</vt:lpstr>
      <vt:lpstr>Corbel</vt:lpstr>
      <vt:lpstr>Wingdings</vt:lpstr>
      <vt:lpstr>Wingdings 2</vt:lpstr>
      <vt:lpstr>Marco</vt:lpstr>
      <vt:lpstr> UNIVERSIDAD AUTÓNOMA DEL ESTADO DE MÉXICO PLANTEL “LIC. ADOLFO López Mateos” de la Escuela Preparatoria”</vt:lpstr>
      <vt:lpstr>FRANCIS BACON (1561-1622)</vt:lpstr>
      <vt:lpstr>Francis Bacon Saber Científico y Filosófico</vt:lpstr>
      <vt:lpstr>Francis Bacon</vt:lpstr>
      <vt:lpstr>Teoría de los Ídolos de Bacon</vt:lpstr>
      <vt:lpstr>Ídolo de la Tribu</vt:lpstr>
      <vt:lpstr>Ídolo de la Caverna</vt:lpstr>
      <vt:lpstr>Ídolo del Foro</vt:lpstr>
      <vt:lpstr>Ídolo del Teatro</vt:lpstr>
      <vt:lpstr>Teoría de los Ídolos de Bacon</vt:lpstr>
      <vt:lpstr>RENÉ DESCARTES (1596-1650)</vt:lpstr>
      <vt:lpstr>RENÉ DESCARTES</vt:lpstr>
      <vt:lpstr>La Duda Metódica</vt:lpstr>
      <vt:lpstr>El Método</vt:lpstr>
      <vt:lpstr>El Método</vt:lpstr>
      <vt:lpstr>Preguntas</vt:lpstr>
      <vt:lpstr>Blaise Pascal</vt:lpstr>
      <vt:lpstr>BLAISE PASCAL</vt:lpstr>
      <vt:lpstr>BLAISE PASCAL</vt:lpstr>
      <vt:lpstr>BLAISE PASCAL</vt:lpstr>
      <vt:lpstr>THOMAS HOBBES</vt:lpstr>
      <vt:lpstr>THOMAS HOBBES</vt:lpstr>
      <vt:lpstr>THOMAS HOBBES</vt:lpstr>
      <vt:lpstr>THOMAS HOBBES</vt:lpstr>
      <vt:lpstr>DAVID HUME</vt:lpstr>
      <vt:lpstr>DAVID HUME</vt:lpstr>
      <vt:lpstr>DAVID HUME</vt:lpstr>
      <vt:lpstr>DAVID HUME</vt:lpstr>
      <vt:lpstr>JEAN JACQUES ROUSSEAU</vt:lpstr>
      <vt:lpstr>JEAN JACQUES ROUSSEAU</vt:lpstr>
      <vt:lpstr>JEAN JACQUES ROUSSEAU</vt:lpstr>
      <vt:lpstr>REFERENCIAS</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III FILOSOFÍA</dc:title>
  <dc:creator>USUARIO</dc:creator>
  <cp:lastModifiedBy>USUARIO</cp:lastModifiedBy>
  <cp:revision>38</cp:revision>
  <dcterms:created xsi:type="dcterms:W3CDTF">2016-04-08T16:29:20Z</dcterms:created>
  <dcterms:modified xsi:type="dcterms:W3CDTF">2016-10-12T19:30:14Z</dcterms:modified>
</cp:coreProperties>
</file>