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61" r:id="rId6"/>
    <p:sldId id="262" r:id="rId7"/>
    <p:sldId id="263" r:id="rId8"/>
    <p:sldId id="264" r:id="rId9"/>
    <p:sldId id="266" r:id="rId10"/>
    <p:sldId id="267" r:id="rId11"/>
    <p:sldId id="268" r:id="rId12"/>
    <p:sldId id="265"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3" r:id="rId27"/>
    <p:sldId id="282" r:id="rId28"/>
    <p:sldId id="284" r:id="rId29"/>
    <p:sldId id="285" r:id="rId30"/>
    <p:sldId id="286" r:id="rId31"/>
    <p:sldId id="287" r:id="rId32"/>
    <p:sldId id="288" r:id="rId33"/>
    <p:sldId id="289" r:id="rId34"/>
    <p:sldId id="290" r:id="rId35"/>
    <p:sldId id="291" r:id="rId36"/>
    <p:sldId id="258" r:id="rId37"/>
    <p:sldId id="292" r:id="rId38"/>
    <p:sldId id="293" r:id="rId39"/>
    <p:sldId id="294" r:id="rId40"/>
    <p:sldId id="295" r:id="rId41"/>
    <p:sldId id="296"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10/20/2017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433350" y="1018310"/>
            <a:ext cx="8915398" cy="2044572"/>
          </a:xfrm>
        </p:spPr>
        <p:txBody>
          <a:bodyPr>
            <a:noAutofit/>
          </a:bodyPr>
          <a:lstStyle/>
          <a:p>
            <a:pPr algn="ctr"/>
            <a:r>
              <a:rPr lang="es-MX" sz="3600" dirty="0">
                <a:solidFill>
                  <a:schemeClr val="accent2">
                    <a:lumMod val="50000"/>
                  </a:schemeClr>
                </a:solidFill>
              </a:rPr>
              <a:t>UNIVERSIDAD AUTÓNOMA DEL ESTADO DE MÉXICO</a:t>
            </a:r>
            <a:br>
              <a:rPr lang="es-MX" sz="3600" dirty="0">
                <a:solidFill>
                  <a:schemeClr val="accent2">
                    <a:lumMod val="50000"/>
                  </a:schemeClr>
                </a:solidFill>
              </a:rPr>
            </a:br>
            <a:r>
              <a:rPr lang="es-MX" sz="3600" dirty="0" smtClean="0">
                <a:solidFill>
                  <a:schemeClr val="accent2">
                    <a:lumMod val="50000"/>
                  </a:schemeClr>
                </a:solidFill>
              </a:rPr>
              <a:t>PLANTEL “LIC</a:t>
            </a:r>
            <a:r>
              <a:rPr lang="es-MX" sz="3600" dirty="0">
                <a:solidFill>
                  <a:schemeClr val="accent2">
                    <a:lumMod val="50000"/>
                  </a:schemeClr>
                </a:solidFill>
              </a:rPr>
              <a:t>. </a:t>
            </a:r>
            <a:r>
              <a:rPr lang="es-MX" sz="3600" dirty="0" smtClean="0">
                <a:solidFill>
                  <a:schemeClr val="accent2">
                    <a:lumMod val="50000"/>
                  </a:schemeClr>
                </a:solidFill>
              </a:rPr>
              <a:t>Adolfo </a:t>
            </a:r>
            <a:r>
              <a:rPr lang="es-MX" sz="3600" dirty="0">
                <a:solidFill>
                  <a:schemeClr val="accent2">
                    <a:lumMod val="50000"/>
                  </a:schemeClr>
                </a:solidFill>
              </a:rPr>
              <a:t>López Mateos” de la Escuela Preparatoria”</a:t>
            </a:r>
            <a:endParaRPr lang="es-MX" sz="3600" dirty="0"/>
          </a:p>
        </p:txBody>
      </p:sp>
      <p:sp>
        <p:nvSpPr>
          <p:cNvPr id="3" name="Subtítulo 2"/>
          <p:cNvSpPr>
            <a:spLocks noGrp="1"/>
          </p:cNvSpPr>
          <p:nvPr>
            <p:ph type="subTitle" idx="1"/>
          </p:nvPr>
        </p:nvSpPr>
        <p:spPr>
          <a:xfrm>
            <a:off x="2578822" y="3229134"/>
            <a:ext cx="8915399" cy="1535537"/>
          </a:xfrm>
        </p:spPr>
        <p:txBody>
          <a:bodyPr>
            <a:normAutofit fontScale="85000" lnSpcReduction="20000"/>
          </a:bodyPr>
          <a:lstStyle/>
          <a:p>
            <a:r>
              <a:rPr lang="es-MX" b="1" dirty="0"/>
              <a:t>TÍTULO: Modulo </a:t>
            </a:r>
            <a:r>
              <a:rPr lang="es-MX" b="1" dirty="0" smtClean="0"/>
              <a:t>I “Mundo Normativo”</a:t>
            </a:r>
            <a:endParaRPr lang="es-MX" b="1" dirty="0"/>
          </a:p>
          <a:p>
            <a:r>
              <a:rPr lang="es-MX" b="1" dirty="0"/>
              <a:t>PROGRAMA EDUCATIVO: </a:t>
            </a:r>
            <a:r>
              <a:rPr lang="es-MX" b="1" dirty="0" smtClean="0"/>
              <a:t>NOCIONES DE DERECHO</a:t>
            </a:r>
            <a:endParaRPr lang="es-MX" b="1" dirty="0"/>
          </a:p>
          <a:p>
            <a:r>
              <a:rPr lang="es-MX" b="1" dirty="0"/>
              <a:t>NIVEL EDUCATIVO DONDE SE IMPARTE: Medio Superior de la </a:t>
            </a:r>
            <a:r>
              <a:rPr lang="es-MX" b="1" dirty="0" err="1"/>
              <a:t>UAEMex</a:t>
            </a:r>
            <a:r>
              <a:rPr lang="es-MX" b="1" dirty="0"/>
              <a:t>.</a:t>
            </a:r>
          </a:p>
          <a:p>
            <a:r>
              <a:rPr lang="es-MX" b="1" dirty="0"/>
              <a:t>SEMESTRE: </a:t>
            </a:r>
            <a:r>
              <a:rPr lang="es-MX" b="1" dirty="0" smtClean="0"/>
              <a:t>Quinto Semestre </a:t>
            </a:r>
          </a:p>
          <a:p>
            <a:r>
              <a:rPr lang="es-MX" b="1" dirty="0" smtClean="0"/>
              <a:t>CBU: 2015</a:t>
            </a:r>
          </a:p>
          <a:p>
            <a:endParaRPr lang="es-MX" b="1" dirty="0"/>
          </a:p>
          <a:p>
            <a:endParaRPr lang="es-MX" dirty="0"/>
          </a:p>
        </p:txBody>
      </p:sp>
      <p:pic>
        <p:nvPicPr>
          <p:cNvPr id="4" name="Imagen 3"/>
          <p:cNvPicPr>
            <a:picLocks noChangeAspect="1"/>
          </p:cNvPicPr>
          <p:nvPr/>
        </p:nvPicPr>
        <p:blipFill>
          <a:blip r:embed="rId2"/>
          <a:stretch>
            <a:fillRect/>
          </a:stretch>
        </p:blipFill>
        <p:spPr>
          <a:xfrm>
            <a:off x="4106286" y="5117961"/>
            <a:ext cx="7547502" cy="1048603"/>
          </a:xfrm>
          <a:prstGeom prst="rect">
            <a:avLst/>
          </a:prstGeom>
        </p:spPr>
      </p:pic>
      <p:pic>
        <p:nvPicPr>
          <p:cNvPr id="5" name="Imagen 4"/>
          <p:cNvPicPr>
            <a:picLocks noChangeAspect="1"/>
          </p:cNvPicPr>
          <p:nvPr/>
        </p:nvPicPr>
        <p:blipFill>
          <a:blip r:embed="rId3"/>
          <a:stretch>
            <a:fillRect/>
          </a:stretch>
        </p:blipFill>
        <p:spPr>
          <a:xfrm>
            <a:off x="448117" y="501324"/>
            <a:ext cx="1598892" cy="1539272"/>
          </a:xfrm>
          <a:prstGeom prst="rect">
            <a:avLst/>
          </a:prstGeom>
        </p:spPr>
      </p:pic>
      <p:pic>
        <p:nvPicPr>
          <p:cNvPr id="6" name="Imagen 5"/>
          <p:cNvPicPr>
            <a:picLocks noChangeAspect="1"/>
          </p:cNvPicPr>
          <p:nvPr/>
        </p:nvPicPr>
        <p:blipFill>
          <a:blip r:embed="rId4"/>
          <a:stretch>
            <a:fillRect/>
          </a:stretch>
        </p:blipFill>
        <p:spPr>
          <a:xfrm>
            <a:off x="448117" y="2262101"/>
            <a:ext cx="1623278" cy="1601562"/>
          </a:xfrm>
          <a:prstGeom prst="rect">
            <a:avLst/>
          </a:prstGeom>
        </p:spPr>
      </p:pic>
    </p:spTree>
    <p:extLst>
      <p:ext uri="{BB962C8B-B14F-4D97-AF65-F5344CB8AC3E}">
        <p14:creationId xmlns:p14="http://schemas.microsoft.com/office/powerpoint/2010/main" val="1936141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Normas religiosas</a:t>
            </a:r>
            <a:endParaRPr lang="es-MX" dirty="0"/>
          </a:p>
        </p:txBody>
      </p:sp>
      <p:sp>
        <p:nvSpPr>
          <p:cNvPr id="3" name="Marcador de contenido 2"/>
          <p:cNvSpPr>
            <a:spLocks noGrp="1"/>
          </p:cNvSpPr>
          <p:nvPr>
            <p:ph idx="1"/>
          </p:nvPr>
        </p:nvSpPr>
        <p:spPr>
          <a:xfrm>
            <a:off x="2589212" y="1551710"/>
            <a:ext cx="8915400" cy="3777622"/>
          </a:xfrm>
        </p:spPr>
        <p:txBody>
          <a:bodyPr/>
          <a:lstStyle/>
          <a:p>
            <a:pPr marL="0" indent="0">
              <a:buNone/>
            </a:pPr>
            <a:r>
              <a:rPr lang="es-MX" dirty="0" smtClean="0"/>
              <a:t>Estas reglas se ajustan a las creencias y preceptos religiosos de cada individuo; existe una diversidad de religiones – como catolicismo, hinduismo, budismo, entre muchas otras- y cada una tiene sus propias prácticas y códigos o reglamentos, los cuales rigen la conducta de sus fieles. El incumplimiento de estas disposiciones ocasionará un castigo de tipo espiritual. </a:t>
            </a:r>
            <a:r>
              <a:rPr lang="es-MX" dirty="0"/>
              <a:t>(Hernández Sánchez p. </a:t>
            </a:r>
            <a:r>
              <a:rPr lang="es-MX" dirty="0" smtClean="0"/>
              <a:t>19, </a:t>
            </a:r>
            <a:r>
              <a:rPr lang="es-MX" dirty="0"/>
              <a:t>2017)</a:t>
            </a:r>
          </a:p>
        </p:txBody>
      </p:sp>
      <p:pic>
        <p:nvPicPr>
          <p:cNvPr id="4" name="Imagen 3"/>
          <p:cNvPicPr>
            <a:picLocks noChangeAspect="1"/>
          </p:cNvPicPr>
          <p:nvPr/>
        </p:nvPicPr>
        <p:blipFill>
          <a:blip r:embed="rId2"/>
          <a:stretch>
            <a:fillRect/>
          </a:stretch>
        </p:blipFill>
        <p:spPr>
          <a:xfrm>
            <a:off x="6584372" y="3644609"/>
            <a:ext cx="3120737" cy="2340553"/>
          </a:xfrm>
          <a:prstGeom prst="rect">
            <a:avLst/>
          </a:prstGeom>
        </p:spPr>
      </p:pic>
    </p:spTree>
    <p:extLst>
      <p:ext uri="{BB962C8B-B14F-4D97-AF65-F5344CB8AC3E}">
        <p14:creationId xmlns:p14="http://schemas.microsoft.com/office/powerpoint/2010/main" val="3170692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Normas de trato social</a:t>
            </a:r>
            <a:endParaRPr lang="es-MX" dirty="0"/>
          </a:p>
        </p:txBody>
      </p:sp>
      <p:sp>
        <p:nvSpPr>
          <p:cNvPr id="3" name="Marcador de contenido 2"/>
          <p:cNvSpPr>
            <a:spLocks noGrp="1"/>
          </p:cNvSpPr>
          <p:nvPr>
            <p:ph idx="1"/>
          </p:nvPr>
        </p:nvSpPr>
        <p:spPr>
          <a:xfrm>
            <a:off x="2485303" y="1572491"/>
            <a:ext cx="8915400" cy="3777622"/>
          </a:xfrm>
        </p:spPr>
        <p:txBody>
          <a:bodyPr/>
          <a:lstStyle/>
          <a:p>
            <a:pPr marL="0" indent="0">
              <a:buNone/>
            </a:pPr>
            <a:r>
              <a:rPr lang="es-MX" dirty="0" smtClean="0"/>
              <a:t>Estas normas suele aparecer en forma consuetudinaria, como mandatos de la colectividad, como comportamientos necesarios en algunos grupos. Son ciertas prácticas admitidas en sociedad. (Olivera, 1982 p. 40)</a:t>
            </a:r>
            <a:endParaRPr lang="es-MX" dirty="0"/>
          </a:p>
        </p:txBody>
      </p:sp>
      <p:pic>
        <p:nvPicPr>
          <p:cNvPr id="4" name="Imagen 3"/>
          <p:cNvPicPr>
            <a:picLocks noChangeAspect="1"/>
          </p:cNvPicPr>
          <p:nvPr/>
        </p:nvPicPr>
        <p:blipFill>
          <a:blip r:embed="rId2"/>
          <a:stretch>
            <a:fillRect/>
          </a:stretch>
        </p:blipFill>
        <p:spPr>
          <a:xfrm>
            <a:off x="5188216" y="3246950"/>
            <a:ext cx="2934880" cy="2535923"/>
          </a:xfrm>
          <a:prstGeom prst="rect">
            <a:avLst/>
          </a:prstGeom>
        </p:spPr>
      </p:pic>
    </p:spTree>
    <p:extLst>
      <p:ext uri="{BB962C8B-B14F-4D97-AF65-F5344CB8AC3E}">
        <p14:creationId xmlns:p14="http://schemas.microsoft.com/office/powerpoint/2010/main" val="324783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2.2 Características de la norma jurídica y la moral. </a:t>
            </a:r>
            <a:endParaRPr lang="es-MX" dirty="0"/>
          </a:p>
        </p:txBody>
      </p:sp>
      <p:sp>
        <p:nvSpPr>
          <p:cNvPr id="3" name="Marcador de contenido 2"/>
          <p:cNvSpPr>
            <a:spLocks noGrp="1"/>
          </p:cNvSpPr>
          <p:nvPr>
            <p:ph idx="1"/>
          </p:nvPr>
        </p:nvSpPr>
        <p:spPr/>
        <p:txBody>
          <a:bodyPr/>
          <a:lstStyle/>
          <a:p>
            <a:pPr marL="0" indent="0">
              <a:buNone/>
            </a:pPr>
            <a:r>
              <a:rPr lang="es-MX" dirty="0" smtClean="0"/>
              <a:t>Diferencias entre norma moral y derecho</a:t>
            </a:r>
          </a:p>
          <a:p>
            <a:pPr marL="0" indent="0">
              <a:buNone/>
            </a:pPr>
            <a:endParaRPr lang="es-MX" dirty="0" smtClean="0"/>
          </a:p>
          <a:p>
            <a:pPr marL="0" indent="0">
              <a:buNone/>
            </a:pPr>
            <a:r>
              <a:rPr lang="es-MX" dirty="0" smtClean="0"/>
              <a:t>La moral es interior y el derecho exterior</a:t>
            </a:r>
            <a:endParaRPr lang="es-MX" dirty="0"/>
          </a:p>
          <a:p>
            <a:endParaRPr lang="es-MX" dirty="0"/>
          </a:p>
        </p:txBody>
      </p:sp>
      <p:pic>
        <p:nvPicPr>
          <p:cNvPr id="4" name="Imagen 3"/>
          <p:cNvPicPr>
            <a:picLocks noChangeAspect="1"/>
          </p:cNvPicPr>
          <p:nvPr/>
        </p:nvPicPr>
        <p:blipFill>
          <a:blip r:embed="rId2"/>
          <a:stretch>
            <a:fillRect/>
          </a:stretch>
        </p:blipFill>
        <p:spPr>
          <a:xfrm>
            <a:off x="7789014" y="1905000"/>
            <a:ext cx="3333750" cy="4295775"/>
          </a:xfrm>
          <a:prstGeom prst="rect">
            <a:avLst/>
          </a:prstGeom>
        </p:spPr>
      </p:pic>
    </p:spTree>
    <p:extLst>
      <p:ext uri="{BB962C8B-B14F-4D97-AF65-F5344CB8AC3E}">
        <p14:creationId xmlns:p14="http://schemas.microsoft.com/office/powerpoint/2010/main" val="23942664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Características de la norma</a:t>
            </a:r>
            <a:endParaRPr lang="es-MX" dirty="0"/>
          </a:p>
        </p:txBody>
      </p:sp>
      <p:sp>
        <p:nvSpPr>
          <p:cNvPr id="3" name="Marcador de contenido 2"/>
          <p:cNvSpPr>
            <a:spLocks noGrp="1"/>
          </p:cNvSpPr>
          <p:nvPr>
            <p:ph idx="1"/>
          </p:nvPr>
        </p:nvSpPr>
        <p:spPr/>
        <p:txBody>
          <a:bodyPr/>
          <a:lstStyle/>
          <a:p>
            <a:r>
              <a:rPr lang="es-MX" dirty="0" smtClean="0"/>
              <a:t>Autonomía</a:t>
            </a:r>
          </a:p>
          <a:p>
            <a:r>
              <a:rPr lang="es-MX" dirty="0" smtClean="0"/>
              <a:t>Heteronomía</a:t>
            </a:r>
          </a:p>
          <a:p>
            <a:r>
              <a:rPr lang="es-MX" dirty="0" smtClean="0"/>
              <a:t>Unilateralidad</a:t>
            </a:r>
          </a:p>
          <a:p>
            <a:r>
              <a:rPr lang="es-MX" dirty="0" smtClean="0"/>
              <a:t>Bilateralidad</a:t>
            </a:r>
          </a:p>
          <a:p>
            <a:r>
              <a:rPr lang="es-MX" dirty="0" err="1" smtClean="0"/>
              <a:t>Incoercibilidad</a:t>
            </a:r>
            <a:endParaRPr lang="es-MX" dirty="0" smtClean="0"/>
          </a:p>
          <a:p>
            <a:r>
              <a:rPr lang="es-MX" dirty="0" smtClean="0"/>
              <a:t>Coercibilidad</a:t>
            </a:r>
          </a:p>
          <a:p>
            <a:r>
              <a:rPr lang="es-MX" dirty="0" smtClean="0"/>
              <a:t>Interioridad</a:t>
            </a:r>
          </a:p>
          <a:p>
            <a:r>
              <a:rPr lang="es-MX" dirty="0" smtClean="0"/>
              <a:t>Exterioridad</a:t>
            </a:r>
          </a:p>
          <a:p>
            <a:pPr marL="0" indent="0">
              <a:buNone/>
            </a:pPr>
            <a:r>
              <a:rPr lang="es-MX" dirty="0"/>
              <a:t>(Hernández Sánchez p. </a:t>
            </a:r>
            <a:r>
              <a:rPr lang="es-MX" dirty="0" smtClean="0"/>
              <a:t>19-20, </a:t>
            </a:r>
            <a:r>
              <a:rPr lang="es-MX" dirty="0"/>
              <a:t>2017)</a:t>
            </a:r>
            <a:endParaRPr lang="es-MX" dirty="0" smtClean="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p:txBody>
      </p:sp>
      <p:pic>
        <p:nvPicPr>
          <p:cNvPr id="4" name="Imagen 3"/>
          <p:cNvPicPr>
            <a:picLocks noChangeAspect="1"/>
          </p:cNvPicPr>
          <p:nvPr/>
        </p:nvPicPr>
        <p:blipFill>
          <a:blip r:embed="rId2"/>
          <a:stretch>
            <a:fillRect/>
          </a:stretch>
        </p:blipFill>
        <p:spPr>
          <a:xfrm>
            <a:off x="7046912" y="1818499"/>
            <a:ext cx="4286250" cy="3114675"/>
          </a:xfrm>
          <a:prstGeom prst="rect">
            <a:avLst/>
          </a:prstGeom>
        </p:spPr>
      </p:pic>
    </p:spTree>
    <p:extLst>
      <p:ext uri="{BB962C8B-B14F-4D97-AF65-F5344CB8AC3E}">
        <p14:creationId xmlns:p14="http://schemas.microsoft.com/office/powerpoint/2010/main" val="1703135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Autonomía</a:t>
            </a:r>
            <a:endParaRPr lang="es-MX" dirty="0"/>
          </a:p>
        </p:txBody>
      </p:sp>
      <p:sp>
        <p:nvSpPr>
          <p:cNvPr id="3" name="Marcador de contenido 2"/>
          <p:cNvSpPr>
            <a:spLocks noGrp="1"/>
          </p:cNvSpPr>
          <p:nvPr>
            <p:ph idx="1"/>
          </p:nvPr>
        </p:nvSpPr>
        <p:spPr/>
        <p:txBody>
          <a:bodyPr/>
          <a:lstStyle/>
          <a:p>
            <a:pPr marL="0" indent="0">
              <a:buNone/>
            </a:pPr>
            <a:r>
              <a:rPr lang="es-MX" dirty="0" smtClean="0"/>
              <a:t>La obligación del cumplimiento depende de la voluntad del sujeto</a:t>
            </a:r>
          </a:p>
          <a:p>
            <a:pPr marL="0" indent="0">
              <a:buNone/>
            </a:pPr>
            <a:endParaRPr lang="es-MX" dirty="0"/>
          </a:p>
        </p:txBody>
      </p:sp>
      <p:pic>
        <p:nvPicPr>
          <p:cNvPr id="4" name="Imagen 3"/>
          <p:cNvPicPr>
            <a:picLocks noChangeAspect="1"/>
          </p:cNvPicPr>
          <p:nvPr/>
        </p:nvPicPr>
        <p:blipFill>
          <a:blip r:embed="rId2"/>
          <a:stretch>
            <a:fillRect/>
          </a:stretch>
        </p:blipFill>
        <p:spPr>
          <a:xfrm>
            <a:off x="5156488" y="3064796"/>
            <a:ext cx="2782166" cy="3075026"/>
          </a:xfrm>
          <a:prstGeom prst="rect">
            <a:avLst/>
          </a:prstGeom>
        </p:spPr>
      </p:pic>
    </p:spTree>
    <p:extLst>
      <p:ext uri="{BB962C8B-B14F-4D97-AF65-F5344CB8AC3E}">
        <p14:creationId xmlns:p14="http://schemas.microsoft.com/office/powerpoint/2010/main" val="997082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Heteronomía</a:t>
            </a:r>
            <a:endParaRPr lang="es-MX" dirty="0"/>
          </a:p>
        </p:txBody>
      </p:sp>
      <p:sp>
        <p:nvSpPr>
          <p:cNvPr id="3" name="Marcador de contenido 2"/>
          <p:cNvSpPr>
            <a:spLocks noGrp="1"/>
          </p:cNvSpPr>
          <p:nvPr>
            <p:ph idx="1"/>
          </p:nvPr>
        </p:nvSpPr>
        <p:spPr/>
        <p:txBody>
          <a:bodyPr/>
          <a:lstStyle/>
          <a:p>
            <a:pPr marL="0" indent="0">
              <a:buNone/>
            </a:pPr>
            <a:r>
              <a:rPr lang="es-MX" dirty="0" smtClean="0"/>
              <a:t>La obligación del cumplimiento</a:t>
            </a:r>
            <a:endParaRPr lang="es-MX" dirty="0"/>
          </a:p>
        </p:txBody>
      </p:sp>
      <p:pic>
        <p:nvPicPr>
          <p:cNvPr id="4" name="Imagen 3"/>
          <p:cNvPicPr>
            <a:picLocks noChangeAspect="1"/>
          </p:cNvPicPr>
          <p:nvPr/>
        </p:nvPicPr>
        <p:blipFill>
          <a:blip r:embed="rId2"/>
          <a:stretch>
            <a:fillRect/>
          </a:stretch>
        </p:blipFill>
        <p:spPr>
          <a:xfrm>
            <a:off x="6016337" y="2794289"/>
            <a:ext cx="3048000" cy="2952750"/>
          </a:xfrm>
          <a:prstGeom prst="rect">
            <a:avLst/>
          </a:prstGeom>
        </p:spPr>
      </p:pic>
    </p:spTree>
    <p:extLst>
      <p:ext uri="{BB962C8B-B14F-4D97-AF65-F5344CB8AC3E}">
        <p14:creationId xmlns:p14="http://schemas.microsoft.com/office/powerpoint/2010/main" val="2280573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Unilateralidad</a:t>
            </a:r>
            <a:endParaRPr lang="es-MX" dirty="0"/>
          </a:p>
        </p:txBody>
      </p:sp>
      <p:sp>
        <p:nvSpPr>
          <p:cNvPr id="3" name="Marcador de contenido 2"/>
          <p:cNvSpPr>
            <a:spLocks noGrp="1"/>
          </p:cNvSpPr>
          <p:nvPr>
            <p:ph idx="1"/>
          </p:nvPr>
        </p:nvSpPr>
        <p:spPr/>
        <p:txBody>
          <a:bodyPr/>
          <a:lstStyle/>
          <a:p>
            <a:r>
              <a:rPr lang="es-MX" dirty="0" smtClean="0"/>
              <a:t>Frente al cumplimiento de la norma no existe el derecho que le exija al sujeto acabarlo.</a:t>
            </a:r>
            <a:endParaRPr lang="es-MX" dirty="0"/>
          </a:p>
        </p:txBody>
      </p:sp>
      <p:pic>
        <p:nvPicPr>
          <p:cNvPr id="4" name="Imagen 3"/>
          <p:cNvPicPr>
            <a:picLocks noChangeAspect="1"/>
          </p:cNvPicPr>
          <p:nvPr/>
        </p:nvPicPr>
        <p:blipFill>
          <a:blip r:embed="rId2"/>
          <a:stretch>
            <a:fillRect/>
          </a:stretch>
        </p:blipFill>
        <p:spPr>
          <a:xfrm>
            <a:off x="5489863" y="2996572"/>
            <a:ext cx="3810000" cy="2914650"/>
          </a:xfrm>
          <a:prstGeom prst="rect">
            <a:avLst/>
          </a:prstGeom>
        </p:spPr>
      </p:pic>
    </p:spTree>
    <p:extLst>
      <p:ext uri="{BB962C8B-B14F-4D97-AF65-F5344CB8AC3E}">
        <p14:creationId xmlns:p14="http://schemas.microsoft.com/office/powerpoint/2010/main" val="3358666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Bilateralidad</a:t>
            </a:r>
            <a:endParaRPr lang="es-MX" dirty="0"/>
          </a:p>
        </p:txBody>
      </p:sp>
      <p:sp>
        <p:nvSpPr>
          <p:cNvPr id="3" name="Marcador de contenido 2"/>
          <p:cNvSpPr>
            <a:spLocks noGrp="1"/>
          </p:cNvSpPr>
          <p:nvPr>
            <p:ph idx="1"/>
          </p:nvPr>
        </p:nvSpPr>
        <p:spPr/>
        <p:txBody>
          <a:bodyPr/>
          <a:lstStyle/>
          <a:p>
            <a:pPr marL="0" indent="0">
              <a:buNone/>
            </a:pPr>
            <a:r>
              <a:rPr lang="es-MX" dirty="0" smtClean="0"/>
              <a:t>Frente al cumplimiento de una obligación se conceden facultades, es decir, el ejercicio de un derecho</a:t>
            </a:r>
            <a:endParaRPr lang="es-MX" dirty="0"/>
          </a:p>
        </p:txBody>
      </p:sp>
      <p:pic>
        <p:nvPicPr>
          <p:cNvPr id="4" name="Imagen 3"/>
          <p:cNvPicPr>
            <a:picLocks noChangeAspect="1"/>
          </p:cNvPicPr>
          <p:nvPr/>
        </p:nvPicPr>
        <p:blipFill>
          <a:blip r:embed="rId2"/>
          <a:stretch>
            <a:fillRect/>
          </a:stretch>
        </p:blipFill>
        <p:spPr>
          <a:xfrm>
            <a:off x="6197311" y="3336780"/>
            <a:ext cx="4286250" cy="3114675"/>
          </a:xfrm>
          <a:prstGeom prst="rect">
            <a:avLst/>
          </a:prstGeom>
        </p:spPr>
      </p:pic>
    </p:spTree>
    <p:extLst>
      <p:ext uri="{BB962C8B-B14F-4D97-AF65-F5344CB8AC3E}">
        <p14:creationId xmlns:p14="http://schemas.microsoft.com/office/powerpoint/2010/main" val="1040736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Incoercibilidad</a:t>
            </a:r>
            <a:endParaRPr lang="es-MX" dirty="0"/>
          </a:p>
        </p:txBody>
      </p:sp>
      <p:sp>
        <p:nvSpPr>
          <p:cNvPr id="3" name="Marcador de contenido 2"/>
          <p:cNvSpPr>
            <a:spLocks noGrp="1"/>
          </p:cNvSpPr>
          <p:nvPr>
            <p:ph idx="1"/>
          </p:nvPr>
        </p:nvSpPr>
        <p:spPr/>
        <p:txBody>
          <a:bodyPr/>
          <a:lstStyle/>
          <a:p>
            <a:pPr marL="0" indent="0">
              <a:buNone/>
            </a:pPr>
            <a:r>
              <a:rPr lang="es-MX" dirty="0" smtClean="0"/>
              <a:t>Regula la conducta interior del sujeto, por lo que no se puede hacer uso de la fuerza para su cumplimiento</a:t>
            </a:r>
            <a:endParaRPr lang="es-MX" dirty="0"/>
          </a:p>
        </p:txBody>
      </p:sp>
      <p:pic>
        <p:nvPicPr>
          <p:cNvPr id="4" name="Imagen 3"/>
          <p:cNvPicPr>
            <a:picLocks noChangeAspect="1"/>
          </p:cNvPicPr>
          <p:nvPr/>
        </p:nvPicPr>
        <p:blipFill>
          <a:blip r:embed="rId2"/>
          <a:stretch>
            <a:fillRect/>
          </a:stretch>
        </p:blipFill>
        <p:spPr>
          <a:xfrm>
            <a:off x="5936673" y="3053722"/>
            <a:ext cx="3581400" cy="3086100"/>
          </a:xfrm>
          <a:prstGeom prst="rect">
            <a:avLst/>
          </a:prstGeom>
        </p:spPr>
      </p:pic>
    </p:spTree>
    <p:extLst>
      <p:ext uri="{BB962C8B-B14F-4D97-AF65-F5344CB8AC3E}">
        <p14:creationId xmlns:p14="http://schemas.microsoft.com/office/powerpoint/2010/main" val="33541192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coercibilidad</a:t>
            </a:r>
            <a:endParaRPr lang="es-MX" dirty="0"/>
          </a:p>
        </p:txBody>
      </p:sp>
      <p:sp>
        <p:nvSpPr>
          <p:cNvPr id="3" name="Marcador de contenido 2"/>
          <p:cNvSpPr>
            <a:spLocks noGrp="1"/>
          </p:cNvSpPr>
          <p:nvPr>
            <p:ph idx="1"/>
          </p:nvPr>
        </p:nvSpPr>
        <p:spPr/>
        <p:txBody>
          <a:bodyPr/>
          <a:lstStyle/>
          <a:p>
            <a:pPr marL="0" indent="0">
              <a:buNone/>
            </a:pPr>
            <a:r>
              <a:rPr lang="es-MX" dirty="0" smtClean="0"/>
              <a:t>En caso de incumplimiento de la obligación se puede hacer uso de la fuerza para asegurar su cumplimiento.</a:t>
            </a:r>
            <a:endParaRPr lang="es-MX" dirty="0"/>
          </a:p>
        </p:txBody>
      </p:sp>
      <p:pic>
        <p:nvPicPr>
          <p:cNvPr id="4" name="Imagen 3"/>
          <p:cNvPicPr>
            <a:picLocks noChangeAspect="1"/>
          </p:cNvPicPr>
          <p:nvPr/>
        </p:nvPicPr>
        <p:blipFill>
          <a:blip r:embed="rId2"/>
          <a:stretch>
            <a:fillRect/>
          </a:stretch>
        </p:blipFill>
        <p:spPr>
          <a:xfrm>
            <a:off x="6049241" y="3090324"/>
            <a:ext cx="3042804" cy="3176260"/>
          </a:xfrm>
          <a:prstGeom prst="rect">
            <a:avLst/>
          </a:prstGeom>
        </p:spPr>
      </p:pic>
    </p:spTree>
    <p:extLst>
      <p:ext uri="{BB962C8B-B14F-4D97-AF65-F5344CB8AC3E}">
        <p14:creationId xmlns:p14="http://schemas.microsoft.com/office/powerpoint/2010/main" val="2722211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MODULO I: Mundo Normativo</a:t>
            </a:r>
            <a:endParaRPr lang="es-MX" dirty="0"/>
          </a:p>
        </p:txBody>
      </p:sp>
      <p:sp>
        <p:nvSpPr>
          <p:cNvPr id="3" name="Marcador de contenido 2"/>
          <p:cNvSpPr>
            <a:spLocks noGrp="1"/>
          </p:cNvSpPr>
          <p:nvPr>
            <p:ph idx="1"/>
          </p:nvPr>
        </p:nvSpPr>
        <p:spPr/>
        <p:txBody>
          <a:bodyPr/>
          <a:lstStyle/>
          <a:p>
            <a:pPr algn="just"/>
            <a:r>
              <a:rPr lang="es-MX" dirty="0" smtClean="0"/>
              <a:t>El alumno se introduce  al mundo jurídico y normativo de los ciudadanos, conoce las leyes que rigen su país, las cuales no deben ser vistas como imposiciones, sino como reglas de conducta que les ayudan a tener una sana convivencia entre los seres humanos. (Hernández Sánchez p. 11, 2017)</a:t>
            </a:r>
            <a:endParaRPr lang="es-MX" dirty="0"/>
          </a:p>
        </p:txBody>
      </p:sp>
      <p:pic>
        <p:nvPicPr>
          <p:cNvPr id="4" name="Imagen 3"/>
          <p:cNvPicPr>
            <a:picLocks noChangeAspect="1"/>
          </p:cNvPicPr>
          <p:nvPr/>
        </p:nvPicPr>
        <p:blipFill>
          <a:blip r:embed="rId2"/>
          <a:stretch>
            <a:fillRect/>
          </a:stretch>
        </p:blipFill>
        <p:spPr>
          <a:xfrm>
            <a:off x="5701145" y="3497840"/>
            <a:ext cx="2840182" cy="2769177"/>
          </a:xfrm>
          <a:prstGeom prst="rect">
            <a:avLst/>
          </a:prstGeom>
        </p:spPr>
      </p:pic>
    </p:spTree>
    <p:extLst>
      <p:ext uri="{BB962C8B-B14F-4D97-AF65-F5344CB8AC3E}">
        <p14:creationId xmlns:p14="http://schemas.microsoft.com/office/powerpoint/2010/main" val="1912856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Interioridad</a:t>
            </a:r>
            <a:endParaRPr lang="es-MX" dirty="0"/>
          </a:p>
        </p:txBody>
      </p:sp>
      <p:sp>
        <p:nvSpPr>
          <p:cNvPr id="3" name="Marcador de contenido 2"/>
          <p:cNvSpPr>
            <a:spLocks noGrp="1"/>
          </p:cNvSpPr>
          <p:nvPr>
            <p:ph idx="1"/>
          </p:nvPr>
        </p:nvSpPr>
        <p:spPr/>
        <p:txBody>
          <a:bodyPr/>
          <a:lstStyle/>
          <a:p>
            <a:pPr marL="0" indent="0">
              <a:buNone/>
            </a:pPr>
            <a:r>
              <a:rPr lang="es-MX" dirty="0" smtClean="0"/>
              <a:t>El sujeto cumple con la obligación, por convicción y voluntad propia, lo que manifiesta la intensión de la </a:t>
            </a:r>
            <a:r>
              <a:rPr lang="es-MX" dirty="0" smtClean="0"/>
              <a:t>persona</a:t>
            </a:r>
            <a:r>
              <a:rPr lang="es-MX" dirty="0" smtClean="0"/>
              <a:t>.</a:t>
            </a:r>
            <a:endParaRPr lang="es-MX" dirty="0"/>
          </a:p>
        </p:txBody>
      </p:sp>
      <p:pic>
        <p:nvPicPr>
          <p:cNvPr id="4" name="Imagen 3"/>
          <p:cNvPicPr>
            <a:picLocks noChangeAspect="1"/>
          </p:cNvPicPr>
          <p:nvPr/>
        </p:nvPicPr>
        <p:blipFill>
          <a:blip r:embed="rId2"/>
          <a:stretch>
            <a:fillRect/>
          </a:stretch>
        </p:blipFill>
        <p:spPr>
          <a:xfrm>
            <a:off x="5727123" y="3524273"/>
            <a:ext cx="2273877" cy="2807256"/>
          </a:xfrm>
          <a:prstGeom prst="rect">
            <a:avLst/>
          </a:prstGeom>
        </p:spPr>
      </p:pic>
    </p:spTree>
    <p:extLst>
      <p:ext uri="{BB962C8B-B14F-4D97-AF65-F5344CB8AC3E}">
        <p14:creationId xmlns:p14="http://schemas.microsoft.com/office/powerpoint/2010/main" val="1511455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Exterioridad</a:t>
            </a:r>
            <a:endParaRPr lang="es-MX" dirty="0"/>
          </a:p>
        </p:txBody>
      </p:sp>
      <p:sp>
        <p:nvSpPr>
          <p:cNvPr id="3" name="Marcador de contenido 2"/>
          <p:cNvSpPr>
            <a:spLocks noGrp="1"/>
          </p:cNvSpPr>
          <p:nvPr>
            <p:ph idx="1"/>
          </p:nvPr>
        </p:nvSpPr>
        <p:spPr/>
        <p:txBody>
          <a:bodyPr/>
          <a:lstStyle/>
          <a:p>
            <a:pPr marL="0" indent="0">
              <a:buNone/>
            </a:pPr>
            <a:r>
              <a:rPr lang="es-MX" dirty="0" smtClean="0"/>
              <a:t>La conducta manifestada por el sujeto es hacia el exterior y es conocida por todos, es decir, la norma se refleja de manera externa.</a:t>
            </a:r>
            <a:endParaRPr lang="es-MX" dirty="0"/>
          </a:p>
        </p:txBody>
      </p:sp>
      <p:pic>
        <p:nvPicPr>
          <p:cNvPr id="4" name="Imagen 3"/>
          <p:cNvPicPr>
            <a:picLocks noChangeAspect="1"/>
          </p:cNvPicPr>
          <p:nvPr/>
        </p:nvPicPr>
        <p:blipFill>
          <a:blip r:embed="rId2"/>
          <a:stretch>
            <a:fillRect/>
          </a:stretch>
        </p:blipFill>
        <p:spPr>
          <a:xfrm>
            <a:off x="5096884" y="3078012"/>
            <a:ext cx="3900055" cy="3256546"/>
          </a:xfrm>
          <a:prstGeom prst="rect">
            <a:avLst/>
          </a:prstGeom>
        </p:spPr>
      </p:pic>
    </p:spTree>
    <p:extLst>
      <p:ext uri="{BB962C8B-B14F-4D97-AF65-F5344CB8AC3E}">
        <p14:creationId xmlns:p14="http://schemas.microsoft.com/office/powerpoint/2010/main" val="13504263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696191"/>
            <a:ext cx="8915400" cy="5215031"/>
          </a:xfrm>
        </p:spPr>
        <p:txBody>
          <a:bodyPr/>
          <a:lstStyle/>
          <a:p>
            <a:pPr marL="0" indent="0">
              <a:buNone/>
            </a:pPr>
            <a:r>
              <a:rPr lang="es-MX" dirty="0" smtClean="0"/>
              <a:t>La distinción entre normas jurídicas y morales; las primeras son de carácter externo, bilateral, heterónomo y coercible; en cambio las morales son de carácter interno, unilateralidad, autónomo e incoercible.</a:t>
            </a:r>
          </a:p>
          <a:p>
            <a:pPr marL="0" indent="0">
              <a:buNone/>
            </a:pPr>
            <a:endParaRPr lang="es-MX" dirty="0"/>
          </a:p>
        </p:txBody>
      </p:sp>
      <p:pic>
        <p:nvPicPr>
          <p:cNvPr id="2" name="Imagen 1"/>
          <p:cNvPicPr>
            <a:picLocks noChangeAspect="1"/>
          </p:cNvPicPr>
          <p:nvPr/>
        </p:nvPicPr>
        <p:blipFill>
          <a:blip r:embed="rId2"/>
          <a:stretch>
            <a:fillRect/>
          </a:stretch>
        </p:blipFill>
        <p:spPr>
          <a:xfrm>
            <a:off x="4615294" y="2114202"/>
            <a:ext cx="4601441" cy="3911225"/>
          </a:xfrm>
          <a:prstGeom prst="rect">
            <a:avLst/>
          </a:prstGeom>
        </p:spPr>
      </p:pic>
    </p:spTree>
    <p:extLst>
      <p:ext uri="{BB962C8B-B14F-4D97-AF65-F5344CB8AC3E}">
        <p14:creationId xmlns:p14="http://schemas.microsoft.com/office/powerpoint/2010/main" val="36235946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2.3 concepto de Ley y sus características</a:t>
            </a:r>
            <a:endParaRPr lang="es-MX" dirty="0"/>
          </a:p>
        </p:txBody>
      </p:sp>
      <p:sp>
        <p:nvSpPr>
          <p:cNvPr id="3" name="Marcador de contenido 2"/>
          <p:cNvSpPr>
            <a:spLocks noGrp="1"/>
          </p:cNvSpPr>
          <p:nvPr>
            <p:ph idx="1"/>
          </p:nvPr>
        </p:nvSpPr>
        <p:spPr/>
        <p:txBody>
          <a:bodyPr/>
          <a:lstStyle/>
          <a:p>
            <a:pPr marL="0" indent="0">
              <a:buNone/>
            </a:pPr>
            <a:r>
              <a:rPr lang="es-MX" dirty="0" smtClean="0"/>
              <a:t>Según Ignacio Carrillo (1994, 103)</a:t>
            </a:r>
          </a:p>
          <a:p>
            <a:pPr marL="0" indent="0">
              <a:buNone/>
            </a:pPr>
            <a:endParaRPr lang="es-MX" dirty="0"/>
          </a:p>
          <a:p>
            <a:pPr marL="0" indent="0">
              <a:buNone/>
            </a:pPr>
            <a:r>
              <a:rPr lang="es-MX" dirty="0" smtClean="0"/>
              <a:t>La ley puede definirse en dos formas. En los términos más generales, “es la norma jurídica emanada del poder público”. En un sentido más concreto, para México, “Es una norma jurídica escrita aprobada por el poder legislativo, y aceptada y publicada por el poder ejecutivo para que se obedezca”</a:t>
            </a:r>
            <a:endParaRPr lang="es-MX" dirty="0"/>
          </a:p>
        </p:txBody>
      </p:sp>
      <p:pic>
        <p:nvPicPr>
          <p:cNvPr id="4" name="Imagen 3"/>
          <p:cNvPicPr>
            <a:picLocks noChangeAspect="1"/>
          </p:cNvPicPr>
          <p:nvPr/>
        </p:nvPicPr>
        <p:blipFill>
          <a:blip r:embed="rId2"/>
          <a:stretch>
            <a:fillRect/>
          </a:stretch>
        </p:blipFill>
        <p:spPr>
          <a:xfrm>
            <a:off x="5501986" y="4375438"/>
            <a:ext cx="2476500" cy="1847850"/>
          </a:xfrm>
          <a:prstGeom prst="rect">
            <a:avLst/>
          </a:prstGeom>
        </p:spPr>
      </p:pic>
    </p:spTree>
    <p:extLst>
      <p:ext uri="{BB962C8B-B14F-4D97-AF65-F5344CB8AC3E}">
        <p14:creationId xmlns:p14="http://schemas.microsoft.com/office/powerpoint/2010/main" val="2269634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 la definición anterior se destacan tres elementos:</a:t>
            </a:r>
            <a:endParaRPr lang="es-MX" dirty="0"/>
          </a:p>
        </p:txBody>
      </p:sp>
      <p:sp>
        <p:nvSpPr>
          <p:cNvPr id="3" name="Marcador de contenido 2"/>
          <p:cNvSpPr>
            <a:spLocks noGrp="1"/>
          </p:cNvSpPr>
          <p:nvPr>
            <p:ph idx="1"/>
          </p:nvPr>
        </p:nvSpPr>
        <p:spPr/>
        <p:txBody>
          <a:bodyPr/>
          <a:lstStyle/>
          <a:p>
            <a:r>
              <a:rPr lang="es-MX" dirty="0" smtClean="0"/>
              <a:t>Es una norma</a:t>
            </a:r>
          </a:p>
          <a:p>
            <a:r>
              <a:rPr lang="es-MX" dirty="0" smtClean="0"/>
              <a:t>Es una norma Jurídica</a:t>
            </a:r>
          </a:p>
          <a:p>
            <a:r>
              <a:rPr lang="es-MX" dirty="0" smtClean="0"/>
              <a:t>Originada en una actuación del poder público.</a:t>
            </a:r>
          </a:p>
          <a:p>
            <a:endParaRPr lang="es-MX" dirty="0"/>
          </a:p>
        </p:txBody>
      </p:sp>
      <p:pic>
        <p:nvPicPr>
          <p:cNvPr id="4" name="Imagen 3"/>
          <p:cNvPicPr>
            <a:picLocks noChangeAspect="1"/>
          </p:cNvPicPr>
          <p:nvPr/>
        </p:nvPicPr>
        <p:blipFill>
          <a:blip r:embed="rId2"/>
          <a:stretch>
            <a:fillRect/>
          </a:stretch>
        </p:blipFill>
        <p:spPr>
          <a:xfrm>
            <a:off x="3588327" y="3711501"/>
            <a:ext cx="6262255" cy="2715275"/>
          </a:xfrm>
          <a:prstGeom prst="rect">
            <a:avLst/>
          </a:prstGeom>
        </p:spPr>
      </p:pic>
    </p:spTree>
    <p:extLst>
      <p:ext uri="{BB962C8B-B14F-4D97-AF65-F5344CB8AC3E}">
        <p14:creationId xmlns:p14="http://schemas.microsoft.com/office/powerpoint/2010/main" val="14592032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Las normas legales deben reunir </a:t>
            </a:r>
            <a:r>
              <a:rPr lang="es-MX" dirty="0" smtClean="0"/>
              <a:t>tres</a:t>
            </a:r>
            <a:r>
              <a:rPr lang="es-MX" dirty="0" smtClean="0"/>
              <a:t> </a:t>
            </a:r>
            <a:r>
              <a:rPr lang="es-MX" dirty="0" smtClean="0"/>
              <a:t>condiciones necesarias:</a:t>
            </a:r>
            <a:endParaRPr lang="es-MX" dirty="0"/>
          </a:p>
        </p:txBody>
      </p:sp>
      <p:sp>
        <p:nvSpPr>
          <p:cNvPr id="3" name="Marcador de contenido 2"/>
          <p:cNvSpPr>
            <a:spLocks noGrp="1"/>
          </p:cNvSpPr>
          <p:nvPr>
            <p:ph idx="1"/>
          </p:nvPr>
        </p:nvSpPr>
        <p:spPr/>
        <p:txBody>
          <a:bodyPr/>
          <a:lstStyle/>
          <a:p>
            <a:pPr marL="0" indent="0">
              <a:buNone/>
            </a:pPr>
            <a:r>
              <a:rPr lang="es-MX" dirty="0" smtClean="0"/>
              <a:t>1.- Ser obligatorias por mandato del poder público</a:t>
            </a:r>
          </a:p>
          <a:p>
            <a:pPr marL="0" indent="0">
              <a:buNone/>
            </a:pPr>
            <a:r>
              <a:rPr lang="es-MX" dirty="0" smtClean="0"/>
              <a:t>2.- Tener efectos generales</a:t>
            </a:r>
          </a:p>
          <a:p>
            <a:pPr marL="0" indent="0">
              <a:buNone/>
            </a:pPr>
            <a:r>
              <a:rPr lang="es-MX" dirty="0" smtClean="0"/>
              <a:t>3.- Establecer en forma </a:t>
            </a:r>
            <a:r>
              <a:rPr lang="es-MX" dirty="0"/>
              <a:t>abstracta (Hernández Sánchez p. </a:t>
            </a:r>
            <a:r>
              <a:rPr lang="es-MX" dirty="0" smtClean="0"/>
              <a:t>23-24, </a:t>
            </a:r>
            <a:r>
              <a:rPr lang="es-MX" dirty="0"/>
              <a:t>2017)</a:t>
            </a:r>
          </a:p>
          <a:p>
            <a:pPr marL="0" indent="0">
              <a:buNone/>
            </a:pPr>
            <a:endParaRPr lang="es-MX" dirty="0" smtClean="0"/>
          </a:p>
          <a:p>
            <a:pPr marL="0" indent="0">
              <a:buNone/>
            </a:pPr>
            <a:endParaRPr lang="es-MX" dirty="0"/>
          </a:p>
        </p:txBody>
      </p:sp>
      <p:pic>
        <p:nvPicPr>
          <p:cNvPr id="4" name="Imagen 3"/>
          <p:cNvPicPr>
            <a:picLocks noChangeAspect="1"/>
          </p:cNvPicPr>
          <p:nvPr/>
        </p:nvPicPr>
        <p:blipFill>
          <a:blip r:embed="rId2"/>
          <a:stretch>
            <a:fillRect/>
          </a:stretch>
        </p:blipFill>
        <p:spPr>
          <a:xfrm>
            <a:off x="5024870" y="3863773"/>
            <a:ext cx="3609975" cy="2047449"/>
          </a:xfrm>
          <a:prstGeom prst="rect">
            <a:avLst/>
          </a:prstGeom>
        </p:spPr>
      </p:pic>
    </p:spTree>
    <p:extLst>
      <p:ext uri="{BB962C8B-B14F-4D97-AF65-F5344CB8AC3E}">
        <p14:creationId xmlns:p14="http://schemas.microsoft.com/office/powerpoint/2010/main" val="13942442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generalidad de la ley</a:t>
            </a:r>
            <a:endParaRPr lang="es-MX" dirty="0"/>
          </a:p>
        </p:txBody>
      </p:sp>
      <p:sp>
        <p:nvSpPr>
          <p:cNvPr id="3" name="Marcador de contenido 2"/>
          <p:cNvSpPr>
            <a:spLocks noGrp="1"/>
          </p:cNvSpPr>
          <p:nvPr>
            <p:ph idx="1"/>
          </p:nvPr>
        </p:nvSpPr>
        <p:spPr/>
        <p:txBody>
          <a:bodyPr/>
          <a:lstStyle/>
          <a:p>
            <a:pPr marL="0" indent="0">
              <a:buNone/>
            </a:pPr>
            <a:r>
              <a:rPr lang="es-MX" dirty="0" smtClean="0"/>
              <a:t>Su mandato debe aplicarse a todos los casos, que reúnan las condiciones o elementos previsto en ella para su aplicación.</a:t>
            </a:r>
          </a:p>
          <a:p>
            <a:pPr marL="0" indent="0">
              <a:buNone/>
            </a:pPr>
            <a:endParaRPr lang="es-MX" dirty="0"/>
          </a:p>
          <a:p>
            <a:pPr marL="0" indent="0">
              <a:buNone/>
            </a:pP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932770420"/>
              </p:ext>
            </p:extLst>
          </p:nvPr>
        </p:nvGraphicFramePr>
        <p:xfrm>
          <a:off x="2458027" y="3784984"/>
          <a:ext cx="8128000" cy="1280160"/>
        </p:xfrm>
        <a:graphic>
          <a:graphicData uri="http://schemas.openxmlformats.org/drawingml/2006/table">
            <a:tbl>
              <a:tblPr firstRow="1" bandRow="1">
                <a:tableStyleId>{5C22544A-7EE6-4342-B048-85BDC9FD1C3A}</a:tableStyleId>
              </a:tblPr>
              <a:tblGrid>
                <a:gridCol w="4064000"/>
                <a:gridCol w="4064000"/>
              </a:tblGrid>
              <a:tr h="370840">
                <a:tc>
                  <a:txBody>
                    <a:bodyPr/>
                    <a:lstStyle/>
                    <a:p>
                      <a:pPr algn="ctr"/>
                      <a:r>
                        <a:rPr lang="es-MX" dirty="0" smtClean="0"/>
                        <a:t>Si A es </a:t>
                      </a:r>
                    </a:p>
                    <a:p>
                      <a:pPr algn="ctr"/>
                      <a:r>
                        <a:rPr lang="es-MX" dirty="0" smtClean="0"/>
                        <a:t>(supuesto</a:t>
                      </a:r>
                      <a:r>
                        <a:rPr lang="es-MX" baseline="0" dirty="0" smtClean="0"/>
                        <a:t> o Hipótesis general)</a:t>
                      </a:r>
                      <a:endParaRPr lang="es-MX" dirty="0"/>
                    </a:p>
                  </a:txBody>
                  <a:tcPr/>
                </a:tc>
                <a:tc>
                  <a:txBody>
                    <a:bodyPr/>
                    <a:lstStyle/>
                    <a:p>
                      <a:pPr algn="ctr"/>
                      <a:r>
                        <a:rPr lang="es-MX" dirty="0" smtClean="0"/>
                        <a:t>B debe ser </a:t>
                      </a:r>
                    </a:p>
                    <a:p>
                      <a:pPr algn="ctr"/>
                      <a:r>
                        <a:rPr lang="es-MX" dirty="0" smtClean="0"/>
                        <a:t>(consecuencia</a:t>
                      </a:r>
                      <a:r>
                        <a:rPr lang="es-MX" baseline="0" dirty="0" smtClean="0"/>
                        <a:t> jurídica)</a:t>
                      </a:r>
                      <a:endParaRPr lang="es-MX" dirty="0"/>
                    </a:p>
                  </a:txBody>
                  <a:tcPr/>
                </a:tc>
              </a:tr>
              <a:tr h="370840">
                <a:tc>
                  <a:txBody>
                    <a:bodyPr/>
                    <a:lstStyle/>
                    <a:p>
                      <a:pPr algn="ctr"/>
                      <a:r>
                        <a:rPr lang="es-MX" dirty="0" smtClean="0"/>
                        <a:t>Si una empresa obtiene utilidades</a:t>
                      </a:r>
                      <a:endParaRPr lang="es-MX" dirty="0"/>
                    </a:p>
                  </a:txBody>
                  <a:tcPr/>
                </a:tc>
                <a:tc>
                  <a:txBody>
                    <a:bodyPr/>
                    <a:lstStyle/>
                    <a:p>
                      <a:pPr algn="ctr"/>
                      <a:r>
                        <a:rPr lang="es-MX" dirty="0" smtClean="0"/>
                        <a:t>Debe compartirlas con sus trabajadores</a:t>
                      </a:r>
                      <a:endParaRPr lang="es-MX" dirty="0"/>
                    </a:p>
                  </a:txBody>
                  <a:tcPr/>
                </a:tc>
              </a:tr>
            </a:tbl>
          </a:graphicData>
        </a:graphic>
      </p:graphicFrame>
    </p:spTree>
    <p:extLst>
      <p:ext uri="{BB962C8B-B14F-4D97-AF65-F5344CB8AC3E}">
        <p14:creationId xmlns:p14="http://schemas.microsoft.com/office/powerpoint/2010/main" val="31850724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Lo obligatorio</a:t>
            </a:r>
            <a:br>
              <a:rPr lang="es-MX" dirty="0" smtClean="0"/>
            </a:br>
            <a:endParaRPr lang="es-MX" dirty="0"/>
          </a:p>
        </p:txBody>
      </p:sp>
      <p:sp>
        <p:nvSpPr>
          <p:cNvPr id="3" name="Marcador de contenido 2"/>
          <p:cNvSpPr>
            <a:spLocks noGrp="1"/>
          </p:cNvSpPr>
          <p:nvPr>
            <p:ph idx="1"/>
          </p:nvPr>
        </p:nvSpPr>
        <p:spPr/>
        <p:txBody>
          <a:bodyPr/>
          <a:lstStyle/>
          <a:p>
            <a:pPr marL="0" indent="0">
              <a:buNone/>
            </a:pPr>
            <a:r>
              <a:rPr lang="es-MX" dirty="0" smtClean="0"/>
              <a:t>La norma verdaderamente jurídica debe ser obligatoria, su incumplimiento trae aparejada una sanción.</a:t>
            </a:r>
            <a:endParaRPr lang="es-MX" dirty="0"/>
          </a:p>
        </p:txBody>
      </p:sp>
      <p:pic>
        <p:nvPicPr>
          <p:cNvPr id="4" name="Imagen 3"/>
          <p:cNvPicPr>
            <a:picLocks noChangeAspect="1"/>
          </p:cNvPicPr>
          <p:nvPr/>
        </p:nvPicPr>
        <p:blipFill>
          <a:blip r:embed="rId2"/>
          <a:stretch>
            <a:fillRect/>
          </a:stretch>
        </p:blipFill>
        <p:spPr>
          <a:xfrm>
            <a:off x="5503718" y="2953614"/>
            <a:ext cx="4378037" cy="3283528"/>
          </a:xfrm>
          <a:prstGeom prst="rect">
            <a:avLst/>
          </a:prstGeom>
        </p:spPr>
      </p:pic>
    </p:spTree>
    <p:extLst>
      <p:ext uri="{BB962C8B-B14F-4D97-AF65-F5344CB8AC3E}">
        <p14:creationId xmlns:p14="http://schemas.microsoft.com/office/powerpoint/2010/main" val="28646319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forma abstracta</a:t>
            </a:r>
            <a:endParaRPr lang="es-MX" dirty="0"/>
          </a:p>
        </p:txBody>
      </p:sp>
      <p:sp>
        <p:nvSpPr>
          <p:cNvPr id="3" name="Marcador de contenido 2"/>
          <p:cNvSpPr>
            <a:spLocks noGrp="1"/>
          </p:cNvSpPr>
          <p:nvPr>
            <p:ph idx="1"/>
          </p:nvPr>
        </p:nvSpPr>
        <p:spPr/>
        <p:txBody>
          <a:bodyPr/>
          <a:lstStyle/>
          <a:p>
            <a:pPr marL="0" indent="0">
              <a:buNone/>
            </a:pPr>
            <a:r>
              <a:rPr lang="es-MX" dirty="0" smtClean="0"/>
              <a:t>Se habla de abstracto de algo cuando se define o comenta alguna cualidad o situación sin referirla aun sujeto o persona determinada.</a:t>
            </a:r>
            <a:endParaRPr lang="es-MX" dirty="0"/>
          </a:p>
        </p:txBody>
      </p:sp>
      <p:pic>
        <p:nvPicPr>
          <p:cNvPr id="4" name="Imagen 3"/>
          <p:cNvPicPr>
            <a:picLocks noChangeAspect="1"/>
          </p:cNvPicPr>
          <p:nvPr/>
        </p:nvPicPr>
        <p:blipFill>
          <a:blip r:embed="rId2"/>
          <a:stretch>
            <a:fillRect/>
          </a:stretch>
        </p:blipFill>
        <p:spPr>
          <a:xfrm>
            <a:off x="5228038" y="3031771"/>
            <a:ext cx="3108051" cy="3108051"/>
          </a:xfrm>
          <a:prstGeom prst="rect">
            <a:avLst/>
          </a:prstGeom>
        </p:spPr>
      </p:pic>
    </p:spTree>
    <p:extLst>
      <p:ext uri="{BB962C8B-B14F-4D97-AF65-F5344CB8AC3E}">
        <p14:creationId xmlns:p14="http://schemas.microsoft.com/office/powerpoint/2010/main" val="7745391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2.4 Jerarquía del Orden Jurídico Mexicano</a:t>
            </a:r>
            <a:endParaRPr lang="es-MX" dirty="0"/>
          </a:p>
        </p:txBody>
      </p:sp>
      <p:sp>
        <p:nvSpPr>
          <p:cNvPr id="3" name="Marcador de contenido 2"/>
          <p:cNvSpPr>
            <a:spLocks noGrp="1"/>
          </p:cNvSpPr>
          <p:nvPr>
            <p:ph idx="1"/>
          </p:nvPr>
        </p:nvSpPr>
        <p:spPr/>
        <p:txBody>
          <a:bodyPr/>
          <a:lstStyle/>
          <a:p>
            <a:pPr marL="0" indent="0">
              <a:buNone/>
            </a:pPr>
            <a:r>
              <a:rPr lang="es-MX" dirty="0" smtClean="0"/>
              <a:t>Nuestra Constricción señala cual es la ley suprema:</a:t>
            </a:r>
          </a:p>
          <a:p>
            <a:pPr marL="0" indent="0">
              <a:buNone/>
            </a:pPr>
            <a:endParaRPr lang="es-MX" dirty="0"/>
          </a:p>
          <a:p>
            <a:pPr marL="0" indent="0">
              <a:buNone/>
            </a:pPr>
            <a:r>
              <a:rPr lang="es-MX" dirty="0" smtClean="0"/>
              <a:t>Artículo </a:t>
            </a:r>
            <a:r>
              <a:rPr lang="es-MX" dirty="0"/>
              <a:t>133.- </a:t>
            </a:r>
            <a:r>
              <a:rPr lang="es-MX" dirty="0" smtClean="0"/>
              <a:t> </a:t>
            </a:r>
            <a:r>
              <a:rPr lang="es-MX" dirty="0"/>
              <a:t>Esta Constitución, las leyes del Congreso de la Unión que emanen de ella y todos los tratados que estén de acuerdo con la misma, celebrados y que se celebren por el Presidente de la República, con aprobación del Senado, serán la Ley Suprema de toda la Unión. Los jueces de cada entidad federativa se arreglarán a dicha Constitución, leyes y tratados, a pesar de las disposiciones en contrario que pueda haber en las Constituciones o leyes de las entidades federativas.</a:t>
            </a:r>
          </a:p>
        </p:txBody>
      </p:sp>
    </p:spTree>
    <p:extLst>
      <p:ext uri="{BB962C8B-B14F-4D97-AF65-F5344CB8AC3E}">
        <p14:creationId xmlns:p14="http://schemas.microsoft.com/office/powerpoint/2010/main" val="3245065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 Mundo del ser</a:t>
            </a:r>
            <a:br>
              <a:rPr lang="es-MX" dirty="0" smtClean="0"/>
            </a:br>
            <a:r>
              <a:rPr lang="es-MX" dirty="0" smtClean="0"/>
              <a:t>1.1 Concepto de Derecho Natural</a:t>
            </a:r>
            <a:endParaRPr lang="es-MX" dirty="0"/>
          </a:p>
        </p:txBody>
      </p:sp>
      <p:sp>
        <p:nvSpPr>
          <p:cNvPr id="3" name="Marcador de contenido 2"/>
          <p:cNvSpPr>
            <a:spLocks noGrp="1"/>
          </p:cNvSpPr>
          <p:nvPr>
            <p:ph idx="1"/>
          </p:nvPr>
        </p:nvSpPr>
        <p:spPr>
          <a:xfrm>
            <a:off x="2183967" y="2008908"/>
            <a:ext cx="8915400" cy="3777622"/>
          </a:xfrm>
        </p:spPr>
        <p:txBody>
          <a:bodyPr/>
          <a:lstStyle/>
          <a:p>
            <a:pPr algn="just"/>
            <a:r>
              <a:rPr lang="es-MX" dirty="0" smtClean="0"/>
              <a:t>Es el conjunto de normas jurídicas que tiene su fundamento en la </a:t>
            </a:r>
            <a:r>
              <a:rPr lang="es-MX" u="sng" dirty="0" smtClean="0"/>
              <a:t>naturaleza humana</a:t>
            </a:r>
            <a:r>
              <a:rPr lang="es-MX" dirty="0" smtClean="0"/>
              <a:t>, esto es, de juicios de la razón práctica que enuncia un deber de </a:t>
            </a:r>
            <a:r>
              <a:rPr lang="es-MX" u="sng" dirty="0" smtClean="0"/>
              <a:t>justicia</a:t>
            </a:r>
            <a:r>
              <a:rPr lang="es-MX" dirty="0" smtClean="0"/>
              <a:t> (…) El derecho natural esta presente a lo largo de toda la historia de la filosofía del derecho como la respuesta a la exigencia racional de la existencia de una justicia absoluta y </a:t>
            </a:r>
            <a:r>
              <a:rPr lang="es-MX" u="sng" dirty="0" smtClean="0"/>
              <a:t>objetiva</a:t>
            </a:r>
            <a:r>
              <a:rPr lang="es-MX" dirty="0" smtClean="0"/>
              <a:t>, para evitar caer en el absurdo de hacer depender la verdad y la justicia de la voluntad, tal vez caprichosa, del legislador (Diccionario Jurídico 1998: 1015-1016).</a:t>
            </a:r>
            <a:endParaRPr lang="es-MX" dirty="0"/>
          </a:p>
        </p:txBody>
      </p:sp>
      <p:pic>
        <p:nvPicPr>
          <p:cNvPr id="4" name="Imagen 3"/>
          <p:cNvPicPr>
            <a:picLocks noChangeAspect="1"/>
          </p:cNvPicPr>
          <p:nvPr/>
        </p:nvPicPr>
        <p:blipFill>
          <a:blip r:embed="rId2"/>
          <a:stretch>
            <a:fillRect/>
          </a:stretch>
        </p:blipFill>
        <p:spPr>
          <a:xfrm>
            <a:off x="4401416" y="4076048"/>
            <a:ext cx="4742584" cy="2520014"/>
          </a:xfrm>
          <a:prstGeom prst="rect">
            <a:avLst/>
          </a:prstGeom>
        </p:spPr>
      </p:pic>
    </p:spTree>
    <p:extLst>
      <p:ext uri="{BB962C8B-B14F-4D97-AF65-F5344CB8AC3E}">
        <p14:creationId xmlns:p14="http://schemas.microsoft.com/office/powerpoint/2010/main" val="3121759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Constitución</a:t>
            </a:r>
            <a:endParaRPr lang="es-MX" dirty="0"/>
          </a:p>
        </p:txBody>
      </p:sp>
      <p:sp>
        <p:nvSpPr>
          <p:cNvPr id="3" name="Marcador de contenido 2"/>
          <p:cNvSpPr>
            <a:spLocks noGrp="1"/>
          </p:cNvSpPr>
          <p:nvPr>
            <p:ph idx="1"/>
          </p:nvPr>
        </p:nvSpPr>
        <p:spPr/>
        <p:txBody>
          <a:bodyPr/>
          <a:lstStyle/>
          <a:p>
            <a:pPr marL="0" indent="0">
              <a:buNone/>
            </a:pPr>
            <a:r>
              <a:rPr lang="es-MX" dirty="0" smtClean="0"/>
              <a:t>Norma suprema que regula la vida jurídica de un país.</a:t>
            </a:r>
            <a:endParaRPr lang="es-MX" dirty="0"/>
          </a:p>
        </p:txBody>
      </p:sp>
      <p:pic>
        <p:nvPicPr>
          <p:cNvPr id="4" name="Imagen 3"/>
          <p:cNvPicPr>
            <a:picLocks noChangeAspect="1"/>
          </p:cNvPicPr>
          <p:nvPr/>
        </p:nvPicPr>
        <p:blipFill>
          <a:blip r:embed="rId2"/>
          <a:stretch>
            <a:fillRect/>
          </a:stretch>
        </p:blipFill>
        <p:spPr>
          <a:xfrm>
            <a:off x="5095432" y="2791507"/>
            <a:ext cx="2384029" cy="3348315"/>
          </a:xfrm>
          <a:prstGeom prst="rect">
            <a:avLst/>
          </a:prstGeom>
        </p:spPr>
      </p:pic>
    </p:spTree>
    <p:extLst>
      <p:ext uri="{BB962C8B-B14F-4D97-AF65-F5344CB8AC3E}">
        <p14:creationId xmlns:p14="http://schemas.microsoft.com/office/powerpoint/2010/main" val="30785308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Tratados internacionales</a:t>
            </a:r>
            <a:endParaRPr lang="es-MX" dirty="0"/>
          </a:p>
        </p:txBody>
      </p:sp>
      <p:sp>
        <p:nvSpPr>
          <p:cNvPr id="3" name="Marcador de contenido 2"/>
          <p:cNvSpPr>
            <a:spLocks noGrp="1"/>
          </p:cNvSpPr>
          <p:nvPr>
            <p:ph idx="1"/>
          </p:nvPr>
        </p:nvSpPr>
        <p:spPr/>
        <p:txBody>
          <a:bodyPr/>
          <a:lstStyle/>
          <a:p>
            <a:pPr marL="0" indent="0">
              <a:buNone/>
            </a:pPr>
            <a:r>
              <a:rPr lang="es-MX" dirty="0" smtClean="0"/>
              <a:t>Acuerdos celebrados entre dos o más Estados para regular las relaciones entre los mismos.</a:t>
            </a:r>
            <a:endParaRPr lang="es-MX" dirty="0"/>
          </a:p>
        </p:txBody>
      </p:sp>
      <p:pic>
        <p:nvPicPr>
          <p:cNvPr id="4" name="Imagen 3"/>
          <p:cNvPicPr>
            <a:picLocks noChangeAspect="1"/>
          </p:cNvPicPr>
          <p:nvPr/>
        </p:nvPicPr>
        <p:blipFill>
          <a:blip r:embed="rId2"/>
          <a:stretch>
            <a:fillRect/>
          </a:stretch>
        </p:blipFill>
        <p:spPr>
          <a:xfrm>
            <a:off x="4152900" y="2999756"/>
            <a:ext cx="5458691" cy="3021775"/>
          </a:xfrm>
          <a:prstGeom prst="rect">
            <a:avLst/>
          </a:prstGeom>
        </p:spPr>
      </p:pic>
    </p:spTree>
    <p:extLst>
      <p:ext uri="{BB962C8B-B14F-4D97-AF65-F5344CB8AC3E}">
        <p14:creationId xmlns:p14="http://schemas.microsoft.com/office/powerpoint/2010/main" val="474221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Leyes Federales</a:t>
            </a:r>
            <a:endParaRPr lang="es-MX" dirty="0"/>
          </a:p>
        </p:txBody>
      </p:sp>
      <p:sp>
        <p:nvSpPr>
          <p:cNvPr id="3" name="Marcador de contenido 2"/>
          <p:cNvSpPr>
            <a:spLocks noGrp="1"/>
          </p:cNvSpPr>
          <p:nvPr>
            <p:ph idx="1"/>
          </p:nvPr>
        </p:nvSpPr>
        <p:spPr/>
        <p:txBody>
          <a:bodyPr/>
          <a:lstStyle/>
          <a:p>
            <a:pPr marL="0" indent="0">
              <a:buNone/>
            </a:pPr>
            <a:r>
              <a:rPr lang="es-MX" dirty="0" smtClean="0"/>
              <a:t>So creadas por el Congreso de la Unión, por el poder legislativo federal para que se apliquen en todo el territorio nacional.</a:t>
            </a:r>
            <a:endParaRPr lang="es-MX" dirty="0"/>
          </a:p>
        </p:txBody>
      </p:sp>
      <p:pic>
        <p:nvPicPr>
          <p:cNvPr id="4" name="Imagen 3"/>
          <p:cNvPicPr>
            <a:picLocks noChangeAspect="1"/>
          </p:cNvPicPr>
          <p:nvPr/>
        </p:nvPicPr>
        <p:blipFill>
          <a:blip r:embed="rId2"/>
          <a:stretch>
            <a:fillRect/>
          </a:stretch>
        </p:blipFill>
        <p:spPr>
          <a:xfrm>
            <a:off x="5143500" y="3242837"/>
            <a:ext cx="3990109" cy="2668385"/>
          </a:xfrm>
          <a:prstGeom prst="rect">
            <a:avLst/>
          </a:prstGeom>
        </p:spPr>
      </p:pic>
    </p:spTree>
    <p:extLst>
      <p:ext uri="{BB962C8B-B14F-4D97-AF65-F5344CB8AC3E}">
        <p14:creationId xmlns:p14="http://schemas.microsoft.com/office/powerpoint/2010/main" val="42398124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Ley Ordinaria</a:t>
            </a:r>
            <a:endParaRPr lang="es-MX" dirty="0"/>
          </a:p>
        </p:txBody>
      </p:sp>
      <p:sp>
        <p:nvSpPr>
          <p:cNvPr id="3" name="Marcador de contenido 2"/>
          <p:cNvSpPr>
            <a:spLocks noGrp="1"/>
          </p:cNvSpPr>
          <p:nvPr>
            <p:ph idx="1"/>
          </p:nvPr>
        </p:nvSpPr>
        <p:spPr/>
        <p:txBody>
          <a:bodyPr/>
          <a:lstStyle/>
          <a:p>
            <a:pPr marL="0" indent="0">
              <a:buNone/>
            </a:pPr>
            <a:r>
              <a:rPr lang="es-MX" dirty="0" smtClean="0"/>
              <a:t>Es aquella regla jurídica que no reglamenta o deriva de ningún artículo de la constitución.</a:t>
            </a:r>
          </a:p>
        </p:txBody>
      </p:sp>
      <p:pic>
        <p:nvPicPr>
          <p:cNvPr id="4" name="Imagen 3"/>
          <p:cNvPicPr>
            <a:picLocks noChangeAspect="1"/>
          </p:cNvPicPr>
          <p:nvPr/>
        </p:nvPicPr>
        <p:blipFill>
          <a:blip r:embed="rId2"/>
          <a:stretch>
            <a:fillRect/>
          </a:stretch>
        </p:blipFill>
        <p:spPr>
          <a:xfrm>
            <a:off x="5281180" y="3250852"/>
            <a:ext cx="4714875" cy="2446397"/>
          </a:xfrm>
          <a:prstGeom prst="rect">
            <a:avLst/>
          </a:prstGeom>
        </p:spPr>
      </p:pic>
    </p:spTree>
    <p:extLst>
      <p:ext uri="{BB962C8B-B14F-4D97-AF65-F5344CB8AC3E}">
        <p14:creationId xmlns:p14="http://schemas.microsoft.com/office/powerpoint/2010/main" val="12691483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Reglamento</a:t>
            </a:r>
            <a:endParaRPr lang="es-MX" dirty="0"/>
          </a:p>
        </p:txBody>
      </p:sp>
      <p:sp>
        <p:nvSpPr>
          <p:cNvPr id="3" name="Marcador de contenido 2"/>
          <p:cNvSpPr>
            <a:spLocks noGrp="1"/>
          </p:cNvSpPr>
          <p:nvPr>
            <p:ph idx="1"/>
          </p:nvPr>
        </p:nvSpPr>
        <p:spPr/>
        <p:txBody>
          <a:bodyPr/>
          <a:lstStyle/>
          <a:p>
            <a:pPr marL="0" indent="0">
              <a:buNone/>
            </a:pPr>
            <a:r>
              <a:rPr lang="es-MX" dirty="0" smtClean="0"/>
              <a:t>Es una disposición de carácter legislativo, expedida por el ejecutivo, que se aplica a todas las personas cuya situación </a:t>
            </a:r>
            <a:r>
              <a:rPr lang="es-MX" dirty="0" err="1" smtClean="0"/>
              <a:t>reve</a:t>
            </a:r>
            <a:r>
              <a:rPr lang="es-MX" dirty="0" smtClean="0"/>
              <a:t> sobre su campo de acción.</a:t>
            </a:r>
            <a:endParaRPr lang="es-MX" dirty="0"/>
          </a:p>
        </p:txBody>
      </p:sp>
      <p:pic>
        <p:nvPicPr>
          <p:cNvPr id="4" name="Imagen 3"/>
          <p:cNvPicPr>
            <a:picLocks noChangeAspect="1"/>
          </p:cNvPicPr>
          <p:nvPr/>
        </p:nvPicPr>
        <p:blipFill>
          <a:blip r:embed="rId2"/>
          <a:stretch>
            <a:fillRect/>
          </a:stretch>
        </p:blipFill>
        <p:spPr>
          <a:xfrm>
            <a:off x="3801341" y="3829916"/>
            <a:ext cx="5981700" cy="2190750"/>
          </a:xfrm>
          <a:prstGeom prst="rect">
            <a:avLst/>
          </a:prstGeom>
        </p:spPr>
      </p:pic>
    </p:spTree>
    <p:extLst>
      <p:ext uri="{BB962C8B-B14F-4D97-AF65-F5344CB8AC3E}">
        <p14:creationId xmlns:p14="http://schemas.microsoft.com/office/powerpoint/2010/main" val="14454078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 Jurídica individualizada</a:t>
            </a:r>
            <a:endParaRPr lang="es-MX" dirty="0"/>
          </a:p>
        </p:txBody>
      </p:sp>
      <p:sp>
        <p:nvSpPr>
          <p:cNvPr id="3" name="Marcador de contenido 2"/>
          <p:cNvSpPr>
            <a:spLocks noGrp="1"/>
          </p:cNvSpPr>
          <p:nvPr>
            <p:ph idx="1"/>
          </p:nvPr>
        </p:nvSpPr>
        <p:spPr/>
        <p:txBody>
          <a:bodyPr/>
          <a:lstStyle/>
          <a:p>
            <a:pPr marL="0" indent="0">
              <a:buNone/>
            </a:pPr>
            <a:r>
              <a:rPr lang="es-MX" dirty="0" smtClean="0"/>
              <a:t>Son aquellas que se refieren a situaciones jurídicas concretas o individuales, sentencias, contrato, resoluciones administrativas y testamentos.</a:t>
            </a:r>
            <a:endParaRPr lang="es-MX" dirty="0"/>
          </a:p>
        </p:txBody>
      </p:sp>
      <p:pic>
        <p:nvPicPr>
          <p:cNvPr id="4" name="Imagen 3"/>
          <p:cNvPicPr>
            <a:picLocks noChangeAspect="1"/>
          </p:cNvPicPr>
          <p:nvPr/>
        </p:nvPicPr>
        <p:blipFill>
          <a:blip r:embed="rId2"/>
          <a:stretch>
            <a:fillRect/>
          </a:stretch>
        </p:blipFill>
        <p:spPr>
          <a:xfrm>
            <a:off x="4495800" y="2925907"/>
            <a:ext cx="4343400" cy="3333750"/>
          </a:xfrm>
          <a:prstGeom prst="rect">
            <a:avLst/>
          </a:prstGeom>
        </p:spPr>
      </p:pic>
    </p:spTree>
    <p:extLst>
      <p:ext uri="{BB962C8B-B14F-4D97-AF65-F5344CB8AC3E}">
        <p14:creationId xmlns:p14="http://schemas.microsoft.com/office/powerpoint/2010/main" val="27124828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Referencias</a:t>
            </a:r>
          </a:p>
        </p:txBody>
      </p:sp>
      <p:sp>
        <p:nvSpPr>
          <p:cNvPr id="3" name="Marcador de contenido 2"/>
          <p:cNvSpPr>
            <a:spLocks noGrp="1"/>
          </p:cNvSpPr>
          <p:nvPr>
            <p:ph idx="1"/>
          </p:nvPr>
        </p:nvSpPr>
        <p:spPr/>
        <p:txBody>
          <a:bodyPr/>
          <a:lstStyle/>
          <a:p>
            <a:r>
              <a:rPr lang="es-MX" dirty="0" smtClean="0"/>
              <a:t>Carrillo, I. Apuntes para el curso de introducción al estudio del Derecho, México, Banca y comercio.</a:t>
            </a:r>
          </a:p>
          <a:p>
            <a:r>
              <a:rPr lang="es-MX" dirty="0" smtClean="0"/>
              <a:t>Diccionario Jurídico</a:t>
            </a:r>
          </a:p>
          <a:p>
            <a:r>
              <a:rPr lang="es-MX" dirty="0" smtClean="0"/>
              <a:t>Hernández Sánchez Alejandra, “Nociones de Derecho” Libro de Texto Basado en Competencias 5° semestre, UAEM, 2017</a:t>
            </a:r>
          </a:p>
          <a:p>
            <a:r>
              <a:rPr lang="es-MX" dirty="0" smtClean="0"/>
              <a:t>Olivera, Nociones de derecho positivo mexicanos, Porrúa, México,1982.</a:t>
            </a:r>
          </a:p>
          <a:p>
            <a:r>
              <a:rPr lang="es-MX" dirty="0" err="1" smtClean="0"/>
              <a:t>Petit</a:t>
            </a:r>
            <a:r>
              <a:rPr lang="es-MX" dirty="0" smtClean="0"/>
              <a:t> Eugene, Derecho romano, Ed. </a:t>
            </a:r>
            <a:r>
              <a:rPr lang="es-MX" dirty="0" err="1" smtClean="0"/>
              <a:t>Porrua</a:t>
            </a:r>
            <a:r>
              <a:rPr lang="es-MX" dirty="0" smtClean="0"/>
              <a:t>, 2000.</a:t>
            </a:r>
          </a:p>
          <a:p>
            <a:r>
              <a:rPr lang="es-MX" dirty="0" err="1" smtClean="0"/>
              <a:t>Xiraú</a:t>
            </a:r>
            <a:r>
              <a:rPr lang="es-MX" dirty="0" smtClean="0"/>
              <a:t>, Introducción a la Historia de la filosofía, UNAM, 2014, México.</a:t>
            </a:r>
            <a:endParaRPr lang="es-MX" dirty="0"/>
          </a:p>
        </p:txBody>
      </p:sp>
    </p:spTree>
    <p:extLst>
      <p:ext uri="{BB962C8B-B14F-4D97-AF65-F5344CB8AC3E}">
        <p14:creationId xmlns:p14="http://schemas.microsoft.com/office/powerpoint/2010/main" val="16791879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lstStyle/>
          <a:p>
            <a:pPr marL="0" indent="0" algn="just">
              <a:buNone/>
            </a:pPr>
            <a:r>
              <a:rPr lang="es-MX" dirty="0" smtClean="0"/>
              <a:t>La asignatura de Nociones </a:t>
            </a:r>
            <a:r>
              <a:rPr lang="es-MX" dirty="0"/>
              <a:t>de Derecho corresponde a la formación propedéutica, teniendo como finalidad que el </a:t>
            </a:r>
            <a:r>
              <a:rPr lang="es-MX" dirty="0" smtClean="0"/>
              <a:t>estudiante valore </a:t>
            </a:r>
            <a:r>
              <a:rPr lang="es-MX" dirty="0"/>
              <a:t>los principios jurídicos y el estado de Derecho en el que se encuentra inmerso.</a:t>
            </a:r>
          </a:p>
          <a:p>
            <a:pPr marL="0" indent="0">
              <a:buNone/>
            </a:pPr>
            <a:r>
              <a:rPr lang="es-MX" dirty="0"/>
              <a:t>El programa contiene los conceptos básicos que le permiten conocer, valorar y reflexionar respecto a los fenómenos jurídicos de su </a:t>
            </a:r>
            <a:r>
              <a:rPr lang="es-MX" dirty="0" smtClean="0"/>
              <a:t>entorno inmediato, conociendo </a:t>
            </a:r>
            <a:r>
              <a:rPr lang="es-MX" dirty="0"/>
              <a:t>sus límites para llevar a cabo determinadas conductas y las sanciones a que puede hacerse acreedor, utilizando para </a:t>
            </a:r>
            <a:r>
              <a:rPr lang="es-MX" dirty="0" smtClean="0"/>
              <a:t>ello estrategias </a:t>
            </a:r>
            <a:r>
              <a:rPr lang="es-MX" dirty="0"/>
              <a:t>centradas en el aprendizaje.</a:t>
            </a:r>
            <a:endParaRPr lang="es-MX" dirty="0"/>
          </a:p>
        </p:txBody>
      </p:sp>
    </p:spTree>
    <p:extLst>
      <p:ext uri="{BB962C8B-B14F-4D97-AF65-F5344CB8AC3E}">
        <p14:creationId xmlns:p14="http://schemas.microsoft.com/office/powerpoint/2010/main" val="10160056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lstStyle/>
          <a:p>
            <a:pPr marL="0" indent="0">
              <a:buNone/>
            </a:pPr>
            <a:r>
              <a:rPr lang="es-MX" dirty="0" smtClean="0"/>
              <a:t>En </a:t>
            </a:r>
            <a:r>
              <a:rPr lang="es-MX" dirty="0"/>
              <a:t>las presentes diapositivas se muestra el desarrollo del Módulo </a:t>
            </a:r>
            <a:r>
              <a:rPr lang="es-MX" dirty="0" smtClean="0"/>
              <a:t>I, </a:t>
            </a:r>
            <a:r>
              <a:rPr lang="es-MX" dirty="0"/>
              <a:t>relativo </a:t>
            </a:r>
            <a:r>
              <a:rPr lang="es-MX" dirty="0" smtClean="0"/>
              <a:t>a que el alumno comprenda el concepto de derecho natural y se introduzca al mundo del deber ser reconociendo las clases de normas que le ayudan a una sana convivencia en sociedad, Así mimo, distinguirá las características de las normas, así como el concepto de ley y su jerarquía.</a:t>
            </a:r>
            <a:endParaRPr lang="es-MX" dirty="0"/>
          </a:p>
          <a:p>
            <a:pPr marL="0" indent="0">
              <a:buNone/>
            </a:pPr>
            <a:r>
              <a:rPr lang="es-MX" dirty="0"/>
              <a:t>Esta presentación de ninguna manera pretende ser exhaustivo, sino que, por el contrario, sólo señala algunos temas fundamentales quedando el docente en libertad de enriquecer su trabajo con aquellos tópicos de </a:t>
            </a:r>
            <a:r>
              <a:rPr lang="es-MX" dirty="0" smtClean="0"/>
              <a:t>la ciencia del derecho que</a:t>
            </a:r>
            <a:r>
              <a:rPr lang="es-MX" dirty="0"/>
              <a:t>, de acuerdo a su experiencia, contribuyan al logro competencias genéricas, disciplinares básicas y extendidas, por tanto, al perfil de egreso del nivel medio superior de la Universidad Autónoma del Estado de México.</a:t>
            </a:r>
          </a:p>
          <a:p>
            <a:pPr marL="0" indent="0">
              <a:buNone/>
            </a:pPr>
            <a:endParaRPr lang="es-MX" dirty="0"/>
          </a:p>
        </p:txBody>
      </p:sp>
    </p:spTree>
    <p:extLst>
      <p:ext uri="{BB962C8B-B14F-4D97-AF65-F5344CB8AC3E}">
        <p14:creationId xmlns:p14="http://schemas.microsoft.com/office/powerpoint/2010/main" val="9408294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lstStyle/>
          <a:p>
            <a:pPr marL="0" indent="0">
              <a:buNone/>
            </a:pPr>
            <a:r>
              <a:rPr lang="es-MX" b="1" dirty="0"/>
              <a:t>PROPÓSITO GENERAL</a:t>
            </a:r>
          </a:p>
          <a:p>
            <a:pPr marL="0" indent="0">
              <a:buNone/>
            </a:pPr>
            <a:r>
              <a:rPr lang="es-MX" dirty="0"/>
              <a:t>Analiza las funciones de las instituciones del Estado Mexicano, para valorar la importancia de vivir en un mundo normativo con derechos y</a:t>
            </a:r>
          </a:p>
          <a:p>
            <a:pPr marL="0" indent="0">
              <a:buNone/>
            </a:pPr>
            <a:r>
              <a:rPr lang="es-MX" dirty="0"/>
              <a:t>obligaciones como mexicano y el impacto que tienen en su vida cotidiana.</a:t>
            </a:r>
            <a:endParaRPr lang="es-MX" dirty="0"/>
          </a:p>
        </p:txBody>
      </p:sp>
    </p:spTree>
    <p:extLst>
      <p:ext uri="{BB962C8B-B14F-4D97-AF65-F5344CB8AC3E}">
        <p14:creationId xmlns:p14="http://schemas.microsoft.com/office/powerpoint/2010/main" val="2008717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Naturaleza Humana y Justicia </a:t>
            </a:r>
            <a:endParaRPr lang="es-MX" dirty="0"/>
          </a:p>
        </p:txBody>
      </p:sp>
      <p:sp>
        <p:nvSpPr>
          <p:cNvPr id="3" name="Marcador de contenido 2"/>
          <p:cNvSpPr>
            <a:spLocks noGrp="1"/>
          </p:cNvSpPr>
          <p:nvPr>
            <p:ph idx="1"/>
          </p:nvPr>
        </p:nvSpPr>
        <p:spPr>
          <a:xfrm>
            <a:off x="2589212" y="2133600"/>
            <a:ext cx="8915400" cy="1648691"/>
          </a:xfrm>
        </p:spPr>
        <p:txBody>
          <a:bodyPr/>
          <a:lstStyle/>
          <a:p>
            <a:pPr marL="0" indent="0">
              <a:buNone/>
            </a:pPr>
            <a:r>
              <a:rPr lang="es-MX" dirty="0" smtClean="0"/>
              <a:t>Naturaleza humana, existe por el simple hecho de ser humano (persona).</a:t>
            </a:r>
          </a:p>
          <a:p>
            <a:pPr marL="0" indent="0">
              <a:buNone/>
            </a:pPr>
            <a:endParaRPr lang="es-MX" dirty="0"/>
          </a:p>
          <a:p>
            <a:pPr marL="0" indent="0">
              <a:buNone/>
            </a:pPr>
            <a:r>
              <a:rPr lang="es-MX" dirty="0" smtClean="0"/>
              <a:t>Justicia, Ulpiano la </a:t>
            </a:r>
            <a:r>
              <a:rPr lang="es-MX" dirty="0"/>
              <a:t>define: </a:t>
            </a:r>
            <a:r>
              <a:rPr lang="es-MX" dirty="0" smtClean="0"/>
              <a:t>“la </a:t>
            </a:r>
            <a:r>
              <a:rPr lang="es-MX" dirty="0"/>
              <a:t>voluntad firme y continuada de dar a cada uno lo </a:t>
            </a:r>
            <a:r>
              <a:rPr lang="es-MX" dirty="0" smtClean="0"/>
              <a:t>suyo” (</a:t>
            </a:r>
            <a:r>
              <a:rPr lang="es-MX" dirty="0" err="1" smtClean="0"/>
              <a:t>Petit</a:t>
            </a:r>
            <a:r>
              <a:rPr lang="es-MX" dirty="0" smtClean="0"/>
              <a:t> Eugene p. 19)</a:t>
            </a:r>
          </a:p>
          <a:p>
            <a:pPr marL="0" indent="0">
              <a:buNone/>
            </a:pPr>
            <a:endParaRPr lang="es-MX" dirty="0"/>
          </a:p>
          <a:p>
            <a:pPr marL="0" indent="0">
              <a:buNone/>
            </a:pPr>
            <a:endParaRPr lang="es-MX" dirty="0"/>
          </a:p>
        </p:txBody>
      </p:sp>
      <p:pic>
        <p:nvPicPr>
          <p:cNvPr id="4" name="Imagen 3"/>
          <p:cNvPicPr>
            <a:picLocks noChangeAspect="1"/>
          </p:cNvPicPr>
          <p:nvPr/>
        </p:nvPicPr>
        <p:blipFill>
          <a:blip r:embed="rId2"/>
          <a:stretch>
            <a:fillRect/>
          </a:stretch>
        </p:blipFill>
        <p:spPr>
          <a:xfrm>
            <a:off x="5025737" y="3630063"/>
            <a:ext cx="5344390" cy="2805805"/>
          </a:xfrm>
          <a:prstGeom prst="rect">
            <a:avLst/>
          </a:prstGeom>
        </p:spPr>
      </p:pic>
    </p:spTree>
    <p:extLst>
      <p:ext uri="{BB962C8B-B14F-4D97-AF65-F5344CB8AC3E}">
        <p14:creationId xmlns:p14="http://schemas.microsoft.com/office/powerpoint/2010/main" val="20779472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normAutofit fontScale="77500" lnSpcReduction="20000"/>
          </a:bodyPr>
          <a:lstStyle/>
          <a:p>
            <a:pPr marL="0" indent="0">
              <a:buNone/>
            </a:pPr>
            <a:r>
              <a:rPr lang="es-MX" b="1" dirty="0" smtClean="0"/>
              <a:t>Competencia de la Dimensión (Perfil de Egreso)</a:t>
            </a:r>
          </a:p>
          <a:p>
            <a:pPr marL="0" indent="0">
              <a:buNone/>
            </a:pPr>
            <a:r>
              <a:rPr lang="es-MX" b="1" dirty="0" smtClean="0"/>
              <a:t>A</a:t>
            </a:r>
            <a:r>
              <a:rPr lang="es-MX" b="1" dirty="0"/>
              <a:t>. Humana. Formación personal social</a:t>
            </a:r>
          </a:p>
          <a:p>
            <a:pPr marL="0" indent="0">
              <a:buNone/>
            </a:pPr>
            <a:r>
              <a:rPr lang="es-MX" i="1" dirty="0" smtClean="0"/>
              <a:t>Actúa </a:t>
            </a:r>
            <a:r>
              <a:rPr lang="es-MX" i="1" dirty="0"/>
              <a:t>de forma creadora e imaginativa; apoyado en el autoconocimiento, autonomía, autoestima; el interés y esfuerzo. para trabajar en </a:t>
            </a:r>
            <a:r>
              <a:rPr lang="es-MX" i="1" dirty="0" smtClean="0"/>
              <a:t>un grupo </a:t>
            </a:r>
            <a:r>
              <a:rPr lang="es-MX" i="1" dirty="0"/>
              <a:t>con la disposición de saber valorar en un proyecto común las aportaciones y los puntos de vista de los otros, previendo los </a:t>
            </a:r>
            <a:r>
              <a:rPr lang="es-MX" i="1" dirty="0" smtClean="0"/>
              <a:t>conflictos personales</a:t>
            </a:r>
            <a:r>
              <a:rPr lang="es-MX" i="1" dirty="0"/>
              <a:t>, familiares y sociales a través de la resolución pacífica y asertiva.</a:t>
            </a:r>
          </a:p>
          <a:p>
            <a:pPr marL="0" indent="0">
              <a:buNone/>
            </a:pPr>
            <a:r>
              <a:rPr lang="es-MX" b="1" dirty="0"/>
              <a:t>B. Intelectual. Cultura-Ciencia-tecnología-humanidades.</a:t>
            </a:r>
          </a:p>
          <a:p>
            <a:pPr marL="0" indent="0">
              <a:buNone/>
            </a:pPr>
            <a:r>
              <a:rPr lang="es-MX" b="1" dirty="0"/>
              <a:t>Ciencias Sociales</a:t>
            </a:r>
          </a:p>
          <a:p>
            <a:pPr marL="0" indent="0">
              <a:buNone/>
            </a:pPr>
            <a:r>
              <a:rPr lang="es-MX" i="1" dirty="0" smtClean="0"/>
              <a:t>Utiliza </a:t>
            </a:r>
            <a:r>
              <a:rPr lang="es-MX" i="1" dirty="0"/>
              <a:t>los conocimientos y actitudes sobre la sociedad, entendida desde las diferentes perspectivas, en su concepción dinámica, </a:t>
            </a:r>
            <a:r>
              <a:rPr lang="es-MX" i="1" dirty="0" smtClean="0"/>
              <a:t>cambiante y </a:t>
            </a:r>
            <a:r>
              <a:rPr lang="es-MX" i="1" dirty="0"/>
              <a:t>compleja, para interpretar fenómenos y problemas sociales en contextos diversos; tomar decisiones y resolver conflictos, así como </a:t>
            </a:r>
            <a:r>
              <a:rPr lang="es-MX" i="1" dirty="0" smtClean="0"/>
              <a:t>para interactuar </a:t>
            </a:r>
            <a:r>
              <a:rPr lang="es-MX" i="1" dirty="0"/>
              <a:t>con otras personas y grupos conforme a normas cívicas basadas en el respeto mutuo.</a:t>
            </a:r>
          </a:p>
          <a:p>
            <a:pPr marL="0" indent="0">
              <a:buNone/>
            </a:pPr>
            <a:r>
              <a:rPr lang="es-MX" b="1" dirty="0"/>
              <a:t>C. Compromiso social. Integración y aplicación responsable del saber.</a:t>
            </a:r>
          </a:p>
          <a:p>
            <a:pPr marL="0" indent="0">
              <a:buNone/>
            </a:pPr>
            <a:r>
              <a:rPr lang="es-MX" i="1" dirty="0" smtClean="0"/>
              <a:t>Participa </a:t>
            </a:r>
            <a:r>
              <a:rPr lang="es-MX" i="1" dirty="0"/>
              <a:t>de manera constructiva en las actividades de la comunidad, así como la toma de decisiones para ejercer una ciudadanía con </a:t>
            </a:r>
            <a:r>
              <a:rPr lang="es-MX" i="1" dirty="0" smtClean="0"/>
              <a:t>una conciencia </a:t>
            </a:r>
            <a:r>
              <a:rPr lang="es-MX" i="1" dirty="0"/>
              <a:t>cívica responsable para promover la construcción de una sociedad justa y equitativa que favorezca la sostenibilidad.</a:t>
            </a:r>
            <a:endParaRPr lang="es-MX" dirty="0"/>
          </a:p>
        </p:txBody>
      </p:sp>
    </p:spTree>
    <p:extLst>
      <p:ext uri="{BB962C8B-B14F-4D97-AF65-F5344CB8AC3E}">
        <p14:creationId xmlns:p14="http://schemas.microsoft.com/office/powerpoint/2010/main" val="25494552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Guion explicativo para el empleo del material, con relación a los objetivos y contenidos del curso</a:t>
            </a:r>
          </a:p>
        </p:txBody>
      </p:sp>
      <p:sp>
        <p:nvSpPr>
          <p:cNvPr id="3" name="Marcador de contenido 2"/>
          <p:cNvSpPr>
            <a:spLocks noGrp="1"/>
          </p:cNvSpPr>
          <p:nvPr>
            <p:ph idx="1"/>
          </p:nvPr>
        </p:nvSpPr>
        <p:spPr/>
        <p:txBody>
          <a:bodyPr/>
          <a:lstStyle/>
          <a:p>
            <a:pPr marL="0" indent="0">
              <a:buNone/>
            </a:pPr>
            <a:r>
              <a:rPr lang="es-MX" dirty="0" smtClean="0"/>
              <a:t>MÓDULO I “MUNDO NORMATIVO”</a:t>
            </a:r>
          </a:p>
          <a:p>
            <a:pPr marL="0" indent="0">
              <a:buNone/>
            </a:pPr>
            <a:r>
              <a:rPr lang="es-MX" dirty="0" smtClean="0"/>
              <a:t>1.- Mundo del ser</a:t>
            </a:r>
          </a:p>
          <a:p>
            <a:pPr marL="0" indent="0">
              <a:buNone/>
            </a:pPr>
            <a:r>
              <a:rPr lang="es-MX" dirty="0" smtClean="0"/>
              <a:t>1.1 Concepto de Derecho Natural</a:t>
            </a:r>
          </a:p>
          <a:p>
            <a:pPr marL="0" indent="0">
              <a:buNone/>
            </a:pPr>
            <a:r>
              <a:rPr lang="es-MX" dirty="0" smtClean="0"/>
              <a:t>2.- Mundo del deber ser (mundo normativo)</a:t>
            </a:r>
          </a:p>
          <a:p>
            <a:pPr marL="0" indent="0">
              <a:buNone/>
            </a:pPr>
            <a:r>
              <a:rPr lang="es-MX" dirty="0" smtClean="0"/>
              <a:t>2.1 Clases de normas</a:t>
            </a:r>
          </a:p>
          <a:p>
            <a:pPr marL="0" indent="0">
              <a:buNone/>
            </a:pPr>
            <a:r>
              <a:rPr lang="es-MX" dirty="0" smtClean="0"/>
              <a:t>2.2 Características de la norma jurídica y la moral</a:t>
            </a:r>
          </a:p>
          <a:p>
            <a:pPr marL="0" indent="0">
              <a:buNone/>
            </a:pPr>
            <a:r>
              <a:rPr lang="es-MX" dirty="0" smtClean="0"/>
              <a:t>2.3 Concepto de ley y sus características</a:t>
            </a:r>
          </a:p>
          <a:p>
            <a:pPr marL="0" indent="0">
              <a:buNone/>
            </a:pPr>
            <a:r>
              <a:rPr lang="es-MX" dirty="0" smtClean="0"/>
              <a:t>2.4 Jerarquía del orden jurídico mexicano</a:t>
            </a:r>
            <a:endParaRPr lang="es-MX" dirty="0"/>
          </a:p>
        </p:txBody>
      </p:sp>
    </p:spTree>
    <p:extLst>
      <p:ext uri="{BB962C8B-B14F-4D97-AF65-F5344CB8AC3E}">
        <p14:creationId xmlns:p14="http://schemas.microsoft.com/office/powerpoint/2010/main" val="3105531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 Mundo del deber ser</a:t>
            </a:r>
            <a:endParaRPr lang="es-MX" dirty="0"/>
          </a:p>
        </p:txBody>
      </p:sp>
      <p:sp>
        <p:nvSpPr>
          <p:cNvPr id="3" name="Marcador de contenido 2"/>
          <p:cNvSpPr>
            <a:spLocks noGrp="1"/>
          </p:cNvSpPr>
          <p:nvPr>
            <p:ph idx="1"/>
          </p:nvPr>
        </p:nvSpPr>
        <p:spPr>
          <a:xfrm>
            <a:off x="2589212" y="2133600"/>
            <a:ext cx="8915400" cy="2116282"/>
          </a:xfrm>
        </p:spPr>
        <p:txBody>
          <a:bodyPr/>
          <a:lstStyle/>
          <a:p>
            <a:r>
              <a:rPr lang="es-MX" dirty="0" smtClean="0"/>
              <a:t>Ser y deber ser, lo que es, fenómenos naturales; la idea o realidad más general de todas, y por lo mismo indefinible lógicamente. Objeto de la ontología. Los filósofos griegos (Parménides y platón) oponen a veces el ser al devenir, la inmovilidad al cambio. El ser es, también, equivalente a Dios en la filosofía cristiana. (</a:t>
            </a:r>
            <a:r>
              <a:rPr lang="es-MX" dirty="0" err="1" smtClean="0"/>
              <a:t>Xiraú</a:t>
            </a:r>
            <a:r>
              <a:rPr lang="es-MX" dirty="0" smtClean="0"/>
              <a:t>, 2014 p. 542)</a:t>
            </a:r>
          </a:p>
          <a:p>
            <a:r>
              <a:rPr lang="es-MX" dirty="0" smtClean="0"/>
              <a:t>Deber </a:t>
            </a:r>
            <a:r>
              <a:rPr lang="es-MX" dirty="0" smtClean="0"/>
              <a:t>ser, lo que debe ser, funcionamiento jurídico, deontología.</a:t>
            </a:r>
            <a:endParaRPr lang="es-MX" dirty="0"/>
          </a:p>
        </p:txBody>
      </p:sp>
      <p:pic>
        <p:nvPicPr>
          <p:cNvPr id="4" name="Imagen 3"/>
          <p:cNvPicPr>
            <a:picLocks noChangeAspect="1"/>
          </p:cNvPicPr>
          <p:nvPr/>
        </p:nvPicPr>
        <p:blipFill>
          <a:blip r:embed="rId2"/>
          <a:stretch>
            <a:fillRect/>
          </a:stretch>
        </p:blipFill>
        <p:spPr>
          <a:xfrm>
            <a:off x="6070888" y="4249882"/>
            <a:ext cx="2376920" cy="1894745"/>
          </a:xfrm>
          <a:prstGeom prst="rect">
            <a:avLst/>
          </a:prstGeom>
        </p:spPr>
      </p:pic>
    </p:spTree>
    <p:extLst>
      <p:ext uri="{BB962C8B-B14F-4D97-AF65-F5344CB8AC3E}">
        <p14:creationId xmlns:p14="http://schemas.microsoft.com/office/powerpoint/2010/main" val="2985976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2.1 Clases de Normas</a:t>
            </a:r>
            <a:endParaRPr lang="es-MX" dirty="0"/>
          </a:p>
        </p:txBody>
      </p:sp>
      <p:sp>
        <p:nvSpPr>
          <p:cNvPr id="3" name="Marcador de contenido 2"/>
          <p:cNvSpPr>
            <a:spLocks noGrp="1"/>
          </p:cNvSpPr>
          <p:nvPr>
            <p:ph idx="1"/>
          </p:nvPr>
        </p:nvSpPr>
        <p:spPr>
          <a:xfrm>
            <a:off x="2474912" y="1499755"/>
            <a:ext cx="8915400" cy="3777622"/>
          </a:xfrm>
        </p:spPr>
        <p:txBody>
          <a:bodyPr/>
          <a:lstStyle/>
          <a:p>
            <a:r>
              <a:rPr lang="es-MX" dirty="0" smtClean="0"/>
              <a:t>¿Qué es una norma?</a:t>
            </a:r>
          </a:p>
          <a:p>
            <a:pPr marL="0" indent="0">
              <a:buNone/>
            </a:pPr>
            <a:r>
              <a:rPr lang="es-MX" dirty="0" smtClean="0"/>
              <a:t>Regla de conducta, que nos sirve para comportarnos adecuadamente en el ambiente que nos rodea.</a:t>
            </a:r>
          </a:p>
          <a:p>
            <a:pPr marL="0" indent="0">
              <a:buNone/>
            </a:pPr>
            <a:r>
              <a:rPr lang="es-MX" dirty="0" smtClean="0"/>
              <a:t>Gracias a estas reglas de comportamiento podemos convivir en diferentes sectores con responsabilidad y respeto.</a:t>
            </a:r>
          </a:p>
          <a:p>
            <a:r>
              <a:rPr lang="es-MX" dirty="0" smtClean="0"/>
              <a:t>¿Qué </a:t>
            </a:r>
            <a:r>
              <a:rPr lang="es-MX" dirty="0"/>
              <a:t>pasaría si hubiera normas?</a:t>
            </a:r>
          </a:p>
          <a:p>
            <a:pPr marL="0" indent="0">
              <a:buNone/>
            </a:pPr>
            <a:endParaRPr lang="es-MX" dirty="0"/>
          </a:p>
        </p:txBody>
      </p:sp>
      <p:pic>
        <p:nvPicPr>
          <p:cNvPr id="4" name="Imagen 3"/>
          <p:cNvPicPr>
            <a:picLocks noChangeAspect="1"/>
          </p:cNvPicPr>
          <p:nvPr/>
        </p:nvPicPr>
        <p:blipFill>
          <a:blip r:embed="rId2"/>
          <a:stretch>
            <a:fillRect/>
          </a:stretch>
        </p:blipFill>
        <p:spPr>
          <a:xfrm>
            <a:off x="7386637" y="3587028"/>
            <a:ext cx="2905125" cy="2447925"/>
          </a:xfrm>
          <a:prstGeom prst="rect">
            <a:avLst/>
          </a:prstGeom>
        </p:spPr>
      </p:pic>
    </p:spTree>
    <p:extLst>
      <p:ext uri="{BB962C8B-B14F-4D97-AF65-F5344CB8AC3E}">
        <p14:creationId xmlns:p14="http://schemas.microsoft.com/office/powerpoint/2010/main" val="3740007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Clasificación de las normas</a:t>
            </a:r>
            <a:endParaRPr lang="es-MX" dirty="0"/>
          </a:p>
        </p:txBody>
      </p:sp>
      <p:sp>
        <p:nvSpPr>
          <p:cNvPr id="3" name="Marcador de contenido 2"/>
          <p:cNvSpPr>
            <a:spLocks noGrp="1"/>
          </p:cNvSpPr>
          <p:nvPr>
            <p:ph idx="1"/>
          </p:nvPr>
        </p:nvSpPr>
        <p:spPr/>
        <p:txBody>
          <a:bodyPr/>
          <a:lstStyle/>
          <a:p>
            <a:r>
              <a:rPr lang="es-MX" dirty="0" smtClean="0"/>
              <a:t>Normas Jurídicas</a:t>
            </a:r>
          </a:p>
          <a:p>
            <a:r>
              <a:rPr lang="es-MX" dirty="0" smtClean="0"/>
              <a:t>Normas morales</a:t>
            </a:r>
          </a:p>
          <a:p>
            <a:r>
              <a:rPr lang="es-MX" dirty="0" smtClean="0"/>
              <a:t>Normas Religiosas</a:t>
            </a:r>
          </a:p>
          <a:p>
            <a:r>
              <a:rPr lang="es-MX" dirty="0" smtClean="0"/>
              <a:t>Normas de trato social</a:t>
            </a:r>
          </a:p>
          <a:p>
            <a:endParaRPr lang="es-MX" dirty="0"/>
          </a:p>
          <a:p>
            <a:endParaRPr lang="es-MX" dirty="0"/>
          </a:p>
        </p:txBody>
      </p:sp>
      <p:pic>
        <p:nvPicPr>
          <p:cNvPr id="1026" name="Picture 2" descr="Resultado de imagen para clasificación de las norm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8829" y="2286407"/>
            <a:ext cx="4288273" cy="3472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3339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Normas Jurídicas</a:t>
            </a:r>
            <a:endParaRPr lang="es-MX" dirty="0"/>
          </a:p>
        </p:txBody>
      </p:sp>
      <p:sp>
        <p:nvSpPr>
          <p:cNvPr id="3" name="Marcador de contenido 2"/>
          <p:cNvSpPr>
            <a:spLocks noGrp="1"/>
          </p:cNvSpPr>
          <p:nvPr>
            <p:ph idx="1"/>
          </p:nvPr>
        </p:nvSpPr>
        <p:spPr/>
        <p:txBody>
          <a:bodyPr/>
          <a:lstStyle/>
          <a:p>
            <a:r>
              <a:rPr lang="es-MX" dirty="0" smtClean="0"/>
              <a:t>Son aquellas disposiciones que emanan del poder público con carácter de obligatorias; son creadas por el Poder Legislativo y en caso de inobservancia serán sancionadas por los órganos judiciales. Las normas jurídicas son prescritas por la autoridad; ejemplo de éstas son los códigos y reglamentos. </a:t>
            </a:r>
            <a:r>
              <a:rPr lang="es-MX" dirty="0"/>
              <a:t>(Hernández Sánchez p. </a:t>
            </a:r>
            <a:r>
              <a:rPr lang="es-MX" dirty="0" smtClean="0"/>
              <a:t>18, </a:t>
            </a:r>
            <a:r>
              <a:rPr lang="es-MX" dirty="0"/>
              <a:t>2017</a:t>
            </a:r>
            <a:r>
              <a:rPr lang="es-MX" dirty="0" smtClean="0"/>
              <a:t>)</a:t>
            </a:r>
          </a:p>
          <a:p>
            <a:endParaRPr lang="es-MX" dirty="0"/>
          </a:p>
        </p:txBody>
      </p:sp>
      <p:pic>
        <p:nvPicPr>
          <p:cNvPr id="4" name="Imagen 3"/>
          <p:cNvPicPr>
            <a:picLocks noChangeAspect="1"/>
          </p:cNvPicPr>
          <p:nvPr/>
        </p:nvPicPr>
        <p:blipFill>
          <a:blip r:embed="rId2"/>
          <a:stretch>
            <a:fillRect/>
          </a:stretch>
        </p:blipFill>
        <p:spPr>
          <a:xfrm>
            <a:off x="5240482" y="3851465"/>
            <a:ext cx="3612573" cy="2411222"/>
          </a:xfrm>
          <a:prstGeom prst="rect">
            <a:avLst/>
          </a:prstGeom>
        </p:spPr>
      </p:pic>
    </p:spTree>
    <p:extLst>
      <p:ext uri="{BB962C8B-B14F-4D97-AF65-F5344CB8AC3E}">
        <p14:creationId xmlns:p14="http://schemas.microsoft.com/office/powerpoint/2010/main" val="3643331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Normas Morales</a:t>
            </a:r>
            <a:endParaRPr lang="es-MX" dirty="0"/>
          </a:p>
        </p:txBody>
      </p:sp>
      <p:sp>
        <p:nvSpPr>
          <p:cNvPr id="3" name="Marcador de contenido 2"/>
          <p:cNvSpPr>
            <a:spLocks noGrp="1"/>
          </p:cNvSpPr>
          <p:nvPr>
            <p:ph idx="1"/>
          </p:nvPr>
        </p:nvSpPr>
        <p:spPr>
          <a:xfrm>
            <a:off x="2516476" y="1520536"/>
            <a:ext cx="8915400" cy="3777622"/>
          </a:xfrm>
        </p:spPr>
        <p:txBody>
          <a:bodyPr/>
          <a:lstStyle/>
          <a:p>
            <a:pPr marL="0" indent="0">
              <a:buNone/>
            </a:pPr>
            <a:r>
              <a:rPr lang="es-MX" dirty="0" smtClean="0"/>
              <a:t>Son los principios rectores de la conducta humana; indican cuales son las acciones buenas o malas que juzgan el comportamiento de las personas. Costumbres y valores. </a:t>
            </a:r>
            <a:r>
              <a:rPr lang="es-MX" dirty="0"/>
              <a:t>(Hernández </a:t>
            </a:r>
            <a:r>
              <a:rPr lang="es-MX" dirty="0" smtClean="0"/>
              <a:t>Sánchez, 2017 p</a:t>
            </a:r>
            <a:r>
              <a:rPr lang="es-MX" dirty="0"/>
              <a:t>. </a:t>
            </a:r>
            <a:r>
              <a:rPr lang="es-MX" dirty="0" smtClean="0"/>
              <a:t>18).</a:t>
            </a:r>
          </a:p>
          <a:p>
            <a:pPr marL="0" indent="0">
              <a:buNone/>
            </a:pPr>
            <a:r>
              <a:rPr lang="es-MX" dirty="0" smtClean="0"/>
              <a:t>Estos deberes interiores o morales no tienen más sanción en caso de incumplimiento, que en el fuero interno, en el remordimiento de la conciencia, no producen la facultad o el derecho de exigir su </a:t>
            </a:r>
            <a:r>
              <a:rPr lang="es-MX" dirty="0" smtClean="0"/>
              <a:t>cumplimiento.</a:t>
            </a:r>
            <a:endParaRPr lang="es-MX" dirty="0"/>
          </a:p>
        </p:txBody>
      </p:sp>
      <p:pic>
        <p:nvPicPr>
          <p:cNvPr id="4" name="Imagen 3"/>
          <p:cNvPicPr>
            <a:picLocks noChangeAspect="1"/>
          </p:cNvPicPr>
          <p:nvPr/>
        </p:nvPicPr>
        <p:blipFill>
          <a:blip r:embed="rId2"/>
          <a:stretch>
            <a:fillRect/>
          </a:stretch>
        </p:blipFill>
        <p:spPr>
          <a:xfrm>
            <a:off x="5189393" y="3819092"/>
            <a:ext cx="4286250" cy="2524125"/>
          </a:xfrm>
          <a:prstGeom prst="rect">
            <a:avLst/>
          </a:prstGeom>
        </p:spPr>
      </p:pic>
    </p:spTree>
    <p:extLst>
      <p:ext uri="{BB962C8B-B14F-4D97-AF65-F5344CB8AC3E}">
        <p14:creationId xmlns:p14="http://schemas.microsoft.com/office/powerpoint/2010/main" val="2983053503"/>
      </p:ext>
    </p:extLst>
  </p:cSld>
  <p:clrMapOvr>
    <a:masterClrMapping/>
  </p:clrMapOvr>
</p:sld>
</file>

<file path=ppt/theme/theme1.xml><?xml version="1.0" encoding="utf-8"?>
<a:theme xmlns:a="http://schemas.openxmlformats.org/drawingml/2006/main" name="Espiral">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810</TotalTime>
  <Words>2038</Words>
  <Application>Microsoft Office PowerPoint</Application>
  <PresentationFormat>Panorámica</PresentationFormat>
  <Paragraphs>144</Paragraphs>
  <Slides>41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41</vt:i4>
      </vt:variant>
    </vt:vector>
  </HeadingPairs>
  <TitlesOfParts>
    <vt:vector size="45" baseType="lpstr">
      <vt:lpstr>Arial</vt:lpstr>
      <vt:lpstr>Century Gothic</vt:lpstr>
      <vt:lpstr>Wingdings 3</vt:lpstr>
      <vt:lpstr>Espiral</vt:lpstr>
      <vt:lpstr>UNIVERSIDAD AUTÓNOMA DEL ESTADO DE MÉXICO PLANTEL “LIC. Adolfo López Mateos” de la Escuela Preparatoria”</vt:lpstr>
      <vt:lpstr>MODULO I: Mundo Normativo</vt:lpstr>
      <vt:lpstr>1. Mundo del ser 1.1 Concepto de Derecho Natural</vt:lpstr>
      <vt:lpstr>Naturaleza Humana y Justicia </vt:lpstr>
      <vt:lpstr>2. Mundo del deber ser</vt:lpstr>
      <vt:lpstr>2.1 Clases de Normas</vt:lpstr>
      <vt:lpstr>Clasificación de las normas</vt:lpstr>
      <vt:lpstr>Normas Jurídicas</vt:lpstr>
      <vt:lpstr>Normas Morales</vt:lpstr>
      <vt:lpstr>Normas religiosas</vt:lpstr>
      <vt:lpstr>Normas de trato social</vt:lpstr>
      <vt:lpstr>2.2 Características de la norma jurídica y la moral. </vt:lpstr>
      <vt:lpstr>Características de la norma</vt:lpstr>
      <vt:lpstr>Autonomía</vt:lpstr>
      <vt:lpstr>Heteronomía</vt:lpstr>
      <vt:lpstr>Unilateralidad</vt:lpstr>
      <vt:lpstr>Bilateralidad</vt:lpstr>
      <vt:lpstr>Incoercibilidad</vt:lpstr>
      <vt:lpstr>coercibilidad</vt:lpstr>
      <vt:lpstr>Interioridad</vt:lpstr>
      <vt:lpstr>Exterioridad</vt:lpstr>
      <vt:lpstr>Presentación de PowerPoint</vt:lpstr>
      <vt:lpstr>2.3 concepto de Ley y sus características</vt:lpstr>
      <vt:lpstr>De la definición anterior se destacan tres elementos:</vt:lpstr>
      <vt:lpstr>Las normas legales deben reunir tres condiciones necesarias:</vt:lpstr>
      <vt:lpstr>La generalidad de la ley</vt:lpstr>
      <vt:lpstr>Lo obligatorio </vt:lpstr>
      <vt:lpstr>La forma abstracta</vt:lpstr>
      <vt:lpstr>2.4 Jerarquía del Orden Jurídico Mexicano</vt:lpstr>
      <vt:lpstr>Constitución</vt:lpstr>
      <vt:lpstr>Tratados internacionales</vt:lpstr>
      <vt:lpstr>Leyes Federales</vt:lpstr>
      <vt:lpstr>Ley Ordinaria</vt:lpstr>
      <vt:lpstr>Reglamento</vt:lpstr>
      <vt:lpstr>Norma Jurídica individualizada</vt:lpstr>
      <vt:lpstr>Referencias</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lpstr>Guion explicativo para el empleo del material, con relación a los objetivos y contenidos del curso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PLANTEL “LIC. Adolfo López Mateos” de la Escuela Preparatoria”</dc:title>
  <dc:creator>Alma Rosa Lara Contreras</dc:creator>
  <cp:lastModifiedBy>Alma Rosa Lara Contreras</cp:lastModifiedBy>
  <cp:revision>29</cp:revision>
  <dcterms:created xsi:type="dcterms:W3CDTF">2017-10-09T18:14:41Z</dcterms:created>
  <dcterms:modified xsi:type="dcterms:W3CDTF">2017-10-20T22:21:51Z</dcterms:modified>
</cp:coreProperties>
</file>