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02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342" r:id="rId28"/>
    <p:sldId id="416" r:id="rId29"/>
    <p:sldId id="344" r:id="rId30"/>
    <p:sldId id="345" r:id="rId31"/>
    <p:sldId id="346" r:id="rId32"/>
    <p:sldId id="347" r:id="rId33"/>
    <p:sldId id="348" r:id="rId34"/>
    <p:sldId id="349" r:id="rId35"/>
    <p:sldId id="350" r:id="rId36"/>
    <p:sldId id="351" r:id="rId37"/>
    <p:sldId id="352" r:id="rId38"/>
    <p:sldId id="353" r:id="rId39"/>
    <p:sldId id="354" r:id="rId40"/>
    <p:sldId id="355" r:id="rId41"/>
    <p:sldId id="356" r:id="rId42"/>
    <p:sldId id="357" r:id="rId43"/>
    <p:sldId id="358" r:id="rId44"/>
    <p:sldId id="359" r:id="rId45"/>
    <p:sldId id="360" r:id="rId46"/>
    <p:sldId id="361" r:id="rId47"/>
    <p:sldId id="362" r:id="rId48"/>
    <p:sldId id="363" r:id="rId49"/>
    <p:sldId id="364" r:id="rId50"/>
    <p:sldId id="365" r:id="rId51"/>
    <p:sldId id="366" r:id="rId52"/>
    <p:sldId id="367" r:id="rId53"/>
    <p:sldId id="368" r:id="rId54"/>
    <p:sldId id="369" r:id="rId55"/>
    <p:sldId id="370" r:id="rId56"/>
    <p:sldId id="371" r:id="rId57"/>
    <p:sldId id="372" r:id="rId58"/>
    <p:sldId id="373" r:id="rId59"/>
    <p:sldId id="374" r:id="rId60"/>
    <p:sldId id="375" r:id="rId61"/>
    <p:sldId id="376" r:id="rId62"/>
    <p:sldId id="377" r:id="rId63"/>
    <p:sldId id="378" r:id="rId64"/>
    <p:sldId id="379" r:id="rId65"/>
    <p:sldId id="380" r:id="rId66"/>
    <p:sldId id="381" r:id="rId67"/>
    <p:sldId id="382" r:id="rId68"/>
    <p:sldId id="383" r:id="rId69"/>
    <p:sldId id="384" r:id="rId70"/>
    <p:sldId id="385" r:id="rId71"/>
    <p:sldId id="386" r:id="rId72"/>
    <p:sldId id="387" r:id="rId73"/>
    <p:sldId id="417" r:id="rId74"/>
    <p:sldId id="390" r:id="rId75"/>
    <p:sldId id="391" r:id="rId76"/>
    <p:sldId id="392" r:id="rId77"/>
    <p:sldId id="393" r:id="rId78"/>
    <p:sldId id="394" r:id="rId79"/>
    <p:sldId id="395" r:id="rId80"/>
    <p:sldId id="396" r:id="rId81"/>
    <p:sldId id="397" r:id="rId82"/>
    <p:sldId id="398" r:id="rId83"/>
    <p:sldId id="399" r:id="rId84"/>
    <p:sldId id="400" r:id="rId85"/>
    <p:sldId id="401" r:id="rId86"/>
    <p:sldId id="402" r:id="rId87"/>
    <p:sldId id="403" r:id="rId88"/>
    <p:sldId id="404" r:id="rId89"/>
    <p:sldId id="405" r:id="rId90"/>
    <p:sldId id="406" r:id="rId91"/>
    <p:sldId id="407" r:id="rId92"/>
    <p:sldId id="408" r:id="rId93"/>
    <p:sldId id="409" r:id="rId94"/>
    <p:sldId id="410" r:id="rId95"/>
    <p:sldId id="339" r:id="rId96"/>
    <p:sldId id="411" r:id="rId97"/>
    <p:sldId id="412" r:id="rId98"/>
    <p:sldId id="413" r:id="rId99"/>
    <p:sldId id="414" r:id="rId100"/>
    <p:sldId id="415" r:id="rId101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6" d="100"/>
          <a:sy n="76" d="100"/>
        </p:scale>
        <p:origin x="54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5E0D06A-DDDB-4525-95C6-F1FAA421C468}" type="doc">
      <dgm:prSet loTypeId="urn:microsoft.com/office/officeart/2011/layout/Tab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1C342BD6-87E0-4B35-9BA3-94510BFBE163}">
      <dgm:prSet phldrT="[Texto]"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2000" b="1" noProof="0" dirty="0" smtClean="0"/>
            <a:t>Right now,</a:t>
          </a:r>
          <a:endParaRPr lang="en-US" sz="2000" b="1" noProof="0" dirty="0"/>
        </a:p>
      </dgm:t>
    </dgm:pt>
    <dgm:pt modelId="{07252E89-D70E-46FB-9C54-9E2F55CC2B86}" type="parTrans" cxnId="{F972D28C-1F45-43FF-982E-FCB1487FD42B}">
      <dgm:prSet/>
      <dgm:spPr/>
      <dgm:t>
        <a:bodyPr/>
        <a:lstStyle/>
        <a:p>
          <a:endParaRPr lang="es-MX" sz="1600" b="1"/>
        </a:p>
      </dgm:t>
    </dgm:pt>
    <dgm:pt modelId="{B8D8CEDE-1308-4806-AA53-C66690B8705C}" type="sibTrans" cxnId="{F972D28C-1F45-43FF-982E-FCB1487FD42B}">
      <dgm:prSet/>
      <dgm:spPr/>
      <dgm:t>
        <a:bodyPr/>
        <a:lstStyle/>
        <a:p>
          <a:endParaRPr lang="es-MX" sz="1600" b="1"/>
        </a:p>
      </dgm:t>
    </dgm:pt>
    <dgm:pt modelId="{4CE37BE6-C7BE-4E86-81B8-B1BE301B9053}">
      <dgm:prSet phldrT="[Texto]" custT="1"/>
      <dgm:spPr/>
      <dgm:t>
        <a:bodyPr/>
        <a:lstStyle/>
        <a:p>
          <a:r>
            <a:rPr lang="en-US" sz="2400" b="1" noProof="0" dirty="0" smtClean="0">
              <a:solidFill>
                <a:schemeClr val="accent2"/>
              </a:solidFill>
            </a:rPr>
            <a:t> </a:t>
          </a:r>
          <a:r>
            <a:rPr lang="en-US" sz="2400" b="1" noProof="0" dirty="0" smtClean="0">
              <a:solidFill>
                <a:schemeClr val="accent1"/>
              </a:solidFill>
            </a:rPr>
            <a:t>I’m talking on the phone.</a:t>
          </a:r>
          <a:endParaRPr lang="en-US" sz="2400" b="1" noProof="0" dirty="0">
            <a:solidFill>
              <a:schemeClr val="accent1"/>
            </a:solidFill>
          </a:endParaRPr>
        </a:p>
      </dgm:t>
    </dgm:pt>
    <dgm:pt modelId="{BCEF3C2D-01F2-4FC3-B074-37C27BA745B9}" type="parTrans" cxnId="{42C3BEE4-E4D4-42DB-9055-1771732B24E2}">
      <dgm:prSet/>
      <dgm:spPr/>
      <dgm:t>
        <a:bodyPr/>
        <a:lstStyle/>
        <a:p>
          <a:endParaRPr lang="es-MX" sz="1600" b="1"/>
        </a:p>
      </dgm:t>
    </dgm:pt>
    <dgm:pt modelId="{E7A630C7-5251-4FAB-8EDB-DCD5CB55FA57}" type="sibTrans" cxnId="{42C3BEE4-E4D4-42DB-9055-1771732B24E2}">
      <dgm:prSet/>
      <dgm:spPr/>
      <dgm:t>
        <a:bodyPr/>
        <a:lstStyle/>
        <a:p>
          <a:endParaRPr lang="es-MX" sz="1600" b="1"/>
        </a:p>
      </dgm:t>
    </dgm:pt>
    <dgm:pt modelId="{050B432D-28C5-4C16-AA5E-8A45C6D91827}">
      <dgm:prSet phldrT="[Texto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2000" b="1" noProof="0" dirty="0" smtClean="0"/>
            <a:t>Now,</a:t>
          </a:r>
          <a:endParaRPr lang="en-US" sz="2000" b="1" noProof="0" dirty="0"/>
        </a:p>
      </dgm:t>
    </dgm:pt>
    <dgm:pt modelId="{9EDF0677-8811-4C11-A542-6B8794345FC8}" type="parTrans" cxnId="{DBB3F655-0EC0-412F-BF2A-215ED080684F}">
      <dgm:prSet/>
      <dgm:spPr/>
      <dgm:t>
        <a:bodyPr/>
        <a:lstStyle/>
        <a:p>
          <a:endParaRPr lang="es-MX" sz="1600" b="1"/>
        </a:p>
      </dgm:t>
    </dgm:pt>
    <dgm:pt modelId="{99F29521-EF6F-47F0-A069-51AF03E914E5}" type="sibTrans" cxnId="{DBB3F655-0EC0-412F-BF2A-215ED080684F}">
      <dgm:prSet/>
      <dgm:spPr/>
      <dgm:t>
        <a:bodyPr/>
        <a:lstStyle/>
        <a:p>
          <a:endParaRPr lang="es-MX" sz="1600" b="1"/>
        </a:p>
      </dgm:t>
    </dgm:pt>
    <dgm:pt modelId="{972028D9-706B-4900-96CA-B36CF52A373C}">
      <dgm:prSet phldrT="[Texto]" custT="1"/>
      <dgm:spPr/>
      <dgm:t>
        <a:bodyPr/>
        <a:lstStyle/>
        <a:p>
          <a:r>
            <a:rPr lang="en-US" sz="2400" b="1" noProof="0" dirty="0" smtClean="0">
              <a:solidFill>
                <a:schemeClr val="accent3"/>
              </a:solidFill>
            </a:rPr>
            <a:t>I’m writing a letter to my friend.</a:t>
          </a:r>
          <a:endParaRPr lang="en-US" sz="2400" b="1" noProof="0" dirty="0">
            <a:solidFill>
              <a:schemeClr val="accent3"/>
            </a:solidFill>
          </a:endParaRPr>
        </a:p>
      </dgm:t>
    </dgm:pt>
    <dgm:pt modelId="{30C6C28E-6DBE-4D43-AF03-069322331A39}" type="parTrans" cxnId="{40359DD6-FACB-4E6B-9709-0DF08C71F809}">
      <dgm:prSet/>
      <dgm:spPr/>
      <dgm:t>
        <a:bodyPr/>
        <a:lstStyle/>
        <a:p>
          <a:endParaRPr lang="es-MX" sz="1600" b="1"/>
        </a:p>
      </dgm:t>
    </dgm:pt>
    <dgm:pt modelId="{E081EA47-5682-476F-ACAA-12E27D8EDE18}" type="sibTrans" cxnId="{40359DD6-FACB-4E6B-9709-0DF08C71F809}">
      <dgm:prSet/>
      <dgm:spPr/>
      <dgm:t>
        <a:bodyPr/>
        <a:lstStyle/>
        <a:p>
          <a:endParaRPr lang="es-MX" sz="1600" b="1"/>
        </a:p>
      </dgm:t>
    </dgm:pt>
    <dgm:pt modelId="{7FCB16A6-C38F-4521-A1B5-B5DF7F21D2D1}">
      <dgm:prSet phldrT="[Texto]" custT="1">
        <dgm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2000" b="1" noProof="0" dirty="0" smtClean="0"/>
            <a:t>At the moment</a:t>
          </a:r>
          <a:endParaRPr lang="en-US" sz="2000" b="1" noProof="0" dirty="0"/>
        </a:p>
      </dgm:t>
    </dgm:pt>
    <dgm:pt modelId="{960778D3-E677-4094-9A19-34305B08443E}" type="parTrans" cxnId="{29710596-25B4-4994-846E-4F0B2ED4E076}">
      <dgm:prSet/>
      <dgm:spPr/>
      <dgm:t>
        <a:bodyPr/>
        <a:lstStyle/>
        <a:p>
          <a:endParaRPr lang="es-MX" sz="1600" b="1"/>
        </a:p>
      </dgm:t>
    </dgm:pt>
    <dgm:pt modelId="{7C9D628E-8647-4745-BACD-EA08A3FB2C31}" type="sibTrans" cxnId="{29710596-25B4-4994-846E-4F0B2ED4E076}">
      <dgm:prSet/>
      <dgm:spPr/>
      <dgm:t>
        <a:bodyPr/>
        <a:lstStyle/>
        <a:p>
          <a:endParaRPr lang="es-MX" sz="1600" b="1"/>
        </a:p>
      </dgm:t>
    </dgm:pt>
    <dgm:pt modelId="{084E8402-97E6-4C4F-917A-33F0D4BC3004}">
      <dgm:prSet phldrT="[Texto]" custT="1"/>
      <dgm:spPr/>
      <dgm:t>
        <a:bodyPr/>
        <a:lstStyle/>
        <a:p>
          <a:r>
            <a:rPr lang="en-US" sz="2400" b="1" noProof="0" dirty="0" smtClean="0">
              <a:solidFill>
                <a:schemeClr val="accent4"/>
              </a:solidFill>
            </a:rPr>
            <a:t>I’m listening to pop music.</a:t>
          </a:r>
          <a:endParaRPr lang="en-US" sz="2400" b="1" noProof="0" dirty="0">
            <a:solidFill>
              <a:schemeClr val="accent4"/>
            </a:solidFill>
          </a:endParaRPr>
        </a:p>
      </dgm:t>
    </dgm:pt>
    <dgm:pt modelId="{94178D50-8FA3-40CC-8242-2B2D52D432DC}" type="parTrans" cxnId="{9A910B24-E107-4930-A4A0-8D53E62B64C0}">
      <dgm:prSet/>
      <dgm:spPr/>
      <dgm:t>
        <a:bodyPr/>
        <a:lstStyle/>
        <a:p>
          <a:endParaRPr lang="es-MX" sz="1600" b="1"/>
        </a:p>
      </dgm:t>
    </dgm:pt>
    <dgm:pt modelId="{87904084-A0CC-4DC5-9E83-C354ED3FF67E}" type="sibTrans" cxnId="{9A910B24-E107-4930-A4A0-8D53E62B64C0}">
      <dgm:prSet/>
      <dgm:spPr/>
      <dgm:t>
        <a:bodyPr/>
        <a:lstStyle/>
        <a:p>
          <a:endParaRPr lang="es-MX" sz="1600" b="1"/>
        </a:p>
      </dgm:t>
    </dgm:pt>
    <dgm:pt modelId="{42E49C95-6FDB-4BA1-BAAC-BE52EC6C0A91}" type="pres">
      <dgm:prSet presAssocID="{85E0D06A-DDDB-4525-95C6-F1FAA421C468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4445ABF0-3C4D-4B42-BD81-872928DB8BC2}" type="pres">
      <dgm:prSet presAssocID="{1C342BD6-87E0-4B35-9BA3-94510BFBE163}" presName="composite" presStyleCnt="0"/>
      <dgm:spPr/>
    </dgm:pt>
    <dgm:pt modelId="{934C6DD5-A854-4E5F-AE76-06C242B3872F}" type="pres">
      <dgm:prSet presAssocID="{1C342BD6-87E0-4B35-9BA3-94510BFBE163}" presName="FirstChild" presStyleLbl="revTx" presStyleIdx="0" presStyleCnt="3" custScaleX="9538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118C2A9-8663-4324-B153-E67B4D26E74A}" type="pres">
      <dgm:prSet presAssocID="{1C342BD6-87E0-4B35-9BA3-94510BFBE163}" presName="Parent" presStyleLbl="alignNode1" presStyleIdx="0" presStyleCnt="3" custScaleX="111161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0D578DA-EED7-416E-BE44-94CD226760E2}" type="pres">
      <dgm:prSet presAssocID="{1C342BD6-87E0-4B35-9BA3-94510BFBE163}" presName="Accent" presStyleLbl="parChTrans1D1" presStyleIdx="0" presStyleCnt="3"/>
      <dgm:spPr/>
    </dgm:pt>
    <dgm:pt modelId="{802B3AC6-8BC1-47CB-BAB9-179B1C051BFD}" type="pres">
      <dgm:prSet presAssocID="{B8D8CEDE-1308-4806-AA53-C66690B8705C}" presName="sibTrans" presStyleCnt="0"/>
      <dgm:spPr/>
    </dgm:pt>
    <dgm:pt modelId="{AAA0A5D2-3A3C-49FC-8790-A08ADE1C0986}" type="pres">
      <dgm:prSet presAssocID="{050B432D-28C5-4C16-AA5E-8A45C6D91827}" presName="composite" presStyleCnt="0"/>
      <dgm:spPr/>
    </dgm:pt>
    <dgm:pt modelId="{B8D70C0E-1E9B-4650-BC88-4EA4D65E9DDA}" type="pres">
      <dgm:prSet presAssocID="{050B432D-28C5-4C16-AA5E-8A45C6D91827}" presName="FirstChild" presStyleLbl="revTx" presStyleIdx="1" presStyleCnt="3" custScaleX="9538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30CBC40-46FD-42B1-B8FE-CFA4748BA9E2}" type="pres">
      <dgm:prSet presAssocID="{050B432D-28C5-4C16-AA5E-8A45C6D91827}" presName="Parent" presStyleLbl="alignNode1" presStyleIdx="1" presStyleCnt="3" custScaleX="111161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037F068-55B7-4781-9834-4035FC692BCA}" type="pres">
      <dgm:prSet presAssocID="{050B432D-28C5-4C16-AA5E-8A45C6D91827}" presName="Accent" presStyleLbl="parChTrans1D1" presStyleIdx="1" presStyleCnt="3"/>
      <dgm:spPr/>
    </dgm:pt>
    <dgm:pt modelId="{95394C1E-7C65-46FA-8B49-38C51A2DA2EF}" type="pres">
      <dgm:prSet presAssocID="{99F29521-EF6F-47F0-A069-51AF03E914E5}" presName="sibTrans" presStyleCnt="0"/>
      <dgm:spPr/>
    </dgm:pt>
    <dgm:pt modelId="{C13C210A-A415-41BF-B456-6D821D111325}" type="pres">
      <dgm:prSet presAssocID="{7FCB16A6-C38F-4521-A1B5-B5DF7F21D2D1}" presName="composite" presStyleCnt="0"/>
      <dgm:spPr/>
    </dgm:pt>
    <dgm:pt modelId="{8DF32B30-D35C-4CFD-B453-5D888E7DDAAA}" type="pres">
      <dgm:prSet presAssocID="{7FCB16A6-C38F-4521-A1B5-B5DF7F21D2D1}" presName="FirstChild" presStyleLbl="revTx" presStyleIdx="2" presStyleCnt="3" custScaleX="9538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6925328-56ED-4904-B0C0-12AE0CCAAED4}" type="pres">
      <dgm:prSet presAssocID="{7FCB16A6-C38F-4521-A1B5-B5DF7F21D2D1}" presName="Parent" presStyleLbl="alignNode1" presStyleIdx="2" presStyleCnt="3" custScaleX="111161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0604E81-AFA3-44EE-852F-4B511EB3E774}" type="pres">
      <dgm:prSet presAssocID="{7FCB16A6-C38F-4521-A1B5-B5DF7F21D2D1}" presName="Accent" presStyleLbl="parChTrans1D1" presStyleIdx="2" presStyleCnt="3"/>
      <dgm:spPr/>
    </dgm:pt>
  </dgm:ptLst>
  <dgm:cxnLst>
    <dgm:cxn modelId="{8C52C39A-7E2D-44A8-B4FD-78FDF6658528}" type="presOf" srcId="{1C342BD6-87E0-4B35-9BA3-94510BFBE163}" destId="{8118C2A9-8663-4324-B153-E67B4D26E74A}" srcOrd="0" destOrd="0" presId="urn:microsoft.com/office/officeart/2011/layout/TabList"/>
    <dgm:cxn modelId="{29710596-25B4-4994-846E-4F0B2ED4E076}" srcId="{85E0D06A-DDDB-4525-95C6-F1FAA421C468}" destId="{7FCB16A6-C38F-4521-A1B5-B5DF7F21D2D1}" srcOrd="2" destOrd="0" parTransId="{960778D3-E677-4094-9A19-34305B08443E}" sibTransId="{7C9D628E-8647-4745-BACD-EA08A3FB2C31}"/>
    <dgm:cxn modelId="{FC7EDF9F-D8BB-4622-BCF6-392909886D0C}" type="presOf" srcId="{4CE37BE6-C7BE-4E86-81B8-B1BE301B9053}" destId="{934C6DD5-A854-4E5F-AE76-06C242B3872F}" srcOrd="0" destOrd="0" presId="urn:microsoft.com/office/officeart/2011/layout/TabList"/>
    <dgm:cxn modelId="{9A910B24-E107-4930-A4A0-8D53E62B64C0}" srcId="{7FCB16A6-C38F-4521-A1B5-B5DF7F21D2D1}" destId="{084E8402-97E6-4C4F-917A-33F0D4BC3004}" srcOrd="0" destOrd="0" parTransId="{94178D50-8FA3-40CC-8242-2B2D52D432DC}" sibTransId="{87904084-A0CC-4DC5-9E83-C354ED3FF67E}"/>
    <dgm:cxn modelId="{42C3BEE4-E4D4-42DB-9055-1771732B24E2}" srcId="{1C342BD6-87E0-4B35-9BA3-94510BFBE163}" destId="{4CE37BE6-C7BE-4E86-81B8-B1BE301B9053}" srcOrd="0" destOrd="0" parTransId="{BCEF3C2D-01F2-4FC3-B074-37C27BA745B9}" sibTransId="{E7A630C7-5251-4FAB-8EDB-DCD5CB55FA57}"/>
    <dgm:cxn modelId="{0ACA6505-8C67-4138-9735-998F841508B0}" type="presOf" srcId="{972028D9-706B-4900-96CA-B36CF52A373C}" destId="{B8D70C0E-1E9B-4650-BC88-4EA4D65E9DDA}" srcOrd="0" destOrd="0" presId="urn:microsoft.com/office/officeart/2011/layout/TabList"/>
    <dgm:cxn modelId="{25C8F150-B844-44B8-80F3-141DB3BFF281}" type="presOf" srcId="{050B432D-28C5-4C16-AA5E-8A45C6D91827}" destId="{630CBC40-46FD-42B1-B8FE-CFA4748BA9E2}" srcOrd="0" destOrd="0" presId="urn:microsoft.com/office/officeart/2011/layout/TabList"/>
    <dgm:cxn modelId="{DBB3F655-0EC0-412F-BF2A-215ED080684F}" srcId="{85E0D06A-DDDB-4525-95C6-F1FAA421C468}" destId="{050B432D-28C5-4C16-AA5E-8A45C6D91827}" srcOrd="1" destOrd="0" parTransId="{9EDF0677-8811-4C11-A542-6B8794345FC8}" sibTransId="{99F29521-EF6F-47F0-A069-51AF03E914E5}"/>
    <dgm:cxn modelId="{0E53074F-B7EA-4821-8828-AF9B7DCF8044}" type="presOf" srcId="{084E8402-97E6-4C4F-917A-33F0D4BC3004}" destId="{8DF32B30-D35C-4CFD-B453-5D888E7DDAAA}" srcOrd="0" destOrd="0" presId="urn:microsoft.com/office/officeart/2011/layout/TabList"/>
    <dgm:cxn modelId="{6370AFCE-9AD2-448C-B93C-D1C2D32C70A6}" type="presOf" srcId="{85E0D06A-DDDB-4525-95C6-F1FAA421C468}" destId="{42E49C95-6FDB-4BA1-BAAC-BE52EC6C0A91}" srcOrd="0" destOrd="0" presId="urn:microsoft.com/office/officeart/2011/layout/TabList"/>
    <dgm:cxn modelId="{40359DD6-FACB-4E6B-9709-0DF08C71F809}" srcId="{050B432D-28C5-4C16-AA5E-8A45C6D91827}" destId="{972028D9-706B-4900-96CA-B36CF52A373C}" srcOrd="0" destOrd="0" parTransId="{30C6C28E-6DBE-4D43-AF03-069322331A39}" sibTransId="{E081EA47-5682-476F-ACAA-12E27D8EDE18}"/>
    <dgm:cxn modelId="{1DE489B9-56FA-4F1F-A91D-3B1C261E6F0A}" type="presOf" srcId="{7FCB16A6-C38F-4521-A1B5-B5DF7F21D2D1}" destId="{16925328-56ED-4904-B0C0-12AE0CCAAED4}" srcOrd="0" destOrd="0" presId="urn:microsoft.com/office/officeart/2011/layout/TabList"/>
    <dgm:cxn modelId="{F972D28C-1F45-43FF-982E-FCB1487FD42B}" srcId="{85E0D06A-DDDB-4525-95C6-F1FAA421C468}" destId="{1C342BD6-87E0-4B35-9BA3-94510BFBE163}" srcOrd="0" destOrd="0" parTransId="{07252E89-D70E-46FB-9C54-9E2F55CC2B86}" sibTransId="{B8D8CEDE-1308-4806-AA53-C66690B8705C}"/>
    <dgm:cxn modelId="{E1433386-E9FA-412A-A978-D9030805265C}" type="presParOf" srcId="{42E49C95-6FDB-4BA1-BAAC-BE52EC6C0A91}" destId="{4445ABF0-3C4D-4B42-BD81-872928DB8BC2}" srcOrd="0" destOrd="0" presId="urn:microsoft.com/office/officeart/2011/layout/TabList"/>
    <dgm:cxn modelId="{A04FE389-562C-4B04-A589-AFF565DC0A19}" type="presParOf" srcId="{4445ABF0-3C4D-4B42-BD81-872928DB8BC2}" destId="{934C6DD5-A854-4E5F-AE76-06C242B3872F}" srcOrd="0" destOrd="0" presId="urn:microsoft.com/office/officeart/2011/layout/TabList"/>
    <dgm:cxn modelId="{D79EF72B-59A1-4847-BF0D-0531331404D6}" type="presParOf" srcId="{4445ABF0-3C4D-4B42-BD81-872928DB8BC2}" destId="{8118C2A9-8663-4324-B153-E67B4D26E74A}" srcOrd="1" destOrd="0" presId="urn:microsoft.com/office/officeart/2011/layout/TabList"/>
    <dgm:cxn modelId="{AD9D298D-8D4E-43D6-B842-10F7C38E88BB}" type="presParOf" srcId="{4445ABF0-3C4D-4B42-BD81-872928DB8BC2}" destId="{20D578DA-EED7-416E-BE44-94CD226760E2}" srcOrd="2" destOrd="0" presId="urn:microsoft.com/office/officeart/2011/layout/TabList"/>
    <dgm:cxn modelId="{F4132112-B918-4EF2-9991-495DFD51D64A}" type="presParOf" srcId="{42E49C95-6FDB-4BA1-BAAC-BE52EC6C0A91}" destId="{802B3AC6-8BC1-47CB-BAB9-179B1C051BFD}" srcOrd="1" destOrd="0" presId="urn:microsoft.com/office/officeart/2011/layout/TabList"/>
    <dgm:cxn modelId="{ECC26DA6-F2F9-4D1F-9544-5D4C7F0A5FD1}" type="presParOf" srcId="{42E49C95-6FDB-4BA1-BAAC-BE52EC6C0A91}" destId="{AAA0A5D2-3A3C-49FC-8790-A08ADE1C0986}" srcOrd="2" destOrd="0" presId="urn:microsoft.com/office/officeart/2011/layout/TabList"/>
    <dgm:cxn modelId="{623ECBE7-AD33-49A5-A4BB-1FF69E6A6366}" type="presParOf" srcId="{AAA0A5D2-3A3C-49FC-8790-A08ADE1C0986}" destId="{B8D70C0E-1E9B-4650-BC88-4EA4D65E9DDA}" srcOrd="0" destOrd="0" presId="urn:microsoft.com/office/officeart/2011/layout/TabList"/>
    <dgm:cxn modelId="{64065E12-15A6-4EE0-B4BF-08C0F07B7624}" type="presParOf" srcId="{AAA0A5D2-3A3C-49FC-8790-A08ADE1C0986}" destId="{630CBC40-46FD-42B1-B8FE-CFA4748BA9E2}" srcOrd="1" destOrd="0" presId="urn:microsoft.com/office/officeart/2011/layout/TabList"/>
    <dgm:cxn modelId="{394406F7-21A2-42D7-ACA2-54A396FB186A}" type="presParOf" srcId="{AAA0A5D2-3A3C-49FC-8790-A08ADE1C0986}" destId="{B037F068-55B7-4781-9834-4035FC692BCA}" srcOrd="2" destOrd="0" presId="urn:microsoft.com/office/officeart/2011/layout/TabList"/>
    <dgm:cxn modelId="{14ECEDDC-ECBD-4687-B91E-DF566E446D5F}" type="presParOf" srcId="{42E49C95-6FDB-4BA1-BAAC-BE52EC6C0A91}" destId="{95394C1E-7C65-46FA-8B49-38C51A2DA2EF}" srcOrd="3" destOrd="0" presId="urn:microsoft.com/office/officeart/2011/layout/TabList"/>
    <dgm:cxn modelId="{D6A68EE0-28F0-4DB2-9F1D-1D90C4053654}" type="presParOf" srcId="{42E49C95-6FDB-4BA1-BAAC-BE52EC6C0A91}" destId="{C13C210A-A415-41BF-B456-6D821D111325}" srcOrd="4" destOrd="0" presId="urn:microsoft.com/office/officeart/2011/layout/TabList"/>
    <dgm:cxn modelId="{76238374-4A58-4910-A378-78D7717D64F9}" type="presParOf" srcId="{C13C210A-A415-41BF-B456-6D821D111325}" destId="{8DF32B30-D35C-4CFD-B453-5D888E7DDAAA}" srcOrd="0" destOrd="0" presId="urn:microsoft.com/office/officeart/2011/layout/TabList"/>
    <dgm:cxn modelId="{8DCEF2E6-E275-4F94-8FF1-C314D14E05ED}" type="presParOf" srcId="{C13C210A-A415-41BF-B456-6D821D111325}" destId="{16925328-56ED-4904-B0C0-12AE0CCAAED4}" srcOrd="1" destOrd="0" presId="urn:microsoft.com/office/officeart/2011/layout/TabList"/>
    <dgm:cxn modelId="{1EC137F5-4654-4B9F-AD12-2B1D0407414D}" type="presParOf" srcId="{C13C210A-A415-41BF-B456-6D821D111325}" destId="{40604E81-AFA3-44EE-852F-4B511EB3E774}" srcOrd="2" destOrd="0" presId="urn:microsoft.com/office/officeart/2011/layout/Tab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BD8DB23-01E6-4CD1-86A2-FA4B1B2C1CDE}" type="doc">
      <dgm:prSet loTypeId="urn:microsoft.com/office/officeart/2011/layout/Circle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7818DF0A-52AB-4AAB-BCE1-3B4C1EA72758}">
      <dgm:prSet phldrT="[Texto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MX" sz="2400" dirty="0" smtClean="0"/>
            <a:t>am</a:t>
          </a:r>
        </a:p>
        <a:p>
          <a:r>
            <a:rPr lang="es-MX" sz="2400" dirty="0" err="1" smtClean="0"/>
            <a:t>is</a:t>
          </a:r>
          <a:endParaRPr lang="es-MX" sz="2400" dirty="0" smtClean="0"/>
        </a:p>
        <a:p>
          <a:r>
            <a:rPr lang="es-MX" sz="2400" dirty="0" smtClean="0"/>
            <a:t>are</a:t>
          </a:r>
          <a:endParaRPr lang="es-MX" sz="2400" dirty="0"/>
        </a:p>
      </dgm:t>
    </dgm:pt>
    <dgm:pt modelId="{23EFDCFE-9A60-4E2B-B498-A34CD66C48D3}" type="parTrans" cxnId="{4BC81CEE-3A80-4479-A630-8E53367F4F5F}">
      <dgm:prSet/>
      <dgm:spPr/>
      <dgm:t>
        <a:bodyPr/>
        <a:lstStyle/>
        <a:p>
          <a:endParaRPr lang="es-MX"/>
        </a:p>
      </dgm:t>
    </dgm:pt>
    <dgm:pt modelId="{CD39D7C3-0CEF-42ED-94D6-2300518F306F}" type="sibTrans" cxnId="{4BC81CEE-3A80-4479-A630-8E53367F4F5F}">
      <dgm:prSet/>
      <dgm:spPr/>
      <dgm:t>
        <a:bodyPr/>
        <a:lstStyle/>
        <a:p>
          <a:endParaRPr lang="es-MX"/>
        </a:p>
      </dgm:t>
    </dgm:pt>
    <dgm:pt modelId="{5A6A96F6-9F48-4719-B42A-5981CD2D91B6}">
      <dgm:prSet phldrT="[Texto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MX" sz="8000" dirty="0" smtClean="0">
              <a:solidFill>
                <a:schemeClr val="accent5"/>
              </a:solidFill>
            </a:rPr>
            <a:t>+</a:t>
          </a:r>
          <a:endParaRPr lang="es-MX" sz="8000" dirty="0">
            <a:solidFill>
              <a:schemeClr val="accent5"/>
            </a:solidFill>
          </a:endParaRPr>
        </a:p>
      </dgm:t>
    </dgm:pt>
    <dgm:pt modelId="{813FC05C-53A0-43AA-9D2A-0401C8D03587}" type="parTrans" cxnId="{5CFE4801-A45E-4ECC-9A72-5E39AB0C667B}">
      <dgm:prSet/>
      <dgm:spPr/>
      <dgm:t>
        <a:bodyPr/>
        <a:lstStyle/>
        <a:p>
          <a:endParaRPr lang="es-MX"/>
        </a:p>
      </dgm:t>
    </dgm:pt>
    <dgm:pt modelId="{A164A28E-A573-4325-908A-31C74E071C0D}" type="sibTrans" cxnId="{5CFE4801-A45E-4ECC-9A72-5E39AB0C667B}">
      <dgm:prSet/>
      <dgm:spPr/>
      <dgm:t>
        <a:bodyPr/>
        <a:lstStyle/>
        <a:p>
          <a:endParaRPr lang="es-MX"/>
        </a:p>
      </dgm:t>
    </dgm:pt>
    <dgm:pt modelId="{4163B2B4-4933-43E3-A56C-B6AAF372AFDB}">
      <dgm:prSet phldrT="[Texto]"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MX" dirty="0" err="1" smtClean="0"/>
            <a:t>playing</a:t>
          </a:r>
          <a:endParaRPr lang="es-MX" dirty="0" smtClean="0"/>
        </a:p>
        <a:p>
          <a:r>
            <a:rPr lang="es-MX" dirty="0" err="1" smtClean="0"/>
            <a:t>singing</a:t>
          </a:r>
          <a:endParaRPr lang="es-MX" dirty="0" smtClean="0"/>
        </a:p>
        <a:p>
          <a:r>
            <a:rPr lang="es-MX" dirty="0" err="1" smtClean="0"/>
            <a:t>dancing</a:t>
          </a:r>
          <a:endParaRPr lang="es-MX" dirty="0" smtClean="0"/>
        </a:p>
        <a:p>
          <a:r>
            <a:rPr lang="es-MX" dirty="0" smtClean="0"/>
            <a:t>etc.</a:t>
          </a:r>
          <a:endParaRPr lang="es-MX" dirty="0"/>
        </a:p>
      </dgm:t>
    </dgm:pt>
    <dgm:pt modelId="{C35718D0-A731-46C8-8A55-70D24B007BD5}" type="parTrans" cxnId="{A0326AB9-9A38-4B8F-B264-AAFAFCA43FF1}">
      <dgm:prSet/>
      <dgm:spPr/>
      <dgm:t>
        <a:bodyPr/>
        <a:lstStyle/>
        <a:p>
          <a:endParaRPr lang="es-MX"/>
        </a:p>
      </dgm:t>
    </dgm:pt>
    <dgm:pt modelId="{C96504B0-4657-47DC-8A80-C9AE99A3FB8B}" type="sibTrans" cxnId="{A0326AB9-9A38-4B8F-B264-AAFAFCA43FF1}">
      <dgm:prSet/>
      <dgm:spPr/>
      <dgm:t>
        <a:bodyPr/>
        <a:lstStyle/>
        <a:p>
          <a:endParaRPr lang="es-MX"/>
        </a:p>
      </dgm:t>
    </dgm:pt>
    <dgm:pt modelId="{BD9E5907-24F8-412A-AA48-479D1F4BC79A}" type="pres">
      <dgm:prSet presAssocID="{CBD8DB23-01E6-4CD1-86A2-FA4B1B2C1CDE}" presName="Name0" presStyleCnt="0">
        <dgm:presLayoutVars>
          <dgm:chMax val="11"/>
          <dgm:chPref val="11"/>
          <dgm:dir/>
          <dgm:resizeHandles/>
        </dgm:presLayoutVars>
      </dgm:prSet>
      <dgm:spPr/>
      <dgm:t>
        <a:bodyPr/>
        <a:lstStyle/>
        <a:p>
          <a:endParaRPr lang="es-MX"/>
        </a:p>
      </dgm:t>
    </dgm:pt>
    <dgm:pt modelId="{EB7DF18B-D91B-4948-B973-DFB4F5926AED}" type="pres">
      <dgm:prSet presAssocID="{4163B2B4-4933-43E3-A56C-B6AAF372AFDB}" presName="Accent3" presStyleCnt="0"/>
      <dgm:spPr/>
    </dgm:pt>
    <dgm:pt modelId="{DA56C871-903F-4637-A69C-A73C1F070366}" type="pres">
      <dgm:prSet presAssocID="{4163B2B4-4933-43E3-A56C-B6AAF372AFDB}" presName="Accent" presStyleLbl="node1" presStyleIdx="0" presStyleCnt="3"/>
      <dgm:spPr/>
    </dgm:pt>
    <dgm:pt modelId="{E8522668-024E-461C-BC9A-F1D80FE7C698}" type="pres">
      <dgm:prSet presAssocID="{4163B2B4-4933-43E3-A56C-B6AAF372AFDB}" presName="ParentBackground3" presStyleCnt="0"/>
      <dgm:spPr/>
    </dgm:pt>
    <dgm:pt modelId="{4C44B057-E9D7-4FCD-AC0E-12B5F18AD819}" type="pres">
      <dgm:prSet presAssocID="{4163B2B4-4933-43E3-A56C-B6AAF372AFDB}" presName="ParentBackground" presStyleLbl="fgAcc1" presStyleIdx="0" presStyleCnt="3"/>
      <dgm:spPr/>
      <dgm:t>
        <a:bodyPr/>
        <a:lstStyle/>
        <a:p>
          <a:endParaRPr lang="es-MX"/>
        </a:p>
      </dgm:t>
    </dgm:pt>
    <dgm:pt modelId="{1FCCB7B8-520D-4B4D-9EE5-D4008E51FCBD}" type="pres">
      <dgm:prSet presAssocID="{4163B2B4-4933-43E3-A56C-B6AAF372AFDB}" presName="Parent3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D24B1AF-8D78-482B-B6C0-7C998778D15F}" type="pres">
      <dgm:prSet presAssocID="{5A6A96F6-9F48-4719-B42A-5981CD2D91B6}" presName="Accent2" presStyleCnt="0"/>
      <dgm:spPr/>
    </dgm:pt>
    <dgm:pt modelId="{B4CC777F-B619-49BB-B0BF-72CDD5DB0533}" type="pres">
      <dgm:prSet presAssocID="{5A6A96F6-9F48-4719-B42A-5981CD2D91B6}" presName="Accent" presStyleLbl="node1" presStyleIdx="1" presStyleCnt="3"/>
      <dgm:spPr/>
    </dgm:pt>
    <dgm:pt modelId="{8C721AF7-8935-45E6-B0B2-E352AEF75214}" type="pres">
      <dgm:prSet presAssocID="{5A6A96F6-9F48-4719-B42A-5981CD2D91B6}" presName="ParentBackground2" presStyleCnt="0"/>
      <dgm:spPr/>
    </dgm:pt>
    <dgm:pt modelId="{F4FF2592-C914-465D-83FB-F93635D2BDB4}" type="pres">
      <dgm:prSet presAssocID="{5A6A96F6-9F48-4719-B42A-5981CD2D91B6}" presName="ParentBackground" presStyleLbl="fgAcc1" presStyleIdx="1" presStyleCnt="3"/>
      <dgm:spPr/>
      <dgm:t>
        <a:bodyPr/>
        <a:lstStyle/>
        <a:p>
          <a:endParaRPr lang="es-MX"/>
        </a:p>
      </dgm:t>
    </dgm:pt>
    <dgm:pt modelId="{010B40C2-651D-490C-B8A1-92F512261B3C}" type="pres">
      <dgm:prSet presAssocID="{5A6A96F6-9F48-4719-B42A-5981CD2D91B6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D463A69-8564-49BA-ACE9-32FA620674F8}" type="pres">
      <dgm:prSet presAssocID="{7818DF0A-52AB-4AAB-BCE1-3B4C1EA72758}" presName="Accent1" presStyleCnt="0"/>
      <dgm:spPr/>
    </dgm:pt>
    <dgm:pt modelId="{3BF76C17-C900-4439-933B-3EA36616D40F}" type="pres">
      <dgm:prSet presAssocID="{7818DF0A-52AB-4AAB-BCE1-3B4C1EA72758}" presName="Accent" presStyleLbl="node1" presStyleIdx="2" presStyleCnt="3"/>
      <dgm:spPr/>
    </dgm:pt>
    <dgm:pt modelId="{188A75DF-3BF9-47D7-8CE9-55A5CA1AA536}" type="pres">
      <dgm:prSet presAssocID="{7818DF0A-52AB-4AAB-BCE1-3B4C1EA72758}" presName="ParentBackground1" presStyleCnt="0"/>
      <dgm:spPr/>
    </dgm:pt>
    <dgm:pt modelId="{9F9C5F86-73EA-47C2-94A8-B9F7CFF3E8CE}" type="pres">
      <dgm:prSet presAssocID="{7818DF0A-52AB-4AAB-BCE1-3B4C1EA72758}" presName="ParentBackground" presStyleLbl="fgAcc1" presStyleIdx="2" presStyleCnt="3"/>
      <dgm:spPr/>
      <dgm:t>
        <a:bodyPr/>
        <a:lstStyle/>
        <a:p>
          <a:endParaRPr lang="es-MX"/>
        </a:p>
      </dgm:t>
    </dgm:pt>
    <dgm:pt modelId="{0FA14DEC-EDEC-4525-ADCA-9A2FDE841E4C}" type="pres">
      <dgm:prSet presAssocID="{7818DF0A-52AB-4AAB-BCE1-3B4C1EA72758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ECD3AB8B-2084-46FA-8AFB-5F621F9AFCD7}" type="presOf" srcId="{5A6A96F6-9F48-4719-B42A-5981CD2D91B6}" destId="{F4FF2592-C914-465D-83FB-F93635D2BDB4}" srcOrd="0" destOrd="0" presId="urn:microsoft.com/office/officeart/2011/layout/CircleProcess"/>
    <dgm:cxn modelId="{ADFA002B-04A6-4C78-BCD3-843A034404CD}" type="presOf" srcId="{4163B2B4-4933-43E3-A56C-B6AAF372AFDB}" destId="{4C44B057-E9D7-4FCD-AC0E-12B5F18AD819}" srcOrd="0" destOrd="0" presId="urn:microsoft.com/office/officeart/2011/layout/CircleProcess"/>
    <dgm:cxn modelId="{5CFE4801-A45E-4ECC-9A72-5E39AB0C667B}" srcId="{CBD8DB23-01E6-4CD1-86A2-FA4B1B2C1CDE}" destId="{5A6A96F6-9F48-4719-B42A-5981CD2D91B6}" srcOrd="1" destOrd="0" parTransId="{813FC05C-53A0-43AA-9D2A-0401C8D03587}" sibTransId="{A164A28E-A573-4325-908A-31C74E071C0D}"/>
    <dgm:cxn modelId="{A0326AB9-9A38-4B8F-B264-AAFAFCA43FF1}" srcId="{CBD8DB23-01E6-4CD1-86A2-FA4B1B2C1CDE}" destId="{4163B2B4-4933-43E3-A56C-B6AAF372AFDB}" srcOrd="2" destOrd="0" parTransId="{C35718D0-A731-46C8-8A55-70D24B007BD5}" sibTransId="{C96504B0-4657-47DC-8A80-C9AE99A3FB8B}"/>
    <dgm:cxn modelId="{0971CAA8-D3D0-44C0-A8D3-4A36CB950AA0}" type="presOf" srcId="{5A6A96F6-9F48-4719-B42A-5981CD2D91B6}" destId="{010B40C2-651D-490C-B8A1-92F512261B3C}" srcOrd="1" destOrd="0" presId="urn:microsoft.com/office/officeart/2011/layout/CircleProcess"/>
    <dgm:cxn modelId="{05509BAE-B317-457B-8857-39897CDBB9C4}" type="presOf" srcId="{7818DF0A-52AB-4AAB-BCE1-3B4C1EA72758}" destId="{9F9C5F86-73EA-47C2-94A8-B9F7CFF3E8CE}" srcOrd="0" destOrd="0" presId="urn:microsoft.com/office/officeart/2011/layout/CircleProcess"/>
    <dgm:cxn modelId="{9C1EBC49-2826-4C53-899C-ED0613F04688}" type="presOf" srcId="{7818DF0A-52AB-4AAB-BCE1-3B4C1EA72758}" destId="{0FA14DEC-EDEC-4525-ADCA-9A2FDE841E4C}" srcOrd="1" destOrd="0" presId="urn:microsoft.com/office/officeart/2011/layout/CircleProcess"/>
    <dgm:cxn modelId="{D178464D-5D86-4F4C-B3BA-5150898544A2}" type="presOf" srcId="{CBD8DB23-01E6-4CD1-86A2-FA4B1B2C1CDE}" destId="{BD9E5907-24F8-412A-AA48-479D1F4BC79A}" srcOrd="0" destOrd="0" presId="urn:microsoft.com/office/officeart/2011/layout/CircleProcess"/>
    <dgm:cxn modelId="{0D343E62-5B27-4DC8-AECF-E6503DCB1460}" type="presOf" srcId="{4163B2B4-4933-43E3-A56C-B6AAF372AFDB}" destId="{1FCCB7B8-520D-4B4D-9EE5-D4008E51FCBD}" srcOrd="1" destOrd="0" presId="urn:microsoft.com/office/officeart/2011/layout/CircleProcess"/>
    <dgm:cxn modelId="{4BC81CEE-3A80-4479-A630-8E53367F4F5F}" srcId="{CBD8DB23-01E6-4CD1-86A2-FA4B1B2C1CDE}" destId="{7818DF0A-52AB-4AAB-BCE1-3B4C1EA72758}" srcOrd="0" destOrd="0" parTransId="{23EFDCFE-9A60-4E2B-B498-A34CD66C48D3}" sibTransId="{CD39D7C3-0CEF-42ED-94D6-2300518F306F}"/>
    <dgm:cxn modelId="{94AE6509-CCED-4935-ABBF-65917D817450}" type="presParOf" srcId="{BD9E5907-24F8-412A-AA48-479D1F4BC79A}" destId="{EB7DF18B-D91B-4948-B973-DFB4F5926AED}" srcOrd="0" destOrd="0" presId="urn:microsoft.com/office/officeart/2011/layout/CircleProcess"/>
    <dgm:cxn modelId="{77006916-ACD0-4C27-B1E6-1EE6A08087FA}" type="presParOf" srcId="{EB7DF18B-D91B-4948-B973-DFB4F5926AED}" destId="{DA56C871-903F-4637-A69C-A73C1F070366}" srcOrd="0" destOrd="0" presId="urn:microsoft.com/office/officeart/2011/layout/CircleProcess"/>
    <dgm:cxn modelId="{E586DE9B-BCB2-4D35-85E9-6BAAA7C73852}" type="presParOf" srcId="{BD9E5907-24F8-412A-AA48-479D1F4BC79A}" destId="{E8522668-024E-461C-BC9A-F1D80FE7C698}" srcOrd="1" destOrd="0" presId="urn:microsoft.com/office/officeart/2011/layout/CircleProcess"/>
    <dgm:cxn modelId="{C577A137-8F2B-4318-8469-CB57E5E647F8}" type="presParOf" srcId="{E8522668-024E-461C-BC9A-F1D80FE7C698}" destId="{4C44B057-E9D7-4FCD-AC0E-12B5F18AD819}" srcOrd="0" destOrd="0" presId="urn:microsoft.com/office/officeart/2011/layout/CircleProcess"/>
    <dgm:cxn modelId="{6E657F1C-8AD4-4EB9-A978-3A288C5D61D6}" type="presParOf" srcId="{BD9E5907-24F8-412A-AA48-479D1F4BC79A}" destId="{1FCCB7B8-520D-4B4D-9EE5-D4008E51FCBD}" srcOrd="2" destOrd="0" presId="urn:microsoft.com/office/officeart/2011/layout/CircleProcess"/>
    <dgm:cxn modelId="{E02B9CC2-A36E-4CDC-BB3E-FE3053808001}" type="presParOf" srcId="{BD9E5907-24F8-412A-AA48-479D1F4BC79A}" destId="{0D24B1AF-8D78-482B-B6C0-7C998778D15F}" srcOrd="3" destOrd="0" presId="urn:microsoft.com/office/officeart/2011/layout/CircleProcess"/>
    <dgm:cxn modelId="{250C2EA2-9D5F-45B2-AAEC-198702BDACA1}" type="presParOf" srcId="{0D24B1AF-8D78-482B-B6C0-7C998778D15F}" destId="{B4CC777F-B619-49BB-B0BF-72CDD5DB0533}" srcOrd="0" destOrd="0" presId="urn:microsoft.com/office/officeart/2011/layout/CircleProcess"/>
    <dgm:cxn modelId="{C3D85535-F1F2-44E1-ACA6-2C1F1F33B784}" type="presParOf" srcId="{BD9E5907-24F8-412A-AA48-479D1F4BC79A}" destId="{8C721AF7-8935-45E6-B0B2-E352AEF75214}" srcOrd="4" destOrd="0" presId="urn:microsoft.com/office/officeart/2011/layout/CircleProcess"/>
    <dgm:cxn modelId="{8D96CB92-0B0F-4637-999C-FE8396134366}" type="presParOf" srcId="{8C721AF7-8935-45E6-B0B2-E352AEF75214}" destId="{F4FF2592-C914-465D-83FB-F93635D2BDB4}" srcOrd="0" destOrd="0" presId="urn:microsoft.com/office/officeart/2011/layout/CircleProcess"/>
    <dgm:cxn modelId="{F643A5FD-8B82-4567-B3B1-B6A1DC80E471}" type="presParOf" srcId="{BD9E5907-24F8-412A-AA48-479D1F4BC79A}" destId="{010B40C2-651D-490C-B8A1-92F512261B3C}" srcOrd="5" destOrd="0" presId="urn:microsoft.com/office/officeart/2011/layout/CircleProcess"/>
    <dgm:cxn modelId="{E7F2E4AC-2EBC-4DF8-8A62-E1B8121C30E2}" type="presParOf" srcId="{BD9E5907-24F8-412A-AA48-479D1F4BC79A}" destId="{BD463A69-8564-49BA-ACE9-32FA620674F8}" srcOrd="6" destOrd="0" presId="urn:microsoft.com/office/officeart/2011/layout/CircleProcess"/>
    <dgm:cxn modelId="{75A2687E-6A77-47E6-8B61-EF61EDACA66F}" type="presParOf" srcId="{BD463A69-8564-49BA-ACE9-32FA620674F8}" destId="{3BF76C17-C900-4439-933B-3EA36616D40F}" srcOrd="0" destOrd="0" presId="urn:microsoft.com/office/officeart/2011/layout/CircleProcess"/>
    <dgm:cxn modelId="{C278F6B7-7398-404C-826A-522CE77389A7}" type="presParOf" srcId="{BD9E5907-24F8-412A-AA48-479D1F4BC79A}" destId="{188A75DF-3BF9-47D7-8CE9-55A5CA1AA536}" srcOrd="7" destOrd="0" presId="urn:microsoft.com/office/officeart/2011/layout/CircleProcess"/>
    <dgm:cxn modelId="{5707254F-B859-485A-B996-DCA8F8B722D2}" type="presParOf" srcId="{188A75DF-3BF9-47D7-8CE9-55A5CA1AA536}" destId="{9F9C5F86-73EA-47C2-94A8-B9F7CFF3E8CE}" srcOrd="0" destOrd="0" presId="urn:microsoft.com/office/officeart/2011/layout/CircleProcess"/>
    <dgm:cxn modelId="{544514D6-8CBA-4ABE-A905-70C2EC3810E3}" type="presParOf" srcId="{BD9E5907-24F8-412A-AA48-479D1F4BC79A}" destId="{0FA14DEC-EDEC-4525-ADCA-9A2FDE841E4C}" srcOrd="8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TabList">
  <dgm:title val="Lista de fichas"/>
  <dgm:desc val="Se usa para mostrar bloques de información no secuencial o agrupados. Funciona bien con listas con una cantidad pequeña de texto de Nivel 1. El primer elemento de Nivel 2 se muestra junto al texto de Nivel 1. El resto de texto de Nivel 2 aparece debajo del texto de Nivel 1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  <dgm:param type="txAnchorVertCh" val="b"/>
                <dgm:param type="parTxRTLAlign" val="l"/>
              </dgm:alg>
            </dgm:if>
            <dgm:else name="Name6">
              <dgm:alg type="tx">
                <dgm:param type="parTxLTRAlign" val="r"/>
                <dgm:param type="shpTxLTRAlignCh" val="r"/>
                <dgm:param type="txAnchorVert" val="b"/>
                <dgm:param type="txAnchorVertCh" val="b"/>
                <dgm:param type="parTxRTLAlign" val="r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stBulletLvl" val="1"/>
                  <dgm:param type="parTxLTRAlign" val="l"/>
                  <dgm:param type="parTxRTLAlign" val="l"/>
                  <dgm:param type="txAnchorVert" val="t"/>
                </dgm:alg>
              </dgm:if>
              <dgm:else name="Name14">
                <dgm:alg type="tx">
                  <dgm:param type="stBulletLvl" val="1"/>
                  <dgm:param type="parTxLTRAlign" val="r"/>
                  <dgm:param type="shpTxLTRAlignCh" val="r"/>
                  <dgm:param type="txAnchorVert" val="t"/>
                  <dgm:param type="parTxRTLAlign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Proceso de círculos"/>
  <dgm:desc val="Se usa para mostrar pasos secuenciales en un proceso. Se limita a once formas de Nivel 1 con un número ilimitado de formas de Nivel 2. Funciona mejor con poco texto. No aparece texto sin utilizar, pero queda disponible si cambia entre diseños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619D9E-2416-4176-BE28-AF927A7AB59F}" type="datetimeFigureOut">
              <a:rPr lang="es-MX" smtClean="0"/>
              <a:t>05/10/2017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3E3175-ECFB-44E2-A523-B86E753A66E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130502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3E3175-ECFB-44E2-A523-B86E753A66EE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206051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D92097-E368-4C11-8DA2-2674A365389F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687402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b="1" cap="none" spc="0" baseline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B38D8572-0083-4D80-B80A-246E05E88722}" type="datetime1">
              <a:rPr lang="es-MX" smtClean="0"/>
              <a:t>05/10/2017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A68BD4F3-E4E9-47F0-B21A-642A38D108BC}" type="slidenum">
              <a:rPr lang="es-MX" smtClean="0"/>
              <a:t>‹Nº›</a:t>
            </a:fld>
            <a:endParaRPr lang="es-MX"/>
          </a:p>
        </p:txBody>
      </p:sp>
      <p:grpSp>
        <p:nvGrpSpPr>
          <p:cNvPr id="9" name="Group 8"/>
          <p:cNvGrpSpPr/>
          <p:nvPr/>
        </p:nvGrpSpPr>
        <p:grpSpPr>
          <a:xfrm>
            <a:off x="0" y="0"/>
            <a:ext cx="12192000" cy="6857999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</p:sp>
      </p:grp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14828" y="43508"/>
            <a:ext cx="637983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1731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844D9-8BC0-4A5B-954D-F358AD6E78FD}" type="datetime1">
              <a:rPr lang="es-MX" smtClean="0"/>
              <a:t>05/10/2017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D4F3-E4E9-47F0-B21A-642A38D108B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15638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AC16F-F308-49C8-BDF2-5957EB256689}" type="datetime1">
              <a:rPr lang="es-MX" smtClean="0"/>
              <a:t>05/10/2017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D4F3-E4E9-47F0-B21A-642A38D108B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97412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694" y="9771"/>
            <a:ext cx="11485305" cy="1485900"/>
          </a:xfrm>
        </p:spPr>
        <p:txBody>
          <a:bodyPr/>
          <a:lstStyle>
            <a:lvl1pPr algn="ctr">
              <a:defRPr b="1" cap="none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6693" y="1536380"/>
            <a:ext cx="11485305" cy="47892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D3DCA-6665-4CEC-9B17-F526AD42430B}" type="datetime1">
              <a:rPr lang="es-MX" smtClean="0"/>
              <a:t>05/10/2017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10" name="Rectangle 8" title="Side bar"/>
          <p:cNvSpPr/>
          <p:nvPr userDrawn="1"/>
        </p:nvSpPr>
        <p:spPr>
          <a:xfrm>
            <a:off x="436487" y="-4297"/>
            <a:ext cx="228600" cy="6876000"/>
          </a:xfrm>
          <a:prstGeom prst="rect">
            <a:avLst/>
          </a:prstGeom>
          <a:solidFill>
            <a:srgbClr val="CC9900"/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D4F3-E4E9-47F0-B21A-642A38D108BC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Rectangle 8" title="Side bar"/>
          <p:cNvSpPr/>
          <p:nvPr userDrawn="1"/>
        </p:nvSpPr>
        <p:spPr>
          <a:xfrm>
            <a:off x="478095" y="376"/>
            <a:ext cx="228600" cy="6858000"/>
          </a:xfrm>
          <a:prstGeom prst="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</p:sp>
      <p:pic>
        <p:nvPicPr>
          <p:cNvPr id="8" name="Imagen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" y="9771"/>
            <a:ext cx="425323" cy="360000"/>
          </a:xfrm>
          <a:prstGeom prst="rect">
            <a:avLst/>
          </a:prstGeom>
        </p:spPr>
      </p:pic>
      <p:sp>
        <p:nvSpPr>
          <p:cNvPr id="9" name="CuadroTexto 8"/>
          <p:cNvSpPr txBox="1"/>
          <p:nvPr userDrawn="1"/>
        </p:nvSpPr>
        <p:spPr>
          <a:xfrm rot="16200000">
            <a:off x="-925089" y="3244334"/>
            <a:ext cx="2308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Inglés 2</a:t>
            </a:r>
            <a:r>
              <a:rPr lang="es-MX" b="0" cap="none" spc="0" baseline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– Módulo 1</a:t>
            </a:r>
            <a:endParaRPr lang="es-MX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12113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FCE9059-9585-46F1-BAD0-49CA27E44F78}" type="datetime1">
              <a:rPr lang="es-MX" smtClean="0"/>
              <a:t>05/10/2017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68BD4F3-E4E9-47F0-B21A-642A38D108BC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1654950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6FA71-A014-4B82-9CF9-04419B33A5FB}" type="datetime1">
              <a:rPr lang="es-MX" smtClean="0"/>
              <a:t>05/10/2017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11" name="Rectangle 8" title="Side bar"/>
          <p:cNvSpPr/>
          <p:nvPr userDrawn="1"/>
        </p:nvSpPr>
        <p:spPr>
          <a:xfrm>
            <a:off x="436487" y="-4297"/>
            <a:ext cx="228600" cy="6876000"/>
          </a:xfrm>
          <a:prstGeom prst="rect">
            <a:avLst/>
          </a:prstGeom>
          <a:solidFill>
            <a:srgbClr val="CC9900"/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D4F3-E4E9-47F0-B21A-642A38D108BC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Rectangle 8" title="Side bar"/>
          <p:cNvSpPr/>
          <p:nvPr userDrawn="1"/>
        </p:nvSpPr>
        <p:spPr>
          <a:xfrm>
            <a:off x="478095" y="376"/>
            <a:ext cx="228600" cy="6858000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</p:sp>
      <p:pic>
        <p:nvPicPr>
          <p:cNvPr id="9" name="Imagen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" y="9771"/>
            <a:ext cx="425323" cy="360000"/>
          </a:xfrm>
          <a:prstGeom prst="rect">
            <a:avLst/>
          </a:prstGeom>
        </p:spPr>
      </p:pic>
      <p:sp>
        <p:nvSpPr>
          <p:cNvPr id="10" name="CuadroTexto 9"/>
          <p:cNvSpPr txBox="1"/>
          <p:nvPr userDrawn="1"/>
        </p:nvSpPr>
        <p:spPr>
          <a:xfrm rot="16200000">
            <a:off x="-925089" y="3244334"/>
            <a:ext cx="2308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Inglés 2</a:t>
            </a:r>
            <a:r>
              <a:rPr lang="es-MX" b="0" cap="none" spc="0" baseline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– Módulo 1</a:t>
            </a:r>
            <a:endParaRPr lang="es-MX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7033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03B7F-162D-4DC7-B4DC-096018A0BF8F}" type="datetime1">
              <a:rPr lang="es-MX" smtClean="0"/>
              <a:t>05/10/2017</a:t>
            </a:fld>
            <a:endParaRPr lang="es-MX"/>
          </a:p>
        </p:txBody>
      </p:sp>
      <p:sp>
        <p:nvSpPr>
          <p:cNvPr id="13" name="Rectangle 8" title="Side bar"/>
          <p:cNvSpPr/>
          <p:nvPr userDrawn="1"/>
        </p:nvSpPr>
        <p:spPr>
          <a:xfrm>
            <a:off x="436487" y="-4297"/>
            <a:ext cx="228600" cy="6876000"/>
          </a:xfrm>
          <a:prstGeom prst="rect">
            <a:avLst/>
          </a:prstGeom>
          <a:solidFill>
            <a:srgbClr val="CC9900"/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D4F3-E4E9-47F0-B21A-642A38D108BC}" type="slidenum">
              <a:rPr lang="es-MX" smtClean="0"/>
              <a:t>‹Nº›</a:t>
            </a:fld>
            <a:endParaRPr lang="es-MX"/>
          </a:p>
        </p:txBody>
      </p:sp>
      <p:sp>
        <p:nvSpPr>
          <p:cNvPr id="10" name="Rectangle 8" title="Side bar"/>
          <p:cNvSpPr/>
          <p:nvPr userDrawn="1"/>
        </p:nvSpPr>
        <p:spPr>
          <a:xfrm>
            <a:off x="478095" y="376"/>
            <a:ext cx="228600" cy="6858000"/>
          </a:xfrm>
          <a:prstGeom prst="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</p:sp>
      <p:pic>
        <p:nvPicPr>
          <p:cNvPr id="11" name="Imagen 10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" y="9771"/>
            <a:ext cx="425323" cy="360000"/>
          </a:xfrm>
          <a:prstGeom prst="rect">
            <a:avLst/>
          </a:prstGeom>
        </p:spPr>
      </p:pic>
      <p:sp>
        <p:nvSpPr>
          <p:cNvPr id="12" name="CuadroTexto 11"/>
          <p:cNvSpPr txBox="1"/>
          <p:nvPr userDrawn="1"/>
        </p:nvSpPr>
        <p:spPr>
          <a:xfrm rot="16200000">
            <a:off x="-925089" y="3244334"/>
            <a:ext cx="2308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Inglés 2</a:t>
            </a:r>
            <a:r>
              <a:rPr lang="es-MX" b="0" cap="none" spc="0" baseline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– Módulo 1</a:t>
            </a:r>
            <a:endParaRPr lang="es-MX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483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E65B1-6314-48A5-8A7E-47A0EB3CE5EE}" type="datetime1">
              <a:rPr lang="es-MX" smtClean="0"/>
              <a:t>05/10/2017</a:t>
            </a:fld>
            <a:endParaRPr lang="es-MX"/>
          </a:p>
        </p:txBody>
      </p:sp>
      <p:sp>
        <p:nvSpPr>
          <p:cNvPr id="9" name="Rectangle 8" title="Side bar"/>
          <p:cNvSpPr/>
          <p:nvPr userDrawn="1"/>
        </p:nvSpPr>
        <p:spPr>
          <a:xfrm>
            <a:off x="436487" y="-4297"/>
            <a:ext cx="228600" cy="6876000"/>
          </a:xfrm>
          <a:prstGeom prst="rect">
            <a:avLst/>
          </a:prstGeom>
          <a:solidFill>
            <a:srgbClr val="CC9900"/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D4F3-E4E9-47F0-B21A-642A38D108BC}" type="slidenum">
              <a:rPr lang="es-MX" smtClean="0"/>
              <a:t>‹Nº›</a:t>
            </a:fld>
            <a:endParaRPr lang="es-MX"/>
          </a:p>
        </p:txBody>
      </p:sp>
      <p:sp>
        <p:nvSpPr>
          <p:cNvPr id="6" name="Rectangle 8" title="Side bar"/>
          <p:cNvSpPr/>
          <p:nvPr userDrawn="1"/>
        </p:nvSpPr>
        <p:spPr>
          <a:xfrm>
            <a:off x="478095" y="376"/>
            <a:ext cx="228600" cy="6858000"/>
          </a:xfrm>
          <a:prstGeom prst="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" y="9771"/>
            <a:ext cx="425323" cy="360000"/>
          </a:xfrm>
          <a:prstGeom prst="rect">
            <a:avLst/>
          </a:prstGeom>
        </p:spPr>
      </p:pic>
      <p:sp>
        <p:nvSpPr>
          <p:cNvPr id="8" name="CuadroTexto 7"/>
          <p:cNvSpPr txBox="1"/>
          <p:nvPr userDrawn="1"/>
        </p:nvSpPr>
        <p:spPr>
          <a:xfrm rot="16200000">
            <a:off x="-925089" y="3244334"/>
            <a:ext cx="2308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Inglés 2</a:t>
            </a:r>
            <a:r>
              <a:rPr lang="es-MX" b="0" cap="none" spc="0" baseline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– Módulo 1</a:t>
            </a:r>
            <a:endParaRPr lang="es-MX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05883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AE2D3-0448-4D14-A841-67EE11C813C6}" type="datetime1">
              <a:rPr lang="es-MX" smtClean="0"/>
              <a:t>05/10/2017</a:t>
            </a:fld>
            <a:endParaRPr lang="es-MX"/>
          </a:p>
        </p:txBody>
      </p:sp>
      <p:sp>
        <p:nvSpPr>
          <p:cNvPr id="8" name="Rectangle 8" title="Side bar"/>
          <p:cNvSpPr/>
          <p:nvPr userDrawn="1"/>
        </p:nvSpPr>
        <p:spPr>
          <a:xfrm>
            <a:off x="436487" y="-4297"/>
            <a:ext cx="228600" cy="6876000"/>
          </a:xfrm>
          <a:prstGeom prst="rect">
            <a:avLst/>
          </a:prstGeom>
          <a:solidFill>
            <a:srgbClr val="CC9900"/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D4F3-E4E9-47F0-B21A-642A38D108BC}" type="slidenum">
              <a:rPr lang="es-MX" smtClean="0"/>
              <a:t>‹Nº›</a:t>
            </a:fld>
            <a:endParaRPr lang="es-MX"/>
          </a:p>
        </p:txBody>
      </p:sp>
      <p:sp>
        <p:nvSpPr>
          <p:cNvPr id="5" name="Rectangle 8" title="Side bar"/>
          <p:cNvSpPr/>
          <p:nvPr userDrawn="1"/>
        </p:nvSpPr>
        <p:spPr>
          <a:xfrm>
            <a:off x="478095" y="376"/>
            <a:ext cx="228600" cy="6858000"/>
          </a:xfrm>
          <a:prstGeom prst="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</p:sp>
      <p:pic>
        <p:nvPicPr>
          <p:cNvPr id="6" name="Imagen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" y="9771"/>
            <a:ext cx="425323" cy="360000"/>
          </a:xfrm>
          <a:prstGeom prst="rect">
            <a:avLst/>
          </a:prstGeom>
        </p:spPr>
      </p:pic>
      <p:sp>
        <p:nvSpPr>
          <p:cNvPr id="7" name="CuadroTexto 6"/>
          <p:cNvSpPr txBox="1"/>
          <p:nvPr userDrawn="1"/>
        </p:nvSpPr>
        <p:spPr>
          <a:xfrm rot="16200000">
            <a:off x="-925089" y="3244334"/>
            <a:ext cx="2308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Inglés 2</a:t>
            </a:r>
            <a:r>
              <a:rPr lang="es-MX" b="0" cap="none" spc="0" baseline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– Módulo 1</a:t>
            </a:r>
            <a:endParaRPr lang="es-MX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79499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BF5BA1E-D97D-4CAA-8C88-97943781725D}" type="datetime1">
              <a:rPr lang="es-MX" smtClean="0"/>
              <a:t>05/10/2017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68BD4F3-E4E9-47F0-B21A-642A38D108BC}" type="slidenum">
              <a:rPr lang="es-MX" smtClean="0"/>
              <a:t>‹Nº›</a:t>
            </a:fld>
            <a:endParaRPr lang="es-MX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579704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FD77F0E-45F5-4E35-8139-AD3693481F93}" type="datetime1">
              <a:rPr lang="es-MX" smtClean="0"/>
              <a:t>05/10/2017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68BD4F3-E4E9-47F0-B21A-642A38D108BC}" type="slidenum">
              <a:rPr lang="es-MX" smtClean="0"/>
              <a:t>‹Nº›</a:t>
            </a:fld>
            <a:endParaRPr lang="es-MX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02153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rgbClr val="CC990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 userDrawn="1"/>
        </p:nvPicPr>
        <p:blipFill>
          <a:blip r:embed="rId1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0536" y="591855"/>
            <a:ext cx="6390928" cy="567429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94718F69-DD0E-4963-A98C-EC1E5A070F1F}" type="datetime1">
              <a:rPr lang="es-MX" smtClean="0"/>
              <a:t>05/10/2017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A68BD4F3-E4E9-47F0-B21A-642A38D108B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79296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hf hdr="0" dt="0"/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Tx/>
        <a:buNone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530352" indent="0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Tx/>
        <a:buNone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987552" indent="0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Tx/>
        <a:buNone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444752" indent="0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Tx/>
        <a:buNone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1901952" indent="0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Tx/>
        <a:buNone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368">
          <p15:clr>
            <a:srgbClr val="F26B43"/>
          </p15:clr>
        </p15:guide>
        <p15:guide id="2" orient="horz" pos="1440">
          <p15:clr>
            <a:srgbClr val="F26B43"/>
          </p15:clr>
        </p15:guide>
        <p15:guide id="3" orient="horz" pos="3696">
          <p15:clr>
            <a:srgbClr val="F26B43"/>
          </p15:clr>
        </p15:guide>
        <p15:guide id="4" orient="horz" pos="432">
          <p15:clr>
            <a:srgbClr val="F26B43"/>
          </p15:clr>
        </p15:guide>
        <p15:guide id="5" orient="horz" pos="1512">
          <p15:clr>
            <a:srgbClr val="F26B43"/>
          </p15:clr>
        </p15:guide>
        <p15:guide id="6" pos="6912">
          <p15:clr>
            <a:srgbClr val="F26B43"/>
          </p15:clr>
        </p15:guide>
        <p15:guide id="7" pos="936">
          <p15:clr>
            <a:srgbClr val="F26B43"/>
          </p15:clr>
        </p15:guide>
        <p15:guide id="8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5" Type="http://schemas.openxmlformats.org/officeDocument/2006/relationships/slide" Target="slide6.xml"/><Relationship Id="rId4" Type="http://schemas.openxmlformats.org/officeDocument/2006/relationships/image" Target="../media/image17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5" Type="http://schemas.openxmlformats.org/officeDocument/2006/relationships/slide" Target="slide6.xml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5" Type="http://schemas.openxmlformats.org/officeDocument/2006/relationships/slide" Target="slide6.xml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5" Type="http://schemas.openxmlformats.org/officeDocument/2006/relationships/slide" Target="slide6.xml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slide" Target="slide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slide" Target="slide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slide" Target="slide6.xml"/><Relationship Id="rId4" Type="http://schemas.openxmlformats.org/officeDocument/2006/relationships/image" Target="../media/image3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slide" Target="slide6.xml"/><Relationship Id="rId4" Type="http://schemas.openxmlformats.org/officeDocument/2006/relationships/image" Target="../media/image3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10.png"/><Relationship Id="rId2" Type="http://schemas.openxmlformats.org/officeDocument/2006/relationships/image" Target="../media/image38.wmf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5" Type="http://schemas.openxmlformats.org/officeDocument/2006/relationships/image" Target="../media/image41.wmf"/><Relationship Id="rId4" Type="http://schemas.openxmlformats.org/officeDocument/2006/relationships/image" Target="../media/image40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42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44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38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46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47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49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50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51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53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54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55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56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57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58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41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60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40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61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62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64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65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68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6.xml"/><Relationship Id="rId4" Type="http://schemas.openxmlformats.org/officeDocument/2006/relationships/slide" Target="slide7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69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slide" Target="slide6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slide" Target="slide6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slide" Target="slide6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slide" Target="slide6.xml"/><Relationship Id="rId4" Type="http://schemas.openxmlformats.org/officeDocument/2006/relationships/image" Target="../media/image76.jpe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0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8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8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9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0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diagramLayout" Target="../diagrams/layout1.xml"/><Relationship Id="rId7" Type="http://schemas.openxmlformats.org/officeDocument/2006/relationships/slide" Target="slide6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diagramLayout" Target="../diagrams/layout2.xml"/><Relationship Id="rId7" Type="http://schemas.openxmlformats.org/officeDocument/2006/relationships/slide" Target="slide6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95300" y="508000"/>
            <a:ext cx="11125200" cy="3378680"/>
          </a:xfrm>
        </p:spPr>
        <p:txBody>
          <a:bodyPr/>
          <a:lstStyle/>
          <a:p>
            <a:r>
              <a:rPr lang="es-MX" sz="4800" dirty="0"/>
              <a:t>Material Didáctico Audiovisual</a:t>
            </a:r>
            <a:br>
              <a:rPr lang="es-MX" sz="4800" dirty="0"/>
            </a:br>
            <a:r>
              <a:rPr lang="es-MX" sz="4800" dirty="0"/>
              <a:t>Sólo Visión </a:t>
            </a:r>
            <a:r>
              <a:rPr lang="es-MX" sz="4800" dirty="0" err="1"/>
              <a:t>Proyectables</a:t>
            </a:r>
            <a:r>
              <a:rPr lang="es-MX" sz="4800" dirty="0"/>
              <a:t> Diapositivas</a:t>
            </a:r>
            <a:br>
              <a:rPr lang="es-MX" sz="4800" dirty="0"/>
            </a:br>
            <a:r>
              <a:rPr lang="es-MX" sz="4800" dirty="0"/>
              <a:t/>
            </a:r>
            <a:br>
              <a:rPr lang="es-MX" sz="4800" dirty="0"/>
            </a:br>
            <a:r>
              <a:rPr lang="es-MX" sz="4800" dirty="0"/>
              <a:t>Inglés </a:t>
            </a:r>
            <a:r>
              <a:rPr lang="es-MX" sz="4800" dirty="0" smtClean="0"/>
              <a:t>2 - Módulo </a:t>
            </a:r>
            <a:r>
              <a:rPr lang="es-MX" sz="4800" dirty="0"/>
              <a:t>I</a:t>
            </a:r>
            <a:br>
              <a:rPr lang="es-MX" sz="4800" dirty="0"/>
            </a:br>
            <a:r>
              <a:rPr lang="es-MX" sz="4800" dirty="0"/>
              <a:t>Bachillerato Universitario 2015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844062" y="4026129"/>
            <a:ext cx="10598638" cy="1086237"/>
          </a:xfrm>
        </p:spPr>
        <p:txBody>
          <a:bodyPr>
            <a:noAutofit/>
          </a:bodyPr>
          <a:lstStyle/>
          <a:p>
            <a:r>
              <a:rPr lang="es-MX" sz="32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Ocasiones </a:t>
            </a:r>
            <a:r>
              <a:rPr lang="es-MX" sz="32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Especiales</a:t>
            </a:r>
            <a:r>
              <a:rPr lang="es-MX" sz="32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: ¿Qué está pasando? y ¿Qué hacen las personas que están a mí alrededor</a:t>
            </a:r>
          </a:p>
          <a:p>
            <a:endParaRPr lang="es-MX" sz="28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0" y="6027003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2400" b="1" dirty="0" smtClean="0">
                <a:ln w="0"/>
                <a:solidFill>
                  <a:srgbClr val="CC99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Plantel “Dr. Ángel Ma. Garibay </a:t>
            </a:r>
            <a:r>
              <a:rPr lang="es-MX" sz="2400" b="1" dirty="0" err="1" smtClean="0">
                <a:ln w="0"/>
                <a:solidFill>
                  <a:srgbClr val="CC99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Kintana</a:t>
            </a:r>
            <a:r>
              <a:rPr lang="es-MX" sz="2400" b="1" dirty="0" smtClean="0">
                <a:ln w="0"/>
                <a:solidFill>
                  <a:srgbClr val="CC99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”</a:t>
            </a:r>
          </a:p>
          <a:p>
            <a:r>
              <a:rPr lang="es-MX" sz="2400" b="1" dirty="0" smtClean="0">
                <a:ln w="0"/>
                <a:solidFill>
                  <a:srgbClr val="CC99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de la Escuela Preparatoria</a:t>
            </a:r>
            <a:endParaRPr lang="es-MX" sz="2400" b="1" dirty="0">
              <a:ln w="0"/>
              <a:solidFill>
                <a:srgbClr val="CC99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2 Subtítulo"/>
          <p:cNvSpPr txBox="1">
            <a:spLocks/>
          </p:cNvSpPr>
          <p:nvPr/>
        </p:nvSpPr>
        <p:spPr>
          <a:xfrm>
            <a:off x="495300" y="5251815"/>
            <a:ext cx="11048805" cy="6761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2400" kern="1200" cap="all" spc="200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MX" sz="40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n-lt"/>
              </a:rPr>
              <a:t>Elaborado por: </a:t>
            </a:r>
            <a:r>
              <a:rPr lang="es-MX" sz="4000" b="1" cap="none" spc="0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n-lt"/>
              </a:rPr>
              <a:t>LLI</a:t>
            </a:r>
            <a:r>
              <a:rPr lang="es-MX" sz="40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n-lt"/>
              </a:rPr>
              <a:t>. Cesar Martínez Acevedo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D4F3-E4E9-47F0-B21A-642A38D108BC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41437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41889" y="3188"/>
            <a:ext cx="10584180" cy="1450757"/>
          </a:xfrm>
        </p:spPr>
        <p:txBody>
          <a:bodyPr/>
          <a:lstStyle/>
          <a:p>
            <a:pPr algn="ctr"/>
            <a:r>
              <a:rPr lang="en-GB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Describe the activities that you usually do in these occasions.</a:t>
            </a:r>
            <a:endParaRPr lang="en-GB" spc="0" dirty="0">
              <a:ln w="0"/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graphicFrame>
        <p:nvGraphicFramePr>
          <p:cNvPr id="7" name="Marcador de contenid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78723370"/>
              </p:ext>
            </p:extLst>
          </p:nvPr>
        </p:nvGraphicFramePr>
        <p:xfrm>
          <a:off x="1004779" y="1846263"/>
          <a:ext cx="10058400" cy="478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0037"/>
                <a:gridCol w="721836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600" noProof="0" dirty="0" smtClean="0"/>
                        <a:t>Occasion</a:t>
                      </a:r>
                      <a:endParaRPr lang="en-GB" sz="2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600" noProof="0" dirty="0" smtClean="0"/>
                        <a:t>Activities</a:t>
                      </a:r>
                      <a:endParaRPr lang="en-GB" sz="26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600" noProof="0" dirty="0" smtClean="0">
                          <a:ln w="0"/>
                          <a:solidFill>
                            <a:schemeClr val="accent1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Easter</a:t>
                      </a:r>
                      <a:endParaRPr lang="en-GB" sz="2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600" noProof="0" dirty="0" smtClean="0">
                          <a:ln w="0"/>
                          <a:solidFill>
                            <a:schemeClr val="accent1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Birthday</a:t>
                      </a:r>
                      <a:endParaRPr lang="en-GB" sz="2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6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600" noProof="0" dirty="0" smtClean="0">
                          <a:ln w="0"/>
                          <a:solidFill>
                            <a:schemeClr val="accent1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Christmas Eve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6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600" noProof="0" dirty="0" smtClean="0">
                          <a:ln w="0"/>
                          <a:solidFill>
                            <a:schemeClr val="accent1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Mother’s Day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6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600" noProof="0" dirty="0" smtClean="0">
                          <a:ln w="0"/>
                          <a:solidFill>
                            <a:schemeClr val="accent1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Day of the dead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600" kern="1200" noProof="0" dirty="0" smtClean="0">
                          <a:ln w="0"/>
                          <a:solidFill>
                            <a:schemeClr val="accent1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New Year’s Eve</a:t>
                      </a:r>
                      <a:endParaRPr lang="en-GB" sz="2600" kern="1200" noProof="0" dirty="0">
                        <a:ln w="0"/>
                        <a:solidFill>
                          <a:schemeClr val="accent1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600" kern="1200" noProof="0" dirty="0" smtClean="0">
                          <a:ln w="0"/>
                          <a:solidFill>
                            <a:schemeClr val="accent1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Valentine’s Day</a:t>
                      </a:r>
                      <a:endParaRPr lang="en-GB" sz="2600" kern="1200" noProof="0" dirty="0">
                        <a:ln w="0"/>
                        <a:solidFill>
                          <a:schemeClr val="accent1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600" kern="1200" noProof="0" dirty="0" smtClean="0">
                          <a:ln w="0"/>
                          <a:solidFill>
                            <a:schemeClr val="accent1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Wedding Day</a:t>
                      </a:r>
                      <a:endParaRPr lang="en-GB" sz="2600" kern="1200" noProof="0" dirty="0">
                        <a:ln w="0"/>
                        <a:solidFill>
                          <a:schemeClr val="accent1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n-GB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n-GB" smtClean="0"/>
              <a:t>10</a:t>
            </a:fld>
            <a:endParaRPr lang="en-GB" dirty="0"/>
          </a:p>
        </p:txBody>
      </p:sp>
      <p:sp>
        <p:nvSpPr>
          <p:cNvPr id="6" name="3 CuadroTexto"/>
          <p:cNvSpPr txBox="1"/>
          <p:nvPr/>
        </p:nvSpPr>
        <p:spPr>
          <a:xfrm>
            <a:off x="11217631" y="-25400"/>
            <a:ext cx="9743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Writing</a:t>
            </a:r>
            <a:endParaRPr lang="en-GB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1792786" y="1004980"/>
            <a:ext cx="84823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What</a:t>
            </a:r>
            <a:r>
              <a:rPr lang="es-E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do </a:t>
            </a:r>
            <a:r>
              <a:rPr lang="es-ES" sz="5400" b="1" cap="none" spc="0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you</a:t>
            </a:r>
            <a:r>
              <a:rPr lang="es-E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</a:t>
            </a:r>
            <a:r>
              <a:rPr lang="es-ES" sz="5400" b="1" cap="none" spc="0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usually</a:t>
            </a:r>
            <a:r>
              <a:rPr lang="es-E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do in…?</a:t>
            </a:r>
            <a:endParaRPr lang="es-E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9" name="Imagen 8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2955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352697" y="35361"/>
            <a:ext cx="7543800" cy="828641"/>
          </a:xfrm>
        </p:spPr>
        <p:txBody>
          <a:bodyPr>
            <a:normAutofit/>
          </a:bodyPr>
          <a:lstStyle/>
          <a:p>
            <a:r>
              <a:rPr lang="es-MX" sz="3600" dirty="0"/>
              <a:t>Referencias</a:t>
            </a:r>
            <a:r>
              <a:rPr lang="es-MX" sz="3600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z="3600" dirty="0"/>
              <a:t>Imágenes</a:t>
            </a: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838200" y="864002"/>
            <a:ext cx="10957560" cy="5445318"/>
          </a:xfrm>
        </p:spPr>
        <p:txBody>
          <a:bodyPr>
            <a:noAutofit/>
          </a:bodyPr>
          <a:lstStyle/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pt-BR" sz="1400" dirty="0" smtClean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b="1" dirty="0" err="1">
                <a:solidFill>
                  <a:srgbClr val="CC9900"/>
                </a:solidFill>
              </a:rPr>
              <a:t>Diapositiva</a:t>
            </a:r>
            <a:r>
              <a:rPr lang="pt-BR" sz="1400" b="1" dirty="0">
                <a:solidFill>
                  <a:srgbClr val="CC9900"/>
                </a:solidFill>
              </a:rPr>
              <a:t> </a:t>
            </a:r>
            <a:r>
              <a:rPr lang="pt-BR" sz="1400" b="1" dirty="0" smtClean="0">
                <a:solidFill>
                  <a:srgbClr val="CC9900"/>
                </a:solidFill>
              </a:rPr>
              <a:t>75-89</a:t>
            </a:r>
            <a:endParaRPr lang="pt-BR" sz="1400" b="1" dirty="0">
              <a:solidFill>
                <a:srgbClr val="CC9900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image5.tuku.cn</a:t>
            </a:r>
            <a:r>
              <a:rPr lang="pt-BR" sz="1400" dirty="0">
                <a:solidFill>
                  <a:schemeClr val="tx1"/>
                </a:solidFill>
              </a:rPr>
              <a:t>/wallpaper/</a:t>
            </a:r>
            <a:r>
              <a:rPr lang="pt-BR" sz="1400" dirty="0" err="1">
                <a:solidFill>
                  <a:schemeClr val="tx1"/>
                </a:solidFill>
              </a:rPr>
              <a:t>Person%20Wallpapers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6525_1920x1200.jpg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www.implantomed.com.br</a:t>
            </a:r>
            <a:r>
              <a:rPr lang="pt-BR" sz="1400" dirty="0">
                <a:solidFill>
                  <a:schemeClr val="tx1"/>
                </a:solidFill>
              </a:rPr>
              <a:t>/blog/</a:t>
            </a:r>
            <a:r>
              <a:rPr lang="pt-BR" sz="1400" dirty="0" err="1">
                <a:solidFill>
                  <a:schemeClr val="tx1"/>
                </a:solidFill>
              </a:rPr>
              <a:t>wp-content</a:t>
            </a:r>
            <a:r>
              <a:rPr lang="pt-BR" sz="1400" dirty="0">
                <a:solidFill>
                  <a:schemeClr val="tx1"/>
                </a:solidFill>
              </a:rPr>
              <a:t>/uploads/2013/01/Chicletes-</a:t>
            </a:r>
            <a:r>
              <a:rPr lang="pt-BR" sz="1400" dirty="0" err="1">
                <a:solidFill>
                  <a:schemeClr val="tx1"/>
                </a:solidFill>
              </a:rPr>
              <a:t>Saudaveis</a:t>
            </a:r>
            <a:r>
              <a:rPr lang="pt-BR" sz="1400" dirty="0">
                <a:solidFill>
                  <a:schemeClr val="tx1"/>
                </a:solidFill>
              </a:rPr>
              <a:t>-</a:t>
            </a:r>
            <a:r>
              <a:rPr lang="pt-BR" sz="1400" dirty="0" err="1">
                <a:solidFill>
                  <a:schemeClr val="tx1"/>
                </a:solidFill>
              </a:rPr>
              <a:t>Odontoquality</a:t>
            </a:r>
            <a:r>
              <a:rPr lang="pt-BR" sz="1400" dirty="0">
                <a:solidFill>
                  <a:schemeClr val="tx1"/>
                </a:solidFill>
              </a:rPr>
              <a:t>-Dentistas-dentes-</a:t>
            </a:r>
            <a:r>
              <a:rPr lang="pt-BR" sz="1400" dirty="0" err="1">
                <a:solidFill>
                  <a:schemeClr val="tx1"/>
                </a:solidFill>
              </a:rPr>
              <a:t>Sc.png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lh3.googleusercontent.com</a:t>
            </a:r>
            <a:r>
              <a:rPr lang="pt-BR" sz="1400" dirty="0">
                <a:solidFill>
                  <a:schemeClr val="tx1"/>
                </a:solidFill>
              </a:rPr>
              <a:t>/-</a:t>
            </a:r>
            <a:r>
              <a:rPr lang="pt-BR" sz="1400" dirty="0" err="1">
                <a:solidFill>
                  <a:schemeClr val="tx1"/>
                </a:solidFill>
              </a:rPr>
              <a:t>vARv5cMODtY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Vmu3ylZkKHI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AAAAAAAAEdw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jR-vjCmP8is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s1600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156416.jpg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www.zirveart.com</a:t>
            </a:r>
            <a:r>
              <a:rPr lang="pt-BR" sz="1400" dirty="0">
                <a:solidFill>
                  <a:schemeClr val="tx1"/>
                </a:solidFill>
              </a:rPr>
              <a:t>/uploads/posts/2016-06/</a:t>
            </a:r>
            <a:r>
              <a:rPr lang="pt-BR" sz="1400" dirty="0" err="1">
                <a:solidFill>
                  <a:schemeClr val="tx1"/>
                </a:solidFill>
              </a:rPr>
              <a:t>1465931600_umenie-ssoritsya-slogaemoe-schastlivoy-semi-1.jpg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stickyricecookingschool.com.au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funstuff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wp-content</a:t>
            </a:r>
            <a:r>
              <a:rPr lang="pt-BR" sz="1400" dirty="0">
                <a:solidFill>
                  <a:schemeClr val="tx1"/>
                </a:solidFill>
              </a:rPr>
              <a:t>/uploads/2009/01/</a:t>
            </a:r>
            <a:r>
              <a:rPr lang="pt-BR" sz="1400" dirty="0" err="1">
                <a:solidFill>
                  <a:schemeClr val="tx1"/>
                </a:solidFill>
              </a:rPr>
              <a:t>sticky</a:t>
            </a:r>
            <a:r>
              <a:rPr lang="pt-BR" sz="1400" dirty="0">
                <a:solidFill>
                  <a:schemeClr val="tx1"/>
                </a:solidFill>
              </a:rPr>
              <a:t>-rice-</a:t>
            </a:r>
            <a:r>
              <a:rPr lang="pt-BR" sz="1400" dirty="0" err="1">
                <a:solidFill>
                  <a:schemeClr val="tx1"/>
                </a:solidFill>
              </a:rPr>
              <a:t>10.jpg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ullasamfm.com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wp-content</a:t>
            </a:r>
            <a:r>
              <a:rPr lang="pt-BR" sz="1400" dirty="0">
                <a:solidFill>
                  <a:schemeClr val="tx1"/>
                </a:solidFill>
              </a:rPr>
              <a:t>/uploads/2016/08/</a:t>
            </a:r>
            <a:r>
              <a:rPr lang="pt-BR" sz="1400" dirty="0" err="1">
                <a:solidFill>
                  <a:schemeClr val="tx1"/>
                </a:solidFill>
              </a:rPr>
              <a:t>page-img2.png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www.moderndent.com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wp-content</a:t>
            </a:r>
            <a:r>
              <a:rPr lang="pt-BR" sz="1400" dirty="0">
                <a:solidFill>
                  <a:schemeClr val="tx1"/>
                </a:solidFill>
              </a:rPr>
              <a:t>/uploads/2015/09/</a:t>
            </a:r>
            <a:r>
              <a:rPr lang="pt-BR" sz="1400" dirty="0" err="1">
                <a:solidFill>
                  <a:schemeClr val="tx1"/>
                </a:solidFill>
              </a:rPr>
              <a:t>modern</a:t>
            </a:r>
            <a:r>
              <a:rPr lang="pt-BR" sz="1400" dirty="0">
                <a:solidFill>
                  <a:schemeClr val="tx1"/>
                </a:solidFill>
              </a:rPr>
              <a:t>-dental-</a:t>
            </a:r>
            <a:r>
              <a:rPr lang="pt-BR" sz="1400" dirty="0" err="1">
                <a:solidFill>
                  <a:schemeClr val="tx1"/>
                </a:solidFill>
              </a:rPr>
              <a:t>healthy</a:t>
            </a:r>
            <a:r>
              <a:rPr lang="pt-BR" sz="1400" dirty="0">
                <a:solidFill>
                  <a:schemeClr val="tx1"/>
                </a:solidFill>
              </a:rPr>
              <a:t>-</a:t>
            </a:r>
            <a:r>
              <a:rPr lang="pt-BR" sz="1400" dirty="0" err="1">
                <a:solidFill>
                  <a:schemeClr val="tx1"/>
                </a:solidFill>
              </a:rPr>
              <a:t>college-students.jpg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nebula.wsimg.com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8dafa4cb9adf66bf95911a9ae7a96b14?AccessKeyId</a:t>
            </a:r>
            <a:r>
              <a:rPr lang="pt-BR" sz="1400" dirty="0">
                <a:solidFill>
                  <a:schemeClr val="tx1"/>
                </a:solidFill>
              </a:rPr>
              <a:t>=</a:t>
            </a:r>
            <a:r>
              <a:rPr lang="pt-BR" sz="1400" dirty="0" err="1">
                <a:solidFill>
                  <a:schemeClr val="tx1"/>
                </a:solidFill>
              </a:rPr>
              <a:t>063A7EAC25E985906F04&amp;disposition</a:t>
            </a:r>
            <a:r>
              <a:rPr lang="pt-BR" sz="1400" dirty="0">
                <a:solidFill>
                  <a:schemeClr val="tx1"/>
                </a:solidFill>
              </a:rPr>
              <a:t>=</a:t>
            </a:r>
            <a:r>
              <a:rPr lang="pt-BR" sz="1400" dirty="0" err="1">
                <a:solidFill>
                  <a:schemeClr val="tx1"/>
                </a:solidFill>
              </a:rPr>
              <a:t>0&amp;alloworigin</a:t>
            </a:r>
            <a:r>
              <a:rPr lang="pt-BR" sz="1400" dirty="0">
                <a:solidFill>
                  <a:schemeClr val="tx1"/>
                </a:solidFill>
              </a:rPr>
              <a:t>=1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www.smartsuburbansurvival.com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wp-content</a:t>
            </a:r>
            <a:r>
              <a:rPr lang="pt-BR" sz="1400" dirty="0">
                <a:solidFill>
                  <a:schemeClr val="tx1"/>
                </a:solidFill>
              </a:rPr>
              <a:t>/uploads/2016/07/</a:t>
            </a:r>
            <a:r>
              <a:rPr lang="pt-BR" sz="1400" dirty="0" err="1">
                <a:solidFill>
                  <a:schemeClr val="tx1"/>
                </a:solidFill>
              </a:rPr>
              <a:t>distracted-person.jpg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https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i.ytimg.com</a:t>
            </a:r>
            <a:r>
              <a:rPr lang="pt-BR" sz="1400" dirty="0">
                <a:solidFill>
                  <a:schemeClr val="tx1"/>
                </a:solidFill>
              </a:rPr>
              <a:t>/vi/</a:t>
            </a:r>
            <a:r>
              <a:rPr lang="pt-BR" sz="1400" dirty="0" err="1">
                <a:solidFill>
                  <a:schemeClr val="tx1"/>
                </a:solidFill>
              </a:rPr>
              <a:t>GkbduqV86ck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maxresdefault.jpg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dailyhdwallpaper.com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wp-content</a:t>
            </a:r>
            <a:r>
              <a:rPr lang="pt-BR" sz="1400" dirty="0">
                <a:solidFill>
                  <a:schemeClr val="tx1"/>
                </a:solidFill>
              </a:rPr>
              <a:t>/uploads/</a:t>
            </a:r>
            <a:r>
              <a:rPr lang="pt-BR" sz="1400" dirty="0" err="1">
                <a:solidFill>
                  <a:schemeClr val="tx1"/>
                </a:solidFill>
              </a:rPr>
              <a:t>Hamster</a:t>
            </a:r>
            <a:r>
              <a:rPr lang="pt-BR" sz="1400" dirty="0">
                <a:solidFill>
                  <a:schemeClr val="tx1"/>
                </a:solidFill>
              </a:rPr>
              <a:t>-</a:t>
            </a:r>
            <a:r>
              <a:rPr lang="pt-BR" sz="1400" dirty="0" err="1">
                <a:solidFill>
                  <a:schemeClr val="tx1"/>
                </a:solidFill>
              </a:rPr>
              <a:t>Hd</a:t>
            </a:r>
            <a:r>
              <a:rPr lang="pt-BR" sz="1400" dirty="0">
                <a:solidFill>
                  <a:schemeClr val="tx1"/>
                </a:solidFill>
              </a:rPr>
              <a:t>-Wallpaper-</a:t>
            </a:r>
            <a:r>
              <a:rPr lang="pt-BR" sz="1400" dirty="0" err="1">
                <a:solidFill>
                  <a:schemeClr val="tx1"/>
                </a:solidFill>
              </a:rPr>
              <a:t>1680x1174.jpg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vignette1.wikia.nocookie.net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whatever-you-want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images</a:t>
            </a:r>
            <a:r>
              <a:rPr lang="pt-BR" sz="1400" dirty="0">
                <a:solidFill>
                  <a:schemeClr val="tx1"/>
                </a:solidFill>
              </a:rPr>
              <a:t>/9/99/12405849-junge-frau-eislaufen-im-freien-auf-einem-teich-an-einer-eiskalten-wintertag.jpg/</a:t>
            </a:r>
            <a:r>
              <a:rPr lang="pt-BR" sz="1400" dirty="0" err="1">
                <a:solidFill>
                  <a:schemeClr val="tx1"/>
                </a:solidFill>
              </a:rPr>
              <a:t>revision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latest?cb</a:t>
            </a:r>
            <a:r>
              <a:rPr lang="pt-BR" sz="1400" dirty="0">
                <a:solidFill>
                  <a:schemeClr val="tx1"/>
                </a:solidFill>
              </a:rPr>
              <a:t>=20140112163511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https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www.beastmodeprospecting.com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hs-fs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hubfs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student-taking-test2-667950-edited.jpg?t</a:t>
            </a:r>
            <a:r>
              <a:rPr lang="pt-BR" sz="1400" dirty="0">
                <a:solidFill>
                  <a:schemeClr val="tx1"/>
                </a:solidFill>
              </a:rPr>
              <a:t>=</a:t>
            </a:r>
            <a:r>
              <a:rPr lang="pt-BR" sz="1400" dirty="0" err="1">
                <a:solidFill>
                  <a:schemeClr val="tx1"/>
                </a:solidFill>
              </a:rPr>
              <a:t>1467044144558&amp;width</a:t>
            </a:r>
            <a:r>
              <a:rPr lang="pt-BR" sz="1400" dirty="0">
                <a:solidFill>
                  <a:schemeClr val="tx1"/>
                </a:solidFill>
              </a:rPr>
              <a:t>=</a:t>
            </a:r>
            <a:r>
              <a:rPr lang="pt-BR" sz="1400" dirty="0" err="1">
                <a:solidFill>
                  <a:schemeClr val="tx1"/>
                </a:solidFill>
              </a:rPr>
              <a:t>3480&amp;name</a:t>
            </a:r>
            <a:r>
              <a:rPr lang="pt-BR" sz="1400" dirty="0">
                <a:solidFill>
                  <a:schemeClr val="tx1"/>
                </a:solidFill>
              </a:rPr>
              <a:t>=</a:t>
            </a:r>
            <a:r>
              <a:rPr lang="pt-BR" sz="1400" dirty="0" err="1">
                <a:solidFill>
                  <a:schemeClr val="tx1"/>
                </a:solidFill>
              </a:rPr>
              <a:t>student</a:t>
            </a:r>
            <a:r>
              <a:rPr lang="pt-BR" sz="1400" dirty="0">
                <a:solidFill>
                  <a:schemeClr val="tx1"/>
                </a:solidFill>
              </a:rPr>
              <a:t>-</a:t>
            </a:r>
            <a:r>
              <a:rPr lang="pt-BR" sz="1400" dirty="0" err="1">
                <a:solidFill>
                  <a:schemeClr val="tx1"/>
                </a:solidFill>
              </a:rPr>
              <a:t>taking</a:t>
            </a:r>
            <a:r>
              <a:rPr lang="pt-BR" sz="1400" dirty="0">
                <a:solidFill>
                  <a:schemeClr val="tx1"/>
                </a:solidFill>
              </a:rPr>
              <a:t>-</a:t>
            </a:r>
            <a:r>
              <a:rPr lang="pt-BR" sz="1400" dirty="0" err="1">
                <a:solidFill>
                  <a:schemeClr val="tx1"/>
                </a:solidFill>
              </a:rPr>
              <a:t>test2</a:t>
            </a:r>
            <a:r>
              <a:rPr lang="pt-BR" sz="1400" dirty="0">
                <a:solidFill>
                  <a:schemeClr val="tx1"/>
                </a:solidFill>
              </a:rPr>
              <a:t>-667950-</a:t>
            </a:r>
            <a:r>
              <a:rPr lang="pt-BR" sz="1400" dirty="0" err="1">
                <a:solidFill>
                  <a:schemeClr val="tx1"/>
                </a:solidFill>
              </a:rPr>
              <a:t>edited.jpg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psihoterapeutbeograd.com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images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on-line_psihoterapija.jpg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fashionmauritius.com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wp-content</a:t>
            </a:r>
            <a:r>
              <a:rPr lang="pt-BR" sz="1400" dirty="0">
                <a:solidFill>
                  <a:schemeClr val="tx1"/>
                </a:solidFill>
              </a:rPr>
              <a:t>/uploads/</a:t>
            </a:r>
            <a:r>
              <a:rPr lang="pt-BR" sz="1400" dirty="0" err="1">
                <a:solidFill>
                  <a:schemeClr val="tx1"/>
                </a:solidFill>
              </a:rPr>
              <a:t>hm_bbpui</a:t>
            </a:r>
            <a:r>
              <a:rPr lang="pt-BR" sz="1400" dirty="0">
                <a:solidFill>
                  <a:schemeClr val="tx1"/>
                </a:solidFill>
              </a:rPr>
              <a:t>/4505/</a:t>
            </a:r>
            <a:r>
              <a:rPr lang="pt-BR" sz="1400" dirty="0" err="1">
                <a:solidFill>
                  <a:schemeClr val="tx1"/>
                </a:solidFill>
              </a:rPr>
              <a:t>t6ghuyxj7pfyp7cxlzucixc8rao92klm.jpg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b="1" dirty="0" err="1">
                <a:solidFill>
                  <a:srgbClr val="CC9900"/>
                </a:solidFill>
              </a:rPr>
              <a:t>Diapositiva</a:t>
            </a:r>
            <a:r>
              <a:rPr lang="pt-BR" sz="1400" b="1" dirty="0">
                <a:solidFill>
                  <a:srgbClr val="CC9900"/>
                </a:solidFill>
              </a:rPr>
              <a:t> </a:t>
            </a:r>
            <a:r>
              <a:rPr lang="pt-BR" sz="1400" b="1" dirty="0" smtClean="0">
                <a:solidFill>
                  <a:srgbClr val="CC9900"/>
                </a:solidFill>
              </a:rPr>
              <a:t>95</a:t>
            </a:r>
            <a:endParaRPr lang="pt-BR" sz="1400" b="1" dirty="0">
              <a:solidFill>
                <a:srgbClr val="CC9900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www.references.net</a:t>
            </a:r>
            <a:r>
              <a:rPr lang="pt-BR" sz="1400" dirty="0">
                <a:solidFill>
                  <a:schemeClr val="tx1"/>
                </a:solidFill>
              </a:rPr>
              <a:t>/root/</a:t>
            </a:r>
            <a:r>
              <a:rPr lang="pt-BR" sz="1400" dirty="0" err="1">
                <a:solidFill>
                  <a:schemeClr val="tx1"/>
                </a:solidFill>
              </a:rPr>
              <a:t>app_common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img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top_logo_ref.png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pt-BR" sz="1400" dirty="0" smtClean="0">
              <a:solidFill>
                <a:schemeClr val="tx1"/>
              </a:solidFill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100</a:t>
            </a:fld>
            <a:endParaRPr lang="es-MX"/>
          </a:p>
        </p:txBody>
      </p:sp>
      <p:pic>
        <p:nvPicPr>
          <p:cNvPr id="6" name="Imagen 5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1196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6695" y="-50800"/>
            <a:ext cx="11485305" cy="1450757"/>
          </a:xfrm>
        </p:spPr>
        <p:txBody>
          <a:bodyPr>
            <a:normAutofit/>
          </a:bodyPr>
          <a:lstStyle/>
          <a:p>
            <a:pPr algn="ctr"/>
            <a:r>
              <a:rPr lang="en-GB" sz="3200" b="1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 Activity</a:t>
            </a:r>
            <a:br>
              <a:rPr lang="en-GB" sz="3200" b="1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en-GB" sz="3200" b="1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</a:t>
            </a:r>
            <a:r>
              <a:rPr lang="en-GB" sz="3200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ork with a partner. Draw a chart in your notebook and complete the chart with his/her information.</a:t>
            </a:r>
            <a:endParaRPr lang="en-GB" sz="3200" spc="0" dirty="0">
              <a:ln w="0"/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n-GB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n-GB" smtClean="0"/>
              <a:t>11</a:t>
            </a:fld>
            <a:endParaRPr lang="en-GB" dirty="0"/>
          </a:p>
        </p:txBody>
      </p:sp>
      <p:graphicFrame>
        <p:nvGraphicFramePr>
          <p:cNvPr id="6" name="Marcador de contenid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32446133"/>
              </p:ext>
            </p:extLst>
          </p:nvPr>
        </p:nvGraphicFramePr>
        <p:xfrm>
          <a:off x="1420147" y="1960563"/>
          <a:ext cx="10058400" cy="478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0037"/>
                <a:gridCol w="721836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600" noProof="0" dirty="0" smtClean="0"/>
                        <a:t>Occasion</a:t>
                      </a:r>
                      <a:endParaRPr lang="en-GB" sz="2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600" noProof="0" dirty="0" smtClean="0"/>
                        <a:t>Friend’s Activities</a:t>
                      </a:r>
                      <a:endParaRPr lang="en-GB" sz="26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600" noProof="0" dirty="0" smtClean="0">
                          <a:ln w="0"/>
                          <a:solidFill>
                            <a:schemeClr val="accent1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Easter</a:t>
                      </a:r>
                      <a:endParaRPr lang="en-GB" sz="2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600" noProof="0" dirty="0" smtClean="0">
                          <a:ln w="0"/>
                          <a:solidFill>
                            <a:schemeClr val="accent1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Birthday</a:t>
                      </a:r>
                      <a:endParaRPr lang="en-GB" sz="2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6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600" noProof="0" dirty="0" smtClean="0">
                          <a:ln w="0"/>
                          <a:solidFill>
                            <a:schemeClr val="accent1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Christmas Eve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6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600" noProof="0" dirty="0" smtClean="0">
                          <a:ln w="0"/>
                          <a:solidFill>
                            <a:schemeClr val="accent1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Mother’s Day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600" noProof="0" dirty="0" smtClean="0">
                          <a:ln w="0"/>
                          <a:solidFill>
                            <a:schemeClr val="accent1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Day of the dead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600" kern="1200" noProof="0" dirty="0" smtClean="0">
                          <a:ln w="0"/>
                          <a:solidFill>
                            <a:schemeClr val="accent1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New Year’s Eve</a:t>
                      </a:r>
                      <a:endParaRPr lang="en-GB" sz="2600" kern="1200" noProof="0" dirty="0">
                        <a:ln w="0"/>
                        <a:solidFill>
                          <a:schemeClr val="accent1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600" kern="1200" noProof="0" dirty="0" smtClean="0">
                          <a:ln w="0"/>
                          <a:solidFill>
                            <a:schemeClr val="accent1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Valentine’s Day</a:t>
                      </a:r>
                      <a:endParaRPr lang="en-GB" sz="2600" kern="1200" noProof="0" dirty="0">
                        <a:ln w="0"/>
                        <a:solidFill>
                          <a:schemeClr val="accent1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600" kern="1200" noProof="0" dirty="0" smtClean="0">
                          <a:ln w="0"/>
                          <a:solidFill>
                            <a:schemeClr val="accent1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Wedding Day</a:t>
                      </a:r>
                      <a:endParaRPr lang="en-GB" sz="2600" kern="1200" noProof="0" dirty="0">
                        <a:ln w="0"/>
                        <a:solidFill>
                          <a:schemeClr val="accent1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3 CuadroTexto"/>
          <p:cNvSpPr txBox="1"/>
          <p:nvPr/>
        </p:nvSpPr>
        <p:spPr>
          <a:xfrm>
            <a:off x="10883900" y="-50800"/>
            <a:ext cx="11464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GB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1136779" y="1093880"/>
            <a:ext cx="1062513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cap="none" spc="0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What</a:t>
            </a:r>
            <a:r>
              <a:rPr lang="es-E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do </a:t>
            </a:r>
            <a:r>
              <a:rPr lang="es-ES" sz="5400" b="1" cap="none" spc="0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you</a:t>
            </a:r>
            <a:r>
              <a:rPr lang="es-E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</a:t>
            </a:r>
            <a:r>
              <a:rPr lang="es-ES" sz="5400" b="1" cap="none" spc="0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usually</a:t>
            </a:r>
            <a:r>
              <a:rPr lang="es-E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do in…?</a:t>
            </a:r>
            <a:endParaRPr lang="es-E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9" name="Imagen 8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706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69681" y="0"/>
            <a:ext cx="10547949" cy="1485900"/>
          </a:xfrm>
        </p:spPr>
        <p:txBody>
          <a:bodyPr>
            <a:normAutofit fontScale="90000"/>
          </a:bodyPr>
          <a:lstStyle/>
          <a:p>
            <a:pPr algn="ctr"/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Look at </a:t>
            </a:r>
            <a:r>
              <a:rPr lang="es-MX" spc="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the</a:t>
            </a:r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pc="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pictures</a:t>
            </a:r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and describe </a:t>
            </a:r>
            <a:r>
              <a:rPr lang="es-MX" spc="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the</a:t>
            </a:r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pc="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activities</a:t>
            </a:r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pc="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that</a:t>
            </a:r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pc="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the</a:t>
            </a:r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pc="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people</a:t>
            </a:r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pc="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is</a:t>
            </a:r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pc="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doing</a:t>
            </a:r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pc="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now</a:t>
            </a:r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.</a:t>
            </a:r>
            <a:endParaRPr lang="es-MX" spc="0" dirty="0">
              <a:ln w="0"/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9" name="Marcador de contenido 8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15634"/>
            <a:ext cx="4938712" cy="1710729"/>
          </a:xfrm>
        </p:spPr>
      </p:pic>
      <p:pic>
        <p:nvPicPr>
          <p:cNvPr id="10" name="Marcador de contenido 9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64195" y="1291155"/>
            <a:ext cx="3292538" cy="2189538"/>
          </a:xfrm>
        </p:spPr>
      </p:pic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12</a:t>
            </a:fld>
            <a:endParaRPr lang="es-MX"/>
          </a:p>
        </p:txBody>
      </p:sp>
      <p:sp>
        <p:nvSpPr>
          <p:cNvPr id="6" name="3 CuadroTexto"/>
          <p:cNvSpPr txBox="1"/>
          <p:nvPr/>
        </p:nvSpPr>
        <p:spPr>
          <a:xfrm>
            <a:off x="11217631" y="0"/>
            <a:ext cx="9743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Writing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94723" y="1281258"/>
            <a:ext cx="3213461" cy="2199435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854544" y="3124200"/>
            <a:ext cx="7794121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20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They</a:t>
            </a:r>
            <a:r>
              <a:rPr lang="es-MX" sz="320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are…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320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__________________________________.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320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__________________________________.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320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__________________________________.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320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__________________________________.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320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__________________________________.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320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__________________________________.</a:t>
            </a:r>
            <a:endParaRPr lang="es-MX" sz="3200" dirty="0">
              <a:ln w="0"/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13" name="Imagen 12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9005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Marcador de contenido 8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99148" y="1275470"/>
            <a:ext cx="3235797" cy="2160000"/>
          </a:xfrm>
        </p:spPr>
      </p:pic>
      <p:pic>
        <p:nvPicPr>
          <p:cNvPr id="10" name="Marcador de contenido 9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21121" y="4554143"/>
            <a:ext cx="1988950" cy="2160000"/>
          </a:xfrm>
        </p:spPr>
      </p:pic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13</a:t>
            </a:fld>
            <a:endParaRPr lang="es-MX"/>
          </a:p>
        </p:txBody>
      </p:sp>
      <p:sp>
        <p:nvSpPr>
          <p:cNvPr id="6" name="3 CuadroTexto"/>
          <p:cNvSpPr txBox="1"/>
          <p:nvPr/>
        </p:nvSpPr>
        <p:spPr>
          <a:xfrm>
            <a:off x="11217631" y="32403"/>
            <a:ext cx="9743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Writing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94269" y="3630940"/>
            <a:ext cx="1940676" cy="2160000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772304" y="1275470"/>
            <a:ext cx="7794121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20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They</a:t>
            </a:r>
            <a:r>
              <a:rPr lang="es-MX" sz="320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are…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320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__________________________________.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320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__________________________________.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320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__________________________________.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320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__________________________________.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320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__________________________________.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320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__________________________________.</a:t>
            </a:r>
            <a:endParaRPr lang="es-MX" sz="3200" dirty="0">
              <a:ln w="0"/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671842" y="0"/>
            <a:ext cx="10656558" cy="1485900"/>
          </a:xfrm>
        </p:spPr>
        <p:txBody>
          <a:bodyPr>
            <a:normAutofit/>
          </a:bodyPr>
          <a:lstStyle/>
          <a:p>
            <a:pPr algn="ctr"/>
            <a:r>
              <a:rPr lang="es-MX" dirty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Look at </a:t>
            </a:r>
            <a:r>
              <a:rPr lang="es-MX" dirty="0" err="1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the</a:t>
            </a:r>
            <a:r>
              <a:rPr lang="es-MX" dirty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dirty="0" err="1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pictures</a:t>
            </a:r>
            <a:r>
              <a:rPr lang="es-MX" dirty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and describe </a:t>
            </a:r>
            <a:r>
              <a:rPr lang="es-MX" dirty="0" err="1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the</a:t>
            </a:r>
            <a:r>
              <a:rPr lang="es-MX" dirty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dirty="0" err="1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activities</a:t>
            </a:r>
            <a:r>
              <a:rPr lang="es-MX" dirty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dirty="0" err="1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that</a:t>
            </a:r>
            <a:r>
              <a:rPr lang="es-MX" dirty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dirty="0" err="1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the</a:t>
            </a:r>
            <a:r>
              <a:rPr lang="es-MX" dirty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dirty="0" err="1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people</a:t>
            </a:r>
            <a:r>
              <a:rPr lang="es-MX" dirty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dirty="0" err="1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is</a:t>
            </a:r>
            <a:r>
              <a:rPr lang="es-MX" dirty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dirty="0" err="1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doing</a:t>
            </a:r>
            <a:r>
              <a:rPr lang="es-MX" dirty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dirty="0" err="1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now</a:t>
            </a:r>
            <a:r>
              <a:rPr lang="es-MX" dirty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.</a:t>
            </a:r>
            <a:endParaRPr lang="es-MX" dirty="0"/>
          </a:p>
        </p:txBody>
      </p:sp>
      <p:pic>
        <p:nvPicPr>
          <p:cNvPr id="13" name="Imagen 12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7455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69681" y="0"/>
            <a:ext cx="10547949" cy="1485900"/>
          </a:xfrm>
        </p:spPr>
        <p:txBody>
          <a:bodyPr>
            <a:normAutofit fontScale="90000"/>
          </a:bodyPr>
          <a:lstStyle/>
          <a:p>
            <a:pPr algn="ctr"/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Look at </a:t>
            </a:r>
            <a:r>
              <a:rPr lang="es-MX" spc="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the</a:t>
            </a:r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pc="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pictures</a:t>
            </a:r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and describe </a:t>
            </a:r>
            <a:r>
              <a:rPr lang="es-MX" spc="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the</a:t>
            </a:r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pc="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activities</a:t>
            </a:r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pc="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that</a:t>
            </a:r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pc="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the</a:t>
            </a:r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pc="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people</a:t>
            </a:r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pc="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is</a:t>
            </a:r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pc="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doing</a:t>
            </a:r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pc="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now</a:t>
            </a:r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.</a:t>
            </a:r>
            <a:endParaRPr lang="es-MX" spc="0" dirty="0">
              <a:ln w="0"/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9" name="Marcador de contenido 8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509" y="1248857"/>
            <a:ext cx="3240000" cy="2160000"/>
          </a:xfrm>
        </p:spPr>
      </p:pic>
      <p:pic>
        <p:nvPicPr>
          <p:cNvPr id="10" name="Marcador de contenido 9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793" y="3851121"/>
            <a:ext cx="3242495" cy="2160000"/>
          </a:xfrm>
        </p:spPr>
      </p:pic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14</a:t>
            </a:fld>
            <a:endParaRPr lang="es-MX"/>
          </a:p>
        </p:txBody>
      </p:sp>
      <p:sp>
        <p:nvSpPr>
          <p:cNvPr id="6" name="3 CuadroTexto"/>
          <p:cNvSpPr txBox="1"/>
          <p:nvPr/>
        </p:nvSpPr>
        <p:spPr>
          <a:xfrm>
            <a:off x="11217631" y="0"/>
            <a:ext cx="9743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Writing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2775" y="4931121"/>
            <a:ext cx="2441619" cy="1626493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3855336" y="1248857"/>
            <a:ext cx="789216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They</a:t>
            </a:r>
            <a:r>
              <a:rPr lang="es-MX" sz="320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are…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320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__________________________________.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320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__________________________________.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320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__________________________________.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320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__________________________________.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320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__________________________________.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320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__________________________________.</a:t>
            </a:r>
            <a:endParaRPr lang="es-MX" sz="3200" dirty="0">
              <a:ln w="0"/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13" name="Imagen 12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6678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69681" y="0"/>
            <a:ext cx="10547949" cy="1485900"/>
          </a:xfrm>
        </p:spPr>
        <p:txBody>
          <a:bodyPr>
            <a:normAutofit fontScale="90000"/>
          </a:bodyPr>
          <a:lstStyle/>
          <a:p>
            <a:pPr algn="ctr"/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Look at </a:t>
            </a:r>
            <a:r>
              <a:rPr lang="es-MX" spc="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the</a:t>
            </a:r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pc="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pictures</a:t>
            </a:r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and describe </a:t>
            </a:r>
            <a:r>
              <a:rPr lang="es-MX" spc="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the</a:t>
            </a:r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pc="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activities</a:t>
            </a:r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pc="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that</a:t>
            </a:r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pc="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the</a:t>
            </a:r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pc="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people</a:t>
            </a:r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pc="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is</a:t>
            </a:r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pc="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doing</a:t>
            </a:r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pc="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now</a:t>
            </a:r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.</a:t>
            </a:r>
            <a:endParaRPr lang="es-MX" spc="0" dirty="0">
              <a:ln w="0"/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9" name="Marcador de contenido 8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544" y="1373382"/>
            <a:ext cx="3240000" cy="21583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Marcador de contenido 9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73748" y="1366963"/>
            <a:ext cx="2880000" cy="2160000"/>
          </a:xfrm>
        </p:spPr>
      </p:pic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15</a:t>
            </a:fld>
            <a:endParaRPr lang="es-MX"/>
          </a:p>
        </p:txBody>
      </p:sp>
      <p:sp>
        <p:nvSpPr>
          <p:cNvPr id="6" name="3 CuadroTexto"/>
          <p:cNvSpPr txBox="1"/>
          <p:nvPr/>
        </p:nvSpPr>
        <p:spPr>
          <a:xfrm>
            <a:off x="11217631" y="0"/>
            <a:ext cx="9743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Writing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460" y="3910175"/>
            <a:ext cx="2934169" cy="2160000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3629682" y="2913956"/>
            <a:ext cx="7794121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20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They</a:t>
            </a:r>
            <a:r>
              <a:rPr lang="es-MX" sz="320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are…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320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__________________________________.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320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__________________________________.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320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__________________________________.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320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__________________________________.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320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__________________________________.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320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__________________________________.</a:t>
            </a:r>
            <a:endParaRPr lang="es-MX" sz="3200" dirty="0">
              <a:ln w="0"/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13" name="Imagen 12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8813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15128" y="1788454"/>
            <a:ext cx="8498872" cy="2098226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b="1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Simple Present Vs. Present </a:t>
            </a:r>
            <a:r>
              <a:rPr lang="en-US" b="1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Continuous 2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What’s the difference?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4702" y="183019"/>
            <a:ext cx="2702079" cy="1800000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1314" y="4551847"/>
            <a:ext cx="1868853" cy="1800000"/>
          </a:xfrm>
          <a:prstGeom prst="rect">
            <a:avLst/>
          </a:prstGeom>
        </p:spPr>
      </p:pic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16</a:t>
            </a:fld>
            <a:endParaRPr lang="es-MX"/>
          </a:p>
        </p:txBody>
      </p:sp>
      <p:pic>
        <p:nvPicPr>
          <p:cNvPr id="8" name="Imagen 7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37" y="95774"/>
            <a:ext cx="1219204" cy="1219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8494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706694" y="9771"/>
            <a:ext cx="11485305" cy="942729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s-MX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Competencias</a:t>
            </a: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45720" indent="0" algn="just">
              <a:buNone/>
            </a:pPr>
            <a:r>
              <a:rPr lang="es-MX" sz="2400" b="1" dirty="0" smtClean="0"/>
              <a:t>Genéricas</a:t>
            </a:r>
            <a:endParaRPr lang="es-MX" sz="2400" b="1" dirty="0"/>
          </a:p>
          <a:p>
            <a:pPr algn="just"/>
            <a:r>
              <a:rPr lang="es-MX" sz="2400" dirty="0"/>
              <a:t>4. Escucha, interpreta y emite mensajes pertinentes en distintos contextos mediante la utilización de medios, códigos y herramientas </a:t>
            </a:r>
            <a:r>
              <a:rPr lang="es-MX" sz="2400" dirty="0" smtClean="0"/>
              <a:t>apropiados</a:t>
            </a:r>
            <a:r>
              <a:rPr lang="es-MX" sz="2400" dirty="0"/>
              <a:t>.</a:t>
            </a:r>
          </a:p>
          <a:p>
            <a:pPr algn="just"/>
            <a:r>
              <a:rPr lang="es-MX" sz="2400" dirty="0"/>
              <a:t>4.4 Se comunica en una segunda lengua en situaciones cotidianas.</a:t>
            </a:r>
          </a:p>
          <a:p>
            <a:pPr algn="just"/>
            <a:endParaRPr lang="es-MX" sz="2400" dirty="0"/>
          </a:p>
          <a:p>
            <a:pPr marL="45720" indent="0" algn="just">
              <a:buNone/>
            </a:pPr>
            <a:r>
              <a:rPr lang="es-MX" sz="2400" b="1" dirty="0"/>
              <a:t>Disciplinares</a:t>
            </a:r>
          </a:p>
          <a:p>
            <a:pPr algn="just"/>
            <a:r>
              <a:rPr lang="es-MX" sz="2400" dirty="0"/>
              <a:t>4 Produce textos con base en el uso normativo de la lengua, </a:t>
            </a:r>
            <a:r>
              <a:rPr lang="es-MX" sz="2400" dirty="0" smtClean="0"/>
              <a:t>considerando </a:t>
            </a:r>
            <a:r>
              <a:rPr lang="es-MX" sz="2400" dirty="0"/>
              <a:t>la intención y situación comunicativa.</a:t>
            </a:r>
          </a:p>
          <a:p>
            <a:pPr algn="just"/>
            <a:r>
              <a:rPr lang="es-MX" sz="2400" dirty="0"/>
              <a:t>11 Se comunica en una lengua extranjera mediante un discurso lógico, oral o escrito, congruente con la situación comunicativa.</a:t>
            </a:r>
          </a:p>
          <a:p>
            <a:pPr algn="just"/>
            <a:endParaRPr lang="es-MX" sz="2400" dirty="0"/>
          </a:p>
          <a:p>
            <a:endParaRPr lang="es-MX" sz="2400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17</a:t>
            </a:fld>
            <a:endParaRPr lang="es-MX"/>
          </a:p>
        </p:txBody>
      </p:sp>
      <p:pic>
        <p:nvPicPr>
          <p:cNvPr id="7" name="Imagen 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6694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706694" y="9771"/>
            <a:ext cx="11485305" cy="904629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Simple Present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968288" y="2736838"/>
            <a:ext cx="11006676" cy="3981462"/>
          </a:xfrm>
        </p:spPr>
        <p:txBody>
          <a:bodyPr>
            <a:normAutofit/>
          </a:bodyPr>
          <a:lstStyle/>
          <a:p>
            <a:pPr algn="just"/>
            <a:r>
              <a:rPr lang="es-ES" altLang="es-MX" sz="3200" dirty="0"/>
              <a:t>Use </a:t>
            </a:r>
            <a:r>
              <a:rPr lang="es-ES" altLang="es-MX" sz="3200" dirty="0" err="1"/>
              <a:t>the</a:t>
            </a:r>
            <a:r>
              <a:rPr lang="es-ES" altLang="es-MX" sz="3200" dirty="0"/>
              <a:t> </a:t>
            </a:r>
            <a:r>
              <a:rPr lang="es-ES" altLang="es-MX" sz="3200" b="1" dirty="0" err="1" smtClean="0">
                <a:solidFill>
                  <a:srgbClr val="FF0000"/>
                </a:solidFill>
              </a:rPr>
              <a:t>PRESENT</a:t>
            </a:r>
            <a:r>
              <a:rPr lang="es-ES" altLang="es-MX" sz="3200" b="1" dirty="0" smtClean="0">
                <a:solidFill>
                  <a:srgbClr val="FF0000"/>
                </a:solidFill>
              </a:rPr>
              <a:t> SIMPLE </a:t>
            </a:r>
            <a:r>
              <a:rPr lang="es-ES" altLang="es-MX" sz="3200" dirty="0" smtClean="0"/>
              <a:t>to </a:t>
            </a:r>
            <a:r>
              <a:rPr lang="es-ES" altLang="es-MX" sz="3200" dirty="0" err="1"/>
              <a:t>express</a:t>
            </a:r>
            <a:r>
              <a:rPr lang="es-ES" altLang="es-MX" sz="3200" dirty="0"/>
              <a:t> regular </a:t>
            </a:r>
            <a:r>
              <a:rPr lang="es-ES" altLang="es-MX" sz="3200" dirty="0" err="1"/>
              <a:t>routines</a:t>
            </a:r>
            <a:r>
              <a:rPr lang="es-ES" altLang="es-MX" sz="3200" dirty="0"/>
              <a:t> and </a:t>
            </a:r>
            <a:r>
              <a:rPr lang="es-ES" altLang="es-MX" sz="3200" dirty="0" err="1"/>
              <a:t>habits</a:t>
            </a:r>
            <a:r>
              <a:rPr lang="es-ES" altLang="es-MX" sz="3200" dirty="0"/>
              <a:t>. </a:t>
            </a:r>
            <a:endParaRPr lang="es-ES" altLang="es-MX" sz="3200" dirty="0" smtClean="0"/>
          </a:p>
          <a:p>
            <a:pPr algn="just"/>
            <a:r>
              <a:rPr lang="en-GB" altLang="es-MX" sz="3200" dirty="0" smtClean="0"/>
              <a:t>The </a:t>
            </a:r>
            <a:r>
              <a:rPr lang="en-GB" altLang="es-MX" sz="3200" b="1" dirty="0" smtClean="0">
                <a:solidFill>
                  <a:srgbClr val="FF0000"/>
                </a:solidFill>
              </a:rPr>
              <a:t>PRESENT SIMPLE </a:t>
            </a:r>
            <a:r>
              <a:rPr lang="en-GB" altLang="es-MX" sz="3200" dirty="0" smtClean="0"/>
              <a:t>is </a:t>
            </a:r>
            <a:r>
              <a:rPr lang="en-GB" altLang="es-MX" sz="3200" dirty="0"/>
              <a:t>used to talk about actions and situations that are generally or permanently </a:t>
            </a:r>
            <a:r>
              <a:rPr lang="en-GB" altLang="es-MX" sz="3200" dirty="0" smtClean="0"/>
              <a:t>true. </a:t>
            </a:r>
          </a:p>
          <a:p>
            <a:pPr algn="just"/>
            <a:r>
              <a:rPr lang="es-ES" altLang="es-MX" sz="3200" dirty="0" err="1" smtClean="0"/>
              <a:t>The</a:t>
            </a:r>
            <a:r>
              <a:rPr lang="es-ES" altLang="es-MX" sz="3200" dirty="0" smtClean="0"/>
              <a:t> </a:t>
            </a:r>
            <a:r>
              <a:rPr lang="es-ES" altLang="es-MX" sz="3200" b="1" dirty="0" err="1" smtClean="0">
                <a:solidFill>
                  <a:srgbClr val="FF0000"/>
                </a:solidFill>
              </a:rPr>
              <a:t>PRESENT</a:t>
            </a:r>
            <a:r>
              <a:rPr lang="es-ES" altLang="es-MX" sz="3200" b="1" dirty="0" smtClean="0">
                <a:solidFill>
                  <a:srgbClr val="FF0000"/>
                </a:solidFill>
              </a:rPr>
              <a:t> SIMPLE </a:t>
            </a:r>
            <a:r>
              <a:rPr lang="es-ES" altLang="es-MX" sz="3200" dirty="0" err="1" smtClean="0"/>
              <a:t>is</a:t>
            </a:r>
            <a:r>
              <a:rPr lang="es-ES" altLang="es-MX" sz="3200" dirty="0" smtClean="0"/>
              <a:t> </a:t>
            </a:r>
            <a:r>
              <a:rPr lang="es-ES" altLang="es-MX" sz="3200" dirty="0" err="1"/>
              <a:t>often</a:t>
            </a:r>
            <a:r>
              <a:rPr lang="es-ES" altLang="es-MX" sz="3200" dirty="0"/>
              <a:t> </a:t>
            </a:r>
            <a:r>
              <a:rPr lang="es-ES" altLang="es-MX" sz="3200" dirty="0" err="1"/>
              <a:t>used</a:t>
            </a:r>
            <a:r>
              <a:rPr lang="es-ES" altLang="es-MX" sz="3200" dirty="0"/>
              <a:t> </a:t>
            </a:r>
            <a:r>
              <a:rPr lang="es-ES" altLang="es-MX" sz="3200" dirty="0" err="1"/>
              <a:t>with</a:t>
            </a:r>
            <a:r>
              <a:rPr lang="es-ES" altLang="es-MX" sz="3200" dirty="0"/>
              <a:t> </a:t>
            </a:r>
            <a:r>
              <a:rPr lang="es-ES" altLang="es-MX" sz="3200" dirty="0" err="1"/>
              <a:t>adverbs</a:t>
            </a:r>
            <a:r>
              <a:rPr lang="es-ES" altLang="es-MX" sz="3200" dirty="0"/>
              <a:t> of </a:t>
            </a:r>
            <a:r>
              <a:rPr lang="es-ES" altLang="es-MX" sz="3200" dirty="0" err="1" smtClean="0"/>
              <a:t>frequency</a:t>
            </a:r>
            <a:r>
              <a:rPr lang="es-ES" altLang="es-MX" sz="3200" dirty="0" smtClean="0"/>
              <a:t>.</a:t>
            </a:r>
          </a:p>
          <a:p>
            <a:pPr algn="just"/>
            <a:r>
              <a:rPr lang="en-US" sz="3200" dirty="0" smtClean="0"/>
              <a:t>Remember: </a:t>
            </a:r>
            <a:r>
              <a:rPr lang="en-US" sz="3200" dirty="0"/>
              <a:t>Verb + “s” or “</a:t>
            </a:r>
            <a:r>
              <a:rPr lang="en-US" sz="3200" dirty="0" err="1"/>
              <a:t>es</a:t>
            </a:r>
            <a:r>
              <a:rPr lang="en-US" sz="3200" dirty="0"/>
              <a:t>”</a:t>
            </a:r>
          </a:p>
        </p:txBody>
      </p:sp>
      <p:grpSp>
        <p:nvGrpSpPr>
          <p:cNvPr id="10" name="18 Grupo"/>
          <p:cNvGrpSpPr/>
          <p:nvPr/>
        </p:nvGrpSpPr>
        <p:grpSpPr>
          <a:xfrm>
            <a:off x="2359720" y="1057871"/>
            <a:ext cx="8489527" cy="1449452"/>
            <a:chOff x="371816" y="2924944"/>
            <a:chExt cx="8489527" cy="1449452"/>
          </a:xfrm>
        </p:grpSpPr>
        <p:sp>
          <p:nvSpPr>
            <p:cNvPr id="11" name="5 Rectángulo redondeado"/>
            <p:cNvSpPr/>
            <p:nvPr/>
          </p:nvSpPr>
          <p:spPr>
            <a:xfrm>
              <a:off x="611560" y="2924944"/>
              <a:ext cx="7848872" cy="28803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2" name="6 Flecha abajo"/>
            <p:cNvSpPr/>
            <p:nvPr/>
          </p:nvSpPr>
          <p:spPr>
            <a:xfrm>
              <a:off x="611560" y="3414734"/>
              <a:ext cx="216024" cy="576064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3" name="7 Flecha abajo"/>
            <p:cNvSpPr/>
            <p:nvPr/>
          </p:nvSpPr>
          <p:spPr>
            <a:xfrm>
              <a:off x="8352420" y="3404660"/>
              <a:ext cx="216024" cy="576064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4" name="8 CuadroTexto"/>
            <p:cNvSpPr txBox="1"/>
            <p:nvPr/>
          </p:nvSpPr>
          <p:spPr>
            <a:xfrm>
              <a:off x="371816" y="4005064"/>
              <a:ext cx="6374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/>
                <a:t>PAST</a:t>
              </a:r>
            </a:p>
          </p:txBody>
        </p:sp>
        <p:sp>
          <p:nvSpPr>
            <p:cNvPr id="15" name="9 CuadroTexto"/>
            <p:cNvSpPr txBox="1"/>
            <p:nvPr/>
          </p:nvSpPr>
          <p:spPr>
            <a:xfrm>
              <a:off x="3975401" y="4005064"/>
              <a:ext cx="9877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/>
                <a:t>PRESENT</a:t>
              </a:r>
            </a:p>
          </p:txBody>
        </p:sp>
        <p:sp>
          <p:nvSpPr>
            <p:cNvPr id="17" name="17 Rectángulo redondeado"/>
            <p:cNvSpPr/>
            <p:nvPr/>
          </p:nvSpPr>
          <p:spPr>
            <a:xfrm>
              <a:off x="4188240" y="2924944"/>
              <a:ext cx="504056" cy="288032"/>
            </a:xfrm>
            <a:prstGeom prst="roundRect">
              <a:avLst/>
            </a:prstGeom>
            <a:solidFill>
              <a:srgbClr val="FFFF00"/>
            </a:solidFill>
            <a:ln>
              <a:solidFill>
                <a:srgbClr val="0070C0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8" name="11 CuadroTexto"/>
            <p:cNvSpPr txBox="1"/>
            <p:nvPr/>
          </p:nvSpPr>
          <p:spPr>
            <a:xfrm>
              <a:off x="7979370" y="4005064"/>
              <a:ext cx="8819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/>
                <a:t>FUTURE</a:t>
              </a:r>
            </a:p>
          </p:txBody>
        </p:sp>
        <p:sp>
          <p:nvSpPr>
            <p:cNvPr id="22" name="7 Flecha abajo"/>
            <p:cNvSpPr/>
            <p:nvPr/>
          </p:nvSpPr>
          <p:spPr>
            <a:xfrm>
              <a:off x="4372448" y="3320988"/>
              <a:ext cx="216024" cy="576064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sp>
        <p:nvSpPr>
          <p:cNvPr id="16" name="3 CuadroTexto"/>
          <p:cNvSpPr txBox="1"/>
          <p:nvPr/>
        </p:nvSpPr>
        <p:spPr>
          <a:xfrm>
            <a:off x="10282705" y="9771"/>
            <a:ext cx="19092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EXPLANATION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18</a:t>
            </a:fld>
            <a:endParaRPr lang="es-MX"/>
          </a:p>
        </p:txBody>
      </p:sp>
      <p:pic>
        <p:nvPicPr>
          <p:cNvPr id="19" name="Imagen 18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6727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706694" y="9771"/>
            <a:ext cx="11485305" cy="788938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s-MX" spc="0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Present</a:t>
            </a:r>
            <a:r>
              <a:rPr lang="es-MX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pc="0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Continuous</a:t>
            </a:r>
            <a:endParaRPr lang="es-MX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1199456" y="907723"/>
            <a:ext cx="10729192" cy="989849"/>
          </a:xfrm>
        </p:spPr>
        <p:txBody>
          <a:bodyPr>
            <a:noAutofit/>
          </a:bodyPr>
          <a:lstStyle/>
          <a:p>
            <a:pPr marL="45720" indent="0" algn="just">
              <a:lnSpc>
                <a:spcPct val="80000"/>
              </a:lnSpc>
              <a:buNone/>
            </a:pPr>
            <a:r>
              <a:rPr lang="en-US" sz="3200" dirty="0"/>
              <a:t>We use </a:t>
            </a:r>
            <a:r>
              <a:rPr lang="en-US" sz="3200" b="1" dirty="0">
                <a:solidFill>
                  <a:srgbClr val="FF0000"/>
                </a:solidFill>
              </a:rPr>
              <a:t>PRESENT CONTINUOUS </a:t>
            </a:r>
            <a:r>
              <a:rPr lang="en-US" sz="3200" dirty="0"/>
              <a:t>to show that an action is happening at the moment.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3200" b="1" dirty="0"/>
              <a:t>			               </a:t>
            </a:r>
          </a:p>
        </p:txBody>
      </p:sp>
      <p:grpSp>
        <p:nvGrpSpPr>
          <p:cNvPr id="19" name="18 Grupo"/>
          <p:cNvGrpSpPr/>
          <p:nvPr/>
        </p:nvGrpSpPr>
        <p:grpSpPr>
          <a:xfrm>
            <a:off x="1878136" y="2084330"/>
            <a:ext cx="10050512" cy="1449452"/>
            <a:chOff x="371816" y="2924944"/>
            <a:chExt cx="8489527" cy="1449452"/>
          </a:xfrm>
        </p:grpSpPr>
        <p:sp>
          <p:nvSpPr>
            <p:cNvPr id="6" name="5 Rectángulo redondeado"/>
            <p:cNvSpPr/>
            <p:nvPr/>
          </p:nvSpPr>
          <p:spPr>
            <a:xfrm>
              <a:off x="611560" y="2924944"/>
              <a:ext cx="7848872" cy="28803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7" name="6 Flecha abajo"/>
            <p:cNvSpPr/>
            <p:nvPr/>
          </p:nvSpPr>
          <p:spPr>
            <a:xfrm>
              <a:off x="611560" y="3414734"/>
              <a:ext cx="216024" cy="576064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8" name="7 Flecha abajo"/>
            <p:cNvSpPr/>
            <p:nvPr/>
          </p:nvSpPr>
          <p:spPr>
            <a:xfrm>
              <a:off x="8352420" y="3404660"/>
              <a:ext cx="216024" cy="576064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9" name="8 CuadroTexto"/>
            <p:cNvSpPr txBox="1"/>
            <p:nvPr/>
          </p:nvSpPr>
          <p:spPr>
            <a:xfrm>
              <a:off x="371816" y="4005064"/>
              <a:ext cx="6374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/>
                <a:t>PAST</a:t>
              </a:r>
            </a:p>
          </p:txBody>
        </p:sp>
        <p:sp>
          <p:nvSpPr>
            <p:cNvPr id="10" name="9 CuadroTexto"/>
            <p:cNvSpPr txBox="1"/>
            <p:nvPr/>
          </p:nvSpPr>
          <p:spPr>
            <a:xfrm>
              <a:off x="3975401" y="4005064"/>
              <a:ext cx="9877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/>
                <a:t>PRESENT</a:t>
              </a:r>
            </a:p>
          </p:txBody>
        </p:sp>
        <p:sp>
          <p:nvSpPr>
            <p:cNvPr id="11" name="10 Flecha izquierda y derecha"/>
            <p:cNvSpPr/>
            <p:nvPr/>
          </p:nvSpPr>
          <p:spPr>
            <a:xfrm>
              <a:off x="2915816" y="3246884"/>
              <a:ext cx="3240360" cy="576064"/>
            </a:xfrm>
            <a:prstGeom prst="leftRightArrow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8" name="17 Rectángulo redondeado"/>
            <p:cNvSpPr/>
            <p:nvPr/>
          </p:nvSpPr>
          <p:spPr>
            <a:xfrm>
              <a:off x="2627784" y="2924944"/>
              <a:ext cx="3816424" cy="288032"/>
            </a:xfrm>
            <a:prstGeom prst="roundRect">
              <a:avLst/>
            </a:prstGeom>
            <a:ln>
              <a:solidFill>
                <a:srgbClr val="0070C0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2" name="11 CuadroTexto"/>
            <p:cNvSpPr txBox="1"/>
            <p:nvPr/>
          </p:nvSpPr>
          <p:spPr>
            <a:xfrm>
              <a:off x="7979370" y="4005064"/>
              <a:ext cx="8819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/>
                <a:t>FUTURE</a:t>
              </a:r>
            </a:p>
          </p:txBody>
        </p:sp>
        <p:sp>
          <p:nvSpPr>
            <p:cNvPr id="13" name="12 Rectángulo redondeado"/>
            <p:cNvSpPr/>
            <p:nvPr/>
          </p:nvSpPr>
          <p:spPr>
            <a:xfrm>
              <a:off x="2555776" y="2924944"/>
              <a:ext cx="144016" cy="864096"/>
            </a:xfrm>
            <a:prstGeom prst="round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6" name="15 Rectángulo redondeado"/>
            <p:cNvSpPr/>
            <p:nvPr/>
          </p:nvSpPr>
          <p:spPr>
            <a:xfrm>
              <a:off x="6372200" y="2924944"/>
              <a:ext cx="144016" cy="864096"/>
            </a:xfrm>
            <a:prstGeom prst="round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7" name="16 CuadroTexto"/>
            <p:cNvSpPr txBox="1"/>
            <p:nvPr/>
          </p:nvSpPr>
          <p:spPr>
            <a:xfrm>
              <a:off x="3526431" y="3333434"/>
              <a:ext cx="18744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Action in  progress</a:t>
              </a:r>
            </a:p>
          </p:txBody>
        </p:sp>
      </p:grpSp>
      <p:grpSp>
        <p:nvGrpSpPr>
          <p:cNvPr id="29" name="28 Grupo"/>
          <p:cNvGrpSpPr/>
          <p:nvPr/>
        </p:nvGrpSpPr>
        <p:grpSpPr>
          <a:xfrm>
            <a:off x="5331827" y="3867321"/>
            <a:ext cx="2952328" cy="2376264"/>
            <a:chOff x="5940152" y="4221088"/>
            <a:chExt cx="2952328" cy="2376264"/>
          </a:xfrm>
        </p:grpSpPr>
        <p:sp>
          <p:nvSpPr>
            <p:cNvPr id="26" name="25 Rectángulo redondeado"/>
            <p:cNvSpPr/>
            <p:nvPr/>
          </p:nvSpPr>
          <p:spPr>
            <a:xfrm>
              <a:off x="5940152" y="4221088"/>
              <a:ext cx="2952328" cy="237626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b="1">
                <a:solidFill>
                  <a:schemeClr val="bg1"/>
                </a:solidFill>
              </a:endParaRPr>
            </a:p>
          </p:txBody>
        </p:sp>
        <p:sp>
          <p:nvSpPr>
            <p:cNvPr id="25" name="24 CuadroTexto"/>
            <p:cNvSpPr txBox="1"/>
            <p:nvPr/>
          </p:nvSpPr>
          <p:spPr>
            <a:xfrm>
              <a:off x="6133789" y="4603214"/>
              <a:ext cx="588624" cy="17543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es-MX" b="1" dirty="0">
                  <a:solidFill>
                    <a:schemeClr val="bg1"/>
                  </a:solidFill>
                </a:rPr>
                <a:t>AM</a:t>
              </a:r>
            </a:p>
            <a:p>
              <a:pPr algn="ctr">
                <a:lnSpc>
                  <a:spcPct val="200000"/>
                </a:lnSpc>
              </a:pPr>
              <a:r>
                <a:rPr lang="es-MX" b="1" dirty="0">
                  <a:solidFill>
                    <a:schemeClr val="bg1"/>
                  </a:solidFill>
                </a:rPr>
                <a:t>IS</a:t>
              </a:r>
            </a:p>
            <a:p>
              <a:pPr algn="ctr">
                <a:lnSpc>
                  <a:spcPct val="200000"/>
                </a:lnSpc>
              </a:pPr>
              <a:r>
                <a:rPr lang="es-MX" b="1" dirty="0">
                  <a:solidFill>
                    <a:schemeClr val="bg1"/>
                  </a:solidFill>
                </a:rPr>
                <a:t>ARE</a:t>
              </a:r>
            </a:p>
          </p:txBody>
        </p:sp>
        <p:sp>
          <p:nvSpPr>
            <p:cNvPr id="27" name="26 Más"/>
            <p:cNvSpPr/>
            <p:nvPr/>
          </p:nvSpPr>
          <p:spPr>
            <a:xfrm>
              <a:off x="6717106" y="5025950"/>
              <a:ext cx="823446" cy="823446"/>
            </a:xfrm>
            <a:prstGeom prst="mathPlus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b="1">
                <a:solidFill>
                  <a:schemeClr val="bg1"/>
                </a:solidFill>
              </a:endParaRPr>
            </a:p>
          </p:txBody>
        </p:sp>
        <p:sp>
          <p:nvSpPr>
            <p:cNvPr id="28" name="27 CuadroTexto"/>
            <p:cNvSpPr txBox="1"/>
            <p:nvPr/>
          </p:nvSpPr>
          <p:spPr>
            <a:xfrm>
              <a:off x="7531238" y="4422011"/>
              <a:ext cx="1289959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b="1" dirty="0" err="1">
                  <a:solidFill>
                    <a:schemeClr val="bg1"/>
                  </a:solidFill>
                </a:rPr>
                <a:t>dancing</a:t>
              </a:r>
              <a:endParaRPr lang="es-MX" b="1" dirty="0">
                <a:solidFill>
                  <a:schemeClr val="bg1"/>
                </a:solidFill>
              </a:endParaRPr>
            </a:p>
            <a:p>
              <a:pPr algn="ctr"/>
              <a:r>
                <a:rPr lang="es-MX" b="1" dirty="0">
                  <a:solidFill>
                    <a:schemeClr val="bg1"/>
                  </a:solidFill>
                </a:rPr>
                <a:t>sleeping</a:t>
              </a:r>
            </a:p>
            <a:p>
              <a:pPr algn="ctr"/>
              <a:r>
                <a:rPr lang="es-MX" b="1" dirty="0" err="1">
                  <a:solidFill>
                    <a:schemeClr val="bg1"/>
                  </a:solidFill>
                </a:rPr>
                <a:t>doing</a:t>
              </a:r>
              <a:endParaRPr lang="es-MX" b="1" dirty="0">
                <a:solidFill>
                  <a:schemeClr val="bg1"/>
                </a:solidFill>
              </a:endParaRPr>
            </a:p>
            <a:p>
              <a:pPr algn="ctr"/>
              <a:r>
                <a:rPr lang="es-MX" b="1" dirty="0" err="1">
                  <a:solidFill>
                    <a:schemeClr val="bg1"/>
                  </a:solidFill>
                </a:rPr>
                <a:t>crying</a:t>
              </a:r>
              <a:endParaRPr lang="es-MX" b="1" dirty="0">
                <a:solidFill>
                  <a:schemeClr val="bg1"/>
                </a:solidFill>
              </a:endParaRPr>
            </a:p>
            <a:p>
              <a:pPr algn="ctr"/>
              <a:r>
                <a:rPr lang="es-MX" b="1" dirty="0" err="1">
                  <a:solidFill>
                    <a:schemeClr val="bg1"/>
                  </a:solidFill>
                </a:rPr>
                <a:t>watching</a:t>
              </a:r>
              <a:endParaRPr lang="es-MX" b="1" dirty="0">
                <a:solidFill>
                  <a:schemeClr val="bg1"/>
                </a:solidFill>
              </a:endParaRPr>
            </a:p>
            <a:p>
              <a:pPr algn="ctr"/>
              <a:r>
                <a:rPr lang="es-MX" b="1" dirty="0" err="1">
                  <a:solidFill>
                    <a:schemeClr val="bg1"/>
                  </a:solidFill>
                </a:rPr>
                <a:t>eating</a:t>
              </a:r>
              <a:endParaRPr lang="es-MX" b="1" dirty="0">
                <a:solidFill>
                  <a:schemeClr val="bg1"/>
                </a:solidFill>
              </a:endParaRPr>
            </a:p>
            <a:p>
              <a:pPr algn="ctr"/>
              <a:r>
                <a:rPr lang="es-MX" b="1" dirty="0">
                  <a:solidFill>
                    <a:schemeClr val="bg1"/>
                  </a:solidFill>
                </a:rPr>
                <a:t>etc.</a:t>
              </a:r>
            </a:p>
          </p:txBody>
        </p:sp>
      </p:grpSp>
      <p:sp>
        <p:nvSpPr>
          <p:cNvPr id="21" name="3 CuadroTexto"/>
          <p:cNvSpPr txBox="1"/>
          <p:nvPr/>
        </p:nvSpPr>
        <p:spPr>
          <a:xfrm>
            <a:off x="10161108" y="-24137"/>
            <a:ext cx="2019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EXPLANATION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19</a:t>
            </a:fld>
            <a:endParaRPr lang="es-MX"/>
          </a:p>
        </p:txBody>
      </p:sp>
      <p:pic>
        <p:nvPicPr>
          <p:cNvPr id="24" name="Imagen 2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3507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s-MX" sz="2400" dirty="0">
                <a:solidFill>
                  <a:schemeClr val="tx1"/>
                </a:solidFill>
              </a:rPr>
              <a:t>PROPÓSITO GENERAL </a:t>
            </a:r>
          </a:p>
          <a:p>
            <a:pPr algn="just">
              <a:lnSpc>
                <a:spcPct val="150000"/>
              </a:lnSpc>
            </a:pPr>
            <a:r>
              <a:rPr lang="es-MX" sz="2400" dirty="0"/>
              <a:t>Emplea el idioma inglés para satisfacer sus necesidades inmediatas de interacción, supervivencia y de relación con su entorno inmediato, de forma simple, por medio de expresiones cotidianas, frases comunes, familiares y aprendidas; y representaciones lingüísticas asociadas al contexto cultural y social. 	</a:t>
            </a: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accent2"/>
                </a:solidFill>
              </a:rPr>
              <a:t>Inglés 2</a:t>
            </a:r>
            <a:endParaRPr lang="es-MX" dirty="0">
              <a:solidFill>
                <a:schemeClr val="accent2"/>
              </a:solidFill>
            </a:endParaRPr>
          </a:p>
        </p:txBody>
      </p:sp>
      <p:sp>
        <p:nvSpPr>
          <p:cNvPr id="5" name="Rectángulo 4">
            <a:hlinkClick r:id="" action="ppaction://hlinkshowjump?jump=nextslide"/>
          </p:cNvPr>
          <p:cNvSpPr/>
          <p:nvPr/>
        </p:nvSpPr>
        <p:spPr>
          <a:xfrm>
            <a:off x="8739192" y="5719663"/>
            <a:ext cx="34676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Continuar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82808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24128" y="37708"/>
            <a:ext cx="10976528" cy="1088839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s-MX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Simple </a:t>
            </a:r>
            <a:r>
              <a:rPr lang="es-MX" spc="0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Present</a:t>
            </a:r>
            <a:r>
              <a:rPr lang="es-MX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vs </a:t>
            </a:r>
            <a:r>
              <a:rPr lang="es-MX" spc="0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Present</a:t>
            </a:r>
            <a:r>
              <a:rPr lang="es-MX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pc="0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Cotinuous</a:t>
            </a:r>
            <a:endParaRPr lang="es-MX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24128" y="1438066"/>
            <a:ext cx="4855848" cy="5115134"/>
          </a:xfrm>
        </p:spPr>
        <p:txBody>
          <a:bodyPr>
            <a:no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Every day, I </a:t>
            </a:r>
            <a:r>
              <a:rPr lang="en-US" sz="3200" b="1" dirty="0" smtClean="0">
                <a:solidFill>
                  <a:srgbClr val="FF0000"/>
                </a:solidFill>
              </a:rPr>
              <a:t>watch</a:t>
            </a:r>
            <a:r>
              <a:rPr lang="en-US" sz="3200" dirty="0" smtClean="0"/>
              <a:t> TV at night. </a:t>
            </a:r>
            <a:endParaRPr lang="en-US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In the evenings, </a:t>
            </a:r>
            <a:r>
              <a:rPr lang="en-US" sz="3200" dirty="0"/>
              <a:t>my sister </a:t>
            </a:r>
            <a:r>
              <a:rPr lang="en-US" sz="3200" b="1" dirty="0" smtClean="0">
                <a:solidFill>
                  <a:srgbClr val="FF0000"/>
                </a:solidFill>
              </a:rPr>
              <a:t>does</a:t>
            </a:r>
            <a:r>
              <a:rPr lang="en-US" sz="3200" dirty="0" smtClean="0">
                <a:solidFill>
                  <a:srgbClr val="FF0000"/>
                </a:solidFill>
              </a:rPr>
              <a:t> </a:t>
            </a:r>
            <a:r>
              <a:rPr lang="en-US" sz="3200" dirty="0"/>
              <a:t>her homework.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My father </a:t>
            </a:r>
            <a:r>
              <a:rPr lang="en-US" sz="3200" b="1" dirty="0" smtClean="0">
                <a:solidFill>
                  <a:srgbClr val="FF0000"/>
                </a:solidFill>
              </a:rPr>
              <a:t>always</a:t>
            </a:r>
            <a:r>
              <a:rPr lang="en-US" sz="3200" dirty="0" smtClean="0">
                <a:solidFill>
                  <a:srgbClr val="FF0000"/>
                </a:solidFill>
              </a:rPr>
              <a:t> </a:t>
            </a:r>
            <a:r>
              <a:rPr lang="en-US" sz="3200" b="1" dirty="0" smtClean="0">
                <a:solidFill>
                  <a:srgbClr val="FF0000"/>
                </a:solidFill>
              </a:rPr>
              <a:t>cooks</a:t>
            </a:r>
            <a:r>
              <a:rPr lang="en-US" sz="3200" dirty="0" smtClean="0">
                <a:solidFill>
                  <a:srgbClr val="FF0000"/>
                </a:solidFill>
              </a:rPr>
              <a:t> </a:t>
            </a:r>
            <a:r>
              <a:rPr lang="en-US" sz="3200" dirty="0" smtClean="0"/>
              <a:t>dinner</a:t>
            </a:r>
            <a:r>
              <a:rPr lang="en-US" sz="3200" dirty="0"/>
              <a:t>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Every weekend, </a:t>
            </a:r>
            <a:r>
              <a:rPr lang="en-US" sz="3200" dirty="0"/>
              <a:t>my mother </a:t>
            </a:r>
            <a:r>
              <a:rPr lang="en-US" sz="3200" b="1" dirty="0" smtClean="0">
                <a:solidFill>
                  <a:srgbClr val="FF0000"/>
                </a:solidFill>
              </a:rPr>
              <a:t>cleans</a:t>
            </a:r>
            <a:r>
              <a:rPr lang="en-US" sz="3200" dirty="0" smtClean="0">
                <a:solidFill>
                  <a:srgbClr val="FF0000"/>
                </a:solidFill>
              </a:rPr>
              <a:t> </a:t>
            </a:r>
            <a:r>
              <a:rPr lang="en-US" sz="3200" dirty="0" smtClean="0"/>
              <a:t>the </a:t>
            </a:r>
            <a:r>
              <a:rPr lang="en-US" sz="3200" dirty="0"/>
              <a:t>kitchen.</a:t>
            </a:r>
          </a:p>
          <a:p>
            <a:pPr marL="310896" lvl="2" indent="0">
              <a:buNone/>
            </a:pPr>
            <a:endParaRPr lang="es-MX" dirty="0"/>
          </a:p>
        </p:txBody>
      </p:sp>
      <p:sp>
        <p:nvSpPr>
          <p:cNvPr id="5" name="19 CuadroTexto"/>
          <p:cNvSpPr txBox="1"/>
          <p:nvPr/>
        </p:nvSpPr>
        <p:spPr>
          <a:xfrm>
            <a:off x="6033979" y="1438066"/>
            <a:ext cx="5544616" cy="466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300" dirty="0"/>
              <a:t>Right now, I’</a:t>
            </a:r>
            <a:r>
              <a:rPr lang="en-US" sz="3300" b="1" dirty="0">
                <a:solidFill>
                  <a:srgbClr val="FF0000"/>
                </a:solidFill>
              </a:rPr>
              <a:t>m</a:t>
            </a:r>
            <a:r>
              <a:rPr lang="en-US" sz="3300" dirty="0"/>
              <a:t> </a:t>
            </a:r>
            <a:r>
              <a:rPr lang="en-US" sz="3300" b="1" dirty="0">
                <a:solidFill>
                  <a:srgbClr val="FF0000"/>
                </a:solidFill>
              </a:rPr>
              <a:t>watching</a:t>
            </a:r>
            <a:r>
              <a:rPr lang="en-US" sz="3300" dirty="0"/>
              <a:t> my favorite TV series</a:t>
            </a:r>
            <a:r>
              <a:rPr lang="en-US" sz="3300" dirty="0" smtClean="0"/>
              <a:t>.</a:t>
            </a:r>
            <a:r>
              <a:rPr lang="en-US" sz="3300" dirty="0"/>
              <a:t> </a:t>
            </a:r>
            <a:endParaRPr lang="en-US" sz="33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300" dirty="0" smtClean="0"/>
              <a:t>At </a:t>
            </a:r>
            <a:r>
              <a:rPr lang="en-US" sz="3300" dirty="0"/>
              <a:t>the moment, my sister </a:t>
            </a:r>
            <a:r>
              <a:rPr lang="en-US" sz="3300" b="1" dirty="0">
                <a:solidFill>
                  <a:srgbClr val="FF0000"/>
                </a:solidFill>
              </a:rPr>
              <a:t>is</a:t>
            </a:r>
            <a:r>
              <a:rPr lang="en-US" sz="3300" dirty="0">
                <a:solidFill>
                  <a:srgbClr val="FF0000"/>
                </a:solidFill>
              </a:rPr>
              <a:t> </a:t>
            </a:r>
            <a:r>
              <a:rPr lang="en-US" sz="3300" b="1" dirty="0">
                <a:solidFill>
                  <a:srgbClr val="FF0000"/>
                </a:solidFill>
              </a:rPr>
              <a:t>doing</a:t>
            </a:r>
            <a:r>
              <a:rPr lang="en-US" sz="3300" dirty="0">
                <a:solidFill>
                  <a:srgbClr val="FF0000"/>
                </a:solidFill>
              </a:rPr>
              <a:t> </a:t>
            </a:r>
            <a:r>
              <a:rPr lang="en-US" sz="3300" dirty="0"/>
              <a:t>her </a:t>
            </a:r>
            <a:r>
              <a:rPr lang="en-US" sz="3300" dirty="0" smtClean="0"/>
              <a:t>homework.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300" dirty="0" smtClean="0"/>
              <a:t>Now</a:t>
            </a:r>
            <a:r>
              <a:rPr lang="en-US" sz="3300" dirty="0"/>
              <a:t>, my father </a:t>
            </a:r>
            <a:r>
              <a:rPr lang="en-US" sz="3300" b="1" dirty="0">
                <a:solidFill>
                  <a:srgbClr val="FF0000"/>
                </a:solidFill>
              </a:rPr>
              <a:t>is</a:t>
            </a:r>
            <a:r>
              <a:rPr lang="en-US" sz="3300" dirty="0">
                <a:solidFill>
                  <a:srgbClr val="FF0000"/>
                </a:solidFill>
              </a:rPr>
              <a:t> </a:t>
            </a:r>
            <a:r>
              <a:rPr lang="en-US" sz="3300" b="1" dirty="0">
                <a:solidFill>
                  <a:srgbClr val="FF0000"/>
                </a:solidFill>
              </a:rPr>
              <a:t>having</a:t>
            </a:r>
            <a:r>
              <a:rPr lang="en-US" sz="3300" dirty="0">
                <a:solidFill>
                  <a:srgbClr val="FF0000"/>
                </a:solidFill>
              </a:rPr>
              <a:t> </a:t>
            </a:r>
            <a:r>
              <a:rPr lang="en-US" sz="3300" dirty="0"/>
              <a:t>dinner.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300" dirty="0" smtClean="0"/>
              <a:t>Look! My </a:t>
            </a:r>
            <a:r>
              <a:rPr lang="en-US" sz="3300" dirty="0"/>
              <a:t>mother </a:t>
            </a:r>
            <a:r>
              <a:rPr lang="en-US" sz="3300" b="1" dirty="0">
                <a:solidFill>
                  <a:srgbClr val="FF0000"/>
                </a:solidFill>
              </a:rPr>
              <a:t>is</a:t>
            </a:r>
            <a:r>
              <a:rPr lang="en-US" sz="3300" dirty="0">
                <a:solidFill>
                  <a:srgbClr val="FF0000"/>
                </a:solidFill>
              </a:rPr>
              <a:t> </a:t>
            </a:r>
            <a:r>
              <a:rPr lang="en-US" sz="3300" b="1" dirty="0">
                <a:solidFill>
                  <a:srgbClr val="FF0000"/>
                </a:solidFill>
              </a:rPr>
              <a:t>cleaning</a:t>
            </a:r>
            <a:r>
              <a:rPr lang="en-US" sz="3300" dirty="0">
                <a:solidFill>
                  <a:srgbClr val="FF0000"/>
                </a:solidFill>
              </a:rPr>
              <a:t> </a:t>
            </a:r>
            <a:r>
              <a:rPr lang="en-US" sz="3300" dirty="0"/>
              <a:t>the kitchen</a:t>
            </a:r>
            <a:r>
              <a:rPr lang="en-US" sz="3300" dirty="0" smtClean="0"/>
              <a:t>.</a:t>
            </a:r>
            <a:endParaRPr lang="en-US" sz="3300" dirty="0"/>
          </a:p>
        </p:txBody>
      </p:sp>
      <p:sp>
        <p:nvSpPr>
          <p:cNvPr id="6" name="3 CuadroTexto"/>
          <p:cNvSpPr txBox="1"/>
          <p:nvPr/>
        </p:nvSpPr>
        <p:spPr>
          <a:xfrm>
            <a:off x="10308398" y="-26729"/>
            <a:ext cx="16922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EXPLANATION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20</a:t>
            </a:fld>
            <a:endParaRPr lang="es-MX"/>
          </a:p>
        </p:txBody>
      </p:sp>
      <p:pic>
        <p:nvPicPr>
          <p:cNvPr id="8" name="Imagen 7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2057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35964" y="-27384"/>
            <a:ext cx="9720072" cy="1012122"/>
          </a:xfrm>
        </p:spPr>
        <p:txBody>
          <a:bodyPr vert="horz" lIns="91440" tIns="45720" rIns="91440" bIns="45720" rtlCol="0" anchor="b">
            <a:noAutofit/>
          </a:bodyPr>
          <a:lstStyle/>
          <a:p>
            <a:pPr algn="ctr"/>
            <a:r>
              <a:rPr lang="es-MX" spc="0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Expressions</a:t>
            </a:r>
            <a:endParaRPr lang="es-MX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87084733"/>
              </p:ext>
            </p:extLst>
          </p:nvPr>
        </p:nvGraphicFramePr>
        <p:xfrm>
          <a:off x="858900" y="1012122"/>
          <a:ext cx="11160000" cy="554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20680"/>
                <a:gridCol w="504056"/>
                <a:gridCol w="453526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3200" dirty="0" smtClean="0"/>
                        <a:t>SIMPLE </a:t>
                      </a:r>
                      <a:r>
                        <a:rPr lang="es-MX" sz="3200" dirty="0" err="1" smtClean="0"/>
                        <a:t>PRESENT</a:t>
                      </a:r>
                      <a:endParaRPr lang="es-MX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3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3200" dirty="0" err="1" smtClean="0"/>
                        <a:t>PRESENT</a:t>
                      </a:r>
                      <a:r>
                        <a:rPr lang="es-MX" sz="3200" dirty="0" smtClean="0"/>
                        <a:t> </a:t>
                      </a:r>
                      <a:r>
                        <a:rPr lang="es-MX" sz="3200" dirty="0" err="1" smtClean="0"/>
                        <a:t>CONTINUOUS</a:t>
                      </a:r>
                      <a:endParaRPr lang="es-MX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 algn="ctr">
                        <a:buFont typeface="Arial" panose="020B0604020202020204" pitchFamily="34" charset="0"/>
                        <a:buChar char="•"/>
                      </a:pPr>
                      <a:r>
                        <a:rPr lang="es-MX" sz="3200" dirty="0" smtClean="0"/>
                        <a:t> </a:t>
                      </a:r>
                      <a:r>
                        <a:rPr lang="es-MX" sz="3200" dirty="0" err="1" smtClean="0"/>
                        <a:t>Adverbs</a:t>
                      </a:r>
                      <a:r>
                        <a:rPr lang="es-MX" sz="3200" dirty="0" smtClean="0"/>
                        <a:t> of </a:t>
                      </a:r>
                      <a:r>
                        <a:rPr lang="es-MX" sz="3200" dirty="0" err="1" smtClean="0"/>
                        <a:t>frequency</a:t>
                      </a:r>
                      <a:r>
                        <a:rPr lang="es-MX" sz="3200" dirty="0" smtClean="0"/>
                        <a:t> (</a:t>
                      </a:r>
                      <a:r>
                        <a:rPr lang="en-US" sz="3200" dirty="0" smtClean="0"/>
                        <a:t>always, usually, 	often, frequently, sometimes, seldom, rarely, hardly ever, never)</a:t>
                      </a:r>
                    </a:p>
                    <a:p>
                      <a:pPr marL="285750" indent="-285750" algn="ctr">
                        <a:buFont typeface="Arial" panose="020B0604020202020204" pitchFamily="34" charset="0"/>
                        <a:buChar char="•"/>
                      </a:pPr>
                      <a:r>
                        <a:rPr lang="en-US" sz="3200" dirty="0" smtClean="0"/>
                        <a:t>Ever day, every week, every month, every year, etc.</a:t>
                      </a:r>
                    </a:p>
                    <a:p>
                      <a:pPr marL="285750" indent="-285750" algn="ctr">
                        <a:buFont typeface="Arial" panose="020B0604020202020204" pitchFamily="34" charset="0"/>
                        <a:buChar char="•"/>
                      </a:pPr>
                      <a:r>
                        <a:rPr lang="en-US" sz="3200" dirty="0" smtClean="0"/>
                        <a:t>Once,</a:t>
                      </a:r>
                      <a:r>
                        <a:rPr lang="en-US" sz="3200" baseline="0" dirty="0" smtClean="0"/>
                        <a:t> twice, three times, four times… etc. a day/week/month/year</a:t>
                      </a:r>
                      <a:endParaRPr lang="es-MX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3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3200" dirty="0" err="1" smtClean="0"/>
                        <a:t>Now</a:t>
                      </a:r>
                      <a:endParaRPr lang="es-MX" sz="3200" dirty="0" smtClean="0"/>
                    </a:p>
                    <a:p>
                      <a:pPr algn="ctr"/>
                      <a:r>
                        <a:rPr lang="es-MX" sz="3200" dirty="0" err="1" smtClean="0"/>
                        <a:t>Right</a:t>
                      </a:r>
                      <a:r>
                        <a:rPr lang="es-MX" sz="3200" baseline="0" dirty="0" smtClean="0"/>
                        <a:t> </a:t>
                      </a:r>
                      <a:r>
                        <a:rPr lang="es-MX" sz="3200" baseline="0" dirty="0" err="1" smtClean="0"/>
                        <a:t>Now</a:t>
                      </a:r>
                      <a:endParaRPr lang="es-MX" sz="3200" baseline="0" dirty="0" smtClean="0"/>
                    </a:p>
                    <a:p>
                      <a:pPr algn="ctr"/>
                      <a:r>
                        <a:rPr lang="es-MX" sz="3200" baseline="0" dirty="0" smtClean="0"/>
                        <a:t>At </a:t>
                      </a:r>
                      <a:r>
                        <a:rPr lang="es-MX" sz="3200" baseline="0" dirty="0" err="1" smtClean="0"/>
                        <a:t>the</a:t>
                      </a:r>
                      <a:r>
                        <a:rPr lang="es-MX" sz="3200" baseline="0" dirty="0" smtClean="0"/>
                        <a:t> </a:t>
                      </a:r>
                      <a:r>
                        <a:rPr lang="es-MX" sz="3200" baseline="0" dirty="0" err="1" smtClean="0"/>
                        <a:t>moment</a:t>
                      </a:r>
                      <a:endParaRPr lang="es-MX" sz="3200" baseline="0" dirty="0" smtClean="0"/>
                    </a:p>
                    <a:p>
                      <a:pPr algn="ctr"/>
                      <a:r>
                        <a:rPr lang="es-MX" sz="3200" baseline="0" dirty="0" err="1" smtClean="0"/>
                        <a:t>Today</a:t>
                      </a:r>
                      <a:endParaRPr lang="es-MX" sz="3200" baseline="0" dirty="0" smtClean="0"/>
                    </a:p>
                    <a:p>
                      <a:pPr algn="ctr"/>
                      <a:r>
                        <a:rPr lang="es-MX" sz="3200" baseline="0" dirty="0" smtClean="0"/>
                        <a:t>Listen!</a:t>
                      </a:r>
                    </a:p>
                    <a:p>
                      <a:pPr algn="ctr"/>
                      <a:r>
                        <a:rPr lang="es-MX" sz="3200" baseline="0" dirty="0" smtClean="0"/>
                        <a:t>Look!</a:t>
                      </a:r>
                    </a:p>
                    <a:p>
                      <a:pPr algn="ctr"/>
                      <a:r>
                        <a:rPr lang="es-MX" sz="3200" baseline="0" dirty="0" err="1" smtClean="0"/>
                        <a:t>Wait</a:t>
                      </a:r>
                      <a:r>
                        <a:rPr lang="es-MX" sz="3200" baseline="0" dirty="0" smtClean="0"/>
                        <a:t>!</a:t>
                      </a:r>
                      <a:endParaRPr lang="es-MX" sz="3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3 CuadroTexto"/>
          <p:cNvSpPr txBox="1"/>
          <p:nvPr/>
        </p:nvSpPr>
        <p:spPr>
          <a:xfrm>
            <a:off x="10270882" y="0"/>
            <a:ext cx="19211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EXPLANATION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21</a:t>
            </a:fld>
            <a:endParaRPr lang="es-MX"/>
          </a:p>
        </p:txBody>
      </p:sp>
      <p:pic>
        <p:nvPicPr>
          <p:cNvPr id="7" name="Imagen 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2851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5340" y="151619"/>
            <a:ext cx="11881320" cy="829109"/>
          </a:xfrm>
        </p:spPr>
        <p:txBody>
          <a:bodyPr>
            <a:normAutofit/>
          </a:bodyPr>
          <a:lstStyle/>
          <a:p>
            <a:r>
              <a:rPr lang="es-MX" sz="3400" dirty="0" smtClean="0"/>
              <a:t>Look at </a:t>
            </a:r>
            <a:r>
              <a:rPr lang="es-MX" sz="3400" dirty="0" err="1" smtClean="0"/>
              <a:t>the</a:t>
            </a:r>
            <a:r>
              <a:rPr lang="es-MX" sz="3400" dirty="0" smtClean="0"/>
              <a:t> </a:t>
            </a:r>
            <a:r>
              <a:rPr lang="es-MX" sz="3400" dirty="0" err="1" smtClean="0"/>
              <a:t>picture</a:t>
            </a:r>
            <a:r>
              <a:rPr lang="es-MX" sz="3400" dirty="0" smtClean="0"/>
              <a:t> and </a:t>
            </a:r>
            <a:r>
              <a:rPr lang="es-MX" sz="3400" dirty="0" err="1" smtClean="0"/>
              <a:t>choose</a:t>
            </a:r>
            <a:r>
              <a:rPr lang="es-MX" sz="3400" dirty="0" smtClean="0"/>
              <a:t> </a:t>
            </a:r>
            <a:r>
              <a:rPr lang="es-MX" sz="3400" dirty="0" err="1" smtClean="0"/>
              <a:t>the</a:t>
            </a:r>
            <a:r>
              <a:rPr lang="es-MX" sz="3400" dirty="0" smtClean="0"/>
              <a:t> </a:t>
            </a:r>
            <a:r>
              <a:rPr lang="es-MX" sz="3400" dirty="0" err="1" smtClean="0"/>
              <a:t>correct</a:t>
            </a:r>
            <a:r>
              <a:rPr lang="es-MX" sz="3400" dirty="0" smtClean="0"/>
              <a:t> </a:t>
            </a:r>
            <a:r>
              <a:rPr lang="es-MX" sz="3400" dirty="0" err="1" smtClean="0"/>
              <a:t>answer</a:t>
            </a:r>
            <a:endParaRPr lang="es-MX" sz="3400" dirty="0"/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48276" y="991272"/>
            <a:ext cx="5895448" cy="3003247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1316469" y="4005063"/>
            <a:ext cx="955906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>
                <a:solidFill>
                  <a:srgbClr val="000000"/>
                </a:solidFill>
                <a:latin typeface="Tahoma" panose="020B0604030504040204" pitchFamily="34" charset="0"/>
              </a:rPr>
              <a:t>1</a:t>
            </a:r>
            <a:r>
              <a:rPr lang="en-US" sz="3600" b="1" dirty="0">
                <a:solidFill>
                  <a:srgbClr val="000000"/>
                </a:solidFill>
                <a:latin typeface="Tahoma" panose="020B0604030504040204" pitchFamily="34" charset="0"/>
              </a:rPr>
              <a:t>. </a:t>
            </a:r>
            <a:r>
              <a:rPr lang="en-US" sz="3600" dirty="0">
                <a:solidFill>
                  <a:srgbClr val="000000"/>
                </a:solidFill>
                <a:latin typeface="Tahoma" panose="020B0604030504040204" pitchFamily="34" charset="0"/>
              </a:rPr>
              <a:t>Peter </a:t>
            </a:r>
            <a:r>
              <a:rPr lang="en-US" sz="3600" b="1" dirty="0">
                <a:solidFill>
                  <a:srgbClr val="FF0000"/>
                </a:solidFill>
                <a:latin typeface="Tahoma" panose="020B0604030504040204" pitchFamily="34" charset="0"/>
              </a:rPr>
              <a:t>drives / is driving </a:t>
            </a:r>
            <a:r>
              <a:rPr lang="en-US" sz="3600" dirty="0">
                <a:solidFill>
                  <a:srgbClr val="000000"/>
                </a:solidFill>
                <a:latin typeface="Tahoma" panose="020B0604030504040204" pitchFamily="34" charset="0"/>
              </a:rPr>
              <a:t>a taxi in London. </a:t>
            </a:r>
          </a:p>
          <a:p>
            <a:r>
              <a:rPr lang="en-US" sz="3600" b="1" dirty="0">
                <a:solidFill>
                  <a:srgbClr val="000000"/>
                </a:solidFill>
                <a:latin typeface="Tahoma" panose="020B0604030504040204" pitchFamily="34" charset="0"/>
              </a:rPr>
              <a:t>2. </a:t>
            </a:r>
            <a:r>
              <a:rPr lang="en-US" sz="3600" dirty="0">
                <a:solidFill>
                  <a:srgbClr val="000000"/>
                </a:solidFill>
                <a:latin typeface="Tahoma" panose="020B0604030504040204" pitchFamily="34" charset="0"/>
              </a:rPr>
              <a:t>He </a:t>
            </a:r>
            <a:r>
              <a:rPr lang="en-US" sz="3600" b="1" dirty="0">
                <a:solidFill>
                  <a:srgbClr val="FF0000"/>
                </a:solidFill>
                <a:latin typeface="Tahoma" panose="020B0604030504040204" pitchFamily="34" charset="0"/>
              </a:rPr>
              <a:t>works / is working </a:t>
            </a:r>
            <a:r>
              <a:rPr lang="en-US" sz="3600" dirty="0">
                <a:solidFill>
                  <a:srgbClr val="000000"/>
                </a:solidFill>
                <a:latin typeface="Tahoma" panose="020B0604030504040204" pitchFamily="34" charset="0"/>
              </a:rPr>
              <a:t>12 hours a day. </a:t>
            </a:r>
          </a:p>
          <a:p>
            <a:r>
              <a:rPr lang="en-US" sz="3600" b="1" dirty="0">
                <a:solidFill>
                  <a:srgbClr val="000000"/>
                </a:solidFill>
                <a:latin typeface="Tahoma" panose="020B0604030504040204" pitchFamily="34" charset="0"/>
              </a:rPr>
              <a:t>3. </a:t>
            </a:r>
            <a:r>
              <a:rPr lang="en-US" sz="3600" dirty="0">
                <a:solidFill>
                  <a:srgbClr val="000000"/>
                </a:solidFill>
                <a:latin typeface="Tahoma" panose="020B0604030504040204" pitchFamily="34" charset="0"/>
              </a:rPr>
              <a:t>He </a:t>
            </a:r>
            <a:r>
              <a:rPr lang="en-US" sz="3600" b="1" dirty="0">
                <a:solidFill>
                  <a:srgbClr val="FF0000"/>
                </a:solidFill>
                <a:latin typeface="Tahoma" panose="020B0604030504040204" pitchFamily="34" charset="0"/>
              </a:rPr>
              <a:t>isn’t working / doesn’t work </a:t>
            </a:r>
            <a:r>
              <a:rPr lang="en-US" sz="3600" dirty="0">
                <a:solidFill>
                  <a:srgbClr val="000000"/>
                </a:solidFill>
                <a:latin typeface="Tahoma" panose="020B0604030504040204" pitchFamily="34" charset="0"/>
              </a:rPr>
              <a:t>now. </a:t>
            </a:r>
          </a:p>
          <a:p>
            <a:r>
              <a:rPr lang="en-US" sz="3600" b="1" dirty="0">
                <a:solidFill>
                  <a:srgbClr val="000000"/>
                </a:solidFill>
                <a:latin typeface="Tahoma" panose="020B0604030504040204" pitchFamily="34" charset="0"/>
              </a:rPr>
              <a:t>4. </a:t>
            </a:r>
            <a:r>
              <a:rPr lang="en-US" sz="3600" dirty="0">
                <a:solidFill>
                  <a:srgbClr val="000000"/>
                </a:solidFill>
                <a:latin typeface="Tahoma" panose="020B0604030504040204" pitchFamily="34" charset="0"/>
              </a:rPr>
              <a:t>He </a:t>
            </a:r>
            <a:r>
              <a:rPr lang="en-US" sz="3600" b="1" dirty="0">
                <a:solidFill>
                  <a:srgbClr val="FF0000"/>
                </a:solidFill>
                <a:latin typeface="Tahoma" panose="020B0604030504040204" pitchFamily="34" charset="0"/>
              </a:rPr>
              <a:t>is reading / reads </a:t>
            </a:r>
            <a:r>
              <a:rPr lang="en-US" sz="3600" dirty="0">
                <a:solidFill>
                  <a:srgbClr val="000000"/>
                </a:solidFill>
                <a:latin typeface="Tahoma" panose="020B0604030504040204" pitchFamily="34" charset="0"/>
              </a:rPr>
              <a:t>a newspaper. </a:t>
            </a:r>
          </a:p>
        </p:txBody>
      </p:sp>
      <p:sp>
        <p:nvSpPr>
          <p:cNvPr id="6" name="3 CuadroTexto"/>
          <p:cNvSpPr txBox="1"/>
          <p:nvPr/>
        </p:nvSpPr>
        <p:spPr>
          <a:xfrm>
            <a:off x="10731501" y="-41008"/>
            <a:ext cx="14605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PRACTICE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22</a:t>
            </a:fld>
            <a:endParaRPr lang="es-MX"/>
          </a:p>
        </p:txBody>
      </p:sp>
      <p:pic>
        <p:nvPicPr>
          <p:cNvPr id="8" name="Imagen 7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8706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8276" y="715389"/>
            <a:ext cx="5895448" cy="3201992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5340" y="151619"/>
            <a:ext cx="11881320" cy="829109"/>
          </a:xfrm>
        </p:spPr>
        <p:txBody>
          <a:bodyPr>
            <a:normAutofit/>
          </a:bodyPr>
          <a:lstStyle/>
          <a:p>
            <a:r>
              <a:rPr lang="es-MX" sz="3400" dirty="0" smtClean="0"/>
              <a:t>Look at </a:t>
            </a:r>
            <a:r>
              <a:rPr lang="es-MX" sz="3400" dirty="0" err="1" smtClean="0"/>
              <a:t>the</a:t>
            </a:r>
            <a:r>
              <a:rPr lang="es-MX" sz="3400" dirty="0" smtClean="0"/>
              <a:t> </a:t>
            </a:r>
            <a:r>
              <a:rPr lang="es-MX" sz="3400" dirty="0" err="1" smtClean="0"/>
              <a:t>picture</a:t>
            </a:r>
            <a:r>
              <a:rPr lang="es-MX" sz="3400" dirty="0" smtClean="0"/>
              <a:t> and </a:t>
            </a:r>
            <a:r>
              <a:rPr lang="es-MX" sz="3400" dirty="0" err="1" smtClean="0"/>
              <a:t>choose</a:t>
            </a:r>
            <a:r>
              <a:rPr lang="es-MX" sz="3400" dirty="0" smtClean="0"/>
              <a:t> </a:t>
            </a:r>
            <a:r>
              <a:rPr lang="es-MX" sz="3400" dirty="0" err="1" smtClean="0"/>
              <a:t>the</a:t>
            </a:r>
            <a:r>
              <a:rPr lang="es-MX" sz="3400" dirty="0" smtClean="0"/>
              <a:t> </a:t>
            </a:r>
            <a:r>
              <a:rPr lang="es-MX" sz="3400" dirty="0" err="1" smtClean="0"/>
              <a:t>correct</a:t>
            </a:r>
            <a:r>
              <a:rPr lang="es-MX" sz="3400" dirty="0" smtClean="0"/>
              <a:t> </a:t>
            </a:r>
            <a:r>
              <a:rPr lang="es-MX" sz="3400" dirty="0" err="1" smtClean="0"/>
              <a:t>answer</a:t>
            </a:r>
            <a:endParaRPr lang="es-MX" sz="3400" dirty="0"/>
          </a:p>
        </p:txBody>
      </p:sp>
      <p:sp>
        <p:nvSpPr>
          <p:cNvPr id="4" name="Rectángulo 3"/>
          <p:cNvSpPr/>
          <p:nvPr/>
        </p:nvSpPr>
        <p:spPr>
          <a:xfrm>
            <a:off x="736600" y="3441680"/>
            <a:ext cx="114554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/>
              <a:t>5</a:t>
            </a:r>
            <a:r>
              <a:rPr lang="en-US" sz="3600" b="1" dirty="0"/>
              <a:t>. </a:t>
            </a:r>
            <a:r>
              <a:rPr lang="en-US" sz="3600" dirty="0"/>
              <a:t>Kate is a teacher. She </a:t>
            </a:r>
            <a:r>
              <a:rPr lang="en-US" sz="3600" b="1" dirty="0">
                <a:solidFill>
                  <a:srgbClr val="FF0000"/>
                </a:solidFill>
              </a:rPr>
              <a:t>teaches / is teaching </a:t>
            </a:r>
            <a:r>
              <a:rPr lang="en-US" sz="3600" dirty="0"/>
              <a:t>physics. </a:t>
            </a:r>
          </a:p>
          <a:p>
            <a:r>
              <a:rPr lang="en-US" sz="3600" b="1" dirty="0"/>
              <a:t>6. </a:t>
            </a:r>
            <a:r>
              <a:rPr lang="en-US" sz="3600" dirty="0"/>
              <a:t>She </a:t>
            </a:r>
            <a:r>
              <a:rPr lang="en-US" sz="3600" b="1" dirty="0">
                <a:solidFill>
                  <a:srgbClr val="FF0000"/>
                </a:solidFill>
              </a:rPr>
              <a:t>isn’t teaching / doesn’t teach </a:t>
            </a:r>
            <a:r>
              <a:rPr lang="en-US" sz="3600" dirty="0"/>
              <a:t>now. </a:t>
            </a:r>
          </a:p>
          <a:p>
            <a:r>
              <a:rPr lang="en-US" sz="3600" b="1" dirty="0"/>
              <a:t>7. </a:t>
            </a:r>
            <a:r>
              <a:rPr lang="en-US" sz="3600" dirty="0"/>
              <a:t>She </a:t>
            </a:r>
            <a:r>
              <a:rPr lang="en-US" sz="3600" b="1" dirty="0">
                <a:solidFill>
                  <a:srgbClr val="FF0000"/>
                </a:solidFill>
              </a:rPr>
              <a:t>has / is having </a:t>
            </a:r>
            <a:r>
              <a:rPr lang="en-US" sz="3600" dirty="0"/>
              <a:t>a coffee. </a:t>
            </a:r>
          </a:p>
          <a:p>
            <a:r>
              <a:rPr lang="en-US" sz="3600" b="1" dirty="0"/>
              <a:t>8. </a:t>
            </a:r>
            <a:r>
              <a:rPr lang="en-US" sz="3600" dirty="0"/>
              <a:t>She </a:t>
            </a:r>
            <a:r>
              <a:rPr lang="en-US" sz="3600" b="1" dirty="0">
                <a:solidFill>
                  <a:srgbClr val="FF0000"/>
                </a:solidFill>
              </a:rPr>
              <a:t>learns / is learning </a:t>
            </a:r>
            <a:r>
              <a:rPr lang="en-US" sz="3600" dirty="0"/>
              <a:t>Greek because ... </a:t>
            </a:r>
          </a:p>
          <a:p>
            <a:r>
              <a:rPr lang="en-US" sz="3600" b="1" dirty="0"/>
              <a:t>9. </a:t>
            </a:r>
            <a:r>
              <a:rPr lang="en-US" sz="3600" dirty="0"/>
              <a:t>…she </a:t>
            </a:r>
            <a:r>
              <a:rPr lang="en-US" sz="3600" b="1" dirty="0">
                <a:solidFill>
                  <a:srgbClr val="FF0000"/>
                </a:solidFill>
              </a:rPr>
              <a:t>is going / goes </a:t>
            </a:r>
            <a:r>
              <a:rPr lang="en-US" sz="3600" dirty="0"/>
              <a:t>to Greece every summer. 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23</a:t>
            </a:fld>
            <a:endParaRPr lang="es-MX"/>
          </a:p>
        </p:txBody>
      </p:sp>
      <p:sp>
        <p:nvSpPr>
          <p:cNvPr id="8" name="3 CuadroTexto"/>
          <p:cNvSpPr txBox="1"/>
          <p:nvPr/>
        </p:nvSpPr>
        <p:spPr>
          <a:xfrm>
            <a:off x="10731501" y="-41008"/>
            <a:ext cx="14605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PRACTICE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9" name="Imagen 8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178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6704" y="238187"/>
            <a:ext cx="11665296" cy="95861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b="1" dirty="0"/>
              <a:t>Fill in the blanks with the present continuous or the simple present of the verb in brackets.</a:t>
            </a:r>
            <a:r>
              <a:rPr lang="en-US" sz="3600" dirty="0"/>
              <a:t/>
            </a:r>
            <a:br>
              <a:rPr lang="en-US" sz="3600" dirty="0"/>
            </a:br>
            <a:endParaRPr lang="es-MX" sz="36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09701" y="1196802"/>
            <a:ext cx="10737224" cy="5256584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3200" dirty="0" smtClean="0"/>
              <a:t>I </a:t>
            </a:r>
            <a:r>
              <a:rPr lang="en-US" sz="3200" dirty="0"/>
              <a:t>______________ (go) to town right now. I ______________ (want) some groceries.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200" dirty="0" smtClean="0"/>
              <a:t>He </a:t>
            </a:r>
            <a:r>
              <a:rPr lang="en-US" sz="3200" dirty="0"/>
              <a:t>______________ (write) a letter to his family now. He ____________ (never) forgets </a:t>
            </a:r>
            <a:r>
              <a:rPr lang="en-US" sz="3200" dirty="0" smtClean="0"/>
              <a:t>to write</a:t>
            </a:r>
            <a:r>
              <a:rPr lang="en-US" sz="3200" dirty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200" dirty="0" smtClean="0"/>
              <a:t>He </a:t>
            </a:r>
            <a:r>
              <a:rPr lang="en-US" sz="3200" dirty="0"/>
              <a:t>______________ (not think) it is a good idea. He ______________ (want) to </a:t>
            </a:r>
            <a:r>
              <a:rPr lang="en-US" sz="3200" dirty="0" smtClean="0"/>
              <a:t>do something </a:t>
            </a:r>
            <a:r>
              <a:rPr lang="en-US" sz="3200" dirty="0"/>
              <a:t>else.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200" dirty="0" smtClean="0"/>
              <a:t>She </a:t>
            </a:r>
            <a:r>
              <a:rPr lang="en-US" sz="3200" dirty="0"/>
              <a:t>______________ (talk) to her friend at the moment. She ______________ (not </a:t>
            </a:r>
            <a:r>
              <a:rPr lang="en-US" sz="3200" dirty="0" smtClean="0"/>
              <a:t>listen) to </a:t>
            </a:r>
            <a:r>
              <a:rPr lang="en-US" sz="3200" dirty="0"/>
              <a:t>the teacher.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200" dirty="0" smtClean="0"/>
              <a:t>I </a:t>
            </a:r>
            <a:r>
              <a:rPr lang="en-US" sz="3200" dirty="0"/>
              <a:t>______________ (read) an interesting book now. I ____________ (enjoy) it very much</a:t>
            </a:r>
            <a:r>
              <a:rPr lang="en-US" sz="3200" dirty="0" smtClean="0"/>
              <a:t>.</a:t>
            </a:r>
            <a:endParaRPr lang="en-US" sz="32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76" y="642801"/>
            <a:ext cx="1248015" cy="378904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03025" y="4592178"/>
            <a:ext cx="1944216" cy="1944216"/>
          </a:xfrm>
          <a:prstGeom prst="rect">
            <a:avLst/>
          </a:prstGeom>
        </p:spPr>
      </p:pic>
      <p:sp>
        <p:nvSpPr>
          <p:cNvPr id="7" name="3 CuadroTexto"/>
          <p:cNvSpPr txBox="1"/>
          <p:nvPr/>
        </p:nvSpPr>
        <p:spPr>
          <a:xfrm>
            <a:off x="10750388" y="-83423"/>
            <a:ext cx="13965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GRAMMAR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8" name="Marcador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24</a:t>
            </a:fld>
            <a:endParaRPr lang="es-MX"/>
          </a:p>
        </p:txBody>
      </p:sp>
      <p:pic>
        <p:nvPicPr>
          <p:cNvPr id="9" name="Imagen 8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7707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5000" y="316686"/>
            <a:ext cx="11665296" cy="1299561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b="1" dirty="0"/>
              <a:t>Fill in the blanks with the present continuous or the simple present of the verb in brackets.</a:t>
            </a:r>
            <a:r>
              <a:rPr lang="en-US" sz="3600" dirty="0"/>
              <a:t/>
            </a:r>
            <a:br>
              <a:rPr lang="en-US" sz="3600" dirty="0"/>
            </a:br>
            <a:endParaRPr lang="es-MX" sz="36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35000" y="1196752"/>
            <a:ext cx="11149632" cy="5256584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 startAt="6"/>
            </a:pPr>
            <a:r>
              <a:rPr lang="en-US" sz="3200" dirty="0" smtClean="0"/>
              <a:t>We </a:t>
            </a:r>
            <a:r>
              <a:rPr lang="en-US" sz="3200" dirty="0"/>
              <a:t>______________ (watch) the news on television every morning.</a:t>
            </a:r>
          </a:p>
          <a:p>
            <a:pPr marL="514350" indent="-514350">
              <a:buFont typeface="+mj-lt"/>
              <a:buAutoNum type="arabicPeriod" startAt="6"/>
            </a:pPr>
            <a:r>
              <a:rPr lang="en-US" sz="3200" dirty="0" smtClean="0"/>
              <a:t>He </a:t>
            </a:r>
            <a:r>
              <a:rPr lang="en-US" sz="3200" dirty="0"/>
              <a:t>______________ (teach) his friend how to play chess now. His friend ______________ (not know) how to play.</a:t>
            </a:r>
          </a:p>
          <a:p>
            <a:pPr marL="514350" indent="-514350">
              <a:buFont typeface="+mj-lt"/>
              <a:buAutoNum type="arabicPeriod" startAt="6"/>
            </a:pPr>
            <a:r>
              <a:rPr lang="en-US" sz="3200" dirty="0" smtClean="0"/>
              <a:t>I </a:t>
            </a:r>
            <a:r>
              <a:rPr lang="en-US" sz="3200" dirty="0"/>
              <a:t>____________ (believe) you. You ______________ (not need) to explain.</a:t>
            </a:r>
          </a:p>
          <a:p>
            <a:pPr marL="514350" indent="-514350">
              <a:buFont typeface="+mj-lt"/>
              <a:buAutoNum type="arabicPeriod" startAt="6"/>
            </a:pPr>
            <a:r>
              <a:rPr lang="en-US" sz="3200" dirty="0" smtClean="0"/>
              <a:t>The </a:t>
            </a:r>
            <a:r>
              <a:rPr lang="en-US" sz="3200" dirty="0"/>
              <a:t>film ______________ (begin) right now. Please be quiet.</a:t>
            </a:r>
          </a:p>
          <a:p>
            <a:pPr marL="514350" indent="-514350">
              <a:buFont typeface="+mj-lt"/>
              <a:buAutoNum type="arabicPeriod" startAt="6"/>
            </a:pPr>
            <a:r>
              <a:rPr lang="en-US" sz="3200" dirty="0" smtClean="0"/>
              <a:t> </a:t>
            </a:r>
            <a:r>
              <a:rPr lang="en-US" sz="3200" dirty="0"/>
              <a:t>The sun is shining. It ______________ (not rain).</a:t>
            </a:r>
            <a:endParaRPr lang="es-MX" sz="32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70324" y="5270500"/>
            <a:ext cx="1912650" cy="1587500"/>
          </a:xfrm>
          <a:prstGeom prst="rect">
            <a:avLst/>
          </a:prstGeom>
        </p:spPr>
      </p:pic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25</a:t>
            </a:fld>
            <a:endParaRPr lang="es-MX"/>
          </a:p>
        </p:txBody>
      </p:sp>
      <p:sp>
        <p:nvSpPr>
          <p:cNvPr id="8" name="3 CuadroTexto"/>
          <p:cNvSpPr txBox="1"/>
          <p:nvPr/>
        </p:nvSpPr>
        <p:spPr>
          <a:xfrm>
            <a:off x="10750388" y="-83423"/>
            <a:ext cx="13965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GRAMMAR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9" name="Imagen 8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6732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9336" y="-195945"/>
            <a:ext cx="11881320" cy="1008112"/>
          </a:xfrm>
        </p:spPr>
        <p:txBody>
          <a:bodyPr vert="horz" lIns="91440" tIns="45720" rIns="91440" bIns="45720" rtlCol="0" anchor="b">
            <a:noAutofit/>
          </a:bodyPr>
          <a:lstStyle/>
          <a:p>
            <a:pPr algn="ctr"/>
            <a:r>
              <a:rPr lang="tr-TR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Simple Present or Present Continuous</a:t>
            </a:r>
            <a:endParaRPr lang="es-MX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47700" y="836712"/>
            <a:ext cx="10992916" cy="5904656"/>
          </a:xfrm>
        </p:spPr>
        <p:txBody>
          <a:bodyPr>
            <a:noAutofit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tr-TR" sz="2800" dirty="0" smtClean="0"/>
              <a:t>He _____________________ </a:t>
            </a:r>
            <a:r>
              <a:rPr lang="tr-TR" sz="2800" dirty="0"/>
              <a:t>to work everyday</a:t>
            </a:r>
            <a:r>
              <a:rPr lang="tr-TR" sz="2800" dirty="0" smtClean="0"/>
              <a:t>.</a:t>
            </a:r>
            <a:r>
              <a:rPr lang="tr-TR" sz="2800" dirty="0"/>
              <a:t> (go)</a:t>
            </a:r>
            <a:endParaRPr lang="es-MX" sz="2800" dirty="0"/>
          </a:p>
          <a:p>
            <a:pPr marL="457200" lvl="0" indent="-457200">
              <a:buFont typeface="+mj-lt"/>
              <a:buAutoNum type="arabicPeriod"/>
            </a:pPr>
            <a:r>
              <a:rPr lang="tr-TR" sz="2800" dirty="0"/>
              <a:t>Anne </a:t>
            </a:r>
            <a:r>
              <a:rPr lang="tr-TR" sz="2800" dirty="0" smtClean="0"/>
              <a:t>_____________________ </a:t>
            </a:r>
            <a:r>
              <a:rPr lang="tr-TR" sz="2800" dirty="0"/>
              <a:t>to the music at the moment</a:t>
            </a:r>
            <a:r>
              <a:rPr lang="tr-TR" sz="2800" dirty="0" smtClean="0"/>
              <a:t>.</a:t>
            </a:r>
            <a:r>
              <a:rPr lang="es-MX" sz="2800" dirty="0" smtClean="0"/>
              <a:t> </a:t>
            </a:r>
            <a:r>
              <a:rPr lang="tr-TR" sz="2800" dirty="0"/>
              <a:t>(listen)</a:t>
            </a:r>
            <a:endParaRPr lang="es-MX" sz="2800" dirty="0"/>
          </a:p>
          <a:p>
            <a:pPr marL="457200" lvl="0" indent="-457200">
              <a:buFont typeface="+mj-lt"/>
              <a:buAutoNum type="arabicPeriod"/>
            </a:pPr>
            <a:r>
              <a:rPr lang="tr-TR" sz="2800" dirty="0"/>
              <a:t>They </a:t>
            </a:r>
            <a:r>
              <a:rPr lang="tr-TR" sz="2800" dirty="0" smtClean="0"/>
              <a:t>_____________________ </a:t>
            </a:r>
            <a:r>
              <a:rPr lang="tr-TR" sz="2800" dirty="0"/>
              <a:t>right now</a:t>
            </a:r>
            <a:r>
              <a:rPr lang="tr-TR" sz="2800" dirty="0" smtClean="0"/>
              <a:t>.</a:t>
            </a:r>
            <a:r>
              <a:rPr lang="tr-TR" sz="2800" dirty="0"/>
              <a:t> (talk)</a:t>
            </a:r>
            <a:endParaRPr lang="es-MX" sz="2800" dirty="0"/>
          </a:p>
          <a:p>
            <a:pPr marL="457200" lvl="0" indent="-457200">
              <a:buFont typeface="+mj-lt"/>
              <a:buAutoNum type="arabicPeriod"/>
            </a:pPr>
            <a:r>
              <a:rPr lang="tr-TR" sz="2800" dirty="0"/>
              <a:t>I </a:t>
            </a:r>
            <a:r>
              <a:rPr lang="tr-TR" sz="2800" dirty="0" smtClean="0"/>
              <a:t>_____________________ </a:t>
            </a:r>
            <a:r>
              <a:rPr lang="tr-TR" sz="2800" dirty="0"/>
              <a:t>every morning</a:t>
            </a:r>
            <a:r>
              <a:rPr lang="tr-TR" sz="2800" dirty="0" smtClean="0"/>
              <a:t>.</a:t>
            </a:r>
            <a:r>
              <a:rPr lang="tr-TR" sz="2800" dirty="0"/>
              <a:t> (jog)</a:t>
            </a:r>
            <a:endParaRPr lang="es-MX" sz="2800" dirty="0"/>
          </a:p>
          <a:p>
            <a:pPr marL="457200" lvl="0" indent="-457200">
              <a:buFont typeface="+mj-lt"/>
              <a:buAutoNum type="arabicPeriod"/>
            </a:pPr>
            <a:r>
              <a:rPr lang="tr-TR" sz="2800" dirty="0"/>
              <a:t>He </a:t>
            </a:r>
            <a:r>
              <a:rPr lang="tr-TR" sz="2800" dirty="0" smtClean="0"/>
              <a:t>_____________________ </a:t>
            </a:r>
            <a:r>
              <a:rPr lang="tr-TR" sz="2800" dirty="0"/>
              <a:t>friend this week</a:t>
            </a:r>
            <a:r>
              <a:rPr lang="tr-TR" sz="2800" dirty="0" smtClean="0"/>
              <a:t>.</a:t>
            </a:r>
            <a:r>
              <a:rPr lang="tr-TR" sz="2800" dirty="0"/>
              <a:t> (help)</a:t>
            </a:r>
            <a:endParaRPr lang="es-MX" sz="2800" dirty="0"/>
          </a:p>
          <a:p>
            <a:pPr marL="457200" lvl="0" indent="-457200">
              <a:buFont typeface="+mj-lt"/>
              <a:buAutoNum type="arabicPeriod"/>
            </a:pPr>
            <a:r>
              <a:rPr lang="tr-TR" sz="2800" dirty="0"/>
              <a:t>Mike </a:t>
            </a:r>
            <a:r>
              <a:rPr lang="tr-TR" sz="2800" dirty="0" smtClean="0"/>
              <a:t>_____________________ </a:t>
            </a:r>
            <a:r>
              <a:rPr lang="tr-TR" sz="2800" dirty="0"/>
              <a:t>in the meeting</a:t>
            </a:r>
            <a:r>
              <a:rPr lang="tr-TR" sz="2800" dirty="0" smtClean="0"/>
              <a:t>.</a:t>
            </a:r>
            <a:r>
              <a:rPr lang="tr-TR" sz="2800" dirty="0"/>
              <a:t> (sit)</a:t>
            </a:r>
            <a:endParaRPr lang="es-MX" sz="2800" dirty="0"/>
          </a:p>
          <a:p>
            <a:pPr marL="457200" lvl="0" indent="-457200">
              <a:buFont typeface="+mj-lt"/>
              <a:buAutoNum type="arabicPeriod"/>
            </a:pPr>
            <a:r>
              <a:rPr lang="tr-TR" sz="2800" dirty="0"/>
              <a:t>We always </a:t>
            </a:r>
            <a:r>
              <a:rPr lang="tr-TR" sz="2800" dirty="0" smtClean="0"/>
              <a:t>_____________________ </a:t>
            </a:r>
            <a:r>
              <a:rPr lang="tr-TR" sz="2800" dirty="0"/>
              <a:t>you</a:t>
            </a:r>
            <a:r>
              <a:rPr lang="tr-TR" sz="2800" dirty="0" smtClean="0"/>
              <a:t>.</a:t>
            </a:r>
            <a:r>
              <a:rPr lang="tr-TR" sz="2800" dirty="0"/>
              <a:t> (help)</a:t>
            </a:r>
            <a:endParaRPr lang="es-MX" sz="2800" dirty="0"/>
          </a:p>
          <a:p>
            <a:pPr marL="457200" lvl="0" indent="-457200">
              <a:buFont typeface="+mj-lt"/>
              <a:buAutoNum type="arabicPeriod"/>
            </a:pPr>
            <a:r>
              <a:rPr lang="tr-TR" sz="2800" dirty="0"/>
              <a:t>You </a:t>
            </a:r>
            <a:r>
              <a:rPr lang="tr-TR" sz="2800" dirty="0" smtClean="0"/>
              <a:t>_____________________ </a:t>
            </a:r>
            <a:r>
              <a:rPr lang="tr-TR" sz="2800" dirty="0"/>
              <a:t>for your test</a:t>
            </a:r>
            <a:r>
              <a:rPr lang="tr-TR" sz="2800" dirty="0" smtClean="0"/>
              <a:t>.</a:t>
            </a:r>
            <a:r>
              <a:rPr lang="tr-TR" sz="2800" dirty="0"/>
              <a:t> (learn)</a:t>
            </a:r>
            <a:endParaRPr lang="es-MX" sz="2800" dirty="0"/>
          </a:p>
          <a:p>
            <a:pPr marL="457200" lvl="0" indent="-457200">
              <a:buFont typeface="+mj-lt"/>
              <a:buAutoNum type="arabicPeriod"/>
            </a:pPr>
            <a:r>
              <a:rPr lang="tr-TR" sz="2800" dirty="0"/>
              <a:t>Sometimes Mike </a:t>
            </a:r>
            <a:r>
              <a:rPr lang="tr-TR" sz="2800" dirty="0" smtClean="0"/>
              <a:t>_____________________ </a:t>
            </a:r>
            <a:r>
              <a:rPr lang="tr-TR" sz="2800" dirty="0"/>
              <a:t>pizza</a:t>
            </a:r>
            <a:r>
              <a:rPr lang="tr-TR" sz="2800" dirty="0" smtClean="0"/>
              <a:t>.</a:t>
            </a:r>
            <a:r>
              <a:rPr lang="tr-TR" sz="2800" dirty="0"/>
              <a:t> (eat)</a:t>
            </a:r>
            <a:endParaRPr lang="es-MX" sz="2800" dirty="0"/>
          </a:p>
          <a:p>
            <a:pPr marL="457200" lvl="0" indent="-457200">
              <a:buFont typeface="+mj-lt"/>
              <a:buAutoNum type="arabicPeriod"/>
            </a:pPr>
            <a:r>
              <a:rPr lang="tr-TR" sz="2800" dirty="0"/>
              <a:t>He </a:t>
            </a:r>
            <a:r>
              <a:rPr lang="tr-TR" sz="2800" dirty="0" smtClean="0"/>
              <a:t>_____________________ </a:t>
            </a:r>
            <a:r>
              <a:rPr lang="tr-TR" sz="2800" dirty="0"/>
              <a:t>in New york this year</a:t>
            </a:r>
            <a:r>
              <a:rPr lang="tr-TR" sz="2800" dirty="0" smtClean="0"/>
              <a:t>.</a:t>
            </a:r>
            <a:r>
              <a:rPr lang="tr-TR" sz="2800" dirty="0"/>
              <a:t> (live)</a:t>
            </a:r>
            <a:endParaRPr lang="es-MX" sz="2800" dirty="0"/>
          </a:p>
          <a:p>
            <a:pPr marL="457200" indent="-457200">
              <a:buFont typeface="+mj-lt"/>
              <a:buAutoNum type="arabicPeriod"/>
            </a:pPr>
            <a:endParaRPr lang="es-MX" sz="28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7549" y="1767193"/>
            <a:ext cx="2020472" cy="3796278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44380" y="3962764"/>
            <a:ext cx="843966" cy="2652465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1293135" y="565318"/>
            <a:ext cx="742557" cy="2466965"/>
          </a:xfrm>
          <a:prstGeom prst="rect">
            <a:avLst/>
          </a:prstGeom>
        </p:spPr>
      </p:pic>
      <p:sp>
        <p:nvSpPr>
          <p:cNvPr id="7" name="Marcador de pie de pá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26</a:t>
            </a:fld>
            <a:endParaRPr lang="es-MX"/>
          </a:p>
        </p:txBody>
      </p:sp>
      <p:sp>
        <p:nvSpPr>
          <p:cNvPr id="10" name="3 CuadroTexto"/>
          <p:cNvSpPr txBox="1"/>
          <p:nvPr/>
        </p:nvSpPr>
        <p:spPr>
          <a:xfrm>
            <a:off x="10662276" y="-78451"/>
            <a:ext cx="15297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GRAMMAR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11" name="Imagen 10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6403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b="1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Simple </a:t>
            </a:r>
            <a:r>
              <a:rPr lang="es-MX" b="1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Present</a:t>
            </a:r>
            <a:r>
              <a:rPr lang="es-MX" b="1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b="1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Review</a:t>
            </a:r>
            <a:endParaRPr lang="es-MX" b="1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b="1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Describing</a:t>
            </a:r>
            <a:r>
              <a:rPr lang="es-MX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es-MX" b="1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averyday</a:t>
            </a:r>
            <a:r>
              <a:rPr lang="es-MX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es-MX" b="1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activities</a:t>
            </a:r>
            <a:endParaRPr lang="es-MX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789" y="4495693"/>
            <a:ext cx="3242026" cy="216000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35438" y="4100487"/>
            <a:ext cx="3240000" cy="216000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51699" y="0"/>
            <a:ext cx="2290345" cy="2160000"/>
          </a:xfrm>
          <a:prstGeom prst="rect">
            <a:avLst/>
          </a:prstGeom>
        </p:spPr>
      </p:pic>
      <p:sp>
        <p:nvSpPr>
          <p:cNvPr id="7" name="Marcador de pie de pá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8" name="Marcador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27</a:t>
            </a:fld>
            <a:endParaRPr lang="es-MX"/>
          </a:p>
        </p:txBody>
      </p:sp>
      <p:pic>
        <p:nvPicPr>
          <p:cNvPr id="9" name="Imagen 8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37" y="95774"/>
            <a:ext cx="1219204" cy="1219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722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706694" y="9771"/>
            <a:ext cx="11485305" cy="942729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s-MX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Competencias</a:t>
            </a: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45720" indent="0" algn="just">
              <a:buNone/>
            </a:pPr>
            <a:r>
              <a:rPr lang="es-MX" sz="2400" b="1" dirty="0" smtClean="0"/>
              <a:t>Genéricas</a:t>
            </a:r>
            <a:endParaRPr lang="es-MX" sz="2400" b="1" dirty="0"/>
          </a:p>
          <a:p>
            <a:pPr algn="just"/>
            <a:r>
              <a:rPr lang="es-MX" sz="2400" dirty="0"/>
              <a:t>4. Escucha, interpreta y emite mensajes pertinentes en distintos contextos mediante la utilización de medios, códigos y herramientas </a:t>
            </a:r>
            <a:r>
              <a:rPr lang="es-MX" sz="2400" dirty="0" smtClean="0"/>
              <a:t>apropiados</a:t>
            </a:r>
            <a:r>
              <a:rPr lang="es-MX" sz="2400" dirty="0"/>
              <a:t>.</a:t>
            </a:r>
          </a:p>
          <a:p>
            <a:pPr algn="just"/>
            <a:r>
              <a:rPr lang="es-MX" sz="2400" dirty="0"/>
              <a:t>4.4 Se comunica en una segunda lengua en situaciones cotidianas.</a:t>
            </a:r>
          </a:p>
          <a:p>
            <a:pPr algn="just"/>
            <a:endParaRPr lang="es-MX" sz="2400" dirty="0"/>
          </a:p>
          <a:p>
            <a:pPr marL="45720" indent="0" algn="just">
              <a:buNone/>
            </a:pPr>
            <a:r>
              <a:rPr lang="es-MX" sz="2400" b="1" dirty="0"/>
              <a:t>Disciplinares</a:t>
            </a:r>
          </a:p>
          <a:p>
            <a:pPr algn="just"/>
            <a:r>
              <a:rPr lang="es-MX" sz="2400" dirty="0"/>
              <a:t>4 Produce textos con base en el uso normativo de la lengua, </a:t>
            </a:r>
            <a:r>
              <a:rPr lang="es-MX" sz="2400" dirty="0" smtClean="0"/>
              <a:t>considerando </a:t>
            </a:r>
            <a:r>
              <a:rPr lang="es-MX" sz="2400" dirty="0"/>
              <a:t>la intención y situación comunicativa.</a:t>
            </a:r>
          </a:p>
          <a:p>
            <a:pPr algn="just"/>
            <a:r>
              <a:rPr lang="es-MX" sz="2400" dirty="0"/>
              <a:t>11 Se comunica en una lengua extranjera mediante un discurso lógico, oral o escrito, congruente con la situación comunicativa.</a:t>
            </a:r>
          </a:p>
          <a:p>
            <a:pPr algn="just"/>
            <a:endParaRPr lang="es-MX" sz="2400" dirty="0"/>
          </a:p>
          <a:p>
            <a:endParaRPr lang="es-MX" sz="2400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28</a:t>
            </a:fld>
            <a:endParaRPr lang="es-MX"/>
          </a:p>
        </p:txBody>
      </p:sp>
      <p:pic>
        <p:nvPicPr>
          <p:cNvPr id="7" name="Imagen 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303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Autofit/>
          </a:bodyPr>
          <a:lstStyle/>
          <a:p>
            <a:r>
              <a:rPr lang="en-US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Instructions</a:t>
            </a: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en-US" sz="3200" dirty="0">
                <a:solidFill>
                  <a:schemeClr val="tx1"/>
                </a:solidFill>
              </a:rPr>
              <a:t>Look at the pictures and describe the activity they do everyday.</a:t>
            </a:r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33"/>
          <a:stretch>
            <a:fillRect/>
          </a:stretch>
        </p:blipFill>
        <p:spPr bwMode="auto">
          <a:xfrm>
            <a:off x="2073275" y="4293096"/>
            <a:ext cx="2520000" cy="177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68008" y="4437113"/>
            <a:ext cx="2520000" cy="1779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35760" y="3140969"/>
            <a:ext cx="2520000" cy="17799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24192" y="2996953"/>
            <a:ext cx="2520000" cy="17701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29</a:t>
            </a:fld>
            <a:endParaRPr lang="es-MX"/>
          </a:p>
        </p:txBody>
      </p:sp>
      <p:pic>
        <p:nvPicPr>
          <p:cNvPr id="10" name="Imagen 9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0061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MX" dirty="0">
                <a:solidFill>
                  <a:schemeClr val="accent2"/>
                </a:solidFill>
              </a:rPr>
              <a:t>Módulo I</a:t>
            </a:r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2800" b="1" dirty="0" smtClean="0"/>
              <a:t>Nombre del Módulo</a:t>
            </a:r>
          </a:p>
          <a:p>
            <a:pPr algn="just"/>
            <a:r>
              <a:rPr lang="es-MX" sz="2800" dirty="0" smtClean="0"/>
              <a:t>Ocasiones </a:t>
            </a:r>
            <a:r>
              <a:rPr lang="es-MX" sz="2800" dirty="0"/>
              <a:t>especiales: ¿Qué está pasando? y ¿Qué hacen las personas que están a mí alrededor?</a:t>
            </a:r>
            <a:endParaRPr lang="es-MX" sz="2800" dirty="0" smtClean="0"/>
          </a:p>
          <a:p>
            <a:pPr algn="just"/>
            <a:endParaRPr lang="es-MX" sz="2800" dirty="0"/>
          </a:p>
          <a:p>
            <a:pPr algn="just"/>
            <a:r>
              <a:rPr lang="es-MX" sz="2800" b="1" dirty="0" smtClean="0"/>
              <a:t>Propósitos del Módulo</a:t>
            </a:r>
          </a:p>
          <a:p>
            <a:pPr algn="just"/>
            <a:r>
              <a:rPr lang="es-MX" sz="2800" dirty="0"/>
              <a:t>Describe su entorno social inmediato mencionando lo que está pasando a su alrededor y lo que hacen las personas a su alrededor. </a:t>
            </a:r>
          </a:p>
        </p:txBody>
      </p:sp>
      <p:sp>
        <p:nvSpPr>
          <p:cNvPr id="7" name="Rectángulo 6">
            <a:hlinkClick r:id="" action="ppaction://hlinkshowjump?jump=nextslide"/>
          </p:cNvPr>
          <p:cNvSpPr/>
          <p:nvPr/>
        </p:nvSpPr>
        <p:spPr>
          <a:xfrm>
            <a:off x="8724383" y="5732363"/>
            <a:ext cx="34676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Continuar</a:t>
            </a: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1403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91"/>
          <a:stretch>
            <a:fillRect/>
          </a:stretch>
        </p:blipFill>
        <p:spPr bwMode="auto">
          <a:xfrm>
            <a:off x="2073275" y="590551"/>
            <a:ext cx="7988300" cy="568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3 CuadroTexto"/>
          <p:cNvSpPr txBox="1"/>
          <p:nvPr/>
        </p:nvSpPr>
        <p:spPr>
          <a:xfrm>
            <a:off x="10795000" y="-1911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095500" y="0"/>
            <a:ext cx="800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does he do?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30</a:t>
            </a:fld>
            <a:endParaRPr lang="es-MX"/>
          </a:p>
        </p:txBody>
      </p:sp>
      <p:pic>
        <p:nvPicPr>
          <p:cNvPr id="7" name="Imagen 6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4565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3275" y="590551"/>
            <a:ext cx="8045450" cy="568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095500" y="0"/>
            <a:ext cx="800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does he do?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31</a:t>
            </a:fld>
            <a:endParaRPr lang="es-MX"/>
          </a:p>
        </p:txBody>
      </p:sp>
      <p:sp>
        <p:nvSpPr>
          <p:cNvPr id="8" name="3 CuadroTexto"/>
          <p:cNvSpPr txBox="1"/>
          <p:nvPr/>
        </p:nvSpPr>
        <p:spPr>
          <a:xfrm>
            <a:off x="10795000" y="-1911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9" name="Imagen 8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5735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91"/>
          <a:stretch>
            <a:fillRect/>
          </a:stretch>
        </p:blipFill>
        <p:spPr bwMode="auto">
          <a:xfrm>
            <a:off x="2073275" y="596900"/>
            <a:ext cx="7988300" cy="567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095500" y="0"/>
            <a:ext cx="800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does </a:t>
            </a:r>
            <a:r>
              <a:rPr lang="en-US" altLang="es-MX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she </a:t>
            </a: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do?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32</a:t>
            </a:fld>
            <a:endParaRPr lang="es-MX"/>
          </a:p>
        </p:txBody>
      </p:sp>
      <p:sp>
        <p:nvSpPr>
          <p:cNvPr id="8" name="3 CuadroTexto"/>
          <p:cNvSpPr txBox="1"/>
          <p:nvPr/>
        </p:nvSpPr>
        <p:spPr>
          <a:xfrm>
            <a:off x="10795000" y="-1911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9" name="Imagen 8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190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33"/>
          <a:stretch>
            <a:fillRect/>
          </a:stretch>
        </p:blipFill>
        <p:spPr bwMode="auto">
          <a:xfrm>
            <a:off x="2073275" y="608014"/>
            <a:ext cx="8001000" cy="5648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095500" y="0"/>
            <a:ext cx="800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does he do?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33</a:t>
            </a:fld>
            <a:endParaRPr lang="es-MX"/>
          </a:p>
        </p:txBody>
      </p:sp>
      <p:sp>
        <p:nvSpPr>
          <p:cNvPr id="8" name="3 CuadroTexto"/>
          <p:cNvSpPr txBox="1"/>
          <p:nvPr/>
        </p:nvSpPr>
        <p:spPr>
          <a:xfrm>
            <a:off x="10795000" y="-1911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9" name="Imagen 8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1670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3275" y="596900"/>
            <a:ext cx="8045450" cy="567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095500" y="0"/>
            <a:ext cx="800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does he do?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34</a:t>
            </a:fld>
            <a:endParaRPr lang="es-MX"/>
          </a:p>
        </p:txBody>
      </p:sp>
      <p:sp>
        <p:nvSpPr>
          <p:cNvPr id="8" name="3 CuadroTexto"/>
          <p:cNvSpPr txBox="1"/>
          <p:nvPr/>
        </p:nvSpPr>
        <p:spPr>
          <a:xfrm>
            <a:off x="10795000" y="-1911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30771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30" name="Picture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3276" y="601664"/>
            <a:ext cx="8043863" cy="565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095500" y="0"/>
            <a:ext cx="800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does he do?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35</a:t>
            </a:fld>
            <a:endParaRPr lang="es-MX"/>
          </a:p>
        </p:txBody>
      </p:sp>
      <p:sp>
        <p:nvSpPr>
          <p:cNvPr id="8" name="3 CuadroTexto"/>
          <p:cNvSpPr txBox="1"/>
          <p:nvPr/>
        </p:nvSpPr>
        <p:spPr>
          <a:xfrm>
            <a:off x="10795000" y="-1911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9" name="Imagen 8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209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06"/>
          <a:stretch>
            <a:fillRect/>
          </a:stretch>
        </p:blipFill>
        <p:spPr bwMode="auto">
          <a:xfrm>
            <a:off x="2051051" y="601664"/>
            <a:ext cx="8031163" cy="565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095500" y="0"/>
            <a:ext cx="800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does </a:t>
            </a:r>
            <a:r>
              <a:rPr lang="en-US" altLang="es-MX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she </a:t>
            </a: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do?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36</a:t>
            </a:fld>
            <a:endParaRPr lang="es-MX"/>
          </a:p>
        </p:txBody>
      </p:sp>
      <p:sp>
        <p:nvSpPr>
          <p:cNvPr id="8" name="3 CuadroTexto"/>
          <p:cNvSpPr txBox="1"/>
          <p:nvPr/>
        </p:nvSpPr>
        <p:spPr>
          <a:xfrm>
            <a:off x="10795000" y="-1911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9" name="Imagen 8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9738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95501" y="601664"/>
            <a:ext cx="7999413" cy="565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095500" y="0"/>
            <a:ext cx="800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does he do?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37</a:t>
            </a:fld>
            <a:endParaRPr lang="es-MX"/>
          </a:p>
        </p:txBody>
      </p:sp>
      <p:sp>
        <p:nvSpPr>
          <p:cNvPr id="8" name="3 CuadroTexto"/>
          <p:cNvSpPr txBox="1"/>
          <p:nvPr/>
        </p:nvSpPr>
        <p:spPr>
          <a:xfrm>
            <a:off x="10795000" y="-1911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9" name="Imagen 8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6901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33"/>
          <a:stretch>
            <a:fillRect/>
          </a:stretch>
        </p:blipFill>
        <p:spPr bwMode="auto">
          <a:xfrm>
            <a:off x="2073275" y="590551"/>
            <a:ext cx="8001000" cy="568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095500" y="0"/>
            <a:ext cx="800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does he do?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38</a:t>
            </a:fld>
            <a:endParaRPr lang="es-MX"/>
          </a:p>
        </p:txBody>
      </p:sp>
      <p:sp>
        <p:nvSpPr>
          <p:cNvPr id="8" name="3 CuadroTexto"/>
          <p:cNvSpPr txBox="1"/>
          <p:nvPr/>
        </p:nvSpPr>
        <p:spPr>
          <a:xfrm>
            <a:off x="10795000" y="-1911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9" name="Imagen 8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8126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91"/>
          <a:stretch>
            <a:fillRect/>
          </a:stretch>
        </p:blipFill>
        <p:spPr bwMode="auto">
          <a:xfrm>
            <a:off x="2073275" y="601664"/>
            <a:ext cx="7988300" cy="565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2095500" y="0"/>
            <a:ext cx="800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does he do?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39</a:t>
            </a:fld>
            <a:endParaRPr lang="es-MX"/>
          </a:p>
        </p:txBody>
      </p:sp>
      <p:sp>
        <p:nvSpPr>
          <p:cNvPr id="7" name="3 CuadroTexto"/>
          <p:cNvSpPr txBox="1"/>
          <p:nvPr/>
        </p:nvSpPr>
        <p:spPr>
          <a:xfrm>
            <a:off x="10795000" y="-1911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9" name="Imagen 8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3911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6694" y="9771"/>
            <a:ext cx="11485305" cy="803035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s-MX" dirty="0">
                <a:solidFill>
                  <a:schemeClr val="accent2"/>
                </a:solidFill>
              </a:rPr>
              <a:t>Competencia</a:t>
            </a:r>
            <a:r>
              <a:rPr lang="es-MX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dirty="0">
                <a:solidFill>
                  <a:schemeClr val="accent2"/>
                </a:solidFill>
              </a:rPr>
              <a:t>Disciplinar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06693" y="910966"/>
            <a:ext cx="11485305" cy="5108834"/>
          </a:xfrm>
        </p:spPr>
        <p:txBody>
          <a:bodyPr>
            <a:noAutofit/>
          </a:bodyPr>
          <a:lstStyle/>
          <a:p>
            <a:pPr algn="just"/>
            <a:r>
              <a:rPr lang="es-MX" sz="2800" b="1" dirty="0"/>
              <a:t>Comunicación Básica </a:t>
            </a:r>
          </a:p>
          <a:p>
            <a:pPr algn="just"/>
            <a:r>
              <a:rPr lang="es-MX" sz="2800" dirty="0"/>
              <a:t>10 Identifica e interpreta la idea general y posible desarrollo de un mensaje oral o escrito en una segunda lengua, recurriendo a conocimientos previos, elementos no verbales y contexto cultural. </a:t>
            </a:r>
          </a:p>
          <a:p>
            <a:pPr algn="just"/>
            <a:r>
              <a:rPr lang="es-MX" sz="2800" dirty="0"/>
              <a:t>11. Se comunica en una lengua extranjera mediante un discurso lógico, oral o escrito, congruente con la situación comunicativa. </a:t>
            </a:r>
          </a:p>
          <a:p>
            <a:pPr algn="just"/>
            <a:r>
              <a:rPr lang="es-MX" sz="2800" b="1" dirty="0"/>
              <a:t>Extendida </a:t>
            </a:r>
          </a:p>
          <a:p>
            <a:pPr algn="just"/>
            <a:r>
              <a:rPr lang="es-MX" sz="2800" dirty="0"/>
              <a:t>9. Trasmite mensajes en una segunda lengua o lengua extranjera atendiéndolas características de contextos socioculturales diferentes. 	</a:t>
            </a:r>
          </a:p>
          <a:p>
            <a:pPr algn="just"/>
            <a:endParaRPr lang="es-MX" sz="2800" dirty="0"/>
          </a:p>
        </p:txBody>
      </p:sp>
      <p:sp>
        <p:nvSpPr>
          <p:cNvPr id="4" name="Rectángulo 3">
            <a:hlinkClick r:id="" action="ppaction://hlinkshowjump?jump=nextslide"/>
          </p:cNvPr>
          <p:cNvSpPr/>
          <p:nvPr/>
        </p:nvSpPr>
        <p:spPr>
          <a:xfrm>
            <a:off x="8724383" y="5700229"/>
            <a:ext cx="34676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Continuar</a:t>
            </a: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70102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3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3276" y="579439"/>
            <a:ext cx="8043863" cy="5703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095500" y="0"/>
            <a:ext cx="800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does he do?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40</a:t>
            </a:fld>
            <a:endParaRPr lang="es-MX"/>
          </a:p>
        </p:txBody>
      </p:sp>
      <p:sp>
        <p:nvSpPr>
          <p:cNvPr id="8" name="3 CuadroTexto"/>
          <p:cNvSpPr txBox="1"/>
          <p:nvPr/>
        </p:nvSpPr>
        <p:spPr>
          <a:xfrm>
            <a:off x="10795000" y="-1911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9" name="Imagen 8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8541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7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3275" y="601664"/>
            <a:ext cx="8045450" cy="565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095500" y="0"/>
            <a:ext cx="800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does he do?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41</a:t>
            </a:fld>
            <a:endParaRPr lang="es-MX"/>
          </a:p>
        </p:txBody>
      </p:sp>
      <p:sp>
        <p:nvSpPr>
          <p:cNvPr id="8" name="3 CuadroTexto"/>
          <p:cNvSpPr txBox="1"/>
          <p:nvPr/>
        </p:nvSpPr>
        <p:spPr>
          <a:xfrm>
            <a:off x="10795000" y="-1911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9" name="Imagen 8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1760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001"/>
          <a:stretch>
            <a:fillRect/>
          </a:stretch>
        </p:blipFill>
        <p:spPr bwMode="auto">
          <a:xfrm>
            <a:off x="2051050" y="596900"/>
            <a:ext cx="8007350" cy="567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095500" y="0"/>
            <a:ext cx="800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does he do?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42</a:t>
            </a:fld>
            <a:endParaRPr lang="es-MX"/>
          </a:p>
        </p:txBody>
      </p:sp>
      <p:sp>
        <p:nvSpPr>
          <p:cNvPr id="8" name="3 CuadroTexto"/>
          <p:cNvSpPr txBox="1"/>
          <p:nvPr/>
        </p:nvSpPr>
        <p:spPr>
          <a:xfrm>
            <a:off x="10795000" y="-1911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9" name="Imagen 8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4523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11"/>
          <a:stretch>
            <a:fillRect/>
          </a:stretch>
        </p:blipFill>
        <p:spPr bwMode="auto">
          <a:xfrm>
            <a:off x="2073276" y="585789"/>
            <a:ext cx="7986713" cy="569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095500" y="0"/>
            <a:ext cx="800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does he do?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43</a:t>
            </a:fld>
            <a:endParaRPr lang="es-MX"/>
          </a:p>
        </p:txBody>
      </p:sp>
      <p:sp>
        <p:nvSpPr>
          <p:cNvPr id="8" name="3 CuadroTexto"/>
          <p:cNvSpPr txBox="1"/>
          <p:nvPr/>
        </p:nvSpPr>
        <p:spPr>
          <a:xfrm>
            <a:off x="10795000" y="-1911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9" name="Imagen 8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050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11"/>
          <a:stretch>
            <a:fillRect/>
          </a:stretch>
        </p:blipFill>
        <p:spPr bwMode="auto">
          <a:xfrm>
            <a:off x="2073276" y="596900"/>
            <a:ext cx="7986713" cy="567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095500" y="0"/>
            <a:ext cx="800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does he do?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44</a:t>
            </a:fld>
            <a:endParaRPr lang="es-MX"/>
          </a:p>
        </p:txBody>
      </p:sp>
      <p:sp>
        <p:nvSpPr>
          <p:cNvPr id="8" name="3 CuadroTexto"/>
          <p:cNvSpPr txBox="1"/>
          <p:nvPr/>
        </p:nvSpPr>
        <p:spPr>
          <a:xfrm>
            <a:off x="10795000" y="-1911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9" name="Imagen 8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422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3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3276" y="601664"/>
            <a:ext cx="8043863" cy="565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095500" y="0"/>
            <a:ext cx="800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does he do?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45</a:t>
            </a:fld>
            <a:endParaRPr lang="es-MX"/>
          </a:p>
        </p:txBody>
      </p:sp>
      <p:sp>
        <p:nvSpPr>
          <p:cNvPr id="8" name="3 CuadroTexto"/>
          <p:cNvSpPr txBox="1"/>
          <p:nvPr/>
        </p:nvSpPr>
        <p:spPr>
          <a:xfrm>
            <a:off x="10795000" y="-1911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9" name="Imagen 8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1252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7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3276" y="601664"/>
            <a:ext cx="8043863" cy="565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095500" y="0"/>
            <a:ext cx="800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does he do?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46</a:t>
            </a:fld>
            <a:endParaRPr lang="es-MX"/>
          </a:p>
        </p:txBody>
      </p:sp>
      <p:sp>
        <p:nvSpPr>
          <p:cNvPr id="8" name="3 CuadroTexto"/>
          <p:cNvSpPr txBox="1"/>
          <p:nvPr/>
        </p:nvSpPr>
        <p:spPr>
          <a:xfrm>
            <a:off x="10795000" y="-1911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9" name="Imagen 8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502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888"/>
          <a:stretch>
            <a:fillRect/>
          </a:stretch>
        </p:blipFill>
        <p:spPr bwMode="auto">
          <a:xfrm>
            <a:off x="2073276" y="585789"/>
            <a:ext cx="7972425" cy="569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095500" y="0"/>
            <a:ext cx="800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does he do?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47</a:t>
            </a:fld>
            <a:endParaRPr lang="es-MX"/>
          </a:p>
        </p:txBody>
      </p:sp>
      <p:sp>
        <p:nvSpPr>
          <p:cNvPr id="8" name="3 CuadroTexto"/>
          <p:cNvSpPr txBox="1"/>
          <p:nvPr/>
        </p:nvSpPr>
        <p:spPr>
          <a:xfrm>
            <a:off x="10795000" y="-1911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9" name="Imagen 8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778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051" y="590551"/>
            <a:ext cx="8088313" cy="568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095500" y="0"/>
            <a:ext cx="800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does </a:t>
            </a:r>
            <a:r>
              <a:rPr lang="en-US" altLang="es-MX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she </a:t>
            </a: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do?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48</a:t>
            </a:fld>
            <a:endParaRPr lang="es-MX"/>
          </a:p>
        </p:txBody>
      </p:sp>
      <p:sp>
        <p:nvSpPr>
          <p:cNvPr id="8" name="3 CuadroTexto"/>
          <p:cNvSpPr txBox="1"/>
          <p:nvPr/>
        </p:nvSpPr>
        <p:spPr>
          <a:xfrm>
            <a:off x="10795000" y="-1911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9" name="Imagen 8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589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3275" y="590551"/>
            <a:ext cx="8045450" cy="568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095500" y="0"/>
            <a:ext cx="800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does he do?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49</a:t>
            </a:fld>
            <a:endParaRPr lang="es-MX"/>
          </a:p>
        </p:txBody>
      </p:sp>
      <p:sp>
        <p:nvSpPr>
          <p:cNvPr id="8" name="3 CuadroTexto"/>
          <p:cNvSpPr txBox="1"/>
          <p:nvPr/>
        </p:nvSpPr>
        <p:spPr>
          <a:xfrm>
            <a:off x="10795000" y="-1911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9" name="Imagen 8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8577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6694" y="9771"/>
            <a:ext cx="11485305" cy="803029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s-MX" dirty="0">
                <a:solidFill>
                  <a:schemeClr val="accent2"/>
                </a:solidFill>
              </a:rPr>
              <a:t>Competencia</a:t>
            </a:r>
            <a:r>
              <a:rPr lang="es-MX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dirty="0">
                <a:solidFill>
                  <a:schemeClr val="accent2"/>
                </a:solidFill>
              </a:rPr>
              <a:t>Genérica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06693" y="917127"/>
            <a:ext cx="11485305" cy="5017543"/>
          </a:xfrm>
        </p:spPr>
        <p:txBody>
          <a:bodyPr>
            <a:noAutofit/>
          </a:bodyPr>
          <a:lstStyle/>
          <a:p>
            <a:pPr algn="just"/>
            <a:r>
              <a:rPr lang="es-MX" sz="2400" dirty="0"/>
              <a:t>4 Escucha, interpreta y emite mensajes pertinentes en distintos contextos mediante la utilización de medios, códigos y herramientas apropiados. </a:t>
            </a:r>
          </a:p>
          <a:p>
            <a:pPr algn="just"/>
            <a:r>
              <a:rPr lang="es-MX" sz="2400" dirty="0"/>
              <a:t>4.4 Se comunica en una segunda lengua en situaciones cotidianas. </a:t>
            </a:r>
          </a:p>
          <a:p>
            <a:pPr algn="just"/>
            <a:r>
              <a:rPr lang="es-MX" sz="2400" dirty="0"/>
              <a:t>7. Aprende por iniciativa e interés propio a lo largo de la vida. </a:t>
            </a:r>
          </a:p>
          <a:p>
            <a:pPr algn="just"/>
            <a:r>
              <a:rPr lang="es-MX" sz="2400" dirty="0"/>
              <a:t>7.1 Define metas y da seguimiento a sus procesos de construcción de conocimiento. </a:t>
            </a:r>
          </a:p>
          <a:p>
            <a:pPr algn="just"/>
            <a:r>
              <a:rPr lang="es-MX" sz="2400" dirty="0"/>
              <a:t>10. Mantiene una actitud respetuosa hacia la interculturalidad y la diversidad de creencias, valores, ideas y prácticas sociales. </a:t>
            </a:r>
          </a:p>
          <a:p>
            <a:pPr algn="just"/>
            <a:r>
              <a:rPr lang="es-MX" sz="2400" dirty="0"/>
              <a:t>10.2 Dialoga y aprende de personas con distintos puntos de vista y tradiciones culturales mediante la ubicación de sus propias circunstancias en un contexto más amplio. 	</a:t>
            </a:r>
          </a:p>
          <a:p>
            <a:pPr algn="just"/>
            <a:endParaRPr lang="es-MX" sz="2400" dirty="0"/>
          </a:p>
        </p:txBody>
      </p:sp>
      <p:sp>
        <p:nvSpPr>
          <p:cNvPr id="4" name="Rectángulo 3">
            <a:hlinkClick r:id="" action="ppaction://hlinkshowjump?jump=nextslide"/>
          </p:cNvPr>
          <p:cNvSpPr/>
          <p:nvPr/>
        </p:nvSpPr>
        <p:spPr>
          <a:xfrm>
            <a:off x="8682863" y="5688060"/>
            <a:ext cx="34676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Continuar</a:t>
            </a: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73978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3276" y="601664"/>
            <a:ext cx="8043863" cy="565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095500" y="0"/>
            <a:ext cx="800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does he do?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50</a:t>
            </a:fld>
            <a:endParaRPr lang="es-MX"/>
          </a:p>
        </p:txBody>
      </p:sp>
      <p:sp>
        <p:nvSpPr>
          <p:cNvPr id="8" name="3 CuadroTexto"/>
          <p:cNvSpPr txBox="1"/>
          <p:nvPr/>
        </p:nvSpPr>
        <p:spPr>
          <a:xfrm>
            <a:off x="10795000" y="-1911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9" name="Imagen 8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752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3276" y="590551"/>
            <a:ext cx="8043863" cy="568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095500" y="0"/>
            <a:ext cx="800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does </a:t>
            </a:r>
            <a:r>
              <a:rPr lang="en-US" altLang="es-MX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she </a:t>
            </a: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do?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51</a:t>
            </a:fld>
            <a:endParaRPr lang="es-MX"/>
          </a:p>
        </p:txBody>
      </p:sp>
      <p:sp>
        <p:nvSpPr>
          <p:cNvPr id="8" name="3 CuadroTexto"/>
          <p:cNvSpPr txBox="1"/>
          <p:nvPr/>
        </p:nvSpPr>
        <p:spPr>
          <a:xfrm>
            <a:off x="10795000" y="-1911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9" name="Imagen 8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352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01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33"/>
          <a:stretch>
            <a:fillRect/>
          </a:stretch>
        </p:blipFill>
        <p:spPr bwMode="auto">
          <a:xfrm>
            <a:off x="2073275" y="590551"/>
            <a:ext cx="8001000" cy="568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095500" y="0"/>
            <a:ext cx="800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does </a:t>
            </a:r>
            <a:r>
              <a:rPr lang="en-US" altLang="es-MX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she </a:t>
            </a: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do?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52</a:t>
            </a:fld>
            <a:endParaRPr lang="es-MX"/>
          </a:p>
        </p:txBody>
      </p:sp>
      <p:sp>
        <p:nvSpPr>
          <p:cNvPr id="8" name="3 CuadroTexto"/>
          <p:cNvSpPr txBox="1"/>
          <p:nvPr/>
        </p:nvSpPr>
        <p:spPr>
          <a:xfrm>
            <a:off x="10795000" y="-1911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9" name="Imagen 8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5792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31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3276" y="608014"/>
            <a:ext cx="8043863" cy="5648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095500" y="0"/>
            <a:ext cx="800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does he do?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53</a:t>
            </a:fld>
            <a:endParaRPr lang="es-MX"/>
          </a:p>
        </p:txBody>
      </p:sp>
      <p:sp>
        <p:nvSpPr>
          <p:cNvPr id="8" name="3 CuadroTexto"/>
          <p:cNvSpPr txBox="1"/>
          <p:nvPr/>
        </p:nvSpPr>
        <p:spPr>
          <a:xfrm>
            <a:off x="10795000" y="-1911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9" name="Imagen 8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5412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8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3275" y="596900"/>
            <a:ext cx="8045450" cy="567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095500" y="0"/>
            <a:ext cx="800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does </a:t>
            </a:r>
            <a:r>
              <a:rPr lang="en-US" altLang="es-MX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she </a:t>
            </a: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do?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54</a:t>
            </a:fld>
            <a:endParaRPr lang="es-MX"/>
          </a:p>
        </p:txBody>
      </p:sp>
      <p:sp>
        <p:nvSpPr>
          <p:cNvPr id="8" name="3 CuadroTexto"/>
          <p:cNvSpPr txBox="1"/>
          <p:nvPr/>
        </p:nvSpPr>
        <p:spPr>
          <a:xfrm>
            <a:off x="10795000" y="-1911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9" name="Imagen 8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8672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2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11"/>
          <a:stretch>
            <a:fillRect/>
          </a:stretch>
        </p:blipFill>
        <p:spPr bwMode="auto">
          <a:xfrm>
            <a:off x="2073276" y="585789"/>
            <a:ext cx="7986713" cy="569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095500" y="0"/>
            <a:ext cx="800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does he do?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55</a:t>
            </a:fld>
            <a:endParaRPr lang="es-MX"/>
          </a:p>
        </p:txBody>
      </p:sp>
      <p:sp>
        <p:nvSpPr>
          <p:cNvPr id="8" name="3 CuadroTexto"/>
          <p:cNvSpPr txBox="1"/>
          <p:nvPr/>
        </p:nvSpPr>
        <p:spPr>
          <a:xfrm>
            <a:off x="10795000" y="-1911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9" name="Imagen 8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0722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6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33"/>
          <a:stretch>
            <a:fillRect/>
          </a:stretch>
        </p:blipFill>
        <p:spPr bwMode="auto">
          <a:xfrm>
            <a:off x="2073275" y="601664"/>
            <a:ext cx="8001000" cy="565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095500" y="0"/>
            <a:ext cx="800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does he do?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56</a:t>
            </a:fld>
            <a:endParaRPr lang="es-MX"/>
          </a:p>
        </p:txBody>
      </p:sp>
      <p:sp>
        <p:nvSpPr>
          <p:cNvPr id="8" name="3 CuadroTexto"/>
          <p:cNvSpPr txBox="1"/>
          <p:nvPr/>
        </p:nvSpPr>
        <p:spPr>
          <a:xfrm>
            <a:off x="10795000" y="-1911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9" name="Imagen 8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76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20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3275" y="590551"/>
            <a:ext cx="8045450" cy="568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095500" y="0"/>
            <a:ext cx="800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does he do?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57</a:t>
            </a:fld>
            <a:endParaRPr lang="es-MX"/>
          </a:p>
        </p:txBody>
      </p:sp>
      <p:sp>
        <p:nvSpPr>
          <p:cNvPr id="8" name="3 CuadroTexto"/>
          <p:cNvSpPr txBox="1"/>
          <p:nvPr/>
        </p:nvSpPr>
        <p:spPr>
          <a:xfrm>
            <a:off x="10795000" y="-1911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9" name="Imagen 8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1311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4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3275" y="590551"/>
            <a:ext cx="8045450" cy="568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095500" y="0"/>
            <a:ext cx="800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does he do?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58</a:t>
            </a:fld>
            <a:endParaRPr lang="es-MX"/>
          </a:p>
        </p:txBody>
      </p:sp>
      <p:sp>
        <p:nvSpPr>
          <p:cNvPr id="8" name="3 CuadroTexto"/>
          <p:cNvSpPr txBox="1"/>
          <p:nvPr/>
        </p:nvSpPr>
        <p:spPr>
          <a:xfrm>
            <a:off x="10795000" y="-1911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9" name="Imagen 8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933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8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33"/>
          <a:stretch>
            <a:fillRect/>
          </a:stretch>
        </p:blipFill>
        <p:spPr bwMode="auto">
          <a:xfrm>
            <a:off x="2073275" y="596900"/>
            <a:ext cx="8001000" cy="567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095500" y="0"/>
            <a:ext cx="800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does </a:t>
            </a:r>
            <a:r>
              <a:rPr lang="en-US" altLang="es-MX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she </a:t>
            </a: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do?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59</a:t>
            </a:fld>
            <a:endParaRPr lang="es-MX"/>
          </a:p>
        </p:txBody>
      </p:sp>
      <p:sp>
        <p:nvSpPr>
          <p:cNvPr id="8" name="3 CuadroTexto"/>
          <p:cNvSpPr txBox="1"/>
          <p:nvPr/>
        </p:nvSpPr>
        <p:spPr>
          <a:xfrm>
            <a:off x="10795000" y="-1911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9" name="Imagen 8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9090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6694" y="9771"/>
            <a:ext cx="11485305" cy="942729"/>
          </a:xfrm>
        </p:spPr>
        <p:txBody>
          <a:bodyPr>
            <a:noAutofit/>
          </a:bodyPr>
          <a:lstStyle/>
          <a:p>
            <a:r>
              <a:rPr lang="es-MX" sz="6600" dirty="0">
                <a:solidFill>
                  <a:schemeClr val="accent2"/>
                </a:solidFill>
              </a:rPr>
              <a:t>TEMAS</a:t>
            </a:r>
          </a:p>
        </p:txBody>
      </p:sp>
      <p:sp>
        <p:nvSpPr>
          <p:cNvPr id="8" name="Pentágono 7">
            <a:hlinkClick r:id="rId2" action="ppaction://hlinksldjump"/>
          </p:cNvPr>
          <p:cNvSpPr/>
          <p:nvPr/>
        </p:nvSpPr>
        <p:spPr>
          <a:xfrm>
            <a:off x="808294" y="1257300"/>
            <a:ext cx="9271000" cy="914400"/>
          </a:xfrm>
          <a:prstGeom prst="homePlat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Simple </a:t>
            </a:r>
            <a:r>
              <a:rPr lang="es-MX" sz="320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Present</a:t>
            </a:r>
            <a:r>
              <a:rPr lang="es-MX" sz="3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vs. </a:t>
            </a:r>
            <a:r>
              <a:rPr lang="es-MX" sz="320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Present</a:t>
            </a:r>
            <a:r>
              <a:rPr lang="es-MX" sz="3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s-MX" sz="320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Continuous</a:t>
            </a:r>
            <a:r>
              <a:rPr lang="es-MX" sz="3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1</a:t>
            </a:r>
          </a:p>
        </p:txBody>
      </p:sp>
      <p:sp>
        <p:nvSpPr>
          <p:cNvPr id="9" name="Pentágono 8">
            <a:hlinkClick r:id="rId3" action="ppaction://hlinksldjump"/>
          </p:cNvPr>
          <p:cNvSpPr/>
          <p:nvPr/>
        </p:nvSpPr>
        <p:spPr>
          <a:xfrm>
            <a:off x="2164462" y="3586692"/>
            <a:ext cx="9271000" cy="914400"/>
          </a:xfrm>
          <a:prstGeom prst="homePlat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Simple </a:t>
            </a:r>
            <a:r>
              <a:rPr lang="es-MX" sz="320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Present</a:t>
            </a:r>
            <a:r>
              <a:rPr lang="es-MX" sz="3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s-MX" sz="320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Review</a:t>
            </a:r>
            <a:endParaRPr lang="es-MX" sz="320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Pentágono 5">
            <a:hlinkClick r:id="rId4" action="ppaction://hlinksldjump"/>
          </p:cNvPr>
          <p:cNvSpPr/>
          <p:nvPr/>
        </p:nvSpPr>
        <p:spPr>
          <a:xfrm>
            <a:off x="2842547" y="4751388"/>
            <a:ext cx="9271000" cy="914400"/>
          </a:xfrm>
          <a:prstGeom prst="homePlat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32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Present</a:t>
            </a:r>
            <a:r>
              <a:rPr lang="es-MX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s-MX" sz="320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Continuous</a:t>
            </a:r>
            <a:r>
              <a:rPr lang="es-MX" sz="3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s-MX" sz="320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Review</a:t>
            </a:r>
            <a:endParaRPr lang="es-MX" sz="320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BD4F3-E4E9-47F0-B21A-642A38D108BC}" type="slidenum">
              <a:rPr lang="es-MX" smtClean="0"/>
              <a:t>6</a:t>
            </a:fld>
            <a:endParaRPr lang="es-MX"/>
          </a:p>
        </p:txBody>
      </p:sp>
      <p:sp>
        <p:nvSpPr>
          <p:cNvPr id="10" name="Pentágono 9">
            <a:hlinkClick r:id="rId5" action="ppaction://hlinksldjump"/>
          </p:cNvPr>
          <p:cNvSpPr/>
          <p:nvPr/>
        </p:nvSpPr>
        <p:spPr>
          <a:xfrm>
            <a:off x="1486378" y="2421996"/>
            <a:ext cx="9271000" cy="914400"/>
          </a:xfrm>
          <a:prstGeom prst="homePlat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Simple </a:t>
            </a:r>
            <a:r>
              <a:rPr lang="es-MX" sz="320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Present</a:t>
            </a:r>
            <a:r>
              <a:rPr lang="es-MX" sz="3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vs. </a:t>
            </a:r>
            <a:r>
              <a:rPr lang="es-MX" sz="320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Present</a:t>
            </a:r>
            <a:r>
              <a:rPr lang="es-MX" sz="3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s-MX" sz="320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Continuous</a:t>
            </a:r>
            <a:r>
              <a:rPr lang="es-MX" sz="3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2</a:t>
            </a:r>
          </a:p>
        </p:txBody>
      </p:sp>
    </p:spTree>
    <p:extLst>
      <p:ext uri="{BB962C8B-B14F-4D97-AF65-F5344CB8AC3E}">
        <p14:creationId xmlns:p14="http://schemas.microsoft.com/office/powerpoint/2010/main" val="4029766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2095500" y="0"/>
            <a:ext cx="800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does he do?</a:t>
            </a:r>
          </a:p>
        </p:txBody>
      </p:sp>
      <p:pic>
        <p:nvPicPr>
          <p:cNvPr id="16392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33"/>
          <a:stretch>
            <a:fillRect/>
          </a:stretch>
        </p:blipFill>
        <p:spPr bwMode="auto">
          <a:xfrm>
            <a:off x="2095500" y="644753"/>
            <a:ext cx="8001000" cy="5703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60</a:t>
            </a:fld>
            <a:endParaRPr lang="es-MX"/>
          </a:p>
        </p:txBody>
      </p:sp>
      <p:sp>
        <p:nvSpPr>
          <p:cNvPr id="7" name="3 CuadroTexto"/>
          <p:cNvSpPr txBox="1"/>
          <p:nvPr/>
        </p:nvSpPr>
        <p:spPr>
          <a:xfrm>
            <a:off x="10795000" y="-1911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8" name="Imagen 7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830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/>
          </p:nvPr>
        </p:nvGraphicFramePr>
        <p:xfrm>
          <a:off x="1293224" y="1484315"/>
          <a:ext cx="8979240" cy="4733604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2993080"/>
                <a:gridCol w="2993080"/>
                <a:gridCol w="2993080"/>
              </a:tblGrid>
              <a:tr h="525956">
                <a:tc gridSpan="3">
                  <a:txBody>
                    <a:bodyPr/>
                    <a:lstStyle/>
                    <a:p>
                      <a:r>
                        <a:rPr lang="en-US" sz="2400" noProof="0" dirty="0" smtClean="0"/>
                        <a:t>Write two things you do…</a:t>
                      </a:r>
                      <a:endParaRPr lang="en-US" sz="2400" noProof="0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</a:tr>
              <a:tr h="525956">
                <a:tc>
                  <a:txBody>
                    <a:bodyPr/>
                    <a:lstStyle/>
                    <a:p>
                      <a:r>
                        <a:rPr lang="en-US" sz="2400" noProof="0" dirty="0" smtClean="0"/>
                        <a:t>In the morning</a:t>
                      </a:r>
                      <a:endParaRPr lang="en-US" sz="2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i="1" noProof="0" dirty="0" smtClean="0"/>
                        <a:t>I get</a:t>
                      </a:r>
                      <a:r>
                        <a:rPr lang="en-US" sz="2400" i="1" baseline="0" noProof="0" dirty="0" smtClean="0"/>
                        <a:t> up early</a:t>
                      </a:r>
                      <a:endParaRPr lang="en-US" sz="2400" i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i="1" noProof="0" dirty="0" smtClean="0"/>
                        <a:t>I have breakfast</a:t>
                      </a:r>
                      <a:endParaRPr lang="en-US" sz="2400" i="1" noProof="0" dirty="0"/>
                    </a:p>
                  </a:txBody>
                  <a:tcPr/>
                </a:tc>
              </a:tr>
              <a:tr h="525956">
                <a:tc>
                  <a:txBody>
                    <a:bodyPr/>
                    <a:lstStyle/>
                    <a:p>
                      <a:r>
                        <a:rPr lang="en-US" sz="2400" noProof="0" dirty="0" smtClean="0"/>
                        <a:t>At night</a:t>
                      </a:r>
                      <a:endParaRPr lang="en-US" sz="2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noProof="0" dirty="0"/>
                    </a:p>
                  </a:txBody>
                  <a:tcPr/>
                </a:tc>
              </a:tr>
              <a:tr h="525956">
                <a:tc>
                  <a:txBody>
                    <a:bodyPr/>
                    <a:lstStyle/>
                    <a:p>
                      <a:r>
                        <a:rPr lang="en-US" sz="2400" noProof="0" dirty="0" smtClean="0"/>
                        <a:t>At</a:t>
                      </a:r>
                      <a:r>
                        <a:rPr lang="en-US" sz="2400" baseline="0" noProof="0" dirty="0" smtClean="0"/>
                        <a:t> noon</a:t>
                      </a:r>
                      <a:endParaRPr lang="en-US" sz="2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noProof="0" dirty="0"/>
                    </a:p>
                  </a:txBody>
                  <a:tcPr/>
                </a:tc>
              </a:tr>
              <a:tr h="525956">
                <a:tc>
                  <a:txBody>
                    <a:bodyPr/>
                    <a:lstStyle/>
                    <a:p>
                      <a:r>
                        <a:rPr lang="en-US" sz="2400" noProof="0" dirty="0" smtClean="0"/>
                        <a:t>On Mondays</a:t>
                      </a:r>
                      <a:endParaRPr lang="en-US" sz="2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noProof="0" dirty="0"/>
                    </a:p>
                  </a:txBody>
                  <a:tcPr/>
                </a:tc>
              </a:tr>
              <a:tr h="525956">
                <a:tc>
                  <a:txBody>
                    <a:bodyPr/>
                    <a:lstStyle/>
                    <a:p>
                      <a:r>
                        <a:rPr lang="en-US" sz="2400" noProof="0" dirty="0" smtClean="0"/>
                        <a:t>At the weekends</a:t>
                      </a:r>
                      <a:endParaRPr lang="en-US" sz="2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noProof="0" dirty="0"/>
                    </a:p>
                  </a:txBody>
                  <a:tcPr/>
                </a:tc>
              </a:tr>
              <a:tr h="525956">
                <a:tc>
                  <a:txBody>
                    <a:bodyPr/>
                    <a:lstStyle/>
                    <a:p>
                      <a:r>
                        <a:rPr lang="en-US" sz="2400" noProof="0" dirty="0" smtClean="0"/>
                        <a:t>After</a:t>
                      </a:r>
                      <a:r>
                        <a:rPr lang="en-US" sz="2400" baseline="0" noProof="0" dirty="0" smtClean="0"/>
                        <a:t> breakfast</a:t>
                      </a:r>
                      <a:endParaRPr lang="en-US" sz="2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noProof="0" dirty="0"/>
                    </a:p>
                  </a:txBody>
                  <a:tcPr/>
                </a:tc>
              </a:tr>
              <a:tr h="525956">
                <a:tc>
                  <a:txBody>
                    <a:bodyPr/>
                    <a:lstStyle/>
                    <a:p>
                      <a:r>
                        <a:rPr lang="en-US" sz="2400" noProof="0" dirty="0" smtClean="0"/>
                        <a:t>Every day</a:t>
                      </a:r>
                      <a:endParaRPr lang="en-US" sz="2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noProof="0" dirty="0"/>
                    </a:p>
                  </a:txBody>
                  <a:tcPr/>
                </a:tc>
              </a:tr>
              <a:tr h="525956">
                <a:tc>
                  <a:txBody>
                    <a:bodyPr/>
                    <a:lstStyle/>
                    <a:p>
                      <a:r>
                        <a:rPr lang="en-US" sz="2400" noProof="0" dirty="0" smtClean="0"/>
                        <a:t>Before bed</a:t>
                      </a:r>
                      <a:endParaRPr lang="en-US" sz="2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noProof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1396536" y="200055"/>
            <a:ext cx="8043232" cy="1080120"/>
          </a:xfrm>
        </p:spPr>
        <p:txBody>
          <a:bodyPr>
            <a:normAutofit fontScale="90000"/>
          </a:bodyPr>
          <a:lstStyle/>
          <a:p>
            <a:r>
              <a:rPr lang="en-US" sz="3200" dirty="0">
                <a:solidFill>
                  <a:schemeClr val="tx1"/>
                </a:solidFill>
              </a:rPr>
              <a:t>Exercise</a:t>
            </a:r>
            <a:br>
              <a:rPr lang="en-US" sz="3200" dirty="0">
                <a:solidFill>
                  <a:schemeClr val="tx1"/>
                </a:solidFill>
              </a:rPr>
            </a:br>
            <a:r>
              <a:rPr lang="en-US" sz="3200" dirty="0">
                <a:solidFill>
                  <a:schemeClr val="tx1"/>
                </a:solidFill>
              </a:rPr>
              <a:t>Complete the chart with your everyday activities.</a:t>
            </a:r>
          </a:p>
        </p:txBody>
      </p:sp>
      <p:sp>
        <p:nvSpPr>
          <p:cNvPr id="6" name="3 CuadroTexto"/>
          <p:cNvSpPr txBox="1"/>
          <p:nvPr/>
        </p:nvSpPr>
        <p:spPr>
          <a:xfrm>
            <a:off x="10756900" y="0"/>
            <a:ext cx="13965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GRAMMAR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61</a:t>
            </a:fld>
            <a:endParaRPr lang="es-MX"/>
          </a:p>
        </p:txBody>
      </p:sp>
      <p:pic>
        <p:nvPicPr>
          <p:cNvPr id="7" name="Imagen 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269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847528" y="548680"/>
            <a:ext cx="7543800" cy="786716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Use of English (Grammar)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11200" y="1387089"/>
            <a:ext cx="11480800" cy="4608761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Put these words in the correct order to form sentences: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1. get/I/at/7/up/o'clock 		                __________________________________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2. I/a/at/shower/have/o'clock/8	     __________________________________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3. breakfast/at/he/has/half/past/8  	     __________________________________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4. goes/school/to/she/at/o'clock/9         __________________________________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5. has/she/lunch/at/o'clock/12	     	     __________________________________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6. past/half/3/home/I/go/at 	                __________________________________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7. dinner/have/I/o'clock/5/at 	     	     __________________________________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8. bed/I/to/at/go/o'clock/9 	                __________________________________</a:t>
            </a:r>
          </a:p>
          <a:p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5" name="3 CuadroTexto"/>
          <p:cNvSpPr txBox="1"/>
          <p:nvPr/>
        </p:nvSpPr>
        <p:spPr>
          <a:xfrm>
            <a:off x="10769600" y="-1270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62</a:t>
            </a:fld>
            <a:endParaRPr lang="es-MX"/>
          </a:p>
        </p:txBody>
      </p:sp>
      <p:pic>
        <p:nvPicPr>
          <p:cNvPr id="7" name="Imagen 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4887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1775520" y="260649"/>
            <a:ext cx="7543800" cy="972657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Simple Present Statements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890" y="1233306"/>
            <a:ext cx="8073978" cy="2898351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37472" y="3365204"/>
            <a:ext cx="3761825" cy="2891903"/>
          </a:xfrm>
          <a:prstGeom prst="rect">
            <a:avLst/>
          </a:prstGeom>
        </p:spPr>
      </p:pic>
      <p:sp>
        <p:nvSpPr>
          <p:cNvPr id="5" name="3 CuadroTexto"/>
          <p:cNvSpPr txBox="1"/>
          <p:nvPr/>
        </p:nvSpPr>
        <p:spPr>
          <a:xfrm>
            <a:off x="10372482" y="-12700"/>
            <a:ext cx="16922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EXPLANATION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63</a:t>
            </a:fld>
            <a:endParaRPr lang="es-MX"/>
          </a:p>
        </p:txBody>
      </p:sp>
      <p:pic>
        <p:nvPicPr>
          <p:cNvPr id="9" name="Imagen 8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2544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1326852" y="107412"/>
            <a:ext cx="9538297" cy="1080120"/>
          </a:xfrm>
        </p:spPr>
        <p:txBody>
          <a:bodyPr>
            <a:normAutofit fontScale="90000"/>
          </a:bodyPr>
          <a:lstStyle/>
          <a:p>
            <a:r>
              <a:rPr lang="en-US" sz="3200" dirty="0">
                <a:solidFill>
                  <a:schemeClr val="tx1"/>
                </a:solidFill>
              </a:rPr>
              <a:t>Exercise</a:t>
            </a:r>
            <a:br>
              <a:rPr lang="en-US" sz="3200" dirty="0">
                <a:solidFill>
                  <a:schemeClr val="tx1"/>
                </a:solidFill>
              </a:rPr>
            </a:br>
            <a:r>
              <a:rPr lang="en-US" sz="3200" dirty="0">
                <a:solidFill>
                  <a:schemeClr val="tx1"/>
                </a:solidFill>
              </a:rPr>
              <a:t>Complete the sentences with the correct verb form.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268" y="1825066"/>
            <a:ext cx="11124935" cy="4405915"/>
          </a:xfrm>
          <a:prstGeom prst="rect">
            <a:avLst/>
          </a:prstGeom>
        </p:spPr>
      </p:pic>
      <p:sp>
        <p:nvSpPr>
          <p:cNvPr id="7" name="3 CuadroTexto"/>
          <p:cNvSpPr txBox="1"/>
          <p:nvPr/>
        </p:nvSpPr>
        <p:spPr>
          <a:xfrm>
            <a:off x="10706100" y="0"/>
            <a:ext cx="13965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GRAMMAR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64</a:t>
            </a:fld>
            <a:endParaRPr lang="es-MX"/>
          </a:p>
        </p:txBody>
      </p:sp>
      <p:pic>
        <p:nvPicPr>
          <p:cNvPr id="8" name="Imagen 7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799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642344" y="1379958"/>
            <a:ext cx="11613156" cy="5073428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1 </a:t>
            </a:r>
            <a:r>
              <a:rPr lang="en-US" sz="2400" dirty="0">
                <a:solidFill>
                  <a:schemeClr val="tx1"/>
                </a:solidFill>
              </a:rPr>
              <a:t>What time do you get up? </a:t>
            </a:r>
            <a:r>
              <a:rPr lang="en-US" sz="2400" dirty="0" smtClean="0">
                <a:solidFill>
                  <a:schemeClr val="tx1"/>
                </a:solidFill>
              </a:rPr>
              <a:t>_______________________________________</a:t>
            </a:r>
            <a:endParaRPr lang="es-MX" sz="2400" dirty="0">
              <a:solidFill>
                <a:schemeClr val="tx1"/>
              </a:solidFill>
            </a:endParaRPr>
          </a:p>
          <a:p>
            <a:r>
              <a:rPr lang="en-US" sz="2400" dirty="0">
                <a:solidFill>
                  <a:schemeClr val="tx1"/>
                </a:solidFill>
              </a:rPr>
              <a:t>2 Do you usually have a shower in the morning? </a:t>
            </a:r>
            <a:r>
              <a:rPr lang="en-US" sz="2400" dirty="0" smtClean="0">
                <a:solidFill>
                  <a:schemeClr val="tx1"/>
                </a:solidFill>
              </a:rPr>
              <a:t>____________________________</a:t>
            </a:r>
            <a:endParaRPr lang="es-MX" sz="2400" dirty="0">
              <a:solidFill>
                <a:schemeClr val="tx1"/>
              </a:solidFill>
            </a:endParaRPr>
          </a:p>
          <a:p>
            <a:r>
              <a:rPr lang="en-US" sz="2400" dirty="0">
                <a:solidFill>
                  <a:schemeClr val="tx1"/>
                </a:solidFill>
              </a:rPr>
              <a:t>3 How do you go to work or college? </a:t>
            </a:r>
            <a:r>
              <a:rPr lang="en-US" sz="2400" dirty="0" smtClean="0">
                <a:solidFill>
                  <a:schemeClr val="tx1"/>
                </a:solidFill>
              </a:rPr>
              <a:t>__________________________________</a:t>
            </a:r>
            <a:endParaRPr lang="es-MX" sz="2400" dirty="0">
              <a:solidFill>
                <a:schemeClr val="tx1"/>
              </a:solidFill>
            </a:endParaRPr>
          </a:p>
          <a:p>
            <a:r>
              <a:rPr lang="en-US" sz="2400" dirty="0">
                <a:solidFill>
                  <a:schemeClr val="tx1"/>
                </a:solidFill>
              </a:rPr>
              <a:t>4 What time do you start work or college? </a:t>
            </a:r>
            <a:r>
              <a:rPr lang="en-US" sz="2400" dirty="0" smtClean="0">
                <a:solidFill>
                  <a:schemeClr val="tx1"/>
                </a:solidFill>
              </a:rPr>
              <a:t>_______________________________</a:t>
            </a:r>
            <a:endParaRPr lang="es-MX" sz="2400" dirty="0">
              <a:solidFill>
                <a:schemeClr val="tx1"/>
              </a:solidFill>
            </a:endParaRPr>
          </a:p>
          <a:p>
            <a:r>
              <a:rPr lang="en-US" sz="2400" dirty="0">
                <a:solidFill>
                  <a:schemeClr val="tx1"/>
                </a:solidFill>
              </a:rPr>
              <a:t>5 Where do you usually have lunch? __________________________________</a:t>
            </a:r>
            <a:endParaRPr lang="es-MX" sz="2400" dirty="0">
              <a:solidFill>
                <a:schemeClr val="tx1"/>
              </a:solidFill>
            </a:endParaRPr>
          </a:p>
          <a:p>
            <a:r>
              <a:rPr lang="en-US" sz="2400" dirty="0">
                <a:solidFill>
                  <a:schemeClr val="tx1"/>
                </a:solidFill>
              </a:rPr>
              <a:t>6 What do you have for lunch? </a:t>
            </a:r>
            <a:r>
              <a:rPr lang="en-US" sz="2400" dirty="0" smtClean="0">
                <a:solidFill>
                  <a:schemeClr val="tx1"/>
                </a:solidFill>
              </a:rPr>
              <a:t>_______________________________________</a:t>
            </a:r>
            <a:endParaRPr lang="es-MX" sz="2400" dirty="0">
              <a:solidFill>
                <a:schemeClr val="tx1"/>
              </a:solidFill>
            </a:endParaRPr>
          </a:p>
          <a:p>
            <a:r>
              <a:rPr lang="en-US" sz="2400" dirty="0">
                <a:solidFill>
                  <a:schemeClr val="tx1"/>
                </a:solidFill>
              </a:rPr>
              <a:t>7 What time do you have dinner? </a:t>
            </a:r>
            <a:r>
              <a:rPr lang="en-US" sz="2400" dirty="0" smtClean="0">
                <a:solidFill>
                  <a:schemeClr val="tx1"/>
                </a:solidFill>
              </a:rPr>
              <a:t>_______________________________________</a:t>
            </a:r>
            <a:endParaRPr lang="es-MX" sz="2400" dirty="0">
              <a:solidFill>
                <a:schemeClr val="tx1"/>
              </a:solidFill>
            </a:endParaRPr>
          </a:p>
          <a:p>
            <a:r>
              <a:rPr lang="en-US" sz="2400" dirty="0">
                <a:solidFill>
                  <a:schemeClr val="tx1"/>
                </a:solidFill>
              </a:rPr>
              <a:t>8 Who do you have dinner with? </a:t>
            </a:r>
            <a:r>
              <a:rPr lang="en-US" sz="2400" dirty="0" smtClean="0">
                <a:solidFill>
                  <a:schemeClr val="tx1"/>
                </a:solidFill>
              </a:rPr>
              <a:t>_______________________________________</a:t>
            </a:r>
            <a:endParaRPr lang="es-MX" sz="2400" dirty="0">
              <a:solidFill>
                <a:schemeClr val="tx1"/>
              </a:solidFill>
            </a:endParaRPr>
          </a:p>
          <a:p>
            <a:r>
              <a:rPr lang="en-US" sz="2400" dirty="0">
                <a:solidFill>
                  <a:schemeClr val="tx1"/>
                </a:solidFill>
              </a:rPr>
              <a:t>9 What do you do in the evening? </a:t>
            </a:r>
            <a:r>
              <a:rPr lang="en-US" sz="2400" dirty="0" smtClean="0">
                <a:solidFill>
                  <a:schemeClr val="tx1"/>
                </a:solidFill>
              </a:rPr>
              <a:t>_______________________________________</a:t>
            </a:r>
            <a:endParaRPr lang="es-MX" sz="2400" dirty="0">
              <a:solidFill>
                <a:schemeClr val="tx1"/>
              </a:solidFill>
            </a:endParaRPr>
          </a:p>
          <a:p>
            <a:r>
              <a:rPr lang="en-US" sz="2400" dirty="0">
                <a:solidFill>
                  <a:schemeClr val="tx1"/>
                </a:solidFill>
              </a:rPr>
              <a:t>10 What time do you go to bed? </a:t>
            </a:r>
            <a:r>
              <a:rPr lang="en-US" sz="2400" dirty="0" smtClean="0">
                <a:solidFill>
                  <a:schemeClr val="tx1"/>
                </a:solidFill>
              </a:rPr>
              <a:t>_______________________________________</a:t>
            </a:r>
            <a:endParaRPr lang="es-MX" sz="2400" dirty="0">
              <a:solidFill>
                <a:schemeClr val="tx1"/>
              </a:solidFill>
            </a:endParaRPr>
          </a:p>
          <a:p>
            <a:endParaRPr lang="es-MX" sz="2400" dirty="0">
              <a:solidFill>
                <a:schemeClr val="tx1"/>
              </a:solidFill>
            </a:endParaRPr>
          </a:p>
        </p:txBody>
      </p:sp>
      <p:sp>
        <p:nvSpPr>
          <p:cNvPr id="4" name="Título 2"/>
          <p:cNvSpPr>
            <a:spLocks noGrp="1"/>
          </p:cNvSpPr>
          <p:nvPr>
            <p:ph type="title"/>
          </p:nvPr>
        </p:nvSpPr>
        <p:spPr>
          <a:xfrm>
            <a:off x="1267322" y="299838"/>
            <a:ext cx="9657356" cy="1080120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tx1"/>
                </a:solidFill>
              </a:rPr>
              <a:t>Exercise</a:t>
            </a:r>
            <a:br>
              <a:rPr lang="en-US" sz="3200" dirty="0">
                <a:solidFill>
                  <a:schemeClr val="tx1"/>
                </a:solidFill>
              </a:rPr>
            </a:br>
            <a:r>
              <a:rPr lang="en-US" sz="3200" dirty="0">
                <a:solidFill>
                  <a:schemeClr val="tx1"/>
                </a:solidFill>
              </a:rPr>
              <a:t>Answer the questions about you.</a:t>
            </a:r>
          </a:p>
        </p:txBody>
      </p:sp>
      <p:sp>
        <p:nvSpPr>
          <p:cNvPr id="6" name="3 CuadroTexto"/>
          <p:cNvSpPr txBox="1"/>
          <p:nvPr/>
        </p:nvSpPr>
        <p:spPr>
          <a:xfrm>
            <a:off x="10924678" y="0"/>
            <a:ext cx="11576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WRITING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65</a:t>
            </a:fld>
            <a:endParaRPr lang="es-MX"/>
          </a:p>
        </p:txBody>
      </p:sp>
      <p:pic>
        <p:nvPicPr>
          <p:cNvPr id="7" name="Imagen 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6081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2"/>
          <p:cNvSpPr>
            <a:spLocks noGrp="1"/>
          </p:cNvSpPr>
          <p:nvPr>
            <p:ph type="title"/>
          </p:nvPr>
        </p:nvSpPr>
        <p:spPr>
          <a:xfrm>
            <a:off x="1847528" y="260649"/>
            <a:ext cx="8043232" cy="1080120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tx1"/>
                </a:solidFill>
              </a:rPr>
              <a:t>Exercise: Ask two classmates the questions and complete the chart.</a:t>
            </a:r>
          </a:p>
        </p:txBody>
      </p:sp>
      <p:graphicFrame>
        <p:nvGraphicFramePr>
          <p:cNvPr id="6" name="Tabla 5"/>
          <p:cNvGraphicFramePr>
            <a:graphicFrameLocks noGrp="1"/>
          </p:cNvGraphicFramePr>
          <p:nvPr>
            <p:extLst/>
          </p:nvPr>
        </p:nvGraphicFramePr>
        <p:xfrm>
          <a:off x="1847528" y="1340766"/>
          <a:ext cx="8568952" cy="5025540"/>
        </p:xfrm>
        <a:graphic>
          <a:graphicData uri="http://schemas.openxmlformats.org/drawingml/2006/table">
            <a:tbl>
              <a:tblPr firstRow="1" firstCol="1" bandRow="1">
                <a:tableStyleId>{8799B23B-EC83-4686-B30A-512413B5E67A}</a:tableStyleId>
              </a:tblPr>
              <a:tblGrid>
                <a:gridCol w="4896544"/>
                <a:gridCol w="1836204"/>
                <a:gridCol w="1836204"/>
              </a:tblGrid>
              <a:tr h="2986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</a:rPr>
                        <a:t> Questions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</a:rPr>
                        <a:t> Classmate 1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</a:rPr>
                        <a:t>Classmate 2 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</a:tr>
              <a:tr h="2986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</a:rPr>
                        <a:t>1 What time do you get up? 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</a:rPr>
                        <a:t> 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</a:rPr>
                        <a:t> 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973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</a:rPr>
                        <a:t>2 Do you usually have a shower in the morning? 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</a:rPr>
                        <a:t> 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</a:rPr>
                        <a:t> 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174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</a:rPr>
                        <a:t>3 How do you go to work or college? 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</a:rPr>
                        <a:t> 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</a:rPr>
                        <a:t> 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174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</a:rPr>
                        <a:t>4 What time do you start work or college? 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</a:rPr>
                        <a:t> 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</a:rPr>
                        <a:t> 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174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</a:rPr>
                        <a:t>5 Where do you usually have lunch? 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</a:rPr>
                        <a:t> 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</a:rPr>
                        <a:t> 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986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</a:rPr>
                        <a:t>6 What do you have for lunch? 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</a:rPr>
                        <a:t> 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</a:rPr>
                        <a:t> 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174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</a:rPr>
                        <a:t>7 What time do you have dinner? 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</a:rPr>
                        <a:t> 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</a:rPr>
                        <a:t> 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174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</a:rPr>
                        <a:t>8 Who do you have dinner with? 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</a:rPr>
                        <a:t> 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</a:rPr>
                        <a:t> 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174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</a:rPr>
                        <a:t>9 What do you do in the evening? 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</a:rPr>
                        <a:t> 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</a:rPr>
                        <a:t> 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986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</a:rPr>
                        <a:t>10 What time do you go to bed? 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</a:rPr>
                        <a:t> 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</a:rPr>
                        <a:t> 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3 CuadroTexto"/>
          <p:cNvSpPr txBox="1"/>
          <p:nvPr/>
        </p:nvSpPr>
        <p:spPr>
          <a:xfrm>
            <a:off x="10756900" y="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66</a:t>
            </a:fld>
            <a:endParaRPr lang="es-MX"/>
          </a:p>
        </p:txBody>
      </p:sp>
      <p:pic>
        <p:nvPicPr>
          <p:cNvPr id="8" name="Imagen 7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560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24100" y="379244"/>
            <a:ext cx="7543800" cy="918426"/>
          </a:xfrm>
        </p:spPr>
        <p:txBody>
          <a:bodyPr vert="horz" lIns="91440" tIns="45720" rIns="91440" bIns="45720" rtlCol="0" anchor="b">
            <a:noAutofit/>
          </a:bodyPr>
          <a:lstStyle/>
          <a:p>
            <a:pPr algn="ctr"/>
            <a:r>
              <a:rPr lang="en-US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Adverbs of frequency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25499" y="1272815"/>
            <a:ext cx="11214101" cy="989849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en-US" sz="2800" dirty="0">
                <a:solidFill>
                  <a:schemeClr val="tx1"/>
                </a:solidFill>
              </a:rPr>
              <a:t>Adverbs of frequency are words that we use to say how often we do an activity.</a:t>
            </a:r>
          </a:p>
        </p:txBody>
      </p:sp>
      <p:sp>
        <p:nvSpPr>
          <p:cNvPr id="4" name="2 Marcador de contenido"/>
          <p:cNvSpPr txBox="1">
            <a:spLocks/>
          </p:cNvSpPr>
          <p:nvPr/>
        </p:nvSpPr>
        <p:spPr>
          <a:xfrm>
            <a:off x="1919537" y="2780928"/>
            <a:ext cx="3888432" cy="33123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sz="2000" kern="1200" spc="15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18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16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 pitchFamily="2" charset="2"/>
              <a:buChar char="§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§"/>
              <a:defRPr sz="13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82880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None/>
            </a:pPr>
            <a:r>
              <a:rPr lang="en-US" b="1" dirty="0">
                <a:solidFill>
                  <a:schemeClr val="tx1"/>
                </a:solidFill>
              </a:rPr>
              <a:t>ALWAYS</a:t>
            </a:r>
          </a:p>
          <a:p>
            <a:pPr marL="45720" indent="0">
              <a:buNone/>
            </a:pPr>
            <a:r>
              <a:rPr lang="en-US" b="1" dirty="0">
                <a:solidFill>
                  <a:schemeClr val="tx1"/>
                </a:solidFill>
              </a:rPr>
              <a:t>USUALLY</a:t>
            </a:r>
          </a:p>
          <a:p>
            <a:pPr marL="45720" indent="0">
              <a:buNone/>
            </a:pPr>
            <a:r>
              <a:rPr lang="en-US" b="1" dirty="0">
                <a:solidFill>
                  <a:schemeClr val="tx1"/>
                </a:solidFill>
              </a:rPr>
              <a:t>OFTEN</a:t>
            </a:r>
          </a:p>
          <a:p>
            <a:pPr marL="45720" indent="0">
              <a:buNone/>
            </a:pPr>
            <a:r>
              <a:rPr lang="en-US" b="1" dirty="0">
                <a:solidFill>
                  <a:schemeClr val="tx1"/>
                </a:solidFill>
              </a:rPr>
              <a:t>SOMETIMES</a:t>
            </a:r>
          </a:p>
          <a:p>
            <a:pPr marL="45720" indent="0">
              <a:buNone/>
            </a:pPr>
            <a:r>
              <a:rPr lang="en-US" b="1" dirty="0">
                <a:solidFill>
                  <a:schemeClr val="tx1"/>
                </a:solidFill>
              </a:rPr>
              <a:t>OCASSIONALLY</a:t>
            </a:r>
          </a:p>
          <a:p>
            <a:pPr marL="45720" indent="0">
              <a:buNone/>
            </a:pPr>
            <a:r>
              <a:rPr lang="en-US" b="1" dirty="0">
                <a:solidFill>
                  <a:schemeClr val="tx1"/>
                </a:solidFill>
              </a:rPr>
              <a:t>RARELY</a:t>
            </a:r>
          </a:p>
          <a:p>
            <a:pPr marL="45720" indent="0">
              <a:buNone/>
            </a:pPr>
            <a:r>
              <a:rPr lang="en-US" b="1" dirty="0">
                <a:solidFill>
                  <a:schemeClr val="tx1"/>
                </a:solidFill>
              </a:rPr>
              <a:t>HARLY EVER</a:t>
            </a:r>
          </a:p>
          <a:p>
            <a:pPr marL="45720" indent="0">
              <a:buNone/>
            </a:pPr>
            <a:r>
              <a:rPr lang="en-US" b="1" dirty="0">
                <a:solidFill>
                  <a:schemeClr val="tx1"/>
                </a:solidFill>
              </a:rPr>
              <a:t>NEVER</a:t>
            </a:r>
          </a:p>
        </p:txBody>
      </p:sp>
      <p:sp>
        <p:nvSpPr>
          <p:cNvPr id="5" name="4 Flecha arriba y abajo"/>
          <p:cNvSpPr/>
          <p:nvPr/>
        </p:nvSpPr>
        <p:spPr>
          <a:xfrm>
            <a:off x="4491121" y="3269749"/>
            <a:ext cx="720080" cy="1989051"/>
          </a:xfrm>
          <a:prstGeom prst="upDown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5 CuadroTexto"/>
          <p:cNvSpPr txBox="1"/>
          <p:nvPr/>
        </p:nvSpPr>
        <p:spPr>
          <a:xfrm>
            <a:off x="4469006" y="2785999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100%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4602535" y="5373216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0%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5807969" y="2389449"/>
            <a:ext cx="4661020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/>
              <a:t>I </a:t>
            </a:r>
            <a:r>
              <a:rPr lang="en-US" sz="2000" b="1" dirty="0">
                <a:solidFill>
                  <a:srgbClr val="FF0000"/>
                </a:solidFill>
              </a:rPr>
              <a:t>always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/>
              <a:t>study at night.</a:t>
            </a:r>
          </a:p>
          <a:p>
            <a:pPr>
              <a:lnSpc>
                <a:spcPct val="150000"/>
              </a:lnSpc>
            </a:pPr>
            <a:r>
              <a:rPr lang="en-US" sz="2000" dirty="0"/>
              <a:t>We </a:t>
            </a:r>
            <a:r>
              <a:rPr lang="en-US" sz="2000" b="1" dirty="0">
                <a:solidFill>
                  <a:srgbClr val="FF0000"/>
                </a:solidFill>
              </a:rPr>
              <a:t>usually</a:t>
            </a:r>
            <a:r>
              <a:rPr lang="en-US" sz="2000" dirty="0"/>
              <a:t> play soccer in the park.</a:t>
            </a:r>
          </a:p>
          <a:p>
            <a:pPr>
              <a:lnSpc>
                <a:spcPct val="150000"/>
              </a:lnSpc>
            </a:pPr>
            <a:r>
              <a:rPr lang="en-US" sz="2000" dirty="0"/>
              <a:t>She </a:t>
            </a:r>
            <a:r>
              <a:rPr lang="en-US" sz="2000" b="1" dirty="0">
                <a:solidFill>
                  <a:srgbClr val="FF0000"/>
                </a:solidFill>
              </a:rPr>
              <a:t>often</a:t>
            </a:r>
            <a:r>
              <a:rPr lang="en-US" sz="2000" dirty="0"/>
              <a:t> goes to the movies.</a:t>
            </a:r>
          </a:p>
          <a:p>
            <a:pPr>
              <a:lnSpc>
                <a:spcPct val="150000"/>
              </a:lnSpc>
            </a:pPr>
            <a:r>
              <a:rPr lang="en-US" sz="2000" dirty="0"/>
              <a:t>They </a:t>
            </a:r>
            <a:r>
              <a:rPr lang="en-US" sz="2000" b="1" dirty="0">
                <a:solidFill>
                  <a:srgbClr val="FF0000"/>
                </a:solidFill>
              </a:rPr>
              <a:t>sometime</a:t>
            </a:r>
            <a:r>
              <a:rPr lang="en-US" sz="2000" dirty="0"/>
              <a:t> copy in the exams.</a:t>
            </a:r>
          </a:p>
          <a:p>
            <a:pPr>
              <a:lnSpc>
                <a:spcPct val="150000"/>
              </a:lnSpc>
            </a:pPr>
            <a:r>
              <a:rPr lang="en-US" sz="2000" dirty="0"/>
              <a:t>My cousin </a:t>
            </a:r>
            <a:r>
              <a:rPr lang="en-US" sz="2000" b="1" dirty="0">
                <a:solidFill>
                  <a:srgbClr val="FF0000"/>
                </a:solidFill>
              </a:rPr>
              <a:t>occasionally</a:t>
            </a:r>
            <a:r>
              <a:rPr lang="en-US" sz="2000" dirty="0"/>
              <a:t> sends an email.</a:t>
            </a:r>
          </a:p>
          <a:p>
            <a:pPr>
              <a:lnSpc>
                <a:spcPct val="150000"/>
              </a:lnSpc>
            </a:pPr>
            <a:r>
              <a:rPr lang="en-US" sz="2000" dirty="0"/>
              <a:t>I </a:t>
            </a:r>
            <a:r>
              <a:rPr lang="en-US" sz="2000" b="1" dirty="0">
                <a:solidFill>
                  <a:srgbClr val="FF0000"/>
                </a:solidFill>
              </a:rPr>
              <a:t>seldom</a:t>
            </a:r>
            <a:r>
              <a:rPr lang="en-US" sz="2000" dirty="0"/>
              <a:t> do exercise.</a:t>
            </a:r>
          </a:p>
          <a:p>
            <a:pPr>
              <a:lnSpc>
                <a:spcPct val="150000"/>
              </a:lnSpc>
            </a:pPr>
            <a:r>
              <a:rPr lang="en-US" sz="2000" dirty="0"/>
              <a:t>You </a:t>
            </a:r>
            <a:r>
              <a:rPr lang="en-US" sz="2000" b="1" dirty="0">
                <a:solidFill>
                  <a:srgbClr val="FF0000"/>
                </a:solidFill>
              </a:rPr>
              <a:t>rarely</a:t>
            </a:r>
            <a:r>
              <a:rPr lang="en-US" sz="2000" dirty="0"/>
              <a:t> check your Facebook account.</a:t>
            </a:r>
          </a:p>
          <a:p>
            <a:pPr>
              <a:lnSpc>
                <a:spcPct val="150000"/>
              </a:lnSpc>
            </a:pPr>
            <a:r>
              <a:rPr lang="en-US" sz="2000" dirty="0"/>
              <a:t>I </a:t>
            </a:r>
            <a:r>
              <a:rPr lang="en-US" sz="2000" b="1" dirty="0">
                <a:solidFill>
                  <a:srgbClr val="FF0000"/>
                </a:solidFill>
              </a:rPr>
              <a:t>never</a:t>
            </a:r>
            <a:r>
              <a:rPr lang="en-US" sz="2000" dirty="0"/>
              <a:t> help my friend with her homework.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5807969" y="2062609"/>
            <a:ext cx="12930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dirty="0"/>
              <a:t>EXAMPLES</a:t>
            </a:r>
          </a:p>
        </p:txBody>
      </p:sp>
      <p:sp>
        <p:nvSpPr>
          <p:cNvPr id="11" name="3 CuadroTexto"/>
          <p:cNvSpPr txBox="1"/>
          <p:nvPr/>
        </p:nvSpPr>
        <p:spPr>
          <a:xfrm>
            <a:off x="10347342" y="0"/>
            <a:ext cx="16922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EXPLANATION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0" name="Marcador de pie de página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12" name="Marcador de número de diapositiva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67</a:t>
            </a:fld>
            <a:endParaRPr lang="es-MX"/>
          </a:p>
        </p:txBody>
      </p:sp>
      <p:pic>
        <p:nvPicPr>
          <p:cNvPr id="13" name="Imagen 12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4271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1" nodeType="afterEffect">
                                  <p:stCondLst>
                                    <p:cond delay="1250"/>
                                  </p:stCondLst>
                                  <p:iterate type="wd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3" presetClass="emph" presetSubtype="6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35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35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735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835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935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4" grpId="1"/>
      <p:bldP spid="5" grpId="0" animBg="1"/>
      <p:bldP spid="6" grpId="0"/>
      <p:bldP spid="7" grpId="0"/>
      <p:bldP spid="8" grpId="0"/>
      <p:bldP spid="9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18333" y="241889"/>
            <a:ext cx="7543800" cy="783823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Adverbs of frequency</a:t>
            </a:r>
          </a:p>
        </p:txBody>
      </p:sp>
      <p:sp>
        <p:nvSpPr>
          <p:cNvPr id="10" name="9 Marcador de contenido"/>
          <p:cNvSpPr>
            <a:spLocks noGrp="1"/>
          </p:cNvSpPr>
          <p:nvPr>
            <p:ph idx="1"/>
          </p:nvPr>
        </p:nvSpPr>
        <p:spPr>
          <a:xfrm>
            <a:off x="1718334" y="1043494"/>
            <a:ext cx="8407893" cy="917841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es-MX" sz="4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HOW OFTEN DO YOU…?</a:t>
            </a:r>
          </a:p>
        </p:txBody>
      </p:sp>
      <p:sp>
        <p:nvSpPr>
          <p:cNvPr id="11" name="9 Marcador de contenido"/>
          <p:cNvSpPr txBox="1">
            <a:spLocks/>
          </p:cNvSpPr>
          <p:nvPr/>
        </p:nvSpPr>
        <p:spPr>
          <a:xfrm>
            <a:off x="1732871" y="1817318"/>
            <a:ext cx="8407893" cy="7514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sz="2000" kern="1200" spc="15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18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16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 pitchFamily="2" charset="2"/>
              <a:buChar char="§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§"/>
              <a:defRPr sz="13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82880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None/>
            </a:pPr>
            <a:r>
              <a:rPr lang="en-US" sz="3600" b="1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… go to the movies?</a:t>
            </a:r>
          </a:p>
          <a:p>
            <a:pPr marL="45720" indent="0">
              <a:buNone/>
            </a:pPr>
            <a:endParaRPr lang="en-US" sz="3600" b="1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1732870" y="2607083"/>
            <a:ext cx="34831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"/>
            <a:r>
              <a:rPr lang="en-US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… cook at home?</a:t>
            </a:r>
          </a:p>
        </p:txBody>
      </p:sp>
      <p:sp>
        <p:nvSpPr>
          <p:cNvPr id="14" name="13 Rectángulo"/>
          <p:cNvSpPr/>
          <p:nvPr/>
        </p:nvSpPr>
        <p:spPr>
          <a:xfrm>
            <a:off x="1732870" y="3291740"/>
            <a:ext cx="30176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"/>
            <a:r>
              <a:rPr lang="en-US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… do exercise?</a:t>
            </a:r>
          </a:p>
        </p:txBody>
      </p:sp>
      <p:sp>
        <p:nvSpPr>
          <p:cNvPr id="15" name="14 Rectángulo"/>
          <p:cNvSpPr/>
          <p:nvPr/>
        </p:nvSpPr>
        <p:spPr>
          <a:xfrm>
            <a:off x="1732870" y="3976397"/>
            <a:ext cx="41079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"/>
            <a:r>
              <a:rPr lang="en-US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… clean your room?</a:t>
            </a:r>
          </a:p>
        </p:txBody>
      </p:sp>
      <p:sp>
        <p:nvSpPr>
          <p:cNvPr id="16" name="15 Rectángulo"/>
          <p:cNvSpPr/>
          <p:nvPr/>
        </p:nvSpPr>
        <p:spPr>
          <a:xfrm>
            <a:off x="1732870" y="4661054"/>
            <a:ext cx="644112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… check your Facebook account?</a:t>
            </a:r>
            <a:endParaRPr lang="es-MX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1732870" y="5345711"/>
            <a:ext cx="543315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"/>
            <a:r>
              <a:rPr lang="en-US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… visit your grandparents?</a:t>
            </a:r>
          </a:p>
        </p:txBody>
      </p:sp>
      <p:sp>
        <p:nvSpPr>
          <p:cNvPr id="18" name="2 Marcador de contenido"/>
          <p:cNvSpPr txBox="1">
            <a:spLocks/>
          </p:cNvSpPr>
          <p:nvPr/>
        </p:nvSpPr>
        <p:spPr>
          <a:xfrm>
            <a:off x="9174394" y="1958721"/>
            <a:ext cx="2514565" cy="33123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sz="2000" kern="1200" spc="15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18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16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 pitchFamily="2" charset="2"/>
              <a:buChar char="§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§"/>
              <a:defRPr sz="13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82880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r">
              <a:buNone/>
            </a:pPr>
            <a:r>
              <a:rPr lang="en-US" b="1" dirty="0"/>
              <a:t>ALWAYS</a:t>
            </a:r>
          </a:p>
          <a:p>
            <a:pPr marL="45720" indent="0" algn="r">
              <a:buNone/>
            </a:pPr>
            <a:r>
              <a:rPr lang="en-US" b="1" dirty="0"/>
              <a:t>USUALLY</a:t>
            </a:r>
          </a:p>
          <a:p>
            <a:pPr marL="45720" indent="0" algn="r">
              <a:buNone/>
            </a:pPr>
            <a:r>
              <a:rPr lang="en-US" b="1" dirty="0"/>
              <a:t>OFTEN</a:t>
            </a:r>
          </a:p>
          <a:p>
            <a:pPr marL="45720" indent="0" algn="r">
              <a:buNone/>
            </a:pPr>
            <a:r>
              <a:rPr lang="en-US" b="1" dirty="0"/>
              <a:t>SOMETIMES</a:t>
            </a:r>
          </a:p>
          <a:p>
            <a:pPr marL="45720" indent="0" algn="r">
              <a:buNone/>
            </a:pPr>
            <a:r>
              <a:rPr lang="en-US" b="1" dirty="0"/>
              <a:t>OCASSIONALLY</a:t>
            </a:r>
          </a:p>
          <a:p>
            <a:pPr marL="45720" indent="0" algn="r">
              <a:buNone/>
            </a:pPr>
            <a:r>
              <a:rPr lang="en-US" b="1" dirty="0"/>
              <a:t>SELDOM</a:t>
            </a:r>
          </a:p>
          <a:p>
            <a:pPr marL="45720" indent="0" algn="r">
              <a:buNone/>
            </a:pPr>
            <a:r>
              <a:rPr lang="en-US" b="1" dirty="0"/>
              <a:t>RARELY</a:t>
            </a:r>
          </a:p>
          <a:p>
            <a:pPr marL="45720" indent="0" algn="r">
              <a:buNone/>
            </a:pPr>
            <a:r>
              <a:rPr lang="en-US" b="1" dirty="0"/>
              <a:t>NEVER</a:t>
            </a:r>
          </a:p>
        </p:txBody>
      </p:sp>
      <p:sp>
        <p:nvSpPr>
          <p:cNvPr id="12" name="3 CuadroTexto"/>
          <p:cNvSpPr txBox="1"/>
          <p:nvPr/>
        </p:nvSpPr>
        <p:spPr>
          <a:xfrm>
            <a:off x="10718800" y="41834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68</a:t>
            </a:fld>
            <a:endParaRPr lang="es-MX"/>
          </a:p>
        </p:txBody>
      </p:sp>
      <p:pic>
        <p:nvPicPr>
          <p:cNvPr id="19" name="Imagen 18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4617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wd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3" presetClass="emph" presetSubtype="6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6699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4" grpId="0"/>
      <p:bldP spid="15" grpId="0"/>
      <p:bldP spid="16" grpId="0"/>
      <p:bldP spid="17" grpId="0"/>
      <p:bldP spid="18" grpId="0"/>
      <p:bldP spid="18" grpId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1783836" y="954772"/>
            <a:ext cx="8776660" cy="5210532"/>
          </a:xfrm>
        </p:spPr>
        <p:txBody>
          <a:bodyPr>
            <a:noAutofit/>
          </a:bodyPr>
          <a:lstStyle/>
          <a:p>
            <a:r>
              <a:rPr lang="en-US" sz="2200" b="1" dirty="0">
                <a:solidFill>
                  <a:schemeClr val="tx1"/>
                </a:solidFill>
              </a:rPr>
              <a:t>Rewrite the sentence putting the </a:t>
            </a:r>
            <a:r>
              <a:rPr lang="en-US" sz="2200" b="1" dirty="0">
                <a:solidFill>
                  <a:srgbClr val="FF0000"/>
                </a:solidFill>
              </a:rPr>
              <a:t>Adverb of Frequency </a:t>
            </a:r>
            <a:r>
              <a:rPr lang="en-US" sz="2200" b="1" dirty="0">
                <a:solidFill>
                  <a:schemeClr val="tx1"/>
                </a:solidFill>
              </a:rPr>
              <a:t>in the correct place.</a:t>
            </a:r>
          </a:p>
          <a:p>
            <a:r>
              <a:rPr lang="en-US" sz="2200" dirty="0">
                <a:solidFill>
                  <a:schemeClr val="tx1"/>
                </a:solidFill>
              </a:rPr>
              <a:t>1. Karla listens to the pop music. (</a:t>
            </a:r>
            <a:r>
              <a:rPr lang="en-US" sz="2200" dirty="0">
                <a:solidFill>
                  <a:srgbClr val="FF0000"/>
                </a:solidFill>
              </a:rPr>
              <a:t>sometimes</a:t>
            </a:r>
            <a:r>
              <a:rPr lang="en-US" sz="2200" dirty="0">
                <a:solidFill>
                  <a:schemeClr val="tx1"/>
                </a:solidFill>
              </a:rPr>
              <a:t>) </a:t>
            </a:r>
          </a:p>
          <a:p>
            <a:r>
              <a:rPr lang="en-US" sz="2200" dirty="0">
                <a:solidFill>
                  <a:schemeClr val="tx1"/>
                </a:solidFill>
              </a:rPr>
              <a:t>2. Joseph reads a book. (</a:t>
            </a:r>
            <a:r>
              <a:rPr lang="en-US" sz="2200" dirty="0">
                <a:solidFill>
                  <a:srgbClr val="FF0000"/>
                </a:solidFill>
              </a:rPr>
              <a:t>always</a:t>
            </a:r>
            <a:r>
              <a:rPr lang="en-US" sz="2200" dirty="0">
                <a:solidFill>
                  <a:schemeClr val="tx1"/>
                </a:solidFill>
              </a:rPr>
              <a:t>) </a:t>
            </a:r>
          </a:p>
          <a:p>
            <a:r>
              <a:rPr lang="en-US" sz="2200" dirty="0">
                <a:solidFill>
                  <a:schemeClr val="tx1"/>
                </a:solidFill>
              </a:rPr>
              <a:t>3. My mother gets angry. (</a:t>
            </a:r>
            <a:r>
              <a:rPr lang="en-US" sz="2200" dirty="0">
                <a:solidFill>
                  <a:srgbClr val="FF0000"/>
                </a:solidFill>
              </a:rPr>
              <a:t>never</a:t>
            </a:r>
            <a:r>
              <a:rPr lang="en-US" sz="2200" dirty="0">
                <a:solidFill>
                  <a:schemeClr val="tx1"/>
                </a:solidFill>
              </a:rPr>
              <a:t>) </a:t>
            </a:r>
          </a:p>
          <a:p>
            <a:r>
              <a:rPr lang="en-US" sz="2200" dirty="0">
                <a:solidFill>
                  <a:schemeClr val="tx1"/>
                </a:solidFill>
              </a:rPr>
              <a:t>4. Jessica is very friendly. (</a:t>
            </a:r>
            <a:r>
              <a:rPr lang="en-US" sz="2200" dirty="0">
                <a:solidFill>
                  <a:srgbClr val="FF0000"/>
                </a:solidFill>
              </a:rPr>
              <a:t>occasionally</a:t>
            </a:r>
            <a:r>
              <a:rPr lang="en-US" sz="2200" dirty="0">
                <a:solidFill>
                  <a:schemeClr val="tx1"/>
                </a:solidFill>
              </a:rPr>
              <a:t>) </a:t>
            </a:r>
          </a:p>
          <a:p>
            <a:r>
              <a:rPr lang="en-US" sz="2200" dirty="0">
                <a:solidFill>
                  <a:schemeClr val="tx1"/>
                </a:solidFill>
              </a:rPr>
              <a:t>5. I take sugar in my coffee. (</a:t>
            </a:r>
            <a:r>
              <a:rPr lang="en-US" sz="2200" dirty="0">
                <a:solidFill>
                  <a:srgbClr val="FF0000"/>
                </a:solidFill>
              </a:rPr>
              <a:t>never</a:t>
            </a:r>
            <a:r>
              <a:rPr lang="en-US" sz="2200" dirty="0">
                <a:solidFill>
                  <a:schemeClr val="tx1"/>
                </a:solidFill>
              </a:rPr>
              <a:t>) </a:t>
            </a:r>
          </a:p>
          <a:p>
            <a:r>
              <a:rPr lang="en-US" sz="2200" dirty="0">
                <a:solidFill>
                  <a:schemeClr val="tx1"/>
                </a:solidFill>
              </a:rPr>
              <a:t>6. Fabiola is hungry. (</a:t>
            </a:r>
            <a:r>
              <a:rPr lang="en-US" sz="2200" dirty="0">
                <a:solidFill>
                  <a:srgbClr val="FF0000"/>
                </a:solidFill>
              </a:rPr>
              <a:t>often</a:t>
            </a:r>
            <a:r>
              <a:rPr lang="en-US" sz="2200" dirty="0">
                <a:solidFill>
                  <a:schemeClr val="tx1"/>
                </a:solidFill>
              </a:rPr>
              <a:t>) </a:t>
            </a:r>
          </a:p>
          <a:p>
            <a:r>
              <a:rPr lang="en-US" sz="2200" dirty="0">
                <a:solidFill>
                  <a:schemeClr val="tx1"/>
                </a:solidFill>
              </a:rPr>
              <a:t>7. My father goes for a walk in the morning. (</a:t>
            </a:r>
            <a:r>
              <a:rPr lang="en-US" sz="2200" dirty="0">
                <a:solidFill>
                  <a:srgbClr val="FF0000"/>
                </a:solidFill>
              </a:rPr>
              <a:t>always</a:t>
            </a:r>
            <a:r>
              <a:rPr lang="en-US" sz="2200" dirty="0">
                <a:solidFill>
                  <a:schemeClr val="tx1"/>
                </a:solidFill>
              </a:rPr>
              <a:t>) </a:t>
            </a:r>
          </a:p>
          <a:p>
            <a:r>
              <a:rPr lang="en-US" sz="2200" dirty="0">
                <a:solidFill>
                  <a:schemeClr val="tx1"/>
                </a:solidFill>
              </a:rPr>
              <a:t>8. Walter helps his father in the kitchen. (</a:t>
            </a:r>
            <a:r>
              <a:rPr lang="en-US" sz="2200" dirty="0">
                <a:solidFill>
                  <a:srgbClr val="FF0000"/>
                </a:solidFill>
              </a:rPr>
              <a:t>usually</a:t>
            </a:r>
            <a:r>
              <a:rPr lang="en-US" sz="2200" dirty="0">
                <a:solidFill>
                  <a:schemeClr val="tx1"/>
                </a:solidFill>
              </a:rPr>
              <a:t>) </a:t>
            </a:r>
          </a:p>
          <a:p>
            <a:r>
              <a:rPr lang="en-US" sz="2200" dirty="0">
                <a:solidFill>
                  <a:schemeClr val="tx1"/>
                </a:solidFill>
              </a:rPr>
              <a:t>9. Maria and Steve watch TV at night. (</a:t>
            </a:r>
            <a:r>
              <a:rPr lang="en-US" sz="2200" dirty="0">
                <a:solidFill>
                  <a:srgbClr val="FF0000"/>
                </a:solidFill>
              </a:rPr>
              <a:t>hardly ever</a:t>
            </a:r>
            <a:r>
              <a:rPr lang="en-US" sz="2200" dirty="0">
                <a:solidFill>
                  <a:schemeClr val="tx1"/>
                </a:solidFill>
              </a:rPr>
              <a:t>) </a:t>
            </a:r>
          </a:p>
          <a:p>
            <a:r>
              <a:rPr lang="en-US" sz="2200" dirty="0">
                <a:solidFill>
                  <a:schemeClr val="tx1"/>
                </a:solidFill>
              </a:rPr>
              <a:t>10. Michael smokes after dinner. (</a:t>
            </a:r>
            <a:r>
              <a:rPr lang="en-US" sz="2200" dirty="0">
                <a:solidFill>
                  <a:srgbClr val="FF0000"/>
                </a:solidFill>
              </a:rPr>
              <a:t>seldom</a:t>
            </a:r>
            <a:r>
              <a:rPr lang="en-US" sz="2200" dirty="0">
                <a:solidFill>
                  <a:schemeClr val="tx1"/>
                </a:solidFill>
              </a:rPr>
              <a:t>)</a:t>
            </a:r>
          </a:p>
          <a:p>
            <a:endParaRPr lang="en-US" sz="2200" dirty="0">
              <a:solidFill>
                <a:schemeClr val="tx1"/>
              </a:solidFill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1775520" y="188640"/>
            <a:ext cx="7543800" cy="766132"/>
          </a:xfrm>
        </p:spPr>
        <p:txBody>
          <a:bodyPr/>
          <a:lstStyle/>
          <a:p>
            <a:r>
              <a:rPr lang="en-US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Adverbs of frequency</a:t>
            </a:r>
            <a:endParaRPr lang="en-US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3 CuadroTexto"/>
          <p:cNvSpPr txBox="1"/>
          <p:nvPr/>
        </p:nvSpPr>
        <p:spPr>
          <a:xfrm>
            <a:off x="11034311" y="0"/>
            <a:ext cx="11576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WRITING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69</a:t>
            </a:fld>
            <a:endParaRPr lang="es-MX"/>
          </a:p>
        </p:txBody>
      </p:sp>
      <p:pic>
        <p:nvPicPr>
          <p:cNvPr id="7" name="Imagen 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6324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15127" y="705376"/>
            <a:ext cx="8549673" cy="2098226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b="1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Simple Present Vs. Present </a:t>
            </a:r>
            <a:r>
              <a:rPr lang="en-US" b="1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Continuous 1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33241" y="2866583"/>
            <a:ext cx="9525000" cy="1771319"/>
          </a:xfrm>
        </p:spPr>
        <p:txBody>
          <a:bodyPr>
            <a:noAutofit/>
          </a:bodyPr>
          <a:lstStyle/>
          <a:p>
            <a:r>
              <a:rPr lang="es-MX" sz="32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Hábitos, rutinas y descripción de </a:t>
            </a:r>
            <a:r>
              <a:rPr lang="es-MX" sz="3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acciones</a:t>
            </a:r>
          </a:p>
          <a:p>
            <a:r>
              <a:rPr lang="es-MX" sz="3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que </a:t>
            </a:r>
            <a:r>
              <a:rPr lang="es-MX" sz="32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ocurren en el momento durante ocasiones especiales</a:t>
            </a:r>
            <a:r>
              <a:rPr lang="es-MX" sz="3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.</a:t>
            </a:r>
            <a:endParaRPr lang="es-MX" sz="32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4993" y="4397095"/>
            <a:ext cx="2702079" cy="1800000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3803" y="4397095"/>
            <a:ext cx="1868853" cy="1800000"/>
          </a:xfrm>
          <a:prstGeom prst="rect">
            <a:avLst/>
          </a:prstGeom>
        </p:spPr>
      </p:pic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7</a:t>
            </a:fld>
            <a:endParaRPr lang="es-MX"/>
          </a:p>
        </p:txBody>
      </p:sp>
      <p:pic>
        <p:nvPicPr>
          <p:cNvPr id="6" name="Imagen 5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37" y="95774"/>
            <a:ext cx="1219204" cy="1219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759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1058091" y="394403"/>
            <a:ext cx="7543800" cy="828641"/>
          </a:xfrm>
        </p:spPr>
        <p:txBody>
          <a:bodyPr/>
          <a:lstStyle/>
          <a:p>
            <a:r>
              <a:rPr lang="en-US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How often do you…?</a:t>
            </a:r>
            <a:endParaRPr lang="en-US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1058091" y="1217336"/>
            <a:ext cx="10541726" cy="5157192"/>
          </a:xfrm>
        </p:spPr>
        <p:txBody>
          <a:bodyPr>
            <a:noAutofit/>
          </a:bodyPr>
          <a:lstStyle/>
          <a:p>
            <a:pPr marL="45720" indent="0" algn="just">
              <a:buNone/>
            </a:pPr>
            <a:r>
              <a:rPr lang="en-US" b="1" dirty="0" smtClean="0">
                <a:solidFill>
                  <a:schemeClr val="tx1"/>
                </a:solidFill>
              </a:rPr>
              <a:t>Think about the activities you do and describe some of them using Adverbs of frequency.</a:t>
            </a:r>
          </a:p>
          <a:p>
            <a:pPr marL="50292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I </a:t>
            </a:r>
            <a:r>
              <a:rPr lang="en-US" b="1" dirty="0" smtClean="0">
                <a:solidFill>
                  <a:srgbClr val="FF0000"/>
                </a:solidFill>
              </a:rPr>
              <a:t>usually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do exercise in the morning. </a:t>
            </a:r>
          </a:p>
          <a:p>
            <a:pPr marL="50292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I </a:t>
            </a:r>
            <a:r>
              <a:rPr lang="en-US" b="1" dirty="0" smtClean="0">
                <a:solidFill>
                  <a:srgbClr val="FF0000"/>
                </a:solidFill>
              </a:rPr>
              <a:t>sometimes</a:t>
            </a:r>
            <a:r>
              <a:rPr lang="en-US" dirty="0" smtClean="0">
                <a:solidFill>
                  <a:schemeClr val="tx1"/>
                </a:solidFill>
              </a:rPr>
              <a:t> watch series on TV.</a:t>
            </a:r>
          </a:p>
          <a:p>
            <a:pPr marL="50292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_____________________________________________.</a:t>
            </a:r>
          </a:p>
          <a:p>
            <a:pPr marL="50292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_____________________________________________. </a:t>
            </a:r>
          </a:p>
          <a:p>
            <a:pPr marL="50292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_____________________________________________.	</a:t>
            </a:r>
          </a:p>
          <a:p>
            <a:pPr marL="50292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_____________________________________________.</a:t>
            </a:r>
          </a:p>
          <a:p>
            <a:pPr marL="50292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_____________________________________________.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3 CuadroTexto"/>
          <p:cNvSpPr txBox="1"/>
          <p:nvPr/>
        </p:nvSpPr>
        <p:spPr>
          <a:xfrm>
            <a:off x="11020972" y="703"/>
            <a:ext cx="11576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WRITING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70</a:t>
            </a:fld>
            <a:endParaRPr lang="es-MX"/>
          </a:p>
        </p:txBody>
      </p:sp>
      <p:pic>
        <p:nvPicPr>
          <p:cNvPr id="8" name="Imagen 7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1346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75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75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75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75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75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75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75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1730894" y="244399"/>
            <a:ext cx="7543800" cy="851292"/>
          </a:xfrm>
        </p:spPr>
        <p:txBody>
          <a:bodyPr/>
          <a:lstStyle/>
          <a:p>
            <a:r>
              <a:rPr lang="en-US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Making Questions</a:t>
            </a:r>
            <a:endParaRPr lang="es-MX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680096" y="645442"/>
            <a:ext cx="9728834" cy="1345501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en-US" sz="2400" dirty="0">
                <a:solidFill>
                  <a:schemeClr val="tx1"/>
                </a:solidFill>
              </a:rPr>
              <a:t>Instructions</a:t>
            </a:r>
          </a:p>
          <a:p>
            <a:pPr marL="45720" indent="0">
              <a:buNone/>
            </a:pPr>
            <a:r>
              <a:rPr lang="en-US" sz="2400" dirty="0">
                <a:solidFill>
                  <a:schemeClr val="tx1"/>
                </a:solidFill>
              </a:rPr>
              <a:t>Work in pairs in order to find out about your classmate’s activities?</a:t>
            </a:r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52000" y1="41000" x2="57250" y2="196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28745" y="31801"/>
            <a:ext cx="4063255" cy="30474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5 Rectángulo"/>
          <p:cNvSpPr/>
          <p:nvPr/>
        </p:nvSpPr>
        <p:spPr>
          <a:xfrm>
            <a:off x="771174" y="2684279"/>
            <a:ext cx="9637756" cy="156966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"/>
            <a:r>
              <a:rPr lang="en-US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Do you play soccer?		Yes, I do.</a:t>
            </a:r>
          </a:p>
          <a:p>
            <a:pPr marL="45720"/>
            <a:r>
              <a:rPr lang="en-US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Do you study English? 	No, I don’t</a:t>
            </a:r>
          </a:p>
          <a:p>
            <a:pPr marL="45720"/>
            <a:r>
              <a:rPr lang="en-US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Do you listen to music?  	Yes, I listen to pop. </a:t>
            </a:r>
          </a:p>
        </p:txBody>
      </p:sp>
      <p:sp>
        <p:nvSpPr>
          <p:cNvPr id="7" name="6 Rectángulo"/>
          <p:cNvSpPr/>
          <p:nvPr/>
        </p:nvSpPr>
        <p:spPr>
          <a:xfrm>
            <a:off x="771174" y="4371351"/>
            <a:ext cx="11469811" cy="2062103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"/>
            <a:r>
              <a:rPr lang="en-US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How often do you play soccer? 	I never play soccer.</a:t>
            </a:r>
          </a:p>
          <a:p>
            <a:pPr marL="45720"/>
            <a:r>
              <a:rPr lang="en-US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How often do you study English? </a:t>
            </a:r>
            <a:r>
              <a:rPr 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</a:t>
            </a:r>
            <a:r>
              <a:rPr lang="en-US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always study English.</a:t>
            </a:r>
          </a:p>
          <a:p>
            <a:pPr marL="45720"/>
            <a:r>
              <a:rPr lang="en-US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How often do you listen to </a:t>
            </a:r>
            <a:r>
              <a:rPr 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music? I </a:t>
            </a:r>
            <a:r>
              <a:rPr lang="en-US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sometimes listen to music.</a:t>
            </a:r>
          </a:p>
        </p:txBody>
      </p:sp>
      <p:sp>
        <p:nvSpPr>
          <p:cNvPr id="8" name="7 Rectángulo"/>
          <p:cNvSpPr/>
          <p:nvPr/>
        </p:nvSpPr>
        <p:spPr>
          <a:xfrm>
            <a:off x="771174" y="1982092"/>
            <a:ext cx="3254897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"/>
            <a:r>
              <a:rPr lang="en-US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What do you?</a:t>
            </a:r>
          </a:p>
        </p:txBody>
      </p:sp>
      <p:sp>
        <p:nvSpPr>
          <p:cNvPr id="9" name="3 CuadroTexto"/>
          <p:cNvSpPr txBox="1"/>
          <p:nvPr/>
        </p:nvSpPr>
        <p:spPr>
          <a:xfrm>
            <a:off x="10833100" y="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10" name="Marcador de número de diapositiva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71</a:t>
            </a:fld>
            <a:endParaRPr lang="es-MX"/>
          </a:p>
        </p:txBody>
      </p:sp>
      <p:pic>
        <p:nvPicPr>
          <p:cNvPr id="11" name="Imagen 10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694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25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6" grpId="0" animBg="1"/>
      <p:bldP spid="7" grpId="0" animBg="1"/>
      <p:bldP spid="8" grpId="0" animBg="1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50227" y="1686802"/>
            <a:ext cx="11094720" cy="356616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MX" b="1" spc="0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Present</a:t>
            </a:r>
            <a:r>
              <a:rPr lang="es-MX" b="1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b="1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Continuous</a:t>
            </a:r>
            <a:r>
              <a:rPr lang="es-MX" b="1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b="1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Review</a:t>
            </a:r>
            <a:endParaRPr lang="es-MX" b="1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679905" y="5086789"/>
            <a:ext cx="6831673" cy="1086237"/>
          </a:xfrm>
        </p:spPr>
        <p:txBody>
          <a:bodyPr/>
          <a:lstStyle/>
          <a:p>
            <a:r>
              <a:rPr lang="es-MX" b="1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Describing</a:t>
            </a:r>
            <a:r>
              <a:rPr lang="es-MX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es-MX" b="1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activities</a:t>
            </a:r>
            <a:r>
              <a:rPr lang="es-MX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in </a:t>
            </a:r>
            <a:r>
              <a:rPr lang="es-MX" b="1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the</a:t>
            </a:r>
            <a:r>
              <a:rPr lang="es-MX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es-MX" b="1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moment</a:t>
            </a:r>
            <a:r>
              <a:rPr lang="es-MX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of </a:t>
            </a:r>
            <a:r>
              <a:rPr lang="es-MX" b="1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speaking</a:t>
            </a:r>
            <a:endParaRPr lang="es-MX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6647" y="713993"/>
            <a:ext cx="3201363" cy="216000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2978" y="713993"/>
            <a:ext cx="3273061" cy="216000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1007" y="713993"/>
            <a:ext cx="3239352" cy="2160000"/>
          </a:xfrm>
          <a:prstGeom prst="rect">
            <a:avLst/>
          </a:prstGeom>
        </p:spPr>
      </p:pic>
      <p:sp>
        <p:nvSpPr>
          <p:cNvPr id="7" name="Marcador de pie de pá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8" name="Marcador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72</a:t>
            </a:fld>
            <a:endParaRPr lang="es-MX"/>
          </a:p>
        </p:txBody>
      </p:sp>
      <p:pic>
        <p:nvPicPr>
          <p:cNvPr id="9" name="Imagen 8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37" y="95774"/>
            <a:ext cx="1219204" cy="1219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023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706694" y="9771"/>
            <a:ext cx="11485305" cy="942729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s-MX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Competencias</a:t>
            </a: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45720" indent="0" algn="just">
              <a:buNone/>
            </a:pPr>
            <a:r>
              <a:rPr lang="es-MX" sz="2400" b="1" dirty="0" smtClean="0"/>
              <a:t>Genéricas</a:t>
            </a:r>
            <a:endParaRPr lang="es-MX" sz="2400" b="1" dirty="0"/>
          </a:p>
          <a:p>
            <a:pPr algn="just"/>
            <a:r>
              <a:rPr lang="es-MX" sz="2400" dirty="0"/>
              <a:t>4. Escucha, interpreta y emite mensajes pertinentes en distintos contextos mediante la utilización de medios, códigos y herramientas </a:t>
            </a:r>
            <a:r>
              <a:rPr lang="es-MX" sz="2400" dirty="0" smtClean="0"/>
              <a:t>apropiados</a:t>
            </a:r>
            <a:r>
              <a:rPr lang="es-MX" sz="2400" dirty="0"/>
              <a:t>.</a:t>
            </a:r>
          </a:p>
          <a:p>
            <a:pPr algn="just"/>
            <a:r>
              <a:rPr lang="es-MX" sz="2400" dirty="0"/>
              <a:t>4.4 Se comunica en una segunda lengua en situaciones cotidianas.</a:t>
            </a:r>
          </a:p>
          <a:p>
            <a:pPr algn="just"/>
            <a:endParaRPr lang="es-MX" sz="2400" dirty="0"/>
          </a:p>
          <a:p>
            <a:pPr marL="45720" indent="0" algn="just">
              <a:buNone/>
            </a:pPr>
            <a:r>
              <a:rPr lang="es-MX" sz="2400" b="1" dirty="0"/>
              <a:t>Disciplinares</a:t>
            </a:r>
          </a:p>
          <a:p>
            <a:pPr algn="just"/>
            <a:r>
              <a:rPr lang="es-MX" sz="2400" dirty="0"/>
              <a:t>4 Produce textos con base en el uso normativo de la lengua, </a:t>
            </a:r>
            <a:r>
              <a:rPr lang="es-MX" sz="2400" dirty="0" smtClean="0"/>
              <a:t>considerando </a:t>
            </a:r>
            <a:r>
              <a:rPr lang="es-MX" sz="2400" dirty="0"/>
              <a:t>la intención y situación comunicativa.</a:t>
            </a:r>
          </a:p>
          <a:p>
            <a:pPr algn="just"/>
            <a:r>
              <a:rPr lang="es-MX" sz="2400" dirty="0"/>
              <a:t>11 Se comunica en una lengua extranjera mediante un discurso lógico, oral o escrito, congruente con la situación comunicativa.</a:t>
            </a:r>
          </a:p>
          <a:p>
            <a:pPr algn="just"/>
            <a:endParaRPr lang="es-MX" sz="2400" dirty="0"/>
          </a:p>
          <a:p>
            <a:endParaRPr lang="es-MX" sz="2400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73</a:t>
            </a:fld>
            <a:endParaRPr lang="es-MX"/>
          </a:p>
        </p:txBody>
      </p:sp>
      <p:pic>
        <p:nvPicPr>
          <p:cNvPr id="7" name="Imagen 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5990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1931083" y="483185"/>
            <a:ext cx="8329834" cy="5342850"/>
          </a:xfrm>
        </p:spPr>
        <p:txBody>
          <a:bodyPr>
            <a:noAutofit/>
          </a:bodyPr>
          <a:lstStyle/>
          <a:p>
            <a:pPr algn="ctr"/>
            <a:r>
              <a:rPr lang="en-US" sz="5400" b="1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SPEAKING ACTIVITY</a:t>
            </a:r>
            <a:br>
              <a:rPr lang="en-US" sz="5400" b="1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</a:br>
            <a:r>
              <a:rPr lang="en-US" sz="5400" b="1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/>
            </a:r>
            <a:br>
              <a:rPr lang="en-US" sz="5400" b="1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</a:br>
            <a:r>
              <a:rPr lang="en-US" sz="5400" b="1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Look at the following pictures and describe what’s happening.</a:t>
            </a:r>
            <a:br>
              <a:rPr lang="en-US" sz="5400" b="1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</a:br>
            <a:r>
              <a:rPr lang="en-US" sz="5400" b="1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/>
            </a:r>
            <a:br>
              <a:rPr lang="en-US" sz="5400" b="1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</a:br>
            <a:r>
              <a:rPr lang="en-US" sz="5400" b="1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Use Present Continuous</a:t>
            </a:r>
            <a:endParaRPr lang="en-US" sz="5400" b="1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74</a:t>
            </a:fld>
            <a:endParaRPr lang="es-MX"/>
          </a:p>
        </p:txBody>
      </p:sp>
      <p:pic>
        <p:nvPicPr>
          <p:cNvPr id="5" name="Imagen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1788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7852" y="1472648"/>
            <a:ext cx="7236296" cy="4522685"/>
          </a:xfrm>
          <a:prstGeom prst="rect">
            <a:avLst/>
          </a:prstGeom>
        </p:spPr>
      </p:pic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2324100" y="120710"/>
            <a:ext cx="7543800" cy="1450757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What is happening in the picture?</a:t>
            </a:r>
          </a:p>
        </p:txBody>
      </p:sp>
      <p:sp>
        <p:nvSpPr>
          <p:cNvPr id="5" name="3 CuadroTexto"/>
          <p:cNvSpPr txBox="1"/>
          <p:nvPr/>
        </p:nvSpPr>
        <p:spPr>
          <a:xfrm>
            <a:off x="10858500" y="3810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75</a:t>
            </a:fld>
            <a:endParaRPr lang="es-MX"/>
          </a:p>
        </p:txBody>
      </p:sp>
      <p:pic>
        <p:nvPicPr>
          <p:cNvPr id="7" name="Imagen 6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1163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9736" y="1268760"/>
            <a:ext cx="4928592" cy="4928592"/>
          </a:xfrm>
          <a:prstGeom prst="rect">
            <a:avLst/>
          </a:prstGeom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412132" y="-26640"/>
            <a:ext cx="7543800" cy="1450757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What is happening in the picture?</a:t>
            </a: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76</a:t>
            </a:fld>
            <a:endParaRPr lang="es-MX"/>
          </a:p>
        </p:txBody>
      </p:sp>
      <p:sp>
        <p:nvSpPr>
          <p:cNvPr id="7" name="3 CuadroTexto"/>
          <p:cNvSpPr txBox="1"/>
          <p:nvPr/>
        </p:nvSpPr>
        <p:spPr>
          <a:xfrm>
            <a:off x="10858500" y="3810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8" name="Imagen 7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87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5640" y="1340768"/>
            <a:ext cx="6516216" cy="4887162"/>
          </a:xfrm>
          <a:prstGeom prst="rect">
            <a:avLst/>
          </a:prstGeom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341848" y="32668"/>
            <a:ext cx="7543800" cy="1450757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What is happening in the picture</a:t>
            </a: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77</a:t>
            </a:fld>
            <a:endParaRPr lang="es-MX"/>
          </a:p>
        </p:txBody>
      </p:sp>
      <p:sp>
        <p:nvSpPr>
          <p:cNvPr id="7" name="3 CuadroTexto"/>
          <p:cNvSpPr txBox="1"/>
          <p:nvPr/>
        </p:nvSpPr>
        <p:spPr>
          <a:xfrm>
            <a:off x="10858500" y="3810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8" name="Imagen 7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982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9617" y="1412776"/>
            <a:ext cx="6973487" cy="4650444"/>
          </a:xfrm>
          <a:prstGeom prst="rect">
            <a:avLst/>
          </a:prstGeom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354460" y="66576"/>
            <a:ext cx="7543800" cy="1450757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What is happening in the picture?</a:t>
            </a:r>
          </a:p>
        </p:txBody>
      </p:sp>
      <p:sp>
        <p:nvSpPr>
          <p:cNvPr id="6" name="3 CuadroTexto"/>
          <p:cNvSpPr txBox="1"/>
          <p:nvPr/>
        </p:nvSpPr>
        <p:spPr>
          <a:xfrm>
            <a:off x="0" y="0"/>
            <a:ext cx="12041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78</a:t>
            </a:fld>
            <a:endParaRPr lang="es-MX"/>
          </a:p>
        </p:txBody>
      </p:sp>
      <p:sp>
        <p:nvSpPr>
          <p:cNvPr id="7" name="3 CuadroTexto"/>
          <p:cNvSpPr txBox="1"/>
          <p:nvPr/>
        </p:nvSpPr>
        <p:spPr>
          <a:xfrm>
            <a:off x="10858500" y="3810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8" name="Imagen 7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3448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2341848" y="0"/>
            <a:ext cx="7543800" cy="1450757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What is happening in the picture?</a:t>
            </a:r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7608" y="1412777"/>
            <a:ext cx="7092280" cy="4719855"/>
          </a:xfrm>
          <a:prstGeom prst="rect">
            <a:avLst/>
          </a:prstGeom>
        </p:spPr>
      </p:pic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79</a:t>
            </a:fld>
            <a:endParaRPr lang="es-MX"/>
          </a:p>
        </p:txBody>
      </p:sp>
      <p:sp>
        <p:nvSpPr>
          <p:cNvPr id="7" name="3 CuadroTexto"/>
          <p:cNvSpPr txBox="1"/>
          <p:nvPr/>
        </p:nvSpPr>
        <p:spPr>
          <a:xfrm>
            <a:off x="10858500" y="3810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8" name="Imagen 7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3967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704198"/>
          </a:xfrm>
        </p:spPr>
        <p:txBody>
          <a:bodyPr>
            <a:normAutofit/>
          </a:bodyPr>
          <a:lstStyle/>
          <a:p>
            <a:pPr algn="ctr"/>
            <a:r>
              <a:rPr lang="en-GB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Special Occasions</a:t>
            </a:r>
            <a:endParaRPr lang="en-GB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46468" y="990802"/>
            <a:ext cx="10058400" cy="738653"/>
          </a:xfrm>
        </p:spPr>
        <p:txBody>
          <a:bodyPr>
            <a:normAutofit/>
          </a:bodyPr>
          <a:lstStyle/>
          <a:p>
            <a:pPr algn="ctr"/>
            <a:r>
              <a:rPr lang="en-GB" sz="3200" dirty="0" smtClean="0"/>
              <a:t>Look at the pictures and describe the occasions.</a:t>
            </a:r>
          </a:p>
          <a:p>
            <a:pPr algn="ctr"/>
            <a:endParaRPr lang="en-GB" sz="3200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n-GB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n-GB" smtClean="0"/>
              <a:t>8</a:t>
            </a:fld>
            <a:endParaRPr lang="en-GB" dirty="0"/>
          </a:p>
        </p:txBody>
      </p:sp>
      <p:sp>
        <p:nvSpPr>
          <p:cNvPr id="6" name="3 CuadroTexto"/>
          <p:cNvSpPr txBox="1"/>
          <p:nvPr/>
        </p:nvSpPr>
        <p:spPr>
          <a:xfrm>
            <a:off x="10925621" y="-54257"/>
            <a:ext cx="11464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GB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27994" y="4350538"/>
            <a:ext cx="3242495" cy="216000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323" y="1635751"/>
            <a:ext cx="3239723" cy="216000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323" y="4293386"/>
            <a:ext cx="3456000" cy="216000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30489" y="1888246"/>
            <a:ext cx="3240000" cy="2160000"/>
          </a:xfrm>
          <a:prstGeom prst="rect">
            <a:avLst/>
          </a:prstGeom>
        </p:spPr>
      </p:pic>
      <p:sp>
        <p:nvSpPr>
          <p:cNvPr id="11" name="Rectángulo 10"/>
          <p:cNvSpPr/>
          <p:nvPr/>
        </p:nvSpPr>
        <p:spPr>
          <a:xfrm>
            <a:off x="4006096" y="2138522"/>
            <a:ext cx="19180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Easter</a:t>
            </a:r>
            <a:endParaRPr lang="en-GB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4077008" y="4289427"/>
            <a:ext cx="40989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Christmas Eve</a:t>
            </a:r>
            <a:endParaRPr lang="en-GB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4505785" y="5517002"/>
            <a:ext cx="39739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5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Mother’s Day</a:t>
            </a:r>
            <a:endParaRPr lang="en-GB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5924186" y="3061852"/>
            <a:ext cx="25555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Birthday</a:t>
            </a:r>
            <a:endParaRPr lang="en-GB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15" name="Imagen 14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0482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7648" y="1529349"/>
            <a:ext cx="6313104" cy="4734828"/>
          </a:xfrm>
          <a:prstGeom prst="rect">
            <a:avLst/>
          </a:prstGeom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312300" y="78592"/>
            <a:ext cx="7543800" cy="1450757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What is happening in the picture?</a:t>
            </a: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80</a:t>
            </a:fld>
            <a:endParaRPr lang="es-MX"/>
          </a:p>
        </p:txBody>
      </p:sp>
      <p:sp>
        <p:nvSpPr>
          <p:cNvPr id="7" name="3 CuadroTexto"/>
          <p:cNvSpPr txBox="1"/>
          <p:nvPr/>
        </p:nvSpPr>
        <p:spPr>
          <a:xfrm>
            <a:off x="10858500" y="3810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8" name="Imagen 7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339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9616" y="1583305"/>
            <a:ext cx="6948264" cy="4632176"/>
          </a:xfrm>
          <a:prstGeom prst="rect">
            <a:avLst/>
          </a:prstGeom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341848" y="132548"/>
            <a:ext cx="7543800" cy="1450757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What is happening in the picture?</a:t>
            </a: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81</a:t>
            </a:fld>
            <a:endParaRPr lang="es-MX"/>
          </a:p>
        </p:txBody>
      </p:sp>
      <p:sp>
        <p:nvSpPr>
          <p:cNvPr id="7" name="3 CuadroTexto"/>
          <p:cNvSpPr txBox="1"/>
          <p:nvPr/>
        </p:nvSpPr>
        <p:spPr>
          <a:xfrm>
            <a:off x="10858500" y="3810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8" name="Imagen 7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0813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23597" y="1624346"/>
            <a:ext cx="6811568" cy="4536504"/>
          </a:xfrm>
          <a:prstGeom prst="rect">
            <a:avLst/>
          </a:prstGeom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357481" y="173589"/>
            <a:ext cx="7543800" cy="1450757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What is happening in the picture?</a:t>
            </a: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82</a:t>
            </a:fld>
            <a:endParaRPr lang="es-MX"/>
          </a:p>
        </p:txBody>
      </p:sp>
      <p:sp>
        <p:nvSpPr>
          <p:cNvPr id="7" name="3 CuadroTexto"/>
          <p:cNvSpPr txBox="1"/>
          <p:nvPr/>
        </p:nvSpPr>
        <p:spPr>
          <a:xfrm>
            <a:off x="10858500" y="3810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8" name="Imagen 7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9375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5600" y="1412777"/>
            <a:ext cx="7020272" cy="4678353"/>
          </a:xfrm>
          <a:prstGeom prst="rect">
            <a:avLst/>
          </a:prstGeom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262079" y="-37980"/>
            <a:ext cx="7543800" cy="1450757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What is happening in the picture?</a:t>
            </a: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83</a:t>
            </a:fld>
            <a:endParaRPr lang="es-MX"/>
          </a:p>
        </p:txBody>
      </p:sp>
      <p:sp>
        <p:nvSpPr>
          <p:cNvPr id="7" name="3 CuadroTexto"/>
          <p:cNvSpPr txBox="1"/>
          <p:nvPr/>
        </p:nvSpPr>
        <p:spPr>
          <a:xfrm>
            <a:off x="10858500" y="3810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8" name="Imagen 7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4329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5720" y="1196752"/>
            <a:ext cx="4941168" cy="4941168"/>
          </a:xfrm>
          <a:prstGeom prst="rect">
            <a:avLst/>
          </a:prstGeom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274404" y="0"/>
            <a:ext cx="7543800" cy="1450757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What is happening in the picture?</a:t>
            </a: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84</a:t>
            </a:fld>
            <a:endParaRPr lang="es-MX"/>
          </a:p>
        </p:txBody>
      </p:sp>
      <p:sp>
        <p:nvSpPr>
          <p:cNvPr id="7" name="3 CuadroTexto"/>
          <p:cNvSpPr txBox="1"/>
          <p:nvPr/>
        </p:nvSpPr>
        <p:spPr>
          <a:xfrm>
            <a:off x="10858500" y="3810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8" name="Imagen 7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1693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1584" y="1196753"/>
            <a:ext cx="7452320" cy="4968213"/>
          </a:xfrm>
          <a:prstGeom prst="rect">
            <a:avLst/>
          </a:prstGeom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305844" y="0"/>
            <a:ext cx="7543800" cy="1450757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What is happening in the picture?</a:t>
            </a: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85</a:t>
            </a:fld>
            <a:endParaRPr lang="es-MX"/>
          </a:p>
        </p:txBody>
      </p:sp>
      <p:sp>
        <p:nvSpPr>
          <p:cNvPr id="7" name="3 CuadroTexto"/>
          <p:cNvSpPr txBox="1"/>
          <p:nvPr/>
        </p:nvSpPr>
        <p:spPr>
          <a:xfrm>
            <a:off x="10858500" y="3810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8" name="Imagen 7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8431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3712" y="1196752"/>
            <a:ext cx="5013176" cy="5013176"/>
          </a:xfrm>
          <a:prstGeom prst="rect">
            <a:avLst/>
          </a:prstGeom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262079" y="0"/>
            <a:ext cx="7543800" cy="1450757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What is happening in the picture?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86</a:t>
            </a:fld>
            <a:endParaRPr lang="es-MX"/>
          </a:p>
        </p:txBody>
      </p:sp>
      <p:sp>
        <p:nvSpPr>
          <p:cNvPr id="7" name="3 CuadroTexto"/>
          <p:cNvSpPr txBox="1"/>
          <p:nvPr/>
        </p:nvSpPr>
        <p:spPr>
          <a:xfrm>
            <a:off x="10858500" y="3810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8" name="Imagen 7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4767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5600" y="1196752"/>
            <a:ext cx="7236296" cy="4882420"/>
          </a:xfrm>
          <a:prstGeom prst="rect">
            <a:avLst/>
          </a:prstGeom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341848" y="0"/>
            <a:ext cx="7543800" cy="1450757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What is happening in the picture?</a:t>
            </a: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87</a:t>
            </a:fld>
            <a:endParaRPr lang="es-MX"/>
          </a:p>
        </p:txBody>
      </p:sp>
      <p:sp>
        <p:nvSpPr>
          <p:cNvPr id="7" name="3 CuadroTexto"/>
          <p:cNvSpPr txBox="1"/>
          <p:nvPr/>
        </p:nvSpPr>
        <p:spPr>
          <a:xfrm>
            <a:off x="10858500" y="3810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8" name="Imagen 7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9211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7809" y="1340768"/>
            <a:ext cx="3489565" cy="4869160"/>
          </a:xfrm>
          <a:prstGeom prst="rect">
            <a:avLst/>
          </a:prstGeom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340691" y="0"/>
            <a:ext cx="7543800" cy="1450757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What is happening in the picture?</a:t>
            </a: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88</a:t>
            </a:fld>
            <a:endParaRPr lang="es-MX"/>
          </a:p>
        </p:txBody>
      </p:sp>
      <p:sp>
        <p:nvSpPr>
          <p:cNvPr id="7" name="3 CuadroTexto"/>
          <p:cNvSpPr txBox="1"/>
          <p:nvPr/>
        </p:nvSpPr>
        <p:spPr>
          <a:xfrm>
            <a:off x="10858500" y="3810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8" name="Imagen 7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3925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311223" y="0"/>
            <a:ext cx="7543800" cy="1450757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What is happening in the picture?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2595" y="1279489"/>
            <a:ext cx="5481057" cy="4735467"/>
          </a:xfrm>
          <a:prstGeom prst="rect">
            <a:avLst/>
          </a:prstGeom>
        </p:spPr>
      </p:pic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89</a:t>
            </a:fld>
            <a:endParaRPr lang="es-MX"/>
          </a:p>
        </p:txBody>
      </p:sp>
      <p:sp>
        <p:nvSpPr>
          <p:cNvPr id="7" name="3 CuadroTexto"/>
          <p:cNvSpPr txBox="1"/>
          <p:nvPr/>
        </p:nvSpPr>
        <p:spPr>
          <a:xfrm>
            <a:off x="10858500" y="3810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8" name="Imagen 7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069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704198"/>
          </a:xfrm>
        </p:spPr>
        <p:txBody>
          <a:bodyPr>
            <a:normAutofit/>
          </a:bodyPr>
          <a:lstStyle/>
          <a:p>
            <a:pPr algn="ctr"/>
            <a:r>
              <a:rPr lang="en-GB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Special Occasions</a:t>
            </a:r>
            <a:endParaRPr lang="en-GB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46468" y="990802"/>
            <a:ext cx="10058400" cy="738653"/>
          </a:xfrm>
        </p:spPr>
        <p:txBody>
          <a:bodyPr>
            <a:normAutofit/>
          </a:bodyPr>
          <a:lstStyle/>
          <a:p>
            <a:pPr algn="ctr"/>
            <a:r>
              <a:rPr lang="en-GB" sz="3200" dirty="0" smtClean="0"/>
              <a:t>Look at the pictures and describe the occasions.</a:t>
            </a:r>
          </a:p>
          <a:p>
            <a:pPr algn="ctr"/>
            <a:endParaRPr lang="en-GB" sz="3200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n-GB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n-GB" smtClean="0"/>
              <a:t>9</a:t>
            </a:fld>
            <a:endParaRPr lang="en-GB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32026" y="4293386"/>
            <a:ext cx="3239421" cy="216000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264" y="1661403"/>
            <a:ext cx="3239723" cy="2156309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264" y="4305512"/>
            <a:ext cx="2160000" cy="216000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08290" y="1824738"/>
            <a:ext cx="2463157" cy="2160000"/>
          </a:xfrm>
          <a:prstGeom prst="rect">
            <a:avLst/>
          </a:prstGeom>
        </p:spPr>
      </p:pic>
      <p:sp>
        <p:nvSpPr>
          <p:cNvPr id="11" name="Rectángulo 10"/>
          <p:cNvSpPr/>
          <p:nvPr/>
        </p:nvSpPr>
        <p:spPr>
          <a:xfrm>
            <a:off x="3286972" y="1677438"/>
            <a:ext cx="46378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Day of the dead</a:t>
            </a:r>
            <a:endParaRPr lang="en-GB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2666338" y="4340136"/>
            <a:ext cx="44496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Valentine’s Day</a:t>
            </a:r>
            <a:endParaRPr lang="en-GB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4649701" y="5503917"/>
            <a:ext cx="39119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5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Wedding Day</a:t>
            </a:r>
            <a:endParaRPr lang="en-GB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4649701" y="3068367"/>
            <a:ext cx="43947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New Year’s Eve</a:t>
            </a:r>
            <a:endParaRPr lang="en-GB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5" name="3 CuadroTexto"/>
          <p:cNvSpPr txBox="1"/>
          <p:nvPr/>
        </p:nvSpPr>
        <p:spPr>
          <a:xfrm>
            <a:off x="10925621" y="-54257"/>
            <a:ext cx="11464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GB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16" name="Imagen 15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1475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There some expressions that we use in Present Continuous</a:t>
            </a:r>
            <a:endParaRPr lang="en-US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4 Hexágono"/>
          <p:cNvSpPr/>
          <p:nvPr/>
        </p:nvSpPr>
        <p:spPr>
          <a:xfrm>
            <a:off x="3143672" y="2332112"/>
            <a:ext cx="1944216" cy="1676048"/>
          </a:xfrm>
          <a:prstGeom prst="hexag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b="1" dirty="0"/>
              <a:t>NOW</a:t>
            </a:r>
          </a:p>
        </p:txBody>
      </p:sp>
      <p:sp>
        <p:nvSpPr>
          <p:cNvPr id="6" name="5 Hexágono"/>
          <p:cNvSpPr/>
          <p:nvPr/>
        </p:nvSpPr>
        <p:spPr>
          <a:xfrm>
            <a:off x="3143672" y="4365104"/>
            <a:ext cx="1944216" cy="1676048"/>
          </a:xfrm>
          <a:prstGeom prst="hexagon">
            <a:avLst/>
          </a:prstGeom>
          <a:solidFill>
            <a:schemeClr val="bg2">
              <a:lumMod val="50000"/>
            </a:scheme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b="1" dirty="0"/>
              <a:t>RIGHTNOW</a:t>
            </a:r>
          </a:p>
        </p:txBody>
      </p:sp>
      <p:sp>
        <p:nvSpPr>
          <p:cNvPr id="7" name="6 Hexágono"/>
          <p:cNvSpPr/>
          <p:nvPr/>
        </p:nvSpPr>
        <p:spPr>
          <a:xfrm>
            <a:off x="7104112" y="2332112"/>
            <a:ext cx="1944216" cy="1676048"/>
          </a:xfrm>
          <a:prstGeom prst="hexagon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b="1" dirty="0"/>
              <a:t>Listen!</a:t>
            </a:r>
          </a:p>
        </p:txBody>
      </p:sp>
      <p:sp>
        <p:nvSpPr>
          <p:cNvPr id="8" name="7 Hexágono"/>
          <p:cNvSpPr/>
          <p:nvPr/>
        </p:nvSpPr>
        <p:spPr>
          <a:xfrm>
            <a:off x="4836076" y="3077478"/>
            <a:ext cx="2536122" cy="2186313"/>
          </a:xfrm>
          <a:prstGeom prst="hexagon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b="1" dirty="0"/>
              <a:t>AT THE MOMENT</a:t>
            </a:r>
          </a:p>
        </p:txBody>
      </p:sp>
      <p:sp>
        <p:nvSpPr>
          <p:cNvPr id="9" name="8 Hexágono"/>
          <p:cNvSpPr/>
          <p:nvPr/>
        </p:nvSpPr>
        <p:spPr>
          <a:xfrm>
            <a:off x="7104112" y="4365104"/>
            <a:ext cx="1944216" cy="1676048"/>
          </a:xfrm>
          <a:prstGeom prst="hexagon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b="1" dirty="0"/>
              <a:t>Look!</a:t>
            </a: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90</a:t>
            </a:fld>
            <a:endParaRPr lang="es-MX"/>
          </a:p>
        </p:txBody>
      </p:sp>
      <p:pic>
        <p:nvPicPr>
          <p:cNvPr id="10" name="Imagen 9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3101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95600" y="1916832"/>
            <a:ext cx="7024744" cy="736179"/>
          </a:xfrm>
        </p:spPr>
        <p:txBody>
          <a:bodyPr>
            <a:normAutofit/>
          </a:bodyPr>
          <a:lstStyle/>
          <a:p>
            <a:pPr algn="l"/>
            <a:r>
              <a:rPr lang="es-MX" sz="4000" dirty="0">
                <a:solidFill>
                  <a:schemeClr val="tx1"/>
                </a:solidFill>
              </a:rPr>
              <a:t>And </a:t>
            </a:r>
            <a:r>
              <a:rPr lang="es-MX" sz="4000" dirty="0" err="1">
                <a:solidFill>
                  <a:schemeClr val="tx1"/>
                </a:solidFill>
              </a:rPr>
              <a:t>you</a:t>
            </a:r>
            <a:r>
              <a:rPr lang="es-MX" sz="4000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495601" y="2852937"/>
            <a:ext cx="6777317" cy="961331"/>
          </a:xfr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68580" indent="0">
              <a:buNone/>
            </a:pPr>
            <a:r>
              <a:rPr lang="en-US" sz="40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are you doing?</a:t>
            </a:r>
          </a:p>
        </p:txBody>
      </p:sp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824733038"/>
              </p:ext>
            </p:extLst>
          </p:nvPr>
        </p:nvGraphicFramePr>
        <p:xfrm>
          <a:off x="2495600" y="4149080"/>
          <a:ext cx="7181800" cy="19442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CuadroTexto 3"/>
          <p:cNvSpPr txBox="1"/>
          <p:nvPr/>
        </p:nvSpPr>
        <p:spPr>
          <a:xfrm>
            <a:off x="1157689" y="116632"/>
            <a:ext cx="1066419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WRITING ACTIVITY</a:t>
            </a:r>
          </a:p>
          <a:p>
            <a:r>
              <a:rPr lang="en-US" sz="3600" dirty="0"/>
              <a:t>Describe three different activities that you </a:t>
            </a:r>
          </a:p>
          <a:p>
            <a:r>
              <a:rPr lang="en-US" sz="3600" dirty="0"/>
              <a:t>are doing at this moment.</a:t>
            </a:r>
          </a:p>
        </p:txBody>
      </p:sp>
      <p:sp>
        <p:nvSpPr>
          <p:cNvPr id="6" name="Rectángulo 5"/>
          <p:cNvSpPr/>
          <p:nvPr/>
        </p:nvSpPr>
        <p:spPr>
          <a:xfrm rot="19800000">
            <a:off x="8819367" y="4848672"/>
            <a:ext cx="29706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Examples</a:t>
            </a:r>
          </a:p>
        </p:txBody>
      </p:sp>
      <p:sp>
        <p:nvSpPr>
          <p:cNvPr id="7" name="3 CuadroTexto"/>
          <p:cNvSpPr txBox="1"/>
          <p:nvPr/>
        </p:nvSpPr>
        <p:spPr>
          <a:xfrm>
            <a:off x="11010900" y="0"/>
            <a:ext cx="11576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WRITING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91</a:t>
            </a:fld>
            <a:endParaRPr lang="es-MX"/>
          </a:p>
        </p:txBody>
      </p:sp>
      <p:pic>
        <p:nvPicPr>
          <p:cNvPr id="10" name="Imagen 9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811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801"/>
                            </p:stCondLst>
                            <p:childTnLst>
                              <p:par>
                                <p:cTn id="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301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801"/>
                            </p:stCondLst>
                            <p:childTnLst>
                              <p:par>
                                <p:cTn id="1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0D578DA-EED7-416E-BE44-94CD226760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0D578DA-EED7-416E-BE44-94CD226760E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0D578DA-EED7-416E-BE44-94CD226760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0D578DA-EED7-416E-BE44-94CD226760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0D578DA-EED7-416E-BE44-94CD226760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0D578DA-EED7-416E-BE44-94CD226760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0D578DA-EED7-416E-BE44-94CD226760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0D578DA-EED7-416E-BE44-94CD226760E2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0D578DA-EED7-416E-BE44-94CD226760E2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0D578DA-EED7-416E-BE44-94CD226760E2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0D578DA-EED7-416E-BE44-94CD226760E2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0D578DA-EED7-416E-BE44-94CD226760E2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0D578DA-EED7-416E-BE44-94CD226760E2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0D578DA-EED7-416E-BE44-94CD226760E2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0D578DA-EED7-416E-BE44-94CD226760E2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801"/>
                            </p:stCondLst>
                            <p:childTnLst>
                              <p:par>
                                <p:cTn id="3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118C2A9-8663-4324-B153-E67B4D26E7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118C2A9-8663-4324-B153-E67B4D26E74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118C2A9-8663-4324-B153-E67B4D26E7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118C2A9-8663-4324-B153-E67B4D26E7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118C2A9-8663-4324-B153-E67B4D26E7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118C2A9-8663-4324-B153-E67B4D26E7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118C2A9-8663-4324-B153-E67B4D26E7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118C2A9-8663-4324-B153-E67B4D26E74A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118C2A9-8663-4324-B153-E67B4D26E74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118C2A9-8663-4324-B153-E67B4D26E74A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118C2A9-8663-4324-B153-E67B4D26E74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118C2A9-8663-4324-B153-E67B4D26E74A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118C2A9-8663-4324-B153-E67B4D26E74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118C2A9-8663-4324-B153-E67B4D26E74A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118C2A9-8663-4324-B153-E67B4D26E74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801"/>
                            </p:stCondLst>
                            <p:childTnLst>
                              <p:par>
                                <p:cTn id="5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037F068-55B7-4781-9834-4035FC692B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037F068-55B7-4781-9834-4035FC692BC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037F068-55B7-4781-9834-4035FC692B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037F068-55B7-4781-9834-4035FC692B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037F068-55B7-4781-9834-4035FC692B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037F068-55B7-4781-9834-4035FC692B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037F068-55B7-4781-9834-4035FC692B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0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037F068-55B7-4781-9834-4035FC692BCA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1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037F068-55B7-4781-9834-4035FC692BC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037F068-55B7-4781-9834-4035FC692BCA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3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037F068-55B7-4781-9834-4035FC692BC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037F068-55B7-4781-9834-4035FC692BCA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5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037F068-55B7-4781-9834-4035FC692BC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037F068-55B7-4781-9834-4035FC692BCA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7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037F068-55B7-4781-9834-4035FC692BC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801"/>
                            </p:stCondLst>
                            <p:childTnLst>
                              <p:par>
                                <p:cTn id="6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30CBC40-46FD-42B1-B8FE-CFA4748BA9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30CBC40-46FD-42B1-B8FE-CFA4748BA9E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30CBC40-46FD-42B1-B8FE-CFA4748BA9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30CBC40-46FD-42B1-B8FE-CFA4748BA9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30CBC40-46FD-42B1-B8FE-CFA4748BA9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30CBC40-46FD-42B1-B8FE-CFA4748BA9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30CBC40-46FD-42B1-B8FE-CFA4748BA9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30CBC40-46FD-42B1-B8FE-CFA4748BA9E2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30CBC40-46FD-42B1-B8FE-CFA4748BA9E2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30CBC40-46FD-42B1-B8FE-CFA4748BA9E2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30CBC40-46FD-42B1-B8FE-CFA4748BA9E2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30CBC40-46FD-42B1-B8FE-CFA4748BA9E2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30CBC40-46FD-42B1-B8FE-CFA4748BA9E2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30CBC40-46FD-42B1-B8FE-CFA4748BA9E2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30CBC40-46FD-42B1-B8FE-CFA4748BA9E2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6801"/>
                            </p:stCondLst>
                            <p:childTnLst>
                              <p:par>
                                <p:cTn id="8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0604E81-AFA3-44EE-852F-4B511EB3E7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0604E81-AFA3-44EE-852F-4B511EB3E77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0604E81-AFA3-44EE-852F-4B511EB3E7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0604E81-AFA3-44EE-852F-4B511EB3E7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0604E81-AFA3-44EE-852F-4B511EB3E7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0604E81-AFA3-44EE-852F-4B511EB3E7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0604E81-AFA3-44EE-852F-4B511EB3E7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4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0604E81-AFA3-44EE-852F-4B511EB3E774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5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0604E81-AFA3-44EE-852F-4B511EB3E774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0604E81-AFA3-44EE-852F-4B511EB3E774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7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0604E81-AFA3-44EE-852F-4B511EB3E774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0604E81-AFA3-44EE-852F-4B511EB3E774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9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0604E81-AFA3-44EE-852F-4B511EB3E774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0604E81-AFA3-44EE-852F-4B511EB3E774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1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0604E81-AFA3-44EE-852F-4B511EB3E774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7801"/>
                            </p:stCondLst>
                            <p:childTnLst>
                              <p:par>
                                <p:cTn id="10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6925328-56ED-4904-B0C0-12AE0CCAAED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6925328-56ED-4904-B0C0-12AE0CCAAED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6925328-56ED-4904-B0C0-12AE0CCAAED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6925328-56ED-4904-B0C0-12AE0CCAAED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6925328-56ED-4904-B0C0-12AE0CCAAED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6925328-56ED-4904-B0C0-12AE0CCAAED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6925328-56ED-4904-B0C0-12AE0CCAAED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6925328-56ED-4904-B0C0-12AE0CCAAED4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6925328-56ED-4904-B0C0-12AE0CCAAED4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6925328-56ED-4904-B0C0-12AE0CCAAED4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6925328-56ED-4904-B0C0-12AE0CCAAED4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6925328-56ED-4904-B0C0-12AE0CCAAED4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6925328-56ED-4904-B0C0-12AE0CCAAED4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6925328-56ED-4904-B0C0-12AE0CCAAED4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6925328-56ED-4904-B0C0-12AE0CCAAED4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8801"/>
                            </p:stCondLst>
                            <p:childTnLst>
                              <p:par>
                                <p:cTn id="120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34C6DD5-A854-4E5F-AE76-06C242B3872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34C6DD5-A854-4E5F-AE76-06C242B3872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34C6DD5-A854-4E5F-AE76-06C242B3872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34C6DD5-A854-4E5F-AE76-06C242B3872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34C6DD5-A854-4E5F-AE76-06C242B3872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34C6DD5-A854-4E5F-AE76-06C242B3872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34C6DD5-A854-4E5F-AE76-06C242B3872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34C6DD5-A854-4E5F-AE76-06C242B3872F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34C6DD5-A854-4E5F-AE76-06C242B3872F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34C6DD5-A854-4E5F-AE76-06C242B3872F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34C6DD5-A854-4E5F-AE76-06C242B3872F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34C6DD5-A854-4E5F-AE76-06C242B3872F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34C6DD5-A854-4E5F-AE76-06C242B3872F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34C6DD5-A854-4E5F-AE76-06C242B3872F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34C6DD5-A854-4E5F-AE76-06C242B3872F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9801"/>
                            </p:stCondLst>
                            <p:childTnLst>
                              <p:par>
                                <p:cTn id="137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8D70C0E-1E9B-4650-BC88-4EA4D65E9D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8D70C0E-1E9B-4650-BC88-4EA4D65E9DD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8D70C0E-1E9B-4650-BC88-4EA4D65E9D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8D70C0E-1E9B-4650-BC88-4EA4D65E9D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8D70C0E-1E9B-4650-BC88-4EA4D65E9D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8D70C0E-1E9B-4650-BC88-4EA4D65E9D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8D70C0E-1E9B-4650-BC88-4EA4D65E9D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8D70C0E-1E9B-4650-BC88-4EA4D65E9DDA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8D70C0E-1E9B-4650-BC88-4EA4D65E9DD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8D70C0E-1E9B-4650-BC88-4EA4D65E9DDA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8D70C0E-1E9B-4650-BC88-4EA4D65E9DD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8D70C0E-1E9B-4650-BC88-4EA4D65E9DDA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8D70C0E-1E9B-4650-BC88-4EA4D65E9DD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8D70C0E-1E9B-4650-BC88-4EA4D65E9DDA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8D70C0E-1E9B-4650-BC88-4EA4D65E9DD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10801"/>
                            </p:stCondLst>
                            <p:childTnLst>
                              <p:par>
                                <p:cTn id="15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DF32B30-D35C-4CFD-B453-5D888E7DDA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6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DF32B30-D35C-4CFD-B453-5D888E7DDAA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DF32B30-D35C-4CFD-B453-5D888E7DDA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DF32B30-D35C-4CFD-B453-5D888E7DDA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DF32B30-D35C-4CFD-B453-5D888E7DDA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DF32B30-D35C-4CFD-B453-5D888E7DDA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DF32B30-D35C-4CFD-B453-5D888E7DDA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2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DF32B30-D35C-4CFD-B453-5D888E7DDAAA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3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DF32B30-D35C-4CFD-B453-5D888E7DDAA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4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DF32B30-D35C-4CFD-B453-5D888E7DDAAA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5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DF32B30-D35C-4CFD-B453-5D888E7DDAA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6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DF32B30-D35C-4CFD-B453-5D888E7DDAAA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7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DF32B30-D35C-4CFD-B453-5D888E7DDAA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8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DF32B30-D35C-4CFD-B453-5D888E7DDAAA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9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DF32B30-D35C-4CFD-B453-5D888E7DDAA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11801"/>
                            </p:stCondLst>
                            <p:childTnLst>
                              <p:par>
                                <p:cTn id="17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  <p:bldGraphic spid="5" grpId="0">
        <p:bldSub>
          <a:bldDgm bld="lvlOne"/>
        </p:bldSub>
      </p:bldGraphic>
      <p:bldP spid="6" grpId="0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Don’t forget…</a:t>
            </a:r>
            <a:endParaRPr lang="en-US" dirty="0"/>
          </a:p>
        </p:txBody>
      </p:sp>
      <p:graphicFrame>
        <p:nvGraphicFramePr>
          <p:cNvPr id="4" name="3 Diagrama"/>
          <p:cNvGraphicFramePr/>
          <p:nvPr>
            <p:extLst/>
          </p:nvPr>
        </p:nvGraphicFramePr>
        <p:xfrm>
          <a:off x="1919536" y="980728"/>
          <a:ext cx="7992888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92</a:t>
            </a:fld>
            <a:endParaRPr lang="es-MX"/>
          </a:p>
        </p:txBody>
      </p:sp>
      <p:pic>
        <p:nvPicPr>
          <p:cNvPr id="6" name="Imagen 5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5616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b="2323"/>
          <a:stretch/>
        </p:blipFill>
        <p:spPr>
          <a:xfrm>
            <a:off x="1432442" y="762598"/>
            <a:ext cx="9720817" cy="5896233"/>
          </a:xfrm>
          <a:prstGeom prst="rect">
            <a:avLst/>
          </a:prstGeom>
        </p:spPr>
      </p:pic>
      <p:sp>
        <p:nvSpPr>
          <p:cNvPr id="5" name="Título 2"/>
          <p:cNvSpPr>
            <a:spLocks noGrp="1"/>
          </p:cNvSpPr>
          <p:nvPr>
            <p:ph type="title"/>
          </p:nvPr>
        </p:nvSpPr>
        <p:spPr>
          <a:xfrm>
            <a:off x="850900" y="332656"/>
            <a:ext cx="10883900" cy="635386"/>
          </a:xfrm>
        </p:spPr>
        <p:txBody>
          <a:bodyPr>
            <a:normAutofit fontScale="90000"/>
          </a:bodyPr>
          <a:lstStyle/>
          <a:p>
            <a:r>
              <a:rPr lang="en-US" sz="3000" dirty="0">
                <a:solidFill>
                  <a:schemeClr val="tx1"/>
                </a:solidFill>
              </a:rPr>
              <a:t>Exercise: Choose the correct verb to complete the sentence.</a:t>
            </a:r>
          </a:p>
        </p:txBody>
      </p:sp>
      <p:sp>
        <p:nvSpPr>
          <p:cNvPr id="7" name="3 CuadroTexto"/>
          <p:cNvSpPr txBox="1"/>
          <p:nvPr/>
        </p:nvSpPr>
        <p:spPr>
          <a:xfrm>
            <a:off x="10649396" y="60568"/>
            <a:ext cx="13965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GRAMMAR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93</a:t>
            </a:fld>
            <a:endParaRPr lang="es-MX"/>
          </a:p>
        </p:txBody>
      </p:sp>
      <p:pic>
        <p:nvPicPr>
          <p:cNvPr id="8" name="Imagen 7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1727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3 CuadroTexto"/>
          <p:cNvSpPr txBox="1"/>
          <p:nvPr/>
        </p:nvSpPr>
        <p:spPr>
          <a:xfrm>
            <a:off x="10629900" y="-67220"/>
            <a:ext cx="13965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GRAMMAR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2373930" y="980728"/>
            <a:ext cx="8698567" cy="518457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schemeClr val="tx1"/>
                </a:solidFill>
              </a:rPr>
              <a:t>Example</a:t>
            </a:r>
            <a:r>
              <a:rPr lang="en-US" b="1" dirty="0">
                <a:solidFill>
                  <a:schemeClr val="tx1"/>
                </a:solidFill>
              </a:rPr>
              <a:t>: He is writing a letter now.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1</a:t>
            </a:r>
            <a:r>
              <a:rPr lang="en-US" dirty="0">
                <a:solidFill>
                  <a:schemeClr val="tx1"/>
                </a:solidFill>
              </a:rPr>
              <a:t>) I _______________ to the pet shop. (to go)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2</a:t>
            </a:r>
            <a:r>
              <a:rPr lang="en-US" dirty="0">
                <a:solidFill>
                  <a:schemeClr val="tx1"/>
                </a:solidFill>
              </a:rPr>
              <a:t>) Look! The robber _______________  a bag. (to steal)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3</a:t>
            </a:r>
            <a:r>
              <a:rPr lang="en-US" dirty="0">
                <a:solidFill>
                  <a:schemeClr val="tx1"/>
                </a:solidFill>
              </a:rPr>
              <a:t>) Listen! Pete and Joe _______________  . (to scream)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4</a:t>
            </a:r>
            <a:r>
              <a:rPr lang="en-US" dirty="0">
                <a:solidFill>
                  <a:schemeClr val="tx1"/>
                </a:solidFill>
              </a:rPr>
              <a:t>) Look! They _______________  hands. (to shake)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5</a:t>
            </a:r>
            <a:r>
              <a:rPr lang="en-US" dirty="0">
                <a:solidFill>
                  <a:schemeClr val="tx1"/>
                </a:solidFill>
              </a:rPr>
              <a:t>) Listen! Angela _______________  home. (to come)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6</a:t>
            </a:r>
            <a:r>
              <a:rPr lang="en-US" dirty="0">
                <a:solidFill>
                  <a:schemeClr val="tx1"/>
                </a:solidFill>
              </a:rPr>
              <a:t>) I _______________  a bath right now. (to have)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7</a:t>
            </a:r>
            <a:r>
              <a:rPr lang="en-US" dirty="0">
                <a:solidFill>
                  <a:schemeClr val="tx1"/>
                </a:solidFill>
              </a:rPr>
              <a:t>) Timmy _______________  the picnic basket. (to pack)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8</a:t>
            </a:r>
            <a:r>
              <a:rPr lang="en-US" dirty="0">
                <a:solidFill>
                  <a:schemeClr val="tx1"/>
                </a:solidFill>
              </a:rPr>
              <a:t>) Dennis _______________  comics with Peter at the moment. (to swap)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9</a:t>
            </a:r>
            <a:r>
              <a:rPr lang="en-US" dirty="0">
                <a:solidFill>
                  <a:schemeClr val="tx1"/>
                </a:solidFill>
              </a:rPr>
              <a:t>) We _______________  Stan from school. (to collect)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10</a:t>
            </a:r>
            <a:r>
              <a:rPr lang="en-US" dirty="0">
                <a:solidFill>
                  <a:schemeClr val="tx1"/>
                </a:solidFill>
              </a:rPr>
              <a:t>) The cat _______________  through the window. (to climb)</a:t>
            </a:r>
            <a:r>
              <a:rPr lang="en-US" sz="1800" dirty="0">
                <a:solidFill>
                  <a:schemeClr val="tx1"/>
                </a:solidFill>
              </a:rPr>
              <a:t/>
            </a:r>
            <a:br>
              <a:rPr lang="en-US" sz="1800" dirty="0">
                <a:solidFill>
                  <a:schemeClr val="tx1"/>
                </a:solidFill>
              </a:rPr>
            </a:br>
            <a:endParaRPr lang="es-MX" sz="1800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s-MX" sz="1800" dirty="0">
              <a:solidFill>
                <a:schemeClr val="tx1"/>
              </a:solidFill>
            </a:endParaRPr>
          </a:p>
        </p:txBody>
      </p:sp>
      <p:sp>
        <p:nvSpPr>
          <p:cNvPr id="4" name="Título 2"/>
          <p:cNvSpPr>
            <a:spLocks noGrp="1"/>
          </p:cNvSpPr>
          <p:nvPr>
            <p:ph type="title"/>
          </p:nvPr>
        </p:nvSpPr>
        <p:spPr>
          <a:xfrm>
            <a:off x="1787826" y="377280"/>
            <a:ext cx="9870774" cy="603448"/>
          </a:xfrm>
        </p:spPr>
        <p:txBody>
          <a:bodyPr>
            <a:normAutofit fontScale="90000"/>
          </a:bodyPr>
          <a:lstStyle/>
          <a:p>
            <a:r>
              <a:rPr lang="en-US" sz="3200" dirty="0">
                <a:solidFill>
                  <a:schemeClr val="tx1"/>
                </a:solidFill>
              </a:rPr>
              <a:t>Exercise: Fill in the blanks with the verbs in brackets.</a:t>
            </a: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94</a:t>
            </a:fld>
            <a:endParaRPr lang="es-MX"/>
          </a:p>
        </p:txBody>
      </p:sp>
      <p:pic>
        <p:nvPicPr>
          <p:cNvPr id="7" name="Imagen 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0737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1564" y="446430"/>
            <a:ext cx="7848872" cy="5965143"/>
          </a:xfrm>
          <a:prstGeom prst="rect">
            <a:avLst/>
          </a:prstGeom>
        </p:spPr>
      </p:pic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95</a:t>
            </a:fld>
            <a:endParaRPr lang="es-MX"/>
          </a:p>
        </p:txBody>
      </p:sp>
      <p:pic>
        <p:nvPicPr>
          <p:cNvPr id="5" name="Imagen 4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8237" y="159274"/>
            <a:ext cx="1219204" cy="1219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3654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31074" y="35361"/>
            <a:ext cx="7543800" cy="828641"/>
          </a:xfrm>
        </p:spPr>
        <p:txBody>
          <a:bodyPr>
            <a:normAutofit/>
          </a:bodyPr>
          <a:lstStyle/>
          <a:p>
            <a:r>
              <a:rPr lang="es-MX" sz="3600" dirty="0"/>
              <a:t>Referencias</a:t>
            </a: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774700" y="864002"/>
            <a:ext cx="10772866" cy="5157286"/>
          </a:xfrm>
        </p:spPr>
        <p:txBody>
          <a:bodyPr>
            <a:noAutofit/>
          </a:bodyPr>
          <a:lstStyle/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600" b="1" dirty="0" err="1">
                <a:solidFill>
                  <a:schemeClr val="tx1"/>
                </a:solidFill>
              </a:rPr>
              <a:t>Mesografía</a:t>
            </a:r>
            <a:endParaRPr lang="es-MX" sz="1600" b="1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es-MX" sz="1600" b="1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400" b="1" smtClean="0">
                <a:solidFill>
                  <a:srgbClr val="CC9900"/>
                </a:solidFill>
              </a:rPr>
              <a:t>Presente </a:t>
            </a:r>
            <a:r>
              <a:rPr lang="es-MX" sz="1400" b="1" dirty="0" err="1">
                <a:solidFill>
                  <a:srgbClr val="CC9900"/>
                </a:solidFill>
              </a:rPr>
              <a:t>S</a:t>
            </a:r>
            <a:r>
              <a:rPr lang="es-MX" sz="1400" b="1" smtClean="0">
                <a:solidFill>
                  <a:srgbClr val="CC9900"/>
                </a:solidFill>
              </a:rPr>
              <a:t>imple </a:t>
            </a:r>
            <a:r>
              <a:rPr lang="es-MX" sz="1400" b="1" dirty="0" smtClean="0">
                <a:solidFill>
                  <a:srgbClr val="CC9900"/>
                </a:solidFill>
              </a:rPr>
              <a:t>vs Presente Continuo 1 &amp; 2</a:t>
            </a:r>
            <a:endParaRPr lang="es-MX" sz="1400" b="1" dirty="0">
              <a:solidFill>
                <a:srgbClr val="CC9900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600" dirty="0">
                <a:solidFill>
                  <a:schemeClr val="tx1"/>
                </a:solidFill>
              </a:rPr>
              <a:t>http://</a:t>
            </a:r>
            <a:r>
              <a:rPr lang="es-MX" sz="1600" dirty="0" err="1">
                <a:solidFill>
                  <a:schemeClr val="tx1"/>
                </a:solidFill>
              </a:rPr>
              <a:t>www.geocities.ws</a:t>
            </a:r>
            <a:r>
              <a:rPr lang="es-MX" sz="1600" dirty="0">
                <a:solidFill>
                  <a:schemeClr val="tx1"/>
                </a:solidFill>
              </a:rPr>
              <a:t>/</a:t>
            </a:r>
            <a:r>
              <a:rPr lang="es-MX" sz="1600" dirty="0" err="1">
                <a:solidFill>
                  <a:schemeClr val="tx1"/>
                </a:solidFill>
              </a:rPr>
              <a:t>hurtadopons</a:t>
            </a:r>
            <a:r>
              <a:rPr lang="es-MX" sz="1600" dirty="0">
                <a:solidFill>
                  <a:schemeClr val="tx1"/>
                </a:solidFill>
              </a:rPr>
              <a:t>/</a:t>
            </a:r>
            <a:r>
              <a:rPr lang="es-MX" sz="1600" dirty="0" err="1">
                <a:solidFill>
                  <a:schemeClr val="tx1"/>
                </a:solidFill>
              </a:rPr>
              <a:t>presents.pdf</a:t>
            </a:r>
            <a:endParaRPr lang="es-MX" sz="16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it-IT" sz="1600" b="1" dirty="0" smtClean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it-IT" sz="1600" b="1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400" b="1" dirty="0">
                <a:solidFill>
                  <a:srgbClr val="CC9900"/>
                </a:solidFill>
              </a:rPr>
              <a:t>Repaso Presente Simple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600" dirty="0" err="1">
                <a:solidFill>
                  <a:schemeClr val="tx1"/>
                </a:solidFill>
              </a:rPr>
              <a:t>http</a:t>
            </a:r>
            <a:r>
              <a:rPr lang="pt-BR" sz="1600" dirty="0">
                <a:solidFill>
                  <a:schemeClr val="tx1"/>
                </a:solidFill>
              </a:rPr>
              <a:t>://</a:t>
            </a:r>
            <a:r>
              <a:rPr lang="pt-BR" sz="1600" dirty="0" err="1">
                <a:solidFill>
                  <a:schemeClr val="tx1"/>
                </a:solidFill>
              </a:rPr>
              <a:t>www.mes-english.com</a:t>
            </a:r>
            <a:r>
              <a:rPr lang="pt-BR" sz="1600" dirty="0">
                <a:solidFill>
                  <a:schemeClr val="tx1"/>
                </a:solidFill>
              </a:rPr>
              <a:t>/</a:t>
            </a:r>
            <a:r>
              <a:rPr lang="pt-BR" sz="1600" dirty="0" err="1">
                <a:solidFill>
                  <a:schemeClr val="tx1"/>
                </a:solidFill>
              </a:rPr>
              <a:t>flashcards</a:t>
            </a:r>
            <a:r>
              <a:rPr lang="pt-BR" sz="1600" dirty="0">
                <a:solidFill>
                  <a:schemeClr val="tx1"/>
                </a:solidFill>
              </a:rPr>
              <a:t>/files/</a:t>
            </a:r>
            <a:r>
              <a:rPr lang="pt-BR" sz="1600" dirty="0" err="1">
                <a:solidFill>
                  <a:schemeClr val="tx1"/>
                </a:solidFill>
              </a:rPr>
              <a:t>ppt</a:t>
            </a:r>
            <a:r>
              <a:rPr lang="pt-BR" sz="1600" dirty="0">
                <a:solidFill>
                  <a:schemeClr val="tx1"/>
                </a:solidFill>
              </a:rPr>
              <a:t>/</a:t>
            </a:r>
            <a:r>
              <a:rPr lang="pt-BR" sz="1600" dirty="0" err="1">
                <a:solidFill>
                  <a:schemeClr val="tx1"/>
                </a:solidFill>
              </a:rPr>
              <a:t>dailyroutines1.ppt</a:t>
            </a:r>
            <a:endParaRPr lang="pt-BR" sz="16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600" dirty="0" err="1">
                <a:solidFill>
                  <a:schemeClr val="tx1"/>
                </a:solidFill>
              </a:rPr>
              <a:t>http</a:t>
            </a:r>
            <a:r>
              <a:rPr lang="pt-BR" sz="1600" dirty="0">
                <a:solidFill>
                  <a:schemeClr val="tx1"/>
                </a:solidFill>
              </a:rPr>
              <a:t>://</a:t>
            </a:r>
            <a:r>
              <a:rPr lang="pt-BR" sz="1600" dirty="0" err="1">
                <a:solidFill>
                  <a:schemeClr val="tx1"/>
                </a:solidFill>
              </a:rPr>
              <a:t>www.mes-english.com</a:t>
            </a:r>
            <a:r>
              <a:rPr lang="pt-BR" sz="1600" dirty="0">
                <a:solidFill>
                  <a:schemeClr val="tx1"/>
                </a:solidFill>
              </a:rPr>
              <a:t>/</a:t>
            </a:r>
            <a:r>
              <a:rPr lang="pt-BR" sz="1600" dirty="0" err="1">
                <a:solidFill>
                  <a:schemeClr val="tx1"/>
                </a:solidFill>
              </a:rPr>
              <a:t>flashcards</a:t>
            </a:r>
            <a:r>
              <a:rPr lang="pt-BR" sz="1600" dirty="0">
                <a:solidFill>
                  <a:schemeClr val="tx1"/>
                </a:solidFill>
              </a:rPr>
              <a:t>/files/</a:t>
            </a:r>
            <a:r>
              <a:rPr lang="pt-BR" sz="1600" dirty="0" err="1">
                <a:solidFill>
                  <a:schemeClr val="tx1"/>
                </a:solidFill>
              </a:rPr>
              <a:t>ppt</a:t>
            </a:r>
            <a:r>
              <a:rPr lang="pt-BR" sz="1600" dirty="0">
                <a:solidFill>
                  <a:schemeClr val="tx1"/>
                </a:solidFill>
              </a:rPr>
              <a:t>/</a:t>
            </a:r>
            <a:r>
              <a:rPr lang="pt-BR" sz="1600" dirty="0" err="1">
                <a:solidFill>
                  <a:schemeClr val="tx1"/>
                </a:solidFill>
              </a:rPr>
              <a:t>dailyroutines2.ppt</a:t>
            </a:r>
            <a:endParaRPr lang="pt-BR" sz="16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600" dirty="0">
                <a:solidFill>
                  <a:schemeClr val="tx1"/>
                </a:solidFill>
              </a:rPr>
              <a:t>http://www.englishexercises.org/makeagame/viewgame.asp?id=80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600" dirty="0">
                <a:solidFill>
                  <a:schemeClr val="tx1"/>
                </a:solidFill>
              </a:rPr>
              <a:t>http://www.esl.net/samples/touchstone/TE1U4.pdf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600" dirty="0">
                <a:solidFill>
                  <a:schemeClr val="tx1"/>
                </a:solidFill>
              </a:rPr>
              <a:t>http://www.cambridge.org/us/esl/touchstone/images/pdf/SB1U4.pdf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600" dirty="0">
                <a:solidFill>
                  <a:schemeClr val="tx1"/>
                </a:solidFill>
              </a:rPr>
              <a:t>http://www.language-worksheets.com/support-files/elementaryadverbsoffrequencyexercises.pdf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it-IT" sz="1600" dirty="0" smtClean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it-IT" sz="16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400" b="1" dirty="0">
                <a:solidFill>
                  <a:srgbClr val="CC9900"/>
                </a:solidFill>
              </a:rPr>
              <a:t>Repaso Presente Continuo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600" dirty="0">
                <a:solidFill>
                  <a:schemeClr val="tx1"/>
                </a:solidFill>
              </a:rPr>
              <a:t>http://</a:t>
            </a:r>
            <a:r>
              <a:rPr lang="es-MX" sz="1600" dirty="0" err="1" smtClean="0">
                <a:solidFill>
                  <a:schemeClr val="tx1"/>
                </a:solidFill>
              </a:rPr>
              <a:t>www.englisch-hilfen.de</a:t>
            </a:r>
            <a:r>
              <a:rPr lang="es-MX" sz="1600" dirty="0" smtClean="0">
                <a:solidFill>
                  <a:schemeClr val="tx1"/>
                </a:solidFill>
              </a:rPr>
              <a:t>/en/</a:t>
            </a:r>
            <a:r>
              <a:rPr lang="es-MX" sz="1600" dirty="0" err="1" smtClean="0">
                <a:solidFill>
                  <a:schemeClr val="tx1"/>
                </a:solidFill>
              </a:rPr>
              <a:t>download</a:t>
            </a:r>
            <a:r>
              <a:rPr lang="es-MX" sz="1600" dirty="0" smtClean="0">
                <a:solidFill>
                  <a:schemeClr val="tx1"/>
                </a:solidFill>
              </a:rPr>
              <a:t>/</a:t>
            </a:r>
            <a:r>
              <a:rPr lang="es-MX" sz="1600" dirty="0" err="1" smtClean="0">
                <a:solidFill>
                  <a:schemeClr val="tx1"/>
                </a:solidFill>
              </a:rPr>
              <a:t>test_present_progressive_en.pdf</a:t>
            </a:r>
            <a:endParaRPr lang="it-IT" sz="1600" dirty="0" smtClean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600" dirty="0" smtClean="0">
                <a:solidFill>
                  <a:schemeClr val="tx1"/>
                </a:solidFill>
              </a:rPr>
              <a:t>https</a:t>
            </a:r>
            <a:r>
              <a:rPr lang="it-IT" sz="1600" dirty="0">
                <a:solidFill>
                  <a:schemeClr val="tx1"/>
                </a:solidFill>
              </a:rPr>
              <a:t>://www.englisch-hilfen.de/en/download/test_present_progressive_en_answers.pdf</a:t>
            </a:r>
            <a:endParaRPr lang="it-IT" sz="1600" dirty="0" smtClean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it-IT" sz="1600" dirty="0">
              <a:solidFill>
                <a:schemeClr val="tx1"/>
              </a:solidFill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96</a:t>
            </a:fld>
            <a:endParaRPr lang="es-MX"/>
          </a:p>
        </p:txBody>
      </p:sp>
      <p:pic>
        <p:nvPicPr>
          <p:cNvPr id="6" name="Imagen 5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6986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352697" y="35361"/>
            <a:ext cx="7543800" cy="828641"/>
          </a:xfrm>
        </p:spPr>
        <p:txBody>
          <a:bodyPr>
            <a:normAutofit/>
          </a:bodyPr>
          <a:lstStyle/>
          <a:p>
            <a:r>
              <a:rPr lang="es-MX" sz="3600" dirty="0"/>
              <a:t>Referencias Imágenes</a:t>
            </a: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698500" y="673502"/>
            <a:ext cx="11391900" cy="5445318"/>
          </a:xfrm>
        </p:spPr>
        <p:txBody>
          <a:bodyPr>
            <a:noAutofit/>
          </a:bodyPr>
          <a:lstStyle/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b="1" dirty="0" err="1">
                <a:solidFill>
                  <a:srgbClr val="CC9900"/>
                </a:solidFill>
              </a:rPr>
              <a:t>Diapositiva</a:t>
            </a:r>
            <a:r>
              <a:rPr lang="pt-BR" sz="1400" b="1" dirty="0">
                <a:solidFill>
                  <a:srgbClr val="CC9900"/>
                </a:solidFill>
              </a:rPr>
              <a:t> 7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https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0.s3.envato.com</a:t>
            </a:r>
            <a:r>
              <a:rPr lang="pt-BR" sz="1400" dirty="0">
                <a:solidFill>
                  <a:schemeClr val="tx1"/>
                </a:solidFill>
              </a:rPr>
              <a:t>/files/77681659/</a:t>
            </a:r>
            <a:r>
              <a:rPr lang="pt-BR" sz="1400" dirty="0" err="1">
                <a:solidFill>
                  <a:schemeClr val="tx1"/>
                </a:solidFill>
              </a:rPr>
              <a:t>AS39.jpg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https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pbs.twimg.com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profile_images</a:t>
            </a:r>
            <a:r>
              <a:rPr lang="pt-BR" sz="1400" dirty="0">
                <a:solidFill>
                  <a:schemeClr val="tx1"/>
                </a:solidFill>
              </a:rPr>
              <a:t>/2862008363/</a:t>
            </a:r>
            <a:r>
              <a:rPr lang="pt-BR" sz="1400" dirty="0" err="1">
                <a:solidFill>
                  <a:schemeClr val="tx1"/>
                </a:solidFill>
              </a:rPr>
              <a:t>c704001153f6e191506c4341a611cb38_400x400.jpeg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pt-BR" sz="1400" dirty="0" smtClean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pt-BR" sz="1400" dirty="0" smtClean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b="1" dirty="0" err="1">
                <a:solidFill>
                  <a:srgbClr val="CC9900"/>
                </a:solidFill>
              </a:rPr>
              <a:t>Diapositiva</a:t>
            </a:r>
            <a:r>
              <a:rPr lang="pt-BR" sz="1400" b="1" dirty="0">
                <a:solidFill>
                  <a:srgbClr val="CC9900"/>
                </a:solidFill>
              </a:rPr>
              <a:t> 8 y 9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az616578.vo.msecnd.net</a:t>
            </a:r>
            <a:r>
              <a:rPr lang="pt-BR" sz="1400" dirty="0">
                <a:solidFill>
                  <a:schemeClr val="tx1"/>
                </a:solidFill>
              </a:rPr>
              <a:t>/files/2016/03/25/635944802275079654398253038_Happy-Easter-Desktop-Wallpaper-HD-31.jpg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cdn.wallpapersafari.com</a:t>
            </a:r>
            <a:r>
              <a:rPr lang="pt-BR" sz="1400" dirty="0">
                <a:solidFill>
                  <a:schemeClr val="tx1"/>
                </a:solidFill>
              </a:rPr>
              <a:t>/37/65/</a:t>
            </a:r>
            <a:r>
              <a:rPr lang="pt-BR" sz="1400" dirty="0" err="1">
                <a:solidFill>
                  <a:schemeClr val="tx1"/>
                </a:solidFill>
              </a:rPr>
              <a:t>eoNVnk.jpg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www.justwhitedental.com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wp-content</a:t>
            </a:r>
            <a:r>
              <a:rPr lang="pt-BR" sz="1400" dirty="0">
                <a:solidFill>
                  <a:schemeClr val="tx1"/>
                </a:solidFill>
              </a:rPr>
              <a:t>/uploads/2014/12/</a:t>
            </a:r>
            <a:r>
              <a:rPr lang="pt-BR" sz="1400" dirty="0" err="1">
                <a:solidFill>
                  <a:schemeClr val="tx1"/>
                </a:solidFill>
              </a:rPr>
              <a:t>wedding.jpg?03e8d1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 smtClean="0">
                <a:solidFill>
                  <a:schemeClr val="tx1"/>
                </a:solidFill>
              </a:rPr>
              <a:t>previews.123rf.com</a:t>
            </a:r>
            <a:r>
              <a:rPr lang="pt-BR" sz="1400" dirty="0" smtClean="0">
                <a:solidFill>
                  <a:schemeClr val="tx1"/>
                </a:solidFill>
              </a:rPr>
              <a:t>/</a:t>
            </a:r>
            <a:r>
              <a:rPr lang="pt-BR" sz="1400" dirty="0" err="1" smtClean="0">
                <a:solidFill>
                  <a:schemeClr val="tx1"/>
                </a:solidFill>
              </a:rPr>
              <a:t>images</a:t>
            </a:r>
            <a:r>
              <a:rPr lang="pt-BR" sz="1400" dirty="0" smtClean="0">
                <a:solidFill>
                  <a:schemeClr val="tx1"/>
                </a:solidFill>
              </a:rPr>
              <a:t>/</a:t>
            </a:r>
            <a:r>
              <a:rPr lang="pt-BR" sz="1400" dirty="0" err="1" smtClean="0">
                <a:solidFill>
                  <a:schemeClr val="tx1"/>
                </a:solidFill>
              </a:rPr>
              <a:t>goodluz</a:t>
            </a:r>
            <a:r>
              <a:rPr lang="pt-BR" sz="1400" dirty="0" smtClean="0">
                <a:solidFill>
                  <a:schemeClr val="tx1"/>
                </a:solidFill>
              </a:rPr>
              <a:t>/</a:t>
            </a:r>
            <a:r>
              <a:rPr lang="pt-BR" sz="1400" dirty="0" err="1" smtClean="0">
                <a:solidFill>
                  <a:schemeClr val="tx1"/>
                </a:solidFill>
              </a:rPr>
              <a:t>goodluz1202</a:t>
            </a:r>
            <a:r>
              <a:rPr lang="pt-BR" sz="1400" dirty="0" smtClean="0">
                <a:solidFill>
                  <a:schemeClr val="tx1"/>
                </a:solidFill>
              </a:rPr>
              <a:t>/</a:t>
            </a:r>
            <a:r>
              <a:rPr lang="pt-BR" sz="1400" dirty="0" err="1" smtClean="0">
                <a:solidFill>
                  <a:schemeClr val="tx1"/>
                </a:solidFill>
              </a:rPr>
              <a:t>goodluz120200361</a:t>
            </a:r>
            <a:r>
              <a:rPr lang="pt-BR" sz="1400" dirty="0" smtClean="0">
                <a:solidFill>
                  <a:schemeClr val="tx1"/>
                </a:solidFill>
              </a:rPr>
              <a:t>/12556993-</a:t>
            </a:r>
            <a:r>
              <a:rPr lang="pt-BR" sz="1400" dirty="0" err="1" smtClean="0">
                <a:solidFill>
                  <a:schemeClr val="tx1"/>
                </a:solidFill>
              </a:rPr>
              <a:t>Mother</a:t>
            </a:r>
            <a:r>
              <a:rPr lang="pt-BR" sz="1400" dirty="0" smtClean="0">
                <a:solidFill>
                  <a:schemeClr val="tx1"/>
                </a:solidFill>
              </a:rPr>
              <a:t>-s-</a:t>
            </a:r>
            <a:r>
              <a:rPr lang="pt-BR" sz="1400" dirty="0" err="1" smtClean="0">
                <a:solidFill>
                  <a:schemeClr val="tx1"/>
                </a:solidFill>
              </a:rPr>
              <a:t>day</a:t>
            </a:r>
            <a:r>
              <a:rPr lang="pt-BR" sz="1400" dirty="0" smtClean="0">
                <a:solidFill>
                  <a:schemeClr val="tx1"/>
                </a:solidFill>
              </a:rPr>
              <a:t>-</a:t>
            </a:r>
            <a:r>
              <a:rPr lang="pt-BR" sz="1400" dirty="0" err="1" smtClean="0">
                <a:solidFill>
                  <a:schemeClr val="tx1"/>
                </a:solidFill>
              </a:rPr>
              <a:t>celebration</a:t>
            </a:r>
            <a:r>
              <a:rPr lang="pt-BR" sz="1400" dirty="0" smtClean="0">
                <a:solidFill>
                  <a:schemeClr val="tx1"/>
                </a:solidFill>
              </a:rPr>
              <a:t>-in-</a:t>
            </a:r>
            <a:r>
              <a:rPr lang="pt-BR" sz="1400" dirty="0" err="1" smtClean="0">
                <a:solidFill>
                  <a:schemeClr val="tx1"/>
                </a:solidFill>
              </a:rPr>
              <a:t>family</a:t>
            </a:r>
            <a:r>
              <a:rPr lang="pt-BR" sz="1400" dirty="0" smtClean="0">
                <a:solidFill>
                  <a:schemeClr val="tx1"/>
                </a:solidFill>
              </a:rPr>
              <a:t>-Stock-</a:t>
            </a:r>
            <a:r>
              <a:rPr lang="pt-BR" sz="1400" dirty="0" err="1" smtClean="0">
                <a:solidFill>
                  <a:schemeClr val="tx1"/>
                </a:solidFill>
              </a:rPr>
              <a:t>Photo.jpg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r.hswstatic.com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w_907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gif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holidays-valentines-day.jpg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ar.cdn01.mundotkm.com</a:t>
            </a:r>
            <a:r>
              <a:rPr lang="pt-BR" sz="1400" dirty="0">
                <a:solidFill>
                  <a:schemeClr val="tx1"/>
                </a:solidFill>
              </a:rPr>
              <a:t>/2015/10/</a:t>
            </a:r>
            <a:r>
              <a:rPr lang="pt-BR" sz="1400" dirty="0" err="1">
                <a:solidFill>
                  <a:schemeClr val="tx1"/>
                </a:solidFill>
              </a:rPr>
              <a:t>halloween1.jpg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cdn.skim.gs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images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v1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msi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ipyl0gic7kwcu2karbxe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every-school-needs-to-adopt-the-birthday-cake-ban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 smtClean="0">
                <a:solidFill>
                  <a:schemeClr val="tx1"/>
                </a:solidFill>
              </a:rPr>
              <a:t>ballyliffinhotel.com</a:t>
            </a:r>
            <a:r>
              <a:rPr lang="pt-BR" sz="1400" dirty="0" smtClean="0">
                <a:solidFill>
                  <a:schemeClr val="tx1"/>
                </a:solidFill>
              </a:rPr>
              <a:t>/</a:t>
            </a:r>
            <a:r>
              <a:rPr lang="pt-BR" sz="1400" dirty="0" err="1" smtClean="0">
                <a:solidFill>
                  <a:schemeClr val="tx1"/>
                </a:solidFill>
              </a:rPr>
              <a:t>static</a:t>
            </a:r>
            <a:r>
              <a:rPr lang="pt-BR" sz="1400" dirty="0" smtClean="0">
                <a:solidFill>
                  <a:schemeClr val="tx1"/>
                </a:solidFill>
              </a:rPr>
              <a:t>/uploads/media/new_year_christmas_glasses_champagne_clock_foretaste_mood_35854_2600x2280.jpg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https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 smtClean="0">
                <a:solidFill>
                  <a:schemeClr val="tx1"/>
                </a:solidFill>
              </a:rPr>
              <a:t>heavyeditorial.files.wordpress.com</a:t>
            </a:r>
            <a:r>
              <a:rPr lang="pt-BR" sz="1400" dirty="0" smtClean="0">
                <a:solidFill>
                  <a:schemeClr val="tx1"/>
                </a:solidFill>
              </a:rPr>
              <a:t>/2015/11/</a:t>
            </a:r>
            <a:r>
              <a:rPr lang="pt-BR" sz="1400" dirty="0" err="1" smtClean="0">
                <a:solidFill>
                  <a:schemeClr val="tx1"/>
                </a:solidFill>
              </a:rPr>
              <a:t>gettyimages-186641559.jpg?quality</a:t>
            </a:r>
            <a:r>
              <a:rPr lang="pt-BR" sz="1400" dirty="0" smtClean="0">
                <a:solidFill>
                  <a:schemeClr val="tx1"/>
                </a:solidFill>
              </a:rPr>
              <a:t>=</a:t>
            </a:r>
            <a:r>
              <a:rPr lang="pt-BR" sz="1400" dirty="0" err="1" smtClean="0">
                <a:solidFill>
                  <a:schemeClr val="tx1"/>
                </a:solidFill>
              </a:rPr>
              <a:t>65&amp;strip</a:t>
            </a:r>
            <a:r>
              <a:rPr lang="pt-BR" sz="1400" dirty="0" smtClean="0">
                <a:solidFill>
                  <a:schemeClr val="tx1"/>
                </a:solidFill>
              </a:rPr>
              <a:t>=</a:t>
            </a:r>
            <a:r>
              <a:rPr lang="pt-BR" sz="1400" dirty="0" err="1" smtClean="0">
                <a:solidFill>
                  <a:schemeClr val="tx1"/>
                </a:solidFill>
              </a:rPr>
              <a:t>all&amp;strip</a:t>
            </a:r>
            <a:r>
              <a:rPr lang="pt-BR" sz="1400" dirty="0" smtClean="0">
                <a:solidFill>
                  <a:schemeClr val="tx1"/>
                </a:solidFill>
              </a:rPr>
              <a:t>=</a:t>
            </a:r>
            <a:r>
              <a:rPr lang="pt-BR" sz="1400" dirty="0" err="1" smtClean="0">
                <a:solidFill>
                  <a:schemeClr val="tx1"/>
                </a:solidFill>
              </a:rPr>
              <a:t>all</a:t>
            </a:r>
            <a:endParaRPr lang="pt-BR" sz="1400" dirty="0" smtClean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b="1" dirty="0" err="1">
                <a:solidFill>
                  <a:srgbClr val="CC9900"/>
                </a:solidFill>
              </a:rPr>
              <a:t>Diapositiva</a:t>
            </a:r>
            <a:r>
              <a:rPr lang="pt-BR" sz="1400" b="1" dirty="0">
                <a:solidFill>
                  <a:srgbClr val="CC9900"/>
                </a:solidFill>
              </a:rPr>
              <a:t> </a:t>
            </a:r>
            <a:r>
              <a:rPr lang="pt-BR" sz="1400" b="1" dirty="0" smtClean="0">
                <a:solidFill>
                  <a:srgbClr val="CC9900"/>
                </a:solidFill>
              </a:rPr>
              <a:t>12</a:t>
            </a:r>
            <a:endParaRPr lang="pt-BR" sz="1400" b="1" dirty="0">
              <a:solidFill>
                <a:srgbClr val="CC9900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 smtClean="0">
                <a:solidFill>
                  <a:schemeClr val="tx1"/>
                </a:solidFill>
              </a:rPr>
              <a:t>homewoodsuites3.hilton.com</a:t>
            </a:r>
            <a:r>
              <a:rPr lang="pt-BR" sz="1400" dirty="0" smtClean="0">
                <a:solidFill>
                  <a:schemeClr val="tx1"/>
                </a:solidFill>
              </a:rPr>
              <a:t>/</a:t>
            </a:r>
            <a:r>
              <a:rPr lang="pt-BR" sz="1400" dirty="0" err="1" smtClean="0">
                <a:solidFill>
                  <a:schemeClr val="tx1"/>
                </a:solidFill>
              </a:rPr>
              <a:t>resources</a:t>
            </a:r>
            <a:r>
              <a:rPr lang="pt-BR" sz="1400" dirty="0" smtClean="0">
                <a:solidFill>
                  <a:schemeClr val="tx1"/>
                </a:solidFill>
              </a:rPr>
              <a:t>/media/hw/</a:t>
            </a:r>
            <a:r>
              <a:rPr lang="pt-BR" sz="1400" dirty="0" err="1" smtClean="0">
                <a:solidFill>
                  <a:schemeClr val="tx1"/>
                </a:solidFill>
              </a:rPr>
              <a:t>en_US</a:t>
            </a:r>
            <a:r>
              <a:rPr lang="pt-BR" sz="1400" dirty="0" smtClean="0">
                <a:solidFill>
                  <a:schemeClr val="tx1"/>
                </a:solidFill>
              </a:rPr>
              <a:t>/</a:t>
            </a:r>
            <a:r>
              <a:rPr lang="pt-BR" sz="1400" dirty="0" err="1" smtClean="0">
                <a:solidFill>
                  <a:schemeClr val="tx1"/>
                </a:solidFill>
              </a:rPr>
              <a:t>img</a:t>
            </a:r>
            <a:r>
              <a:rPr lang="pt-BR" sz="1400" dirty="0" smtClean="0">
                <a:solidFill>
                  <a:schemeClr val="tx1"/>
                </a:solidFill>
              </a:rPr>
              <a:t>/</a:t>
            </a:r>
            <a:r>
              <a:rPr lang="pt-BR" sz="1400" dirty="0" err="1" smtClean="0">
                <a:solidFill>
                  <a:schemeClr val="tx1"/>
                </a:solidFill>
              </a:rPr>
              <a:t>shared</a:t>
            </a:r>
            <a:r>
              <a:rPr lang="pt-BR" sz="1400" dirty="0" smtClean="0">
                <a:solidFill>
                  <a:schemeClr val="tx1"/>
                </a:solidFill>
              </a:rPr>
              <a:t>/</a:t>
            </a:r>
            <a:r>
              <a:rPr lang="pt-BR" sz="1400" dirty="0" err="1" smtClean="0">
                <a:solidFill>
                  <a:schemeClr val="tx1"/>
                </a:solidFill>
              </a:rPr>
              <a:t>carousel</a:t>
            </a:r>
            <a:r>
              <a:rPr lang="pt-BR" sz="1400" dirty="0" smtClean="0">
                <a:solidFill>
                  <a:schemeClr val="tx1"/>
                </a:solidFill>
              </a:rPr>
              <a:t>/</a:t>
            </a:r>
            <a:r>
              <a:rPr lang="pt-BR" sz="1400" dirty="0" err="1" smtClean="0">
                <a:solidFill>
                  <a:schemeClr val="tx1"/>
                </a:solidFill>
              </a:rPr>
              <a:t>main</a:t>
            </a:r>
            <a:r>
              <a:rPr lang="pt-BR" sz="1400" dirty="0" smtClean="0">
                <a:solidFill>
                  <a:schemeClr val="tx1"/>
                </a:solidFill>
              </a:rPr>
              <a:t>/</a:t>
            </a:r>
            <a:r>
              <a:rPr lang="pt-BR" sz="1400" dirty="0" err="1" smtClean="0">
                <a:solidFill>
                  <a:schemeClr val="tx1"/>
                </a:solidFill>
              </a:rPr>
              <a:t>HG_weddinghooray_970x336_FitToBox_Center.jpg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https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www.thecelebrationsociety.com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wp-content</a:t>
            </a:r>
            <a:r>
              <a:rPr lang="pt-BR" sz="1400" dirty="0">
                <a:solidFill>
                  <a:schemeClr val="tx1"/>
                </a:solidFill>
              </a:rPr>
              <a:t>/uploads/2015/11/</a:t>
            </a:r>
            <a:r>
              <a:rPr lang="pt-BR" sz="1400" dirty="0" err="1">
                <a:solidFill>
                  <a:schemeClr val="tx1"/>
                </a:solidFill>
              </a:rPr>
              <a:t>Wedding-Party-at-Recpetion-with-Confetti.jpg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https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40winksaday.files.wordpress.com</a:t>
            </a:r>
            <a:r>
              <a:rPr lang="pt-BR" sz="1400" dirty="0">
                <a:solidFill>
                  <a:schemeClr val="tx1"/>
                </a:solidFill>
              </a:rPr>
              <a:t>/2013/03/</a:t>
            </a:r>
            <a:r>
              <a:rPr lang="pt-BR" sz="1400" dirty="0" err="1">
                <a:solidFill>
                  <a:schemeClr val="tx1"/>
                </a:solidFill>
              </a:rPr>
              <a:t>wedding-reception.jpg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pt-BR" sz="1400" dirty="0" smtClean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b="1" dirty="0" err="1">
                <a:solidFill>
                  <a:srgbClr val="CC9900"/>
                </a:solidFill>
              </a:rPr>
              <a:t>Diapositiva</a:t>
            </a:r>
            <a:r>
              <a:rPr lang="pt-BR" sz="1400" b="1" dirty="0">
                <a:solidFill>
                  <a:srgbClr val="CC9900"/>
                </a:solidFill>
              </a:rPr>
              <a:t> </a:t>
            </a:r>
            <a:r>
              <a:rPr lang="pt-BR" sz="1400" b="1" dirty="0" smtClean="0">
                <a:solidFill>
                  <a:srgbClr val="CC9900"/>
                </a:solidFill>
              </a:rPr>
              <a:t>13</a:t>
            </a:r>
            <a:endParaRPr lang="pt-BR" sz="1400" b="1" dirty="0">
              <a:solidFill>
                <a:srgbClr val="CC9900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 smtClean="0">
                <a:solidFill>
                  <a:schemeClr val="tx1"/>
                </a:solidFill>
              </a:rPr>
              <a:t>previews.123rf.com</a:t>
            </a:r>
            <a:r>
              <a:rPr lang="pt-BR" sz="1400" dirty="0" smtClean="0">
                <a:solidFill>
                  <a:schemeClr val="tx1"/>
                </a:solidFill>
              </a:rPr>
              <a:t>/</a:t>
            </a:r>
            <a:r>
              <a:rPr lang="pt-BR" sz="1400" dirty="0" err="1" smtClean="0">
                <a:solidFill>
                  <a:schemeClr val="tx1"/>
                </a:solidFill>
              </a:rPr>
              <a:t>images</a:t>
            </a:r>
            <a:r>
              <a:rPr lang="pt-BR" sz="1400" dirty="0" smtClean="0">
                <a:solidFill>
                  <a:schemeClr val="tx1"/>
                </a:solidFill>
              </a:rPr>
              <a:t>/</a:t>
            </a:r>
            <a:r>
              <a:rPr lang="pt-BR" sz="1400" dirty="0" err="1" smtClean="0">
                <a:solidFill>
                  <a:schemeClr val="tx1"/>
                </a:solidFill>
              </a:rPr>
              <a:t>kiuikson</a:t>
            </a:r>
            <a:r>
              <a:rPr lang="pt-BR" sz="1400" dirty="0" smtClean="0">
                <a:solidFill>
                  <a:schemeClr val="tx1"/>
                </a:solidFill>
              </a:rPr>
              <a:t>/</a:t>
            </a:r>
            <a:r>
              <a:rPr lang="pt-BR" sz="1400" dirty="0" err="1" smtClean="0">
                <a:solidFill>
                  <a:schemeClr val="tx1"/>
                </a:solidFill>
              </a:rPr>
              <a:t>kiuikson1401</a:t>
            </a:r>
            <a:r>
              <a:rPr lang="pt-BR" sz="1400" dirty="0" smtClean="0">
                <a:solidFill>
                  <a:schemeClr val="tx1"/>
                </a:solidFill>
              </a:rPr>
              <a:t>/</a:t>
            </a:r>
            <a:r>
              <a:rPr lang="pt-BR" sz="1400" dirty="0" err="1" smtClean="0">
                <a:solidFill>
                  <a:schemeClr val="tx1"/>
                </a:solidFill>
              </a:rPr>
              <a:t>kiuikson140100066</a:t>
            </a:r>
            <a:r>
              <a:rPr lang="pt-BR" sz="1400" dirty="0" smtClean="0">
                <a:solidFill>
                  <a:schemeClr val="tx1"/>
                </a:solidFill>
              </a:rPr>
              <a:t>/25067456-</a:t>
            </a:r>
            <a:r>
              <a:rPr lang="pt-BR" sz="1400" dirty="0" err="1" smtClean="0">
                <a:solidFill>
                  <a:schemeClr val="tx1"/>
                </a:solidFill>
              </a:rPr>
              <a:t>Valentines</a:t>
            </a:r>
            <a:r>
              <a:rPr lang="pt-BR" sz="1400" dirty="0" smtClean="0">
                <a:solidFill>
                  <a:schemeClr val="tx1"/>
                </a:solidFill>
              </a:rPr>
              <a:t>-</a:t>
            </a:r>
            <a:r>
              <a:rPr lang="pt-BR" sz="1400" dirty="0" err="1" smtClean="0">
                <a:solidFill>
                  <a:schemeClr val="tx1"/>
                </a:solidFill>
              </a:rPr>
              <a:t>photo</a:t>
            </a:r>
            <a:r>
              <a:rPr lang="pt-BR" sz="1400" dirty="0" smtClean="0">
                <a:solidFill>
                  <a:schemeClr val="tx1"/>
                </a:solidFill>
              </a:rPr>
              <a:t>-</a:t>
            </a:r>
            <a:r>
              <a:rPr lang="pt-BR" sz="1400" dirty="0" err="1" smtClean="0">
                <a:solidFill>
                  <a:schemeClr val="tx1"/>
                </a:solidFill>
              </a:rPr>
              <a:t>of</a:t>
            </a:r>
            <a:r>
              <a:rPr lang="pt-BR" sz="1400" dirty="0" smtClean="0">
                <a:solidFill>
                  <a:schemeClr val="tx1"/>
                </a:solidFill>
              </a:rPr>
              <a:t>-</a:t>
            </a:r>
            <a:r>
              <a:rPr lang="pt-BR" sz="1400" dirty="0" err="1" smtClean="0">
                <a:solidFill>
                  <a:schemeClr val="tx1"/>
                </a:solidFill>
              </a:rPr>
              <a:t>kissing</a:t>
            </a:r>
            <a:r>
              <a:rPr lang="pt-BR" sz="1400" dirty="0" smtClean="0">
                <a:solidFill>
                  <a:schemeClr val="tx1"/>
                </a:solidFill>
              </a:rPr>
              <a:t>-</a:t>
            </a:r>
            <a:r>
              <a:rPr lang="pt-BR" sz="1400" dirty="0" err="1" smtClean="0">
                <a:solidFill>
                  <a:schemeClr val="tx1"/>
                </a:solidFill>
              </a:rPr>
              <a:t>couple</a:t>
            </a:r>
            <a:r>
              <a:rPr lang="pt-BR" sz="1400" dirty="0" smtClean="0">
                <a:solidFill>
                  <a:schemeClr val="tx1"/>
                </a:solidFill>
              </a:rPr>
              <a:t>-Stock-</a:t>
            </a:r>
            <a:r>
              <a:rPr lang="pt-BR" sz="1400" dirty="0" err="1" smtClean="0">
                <a:solidFill>
                  <a:schemeClr val="tx1"/>
                </a:solidFill>
              </a:rPr>
              <a:t>Photo.jpg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www.femmes-en-revue.com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wp-content</a:t>
            </a:r>
            <a:r>
              <a:rPr lang="pt-BR" sz="1400" dirty="0">
                <a:solidFill>
                  <a:schemeClr val="tx1"/>
                </a:solidFill>
              </a:rPr>
              <a:t>/uploads/2015/01/</a:t>
            </a:r>
            <a:r>
              <a:rPr lang="pt-BR" sz="1400" dirty="0" err="1">
                <a:solidFill>
                  <a:schemeClr val="tx1"/>
                </a:solidFill>
              </a:rPr>
              <a:t>saint-valentin-couple-amoureux.jpg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f.tqn.com</a:t>
            </a:r>
            <a:r>
              <a:rPr lang="pt-BR" sz="1400" dirty="0">
                <a:solidFill>
                  <a:schemeClr val="tx1"/>
                </a:solidFill>
              </a:rPr>
              <a:t>/y/</a:t>
            </a:r>
            <a:r>
              <a:rPr lang="pt-BR" sz="1400" dirty="0" err="1">
                <a:solidFill>
                  <a:schemeClr val="tx1"/>
                </a:solidFill>
              </a:rPr>
              <a:t>drawsketch</a:t>
            </a:r>
            <a:r>
              <a:rPr lang="pt-BR" sz="1400" dirty="0">
                <a:solidFill>
                  <a:schemeClr val="tx1"/>
                </a:solidFill>
              </a:rPr>
              <a:t>/1/W/b/j/</a:t>
            </a:r>
            <a:r>
              <a:rPr lang="pt-BR" sz="1400" dirty="0" err="1">
                <a:solidFill>
                  <a:schemeClr val="tx1"/>
                </a:solidFill>
              </a:rPr>
              <a:t>Valentines-Day.jpg</a:t>
            </a:r>
            <a:endParaRPr lang="pt-BR" sz="1400" dirty="0" smtClean="0">
              <a:solidFill>
                <a:schemeClr val="tx1"/>
              </a:solidFill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97</a:t>
            </a:fld>
            <a:endParaRPr lang="es-MX"/>
          </a:p>
        </p:txBody>
      </p:sp>
      <p:pic>
        <p:nvPicPr>
          <p:cNvPr id="6" name="Imagen 5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8631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352697" y="35361"/>
            <a:ext cx="7543800" cy="828641"/>
          </a:xfrm>
        </p:spPr>
        <p:txBody>
          <a:bodyPr>
            <a:normAutofit/>
          </a:bodyPr>
          <a:lstStyle/>
          <a:p>
            <a:r>
              <a:rPr lang="es-MX" sz="3600" dirty="0"/>
              <a:t>Referencias</a:t>
            </a:r>
            <a:r>
              <a:rPr lang="es-MX" sz="3600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z="3600" dirty="0"/>
              <a:t>Imágenes</a:t>
            </a: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762000" y="698500"/>
            <a:ext cx="11328400" cy="5610820"/>
          </a:xfrm>
        </p:spPr>
        <p:txBody>
          <a:bodyPr>
            <a:noAutofit/>
          </a:bodyPr>
          <a:lstStyle/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b="1" dirty="0" err="1">
                <a:solidFill>
                  <a:srgbClr val="CC9900"/>
                </a:solidFill>
              </a:rPr>
              <a:t>Diapositiva</a:t>
            </a:r>
            <a:r>
              <a:rPr lang="pt-BR" sz="1400" b="1" dirty="0">
                <a:solidFill>
                  <a:srgbClr val="CC9900"/>
                </a:solidFill>
              </a:rPr>
              <a:t> </a:t>
            </a:r>
            <a:r>
              <a:rPr lang="pt-BR" sz="1400" b="1" dirty="0" smtClean="0">
                <a:solidFill>
                  <a:srgbClr val="CC9900"/>
                </a:solidFill>
              </a:rPr>
              <a:t>14</a:t>
            </a:r>
            <a:endParaRPr lang="pt-BR" sz="1400" b="1" dirty="0">
              <a:solidFill>
                <a:srgbClr val="CC9900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 smtClean="0">
                <a:solidFill>
                  <a:schemeClr val="tx1"/>
                </a:solidFill>
              </a:rPr>
              <a:t>previews.123rf.com</a:t>
            </a:r>
            <a:r>
              <a:rPr lang="pt-BR" sz="1400" dirty="0" smtClean="0">
                <a:solidFill>
                  <a:schemeClr val="tx1"/>
                </a:solidFill>
              </a:rPr>
              <a:t>/</a:t>
            </a:r>
            <a:r>
              <a:rPr lang="pt-BR" sz="1400" dirty="0" err="1" smtClean="0">
                <a:solidFill>
                  <a:schemeClr val="tx1"/>
                </a:solidFill>
              </a:rPr>
              <a:t>images</a:t>
            </a:r>
            <a:r>
              <a:rPr lang="pt-BR" sz="1400" dirty="0" smtClean="0">
                <a:solidFill>
                  <a:schemeClr val="tx1"/>
                </a:solidFill>
              </a:rPr>
              <a:t>/</a:t>
            </a:r>
            <a:r>
              <a:rPr lang="pt-BR" sz="1400" dirty="0" err="1" smtClean="0">
                <a:solidFill>
                  <a:schemeClr val="tx1"/>
                </a:solidFill>
              </a:rPr>
              <a:t>wavebreakmediamicro</a:t>
            </a:r>
            <a:r>
              <a:rPr lang="pt-BR" sz="1400" dirty="0" smtClean="0">
                <a:solidFill>
                  <a:schemeClr val="tx1"/>
                </a:solidFill>
              </a:rPr>
              <a:t>/</a:t>
            </a:r>
            <a:r>
              <a:rPr lang="pt-BR" sz="1400" dirty="0" err="1" smtClean="0">
                <a:solidFill>
                  <a:schemeClr val="tx1"/>
                </a:solidFill>
              </a:rPr>
              <a:t>wavebreakmediamicro1511</a:t>
            </a:r>
            <a:r>
              <a:rPr lang="pt-BR" sz="1400" dirty="0" smtClean="0">
                <a:solidFill>
                  <a:schemeClr val="tx1"/>
                </a:solidFill>
              </a:rPr>
              <a:t>/</a:t>
            </a:r>
            <a:r>
              <a:rPr lang="pt-BR" sz="1400" dirty="0" err="1" smtClean="0">
                <a:solidFill>
                  <a:schemeClr val="tx1"/>
                </a:solidFill>
              </a:rPr>
              <a:t>wavebreakmediamicro151103696</a:t>
            </a:r>
            <a:r>
              <a:rPr lang="pt-BR" sz="1400" dirty="0" smtClean="0">
                <a:solidFill>
                  <a:schemeClr val="tx1"/>
                </a:solidFill>
              </a:rPr>
              <a:t>/47714770-Excited-kid-enjoying-a-birthday-party-blowing-out-the-candles-Stock-Photo.jpg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ymcachgo.3cdn.net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48dd4dcb2cf25a487e_bnm62apkw.jpg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 smtClean="0">
                <a:solidFill>
                  <a:schemeClr val="tx1"/>
                </a:solidFill>
              </a:rPr>
              <a:t>previews.123rf.com</a:t>
            </a:r>
            <a:r>
              <a:rPr lang="pt-BR" sz="1400" dirty="0" smtClean="0">
                <a:solidFill>
                  <a:schemeClr val="tx1"/>
                </a:solidFill>
              </a:rPr>
              <a:t>/</a:t>
            </a:r>
            <a:r>
              <a:rPr lang="pt-BR" sz="1400" dirty="0" err="1" smtClean="0">
                <a:solidFill>
                  <a:schemeClr val="tx1"/>
                </a:solidFill>
              </a:rPr>
              <a:t>images</a:t>
            </a:r>
            <a:r>
              <a:rPr lang="pt-BR" sz="1400" dirty="0" smtClean="0">
                <a:solidFill>
                  <a:schemeClr val="tx1"/>
                </a:solidFill>
              </a:rPr>
              <a:t>/</a:t>
            </a:r>
            <a:r>
              <a:rPr lang="pt-BR" sz="1400" dirty="0" err="1" smtClean="0">
                <a:solidFill>
                  <a:schemeClr val="tx1"/>
                </a:solidFill>
              </a:rPr>
              <a:t>stockbroker</a:t>
            </a:r>
            <a:r>
              <a:rPr lang="pt-BR" sz="1400" dirty="0" smtClean="0">
                <a:solidFill>
                  <a:schemeClr val="tx1"/>
                </a:solidFill>
              </a:rPr>
              <a:t>/</a:t>
            </a:r>
            <a:r>
              <a:rPr lang="pt-BR" sz="1400" dirty="0" err="1" smtClean="0">
                <a:solidFill>
                  <a:schemeClr val="tx1"/>
                </a:solidFill>
              </a:rPr>
              <a:t>stockbroker1507</a:t>
            </a:r>
            <a:r>
              <a:rPr lang="pt-BR" sz="1400" dirty="0" smtClean="0">
                <a:solidFill>
                  <a:schemeClr val="tx1"/>
                </a:solidFill>
              </a:rPr>
              <a:t>/</a:t>
            </a:r>
            <a:r>
              <a:rPr lang="pt-BR" sz="1400" dirty="0" err="1" smtClean="0">
                <a:solidFill>
                  <a:schemeClr val="tx1"/>
                </a:solidFill>
              </a:rPr>
              <a:t>stockbroker150706021</a:t>
            </a:r>
            <a:r>
              <a:rPr lang="pt-BR" sz="1400" dirty="0" smtClean="0">
                <a:solidFill>
                  <a:schemeClr val="tx1"/>
                </a:solidFill>
              </a:rPr>
              <a:t>/42307775-Children-Hitting-Pinata-At-Birthday-Party-Stock-Photo.jpg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pt-BR" sz="1400" dirty="0" smtClean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b="1" dirty="0" err="1">
                <a:solidFill>
                  <a:srgbClr val="CC9900"/>
                </a:solidFill>
              </a:rPr>
              <a:t>Diapositiva</a:t>
            </a:r>
            <a:r>
              <a:rPr lang="pt-BR" sz="1400" b="1" dirty="0">
                <a:solidFill>
                  <a:srgbClr val="CC9900"/>
                </a:solidFill>
              </a:rPr>
              <a:t> </a:t>
            </a:r>
            <a:r>
              <a:rPr lang="pt-BR" sz="1400" b="1" dirty="0" smtClean="0">
                <a:solidFill>
                  <a:srgbClr val="CC9900"/>
                </a:solidFill>
              </a:rPr>
              <a:t>15</a:t>
            </a:r>
            <a:endParaRPr lang="pt-BR" sz="1400" b="1" dirty="0">
              <a:solidFill>
                <a:srgbClr val="CC9900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https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 smtClean="0">
                <a:solidFill>
                  <a:schemeClr val="tx1"/>
                </a:solidFill>
              </a:rPr>
              <a:t>thumbs.dreamstime.com</a:t>
            </a:r>
            <a:r>
              <a:rPr lang="pt-BR" sz="1400" dirty="0" smtClean="0">
                <a:solidFill>
                  <a:schemeClr val="tx1"/>
                </a:solidFill>
              </a:rPr>
              <a:t>/z/family-christmas-dinner-home-big-three-children-celebrating-festive-fireplace-xmas-tree-parent-kids-eating-61300509.jpg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 smtClean="0">
                <a:solidFill>
                  <a:schemeClr val="tx1"/>
                </a:solidFill>
              </a:rPr>
              <a:t>previews.123rf.com</a:t>
            </a:r>
            <a:r>
              <a:rPr lang="pt-BR" sz="1400" dirty="0" smtClean="0">
                <a:solidFill>
                  <a:schemeClr val="tx1"/>
                </a:solidFill>
              </a:rPr>
              <a:t>/</a:t>
            </a:r>
            <a:r>
              <a:rPr lang="pt-BR" sz="1400" dirty="0" err="1" smtClean="0">
                <a:solidFill>
                  <a:schemeClr val="tx1"/>
                </a:solidFill>
              </a:rPr>
              <a:t>images</a:t>
            </a:r>
            <a:r>
              <a:rPr lang="pt-BR" sz="1400" dirty="0" smtClean="0">
                <a:solidFill>
                  <a:schemeClr val="tx1"/>
                </a:solidFill>
              </a:rPr>
              <a:t>/</a:t>
            </a:r>
            <a:r>
              <a:rPr lang="pt-BR" sz="1400" dirty="0" err="1" smtClean="0">
                <a:solidFill>
                  <a:schemeClr val="tx1"/>
                </a:solidFill>
              </a:rPr>
              <a:t>pressmaster</a:t>
            </a:r>
            <a:r>
              <a:rPr lang="pt-BR" sz="1400" dirty="0" smtClean="0">
                <a:solidFill>
                  <a:schemeClr val="tx1"/>
                </a:solidFill>
              </a:rPr>
              <a:t>/</a:t>
            </a:r>
            <a:r>
              <a:rPr lang="pt-BR" sz="1400" dirty="0" err="1" smtClean="0">
                <a:solidFill>
                  <a:schemeClr val="tx1"/>
                </a:solidFill>
              </a:rPr>
              <a:t>pressmaster0812</a:t>
            </a:r>
            <a:r>
              <a:rPr lang="pt-BR" sz="1400" dirty="0" smtClean="0">
                <a:solidFill>
                  <a:schemeClr val="tx1"/>
                </a:solidFill>
              </a:rPr>
              <a:t>/</a:t>
            </a:r>
            <a:r>
              <a:rPr lang="pt-BR" sz="1400" dirty="0" err="1" smtClean="0">
                <a:solidFill>
                  <a:schemeClr val="tx1"/>
                </a:solidFill>
              </a:rPr>
              <a:t>pressmaster081200001</a:t>
            </a:r>
            <a:r>
              <a:rPr lang="pt-BR" sz="1400" dirty="0" smtClean="0">
                <a:solidFill>
                  <a:schemeClr val="tx1"/>
                </a:solidFill>
              </a:rPr>
              <a:t>/3968206-Photo-of-happy-father-giving-Christmas-gifts-to-surprised-sons-on-holiday-eve-Stock-Photo.jpg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https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assets.atdw-online.com.au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images</a:t>
            </a:r>
            <a:r>
              <a:rPr lang="pt-BR" sz="1400" dirty="0">
                <a:solidFill>
                  <a:schemeClr val="tx1"/>
                </a:solidFill>
              </a:rPr>
              <a:t>/Original__</a:t>
            </a:r>
            <a:r>
              <a:rPr lang="pt-BR" sz="1400" dirty="0" err="1" smtClean="0">
                <a:solidFill>
                  <a:schemeClr val="tx1"/>
                </a:solidFill>
              </a:rPr>
              <a:t>10008377_AY69_Untitled_design_1_o4fqv8z.jpg?rect</a:t>
            </a:r>
            <a:r>
              <a:rPr lang="pt-BR" sz="1400" dirty="0" smtClean="0">
                <a:solidFill>
                  <a:schemeClr val="tx1"/>
                </a:solidFill>
              </a:rPr>
              <a:t>=</a:t>
            </a:r>
            <a:r>
              <a:rPr lang="pt-BR" sz="1400" dirty="0" err="1" smtClean="0">
                <a:solidFill>
                  <a:schemeClr val="tx1"/>
                </a:solidFill>
              </a:rPr>
              <a:t>0,0,2048,1536&amp;w</a:t>
            </a:r>
            <a:r>
              <a:rPr lang="pt-BR" sz="1400" dirty="0" smtClean="0">
                <a:solidFill>
                  <a:schemeClr val="tx1"/>
                </a:solidFill>
              </a:rPr>
              <a:t>=</a:t>
            </a:r>
            <a:r>
              <a:rPr lang="pt-BR" sz="1400" dirty="0" err="1" smtClean="0">
                <a:solidFill>
                  <a:schemeClr val="tx1"/>
                </a:solidFill>
              </a:rPr>
              <a:t>800&amp;h</a:t>
            </a:r>
            <a:r>
              <a:rPr lang="pt-BR" sz="1400" dirty="0" smtClean="0">
                <a:solidFill>
                  <a:schemeClr val="tx1"/>
                </a:solidFill>
              </a:rPr>
              <a:t>=600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b="1" dirty="0" err="1">
                <a:solidFill>
                  <a:srgbClr val="CC9900"/>
                </a:solidFill>
              </a:rPr>
              <a:t>Diapositiva</a:t>
            </a:r>
            <a:r>
              <a:rPr lang="pt-BR" sz="1400" b="1" dirty="0">
                <a:solidFill>
                  <a:srgbClr val="CC9900"/>
                </a:solidFill>
              </a:rPr>
              <a:t> 16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https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0.s3.envato.com</a:t>
            </a:r>
            <a:r>
              <a:rPr lang="pt-BR" sz="1400" dirty="0">
                <a:solidFill>
                  <a:schemeClr val="tx1"/>
                </a:solidFill>
              </a:rPr>
              <a:t>/files/77681659/</a:t>
            </a:r>
            <a:r>
              <a:rPr lang="pt-BR" sz="1400" dirty="0" err="1">
                <a:solidFill>
                  <a:schemeClr val="tx1"/>
                </a:solidFill>
              </a:rPr>
              <a:t>AS39.jpg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https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pbs.twimg.com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profile_images</a:t>
            </a:r>
            <a:r>
              <a:rPr lang="pt-BR" sz="1400" dirty="0">
                <a:solidFill>
                  <a:schemeClr val="tx1"/>
                </a:solidFill>
              </a:rPr>
              <a:t>/2862008363/</a:t>
            </a:r>
            <a:r>
              <a:rPr lang="pt-BR" sz="1400" dirty="0" err="1">
                <a:solidFill>
                  <a:schemeClr val="tx1"/>
                </a:solidFill>
              </a:rPr>
              <a:t>c704001153f6e191506c4341a611cb38_400x400.jpeg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pt-BR" sz="1400" dirty="0" smtClean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b="1" dirty="0" err="1">
                <a:solidFill>
                  <a:srgbClr val="CC9900"/>
                </a:solidFill>
              </a:rPr>
              <a:t>Diapositiva</a:t>
            </a:r>
            <a:r>
              <a:rPr lang="pt-BR" sz="1400" b="1" dirty="0">
                <a:solidFill>
                  <a:srgbClr val="CC9900"/>
                </a:solidFill>
              </a:rPr>
              <a:t> 24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2.bp.blogspot.com</a:t>
            </a:r>
            <a:r>
              <a:rPr lang="pt-BR" sz="1400" dirty="0">
                <a:solidFill>
                  <a:schemeClr val="tx1"/>
                </a:solidFill>
              </a:rPr>
              <a:t>/-</a:t>
            </a:r>
            <a:r>
              <a:rPr lang="pt-BR" sz="1400" dirty="0" err="1">
                <a:solidFill>
                  <a:schemeClr val="tx1"/>
                </a:solidFill>
              </a:rPr>
              <a:t>n5l8uBv9IwA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UbQk3MNJlKI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AAAAAAAAAMA</a:t>
            </a:r>
            <a:r>
              <a:rPr lang="pt-BR" sz="1400" dirty="0">
                <a:solidFill>
                  <a:schemeClr val="tx1"/>
                </a:solidFill>
              </a:rPr>
              <a:t>/_</a:t>
            </a:r>
            <a:r>
              <a:rPr lang="pt-BR" sz="1400" dirty="0" err="1">
                <a:solidFill>
                  <a:schemeClr val="tx1"/>
                </a:solidFill>
              </a:rPr>
              <a:t>pTJSSb_sQY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s1600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Kartun+Cewek.png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img04.deviantart.net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fcc6</a:t>
            </a:r>
            <a:r>
              <a:rPr lang="pt-BR" sz="1400" dirty="0">
                <a:solidFill>
                  <a:schemeClr val="tx1"/>
                </a:solidFill>
              </a:rPr>
              <a:t>/i/2015/136/e/9/</a:t>
            </a:r>
            <a:r>
              <a:rPr lang="pt-BR" sz="1400" dirty="0" err="1">
                <a:solidFill>
                  <a:schemeClr val="tx1"/>
                </a:solidFill>
              </a:rPr>
              <a:t>olly_benito_cartoon_vector_by_tekrovergara-d8tjrta.png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pt-BR" sz="1400" dirty="0">
              <a:solidFill>
                <a:schemeClr val="tx1"/>
              </a:solidFill>
            </a:endParaRPr>
          </a:p>
          <a:p>
            <a:pPr marL="45720">
              <a:spcBef>
                <a:spcPts val="0"/>
              </a:spcBef>
              <a:spcAft>
                <a:spcPts val="0"/>
              </a:spcAft>
            </a:pPr>
            <a:r>
              <a:rPr lang="pt-BR" sz="1400" b="1" dirty="0" err="1">
                <a:solidFill>
                  <a:srgbClr val="CC9900"/>
                </a:solidFill>
              </a:rPr>
              <a:t>Diapositiva</a:t>
            </a:r>
            <a:r>
              <a:rPr lang="pt-BR" sz="1400" b="1" dirty="0">
                <a:solidFill>
                  <a:srgbClr val="CC9900"/>
                </a:solidFill>
              </a:rPr>
              <a:t> 25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cliparts.co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cliparts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5iR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rab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5iRrabE6T.png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b="1" dirty="0" err="1">
                <a:solidFill>
                  <a:srgbClr val="CC9900"/>
                </a:solidFill>
              </a:rPr>
              <a:t>Diapositiva</a:t>
            </a:r>
            <a:r>
              <a:rPr lang="pt-BR" sz="1400" b="1" dirty="0">
                <a:solidFill>
                  <a:srgbClr val="CC9900"/>
                </a:solidFill>
              </a:rPr>
              <a:t> 26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pre10.deviantart.net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2c6c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th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pre</a:t>
            </a:r>
            <a:r>
              <a:rPr lang="pt-BR" sz="1400" dirty="0">
                <a:solidFill>
                  <a:schemeClr val="tx1"/>
                </a:solidFill>
              </a:rPr>
              <a:t>/i/2015/091/e/4/</a:t>
            </a:r>
            <a:r>
              <a:rPr lang="pt-BR" sz="1400" dirty="0" err="1">
                <a:solidFill>
                  <a:schemeClr val="tx1"/>
                </a:solidFill>
              </a:rPr>
              <a:t>cartoon_selfie_by_fire_topaz-d8o2cdj.png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www.1designshop.com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wp-content</a:t>
            </a:r>
            <a:r>
              <a:rPr lang="pt-BR" sz="1400" dirty="0">
                <a:solidFill>
                  <a:schemeClr val="tx1"/>
                </a:solidFill>
              </a:rPr>
              <a:t>/uploads/2016/01/</a:t>
            </a:r>
            <a:r>
              <a:rPr lang="pt-BR" sz="1400" dirty="0" err="1">
                <a:solidFill>
                  <a:schemeClr val="tx1"/>
                </a:solidFill>
              </a:rPr>
              <a:t>1dsp</a:t>
            </a:r>
            <a:r>
              <a:rPr lang="pt-BR" sz="1400" dirty="0">
                <a:solidFill>
                  <a:schemeClr val="tx1"/>
                </a:solidFill>
              </a:rPr>
              <a:t>-20160105-business-</a:t>
            </a:r>
            <a:r>
              <a:rPr lang="pt-BR" sz="1400" dirty="0" err="1">
                <a:solidFill>
                  <a:schemeClr val="tx1"/>
                </a:solidFill>
              </a:rPr>
              <a:t>011.png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pt-BR" sz="1400" dirty="0" smtClean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pt-BR" sz="1400" dirty="0">
              <a:solidFill>
                <a:schemeClr val="tx1"/>
              </a:solidFill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98</a:t>
            </a:fld>
            <a:endParaRPr lang="es-MX"/>
          </a:p>
        </p:txBody>
      </p:sp>
      <p:pic>
        <p:nvPicPr>
          <p:cNvPr id="6" name="Imagen 5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6094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352697" y="35361"/>
            <a:ext cx="7543800" cy="828641"/>
          </a:xfrm>
        </p:spPr>
        <p:txBody>
          <a:bodyPr>
            <a:normAutofit/>
          </a:bodyPr>
          <a:lstStyle/>
          <a:p>
            <a:r>
              <a:rPr lang="es-MX" sz="3600" dirty="0"/>
              <a:t>Referencias</a:t>
            </a:r>
            <a:r>
              <a:rPr lang="es-MX" sz="3600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z="3600" dirty="0"/>
              <a:t>Imágenes</a:t>
            </a: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800100" y="864002"/>
            <a:ext cx="10995660" cy="5445318"/>
          </a:xfrm>
        </p:spPr>
        <p:txBody>
          <a:bodyPr>
            <a:noAutofit/>
          </a:bodyPr>
          <a:lstStyle/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b="1" dirty="0" err="1">
                <a:solidFill>
                  <a:srgbClr val="CC9900"/>
                </a:solidFill>
              </a:rPr>
              <a:t>Diapositiva</a:t>
            </a:r>
            <a:r>
              <a:rPr lang="pt-BR" sz="1400" b="1" dirty="0">
                <a:solidFill>
                  <a:srgbClr val="CC9900"/>
                </a:solidFill>
              </a:rPr>
              <a:t> 27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www.hobbiesforcouples.com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wp-content</a:t>
            </a:r>
            <a:r>
              <a:rPr lang="pt-BR" sz="1400" dirty="0">
                <a:solidFill>
                  <a:schemeClr val="tx1"/>
                </a:solidFill>
              </a:rPr>
              <a:t>/uploads/2014/01/</a:t>
            </a:r>
            <a:r>
              <a:rPr lang="pt-BR" sz="1400" dirty="0" err="1">
                <a:solidFill>
                  <a:schemeClr val="tx1"/>
                </a:solidFill>
              </a:rPr>
              <a:t>shutterstock_148169357.jpg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media.gettyimages.com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photos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couple-eating-large-sandwiches-on-beach-picture-id108147305?s</a:t>
            </a:r>
            <a:r>
              <a:rPr lang="pt-BR" sz="1400" dirty="0">
                <a:solidFill>
                  <a:schemeClr val="tx1"/>
                </a:solidFill>
              </a:rPr>
              <a:t>=</a:t>
            </a:r>
            <a:r>
              <a:rPr lang="pt-BR" sz="1400" dirty="0" err="1">
                <a:solidFill>
                  <a:schemeClr val="tx1"/>
                </a:solidFill>
              </a:rPr>
              <a:t>170667a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1.bp.blogspot.com</a:t>
            </a:r>
            <a:r>
              <a:rPr lang="pt-BR" sz="1400" dirty="0">
                <a:solidFill>
                  <a:schemeClr val="tx1"/>
                </a:solidFill>
              </a:rPr>
              <a:t>/-_</a:t>
            </a:r>
            <a:r>
              <a:rPr lang="pt-BR" sz="1400" dirty="0" err="1">
                <a:solidFill>
                  <a:schemeClr val="tx1"/>
                </a:solidFill>
              </a:rPr>
              <a:t>c6RrbNZ0xE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UlavsZIOpPI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AAAAAAAABys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Y1yIRWLdQcU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s320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adoles.png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b="1" dirty="0" err="1">
                <a:solidFill>
                  <a:srgbClr val="CC9900"/>
                </a:solidFill>
              </a:rPr>
              <a:t>Diapositiva</a:t>
            </a:r>
            <a:r>
              <a:rPr lang="pt-BR" sz="1400" b="1" dirty="0">
                <a:solidFill>
                  <a:srgbClr val="CC9900"/>
                </a:solidFill>
              </a:rPr>
              <a:t> 29-60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www.mes-english.com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flashcards</a:t>
            </a:r>
            <a:r>
              <a:rPr lang="pt-BR" sz="1400" dirty="0">
                <a:solidFill>
                  <a:schemeClr val="tx1"/>
                </a:solidFill>
              </a:rPr>
              <a:t>/files/</a:t>
            </a:r>
            <a:r>
              <a:rPr lang="pt-BR" sz="1400" dirty="0" err="1">
                <a:solidFill>
                  <a:schemeClr val="tx1"/>
                </a:solidFill>
              </a:rPr>
              <a:t>ppt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dailyroutines1.ppt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www.mes-english.com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flashcards</a:t>
            </a:r>
            <a:r>
              <a:rPr lang="pt-BR" sz="1400" dirty="0">
                <a:solidFill>
                  <a:schemeClr val="tx1"/>
                </a:solidFill>
              </a:rPr>
              <a:t>/files/</a:t>
            </a:r>
            <a:r>
              <a:rPr lang="pt-BR" sz="1400" dirty="0" err="1">
                <a:solidFill>
                  <a:schemeClr val="tx1"/>
                </a:solidFill>
              </a:rPr>
              <a:t>ppt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dailyroutines2.ppt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pt-BR" sz="1400" dirty="0" smtClean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b="1" dirty="0" err="1">
                <a:solidFill>
                  <a:srgbClr val="CC9900"/>
                </a:solidFill>
              </a:rPr>
              <a:t>Diapositiva</a:t>
            </a:r>
            <a:r>
              <a:rPr lang="pt-BR" sz="1400" b="1" dirty="0">
                <a:solidFill>
                  <a:srgbClr val="CC9900"/>
                </a:solidFill>
              </a:rPr>
              <a:t> 71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ambito-financiero.com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wp-content</a:t>
            </a:r>
            <a:r>
              <a:rPr lang="pt-BR" sz="1400" dirty="0">
                <a:solidFill>
                  <a:schemeClr val="tx1"/>
                </a:solidFill>
              </a:rPr>
              <a:t>/uploads/2013/05/preguntas-antes-de-</a:t>
            </a:r>
            <a:r>
              <a:rPr lang="pt-BR" sz="1400" dirty="0" err="1">
                <a:solidFill>
                  <a:schemeClr val="tx1"/>
                </a:solidFill>
              </a:rPr>
              <a:t>invertir.jpg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b="1" dirty="0" err="1">
                <a:solidFill>
                  <a:srgbClr val="CC9900"/>
                </a:solidFill>
              </a:rPr>
              <a:t>Diapositiva</a:t>
            </a:r>
            <a:r>
              <a:rPr lang="pt-BR" sz="1400" b="1" dirty="0">
                <a:solidFill>
                  <a:srgbClr val="CC9900"/>
                </a:solidFill>
              </a:rPr>
              <a:t> 72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https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www.beastmodeprospecting.com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hs-fs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hubfs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student-taking-test2-667950-edited.jpg?t</a:t>
            </a:r>
            <a:r>
              <a:rPr lang="pt-BR" sz="1400" dirty="0">
                <a:solidFill>
                  <a:schemeClr val="tx1"/>
                </a:solidFill>
              </a:rPr>
              <a:t>=</a:t>
            </a:r>
            <a:r>
              <a:rPr lang="pt-BR" sz="1400" dirty="0" err="1">
                <a:solidFill>
                  <a:schemeClr val="tx1"/>
                </a:solidFill>
              </a:rPr>
              <a:t>1467044144558&amp;width</a:t>
            </a:r>
            <a:r>
              <a:rPr lang="pt-BR" sz="1400" dirty="0">
                <a:solidFill>
                  <a:schemeClr val="tx1"/>
                </a:solidFill>
              </a:rPr>
              <a:t>=</a:t>
            </a:r>
            <a:r>
              <a:rPr lang="pt-BR" sz="1400" dirty="0" err="1">
                <a:solidFill>
                  <a:schemeClr val="tx1"/>
                </a:solidFill>
              </a:rPr>
              <a:t>3480&amp;name</a:t>
            </a:r>
            <a:r>
              <a:rPr lang="pt-BR" sz="1400" dirty="0">
                <a:solidFill>
                  <a:schemeClr val="tx1"/>
                </a:solidFill>
              </a:rPr>
              <a:t>=</a:t>
            </a:r>
            <a:r>
              <a:rPr lang="pt-BR" sz="1400" dirty="0" err="1">
                <a:solidFill>
                  <a:schemeClr val="tx1"/>
                </a:solidFill>
              </a:rPr>
              <a:t>student</a:t>
            </a:r>
            <a:r>
              <a:rPr lang="pt-BR" sz="1400" dirty="0">
                <a:solidFill>
                  <a:schemeClr val="tx1"/>
                </a:solidFill>
              </a:rPr>
              <a:t>-</a:t>
            </a:r>
            <a:r>
              <a:rPr lang="pt-BR" sz="1400" dirty="0" err="1">
                <a:solidFill>
                  <a:schemeClr val="tx1"/>
                </a:solidFill>
              </a:rPr>
              <a:t>taking</a:t>
            </a:r>
            <a:r>
              <a:rPr lang="pt-BR" sz="1400" dirty="0">
                <a:solidFill>
                  <a:schemeClr val="tx1"/>
                </a:solidFill>
              </a:rPr>
              <a:t>-</a:t>
            </a:r>
            <a:r>
              <a:rPr lang="pt-BR" sz="1400" dirty="0" err="1">
                <a:solidFill>
                  <a:schemeClr val="tx1"/>
                </a:solidFill>
              </a:rPr>
              <a:t>test2</a:t>
            </a:r>
            <a:r>
              <a:rPr lang="pt-BR" sz="1400" dirty="0">
                <a:solidFill>
                  <a:schemeClr val="tx1"/>
                </a:solidFill>
              </a:rPr>
              <a:t>-667950-</a:t>
            </a:r>
            <a:r>
              <a:rPr lang="pt-BR" sz="1400" dirty="0" err="1">
                <a:solidFill>
                  <a:schemeClr val="tx1"/>
                </a:solidFill>
              </a:rPr>
              <a:t>edited.jpg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www3.pictures.zimbio.com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gi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10th+FINA+World+Swimming+Championships+25m+1QL2ixi_9yJx.jpg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www.retailwiseusa.com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wp-content</a:t>
            </a:r>
            <a:r>
              <a:rPr lang="pt-BR" sz="1400" dirty="0">
                <a:solidFill>
                  <a:schemeClr val="tx1"/>
                </a:solidFill>
              </a:rPr>
              <a:t>/uploads/2014/04/</a:t>
            </a:r>
            <a:r>
              <a:rPr lang="pt-BR" sz="1400" dirty="0" err="1">
                <a:solidFill>
                  <a:schemeClr val="tx1"/>
                </a:solidFill>
              </a:rPr>
              <a:t>Using</a:t>
            </a:r>
            <a:r>
              <a:rPr lang="pt-BR" sz="1400" dirty="0">
                <a:solidFill>
                  <a:schemeClr val="tx1"/>
                </a:solidFill>
              </a:rPr>
              <a:t>-Music-</a:t>
            </a:r>
            <a:r>
              <a:rPr lang="pt-BR" sz="1400" dirty="0" err="1">
                <a:solidFill>
                  <a:schemeClr val="tx1"/>
                </a:solidFill>
              </a:rPr>
              <a:t>To</a:t>
            </a:r>
            <a:r>
              <a:rPr lang="pt-BR" sz="1400" dirty="0">
                <a:solidFill>
                  <a:schemeClr val="tx1"/>
                </a:solidFill>
              </a:rPr>
              <a:t>-</a:t>
            </a:r>
            <a:r>
              <a:rPr lang="pt-BR" sz="1400" dirty="0" err="1">
                <a:solidFill>
                  <a:schemeClr val="tx1"/>
                </a:solidFill>
              </a:rPr>
              <a:t>Influence-Buying-Behavior.jpg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pt-BR" sz="1400" dirty="0" smtClean="0">
              <a:solidFill>
                <a:schemeClr val="tx1"/>
              </a:solidFill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2 - LLI. Cesar Martínez Acevedo</a:t>
            </a:r>
            <a:endParaRPr lang="es-MX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99</a:t>
            </a:fld>
            <a:endParaRPr lang="es-MX"/>
          </a:p>
        </p:txBody>
      </p:sp>
      <p:pic>
        <p:nvPicPr>
          <p:cNvPr id="6" name="Imagen 5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500"/>
            <a:ext cx="4445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9177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op">
  <a:themeElements>
    <a:clrScheme name="Azul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17F9D331-421E-442F-B033-AF5B21A44854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TM10001105[[fn=Recorte]]</Template>
  <TotalTime>244</TotalTime>
  <Words>3696</Words>
  <Application>Microsoft Office PowerPoint</Application>
  <PresentationFormat>Panorámica</PresentationFormat>
  <Paragraphs>827</Paragraphs>
  <Slides>100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100</vt:i4>
      </vt:variant>
    </vt:vector>
  </HeadingPairs>
  <TitlesOfParts>
    <vt:vector size="108" baseType="lpstr">
      <vt:lpstr>Arial</vt:lpstr>
      <vt:lpstr>Calibri</vt:lpstr>
      <vt:lpstr>Century Gothic</vt:lpstr>
      <vt:lpstr>Franklin Gothic Book</vt:lpstr>
      <vt:lpstr>Tahoma</vt:lpstr>
      <vt:lpstr>Times New Roman</vt:lpstr>
      <vt:lpstr>Wingdings 2</vt:lpstr>
      <vt:lpstr>Crop</vt:lpstr>
      <vt:lpstr>Material Didáctico Audiovisual Sólo Visión Proyectables Diapositivas  Inglés 2 - Módulo I Bachillerato Universitario 2015</vt:lpstr>
      <vt:lpstr>Inglés 2</vt:lpstr>
      <vt:lpstr>Módulo I</vt:lpstr>
      <vt:lpstr>Competencia Disciplinar</vt:lpstr>
      <vt:lpstr>Competencia Genérica</vt:lpstr>
      <vt:lpstr>TEMAS</vt:lpstr>
      <vt:lpstr>Simple Present Vs. Present Continuous 1</vt:lpstr>
      <vt:lpstr>Special Occasions</vt:lpstr>
      <vt:lpstr>Special Occasions</vt:lpstr>
      <vt:lpstr>Describe the activities that you usually do in these occasions.</vt:lpstr>
      <vt:lpstr>Speaking Activity Work with a partner. Draw a chart in your notebook and complete the chart with his/her information.</vt:lpstr>
      <vt:lpstr>Look at the pictures and describe the activities that the people is doing now.</vt:lpstr>
      <vt:lpstr>Look at the pictures and describe the activities that the people is doing now.</vt:lpstr>
      <vt:lpstr>Look at the pictures and describe the activities that the people is doing now.</vt:lpstr>
      <vt:lpstr>Look at the pictures and describe the activities that the people is doing now.</vt:lpstr>
      <vt:lpstr>Simple Present Vs. Present Continuous 2</vt:lpstr>
      <vt:lpstr>Competencias</vt:lpstr>
      <vt:lpstr>Simple Present</vt:lpstr>
      <vt:lpstr>Present Continuous</vt:lpstr>
      <vt:lpstr>Simple Present vs Present Cotinuous</vt:lpstr>
      <vt:lpstr>Expressions</vt:lpstr>
      <vt:lpstr>Look at the picture and choose the correct answer</vt:lpstr>
      <vt:lpstr>Look at the picture and choose the correct answer</vt:lpstr>
      <vt:lpstr>Fill in the blanks with the present continuous or the simple present of the verb in brackets. </vt:lpstr>
      <vt:lpstr>Fill in the blanks with the present continuous or the simple present of the verb in brackets. </vt:lpstr>
      <vt:lpstr>Simple Present or Present Continuous</vt:lpstr>
      <vt:lpstr>Simple Present Review</vt:lpstr>
      <vt:lpstr>Competencias</vt:lpstr>
      <vt:lpstr>Instructions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Exercise Complete the chart with your everyday activities.</vt:lpstr>
      <vt:lpstr>Use of English (Grammar)</vt:lpstr>
      <vt:lpstr>Simple Present Statements</vt:lpstr>
      <vt:lpstr>Exercise Complete the sentences with the correct verb form.</vt:lpstr>
      <vt:lpstr>Exercise Answer the questions about you.</vt:lpstr>
      <vt:lpstr>Exercise: Ask two classmates the questions and complete the chart.</vt:lpstr>
      <vt:lpstr>Adverbs of frequency</vt:lpstr>
      <vt:lpstr>Adverbs of frequency</vt:lpstr>
      <vt:lpstr>Adverbs of frequency</vt:lpstr>
      <vt:lpstr>How often do you…?</vt:lpstr>
      <vt:lpstr>Making Questions</vt:lpstr>
      <vt:lpstr>Present Continuous Review</vt:lpstr>
      <vt:lpstr>Competencias</vt:lpstr>
      <vt:lpstr>SPEAKING ACTIVITY  Look at the following pictures and describe what’s happening.  Use Present Continuous</vt:lpstr>
      <vt:lpstr>What is happening in the picture?</vt:lpstr>
      <vt:lpstr>What is happening in the picture?</vt:lpstr>
      <vt:lpstr>What is happening in the picture</vt:lpstr>
      <vt:lpstr>What is happening in the picture?</vt:lpstr>
      <vt:lpstr>What is happening in the picture?</vt:lpstr>
      <vt:lpstr>What is happening in the picture?</vt:lpstr>
      <vt:lpstr>What is happening in the picture?</vt:lpstr>
      <vt:lpstr>What is happening in the picture?</vt:lpstr>
      <vt:lpstr>What is happening in the picture?</vt:lpstr>
      <vt:lpstr>What is happening in the picture?</vt:lpstr>
      <vt:lpstr>What is happening in the picture?</vt:lpstr>
      <vt:lpstr>What is happening in the picture?</vt:lpstr>
      <vt:lpstr>What is happening in the picture?</vt:lpstr>
      <vt:lpstr>What is happening in the picture?</vt:lpstr>
      <vt:lpstr>What is happening in the picture?</vt:lpstr>
      <vt:lpstr>There some expressions that we use in Present Continuous</vt:lpstr>
      <vt:lpstr>And you…</vt:lpstr>
      <vt:lpstr>Don’t forget…</vt:lpstr>
      <vt:lpstr>Exercise: Choose the correct verb to complete the sentence.</vt:lpstr>
      <vt:lpstr>Exercise: Fill in the blanks with the verbs in brackets.</vt:lpstr>
      <vt:lpstr>Presentación de PowerPoint</vt:lpstr>
      <vt:lpstr>Referencias</vt:lpstr>
      <vt:lpstr>Referencias Imágenes</vt:lpstr>
      <vt:lpstr>Referencias Imágenes</vt:lpstr>
      <vt:lpstr>Referencias Imágenes</vt:lpstr>
      <vt:lpstr>Referencias Imágenes</vt:lpstr>
    </vt:vector>
  </TitlesOfParts>
  <Company>Laptop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 Mtz A</dc:creator>
  <cp:lastModifiedBy>C Mtz A</cp:lastModifiedBy>
  <cp:revision>73</cp:revision>
  <dcterms:created xsi:type="dcterms:W3CDTF">2017-09-26T00:09:08Z</dcterms:created>
  <dcterms:modified xsi:type="dcterms:W3CDTF">2017-10-05T22:41:07Z</dcterms:modified>
</cp:coreProperties>
</file>