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331" r:id="rId15"/>
    <p:sldId id="343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270" r:id="rId28"/>
    <p:sldId id="344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345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29" r:id="rId82"/>
    <p:sldId id="330" r:id="rId83"/>
    <p:sldId id="346" r:id="rId84"/>
    <p:sldId id="347" r:id="rId85"/>
    <p:sldId id="348" r:id="rId86"/>
    <p:sldId id="350" r:id="rId87"/>
    <p:sldId id="351" r:id="rId88"/>
    <p:sldId id="349" r:id="rId8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 snapToGrid="0">
      <p:cViewPr varScale="1">
        <p:scale>
          <a:sx n="76" d="100"/>
          <a:sy n="76" d="100"/>
        </p:scale>
        <p:origin x="5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02C6B-6C9E-41E1-8F95-3E520FD8A94E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8832D14C-9182-4A17-9EFE-0B5EE712B8E3}">
      <dgm:prSet phldrT="[Texto]" custT="1"/>
      <dgm:spPr/>
      <dgm:t>
        <a:bodyPr/>
        <a:lstStyle/>
        <a:p>
          <a:r>
            <a:rPr lang="es-MX" sz="4400" dirty="0" err="1" smtClean="0"/>
            <a:t>Verb</a:t>
          </a:r>
          <a:r>
            <a:rPr lang="es-MX" sz="4400" dirty="0" smtClean="0"/>
            <a:t> </a:t>
          </a:r>
        </a:p>
        <a:p>
          <a:r>
            <a:rPr lang="es-MX" sz="4400" dirty="0" err="1" smtClean="0"/>
            <a:t>Have</a:t>
          </a:r>
          <a:endParaRPr lang="es-MX" sz="4400" dirty="0"/>
        </a:p>
      </dgm:t>
    </dgm:pt>
    <dgm:pt modelId="{2F2BA9DE-ACB8-491C-A121-6C39AA65AD53}" type="parTrans" cxnId="{7B171877-0D70-489D-81A0-CA9DBC459651}">
      <dgm:prSet/>
      <dgm:spPr/>
      <dgm:t>
        <a:bodyPr/>
        <a:lstStyle/>
        <a:p>
          <a:endParaRPr lang="es-MX"/>
        </a:p>
      </dgm:t>
    </dgm:pt>
    <dgm:pt modelId="{78424903-2A1F-40CC-9A75-6B22ADAAD1A8}" type="sibTrans" cxnId="{7B171877-0D70-489D-81A0-CA9DBC459651}">
      <dgm:prSet/>
      <dgm:spPr/>
      <dgm:t>
        <a:bodyPr/>
        <a:lstStyle/>
        <a:p>
          <a:endParaRPr lang="es-MX"/>
        </a:p>
      </dgm:t>
    </dgm:pt>
    <dgm:pt modelId="{34385391-6303-4A97-835F-DC7EDA17E0CE}">
      <dgm:prSet phldrT="[Texto]"/>
      <dgm:spPr/>
      <dgm:t>
        <a:bodyPr/>
        <a:lstStyle/>
        <a:p>
          <a:r>
            <a:rPr lang="es-MX" dirty="0" err="1" smtClean="0"/>
            <a:t>Verb</a:t>
          </a:r>
          <a:r>
            <a:rPr lang="es-MX" dirty="0" smtClean="0"/>
            <a:t> in </a:t>
          </a:r>
          <a:r>
            <a:rPr lang="es-MX" dirty="0" err="1" smtClean="0"/>
            <a:t>Past</a:t>
          </a:r>
          <a:r>
            <a:rPr lang="es-MX" dirty="0" smtClean="0"/>
            <a:t> </a:t>
          </a:r>
          <a:r>
            <a:rPr lang="es-MX" dirty="0" err="1" smtClean="0"/>
            <a:t>Participle</a:t>
          </a:r>
          <a:endParaRPr lang="es-MX" dirty="0"/>
        </a:p>
      </dgm:t>
    </dgm:pt>
    <dgm:pt modelId="{C96F65F2-A59E-49BB-A077-C23D6ECAA869}" type="parTrans" cxnId="{D631FF0B-25C4-4334-95A7-77A6F6AFC959}">
      <dgm:prSet/>
      <dgm:spPr/>
      <dgm:t>
        <a:bodyPr/>
        <a:lstStyle/>
        <a:p>
          <a:endParaRPr lang="es-MX"/>
        </a:p>
      </dgm:t>
    </dgm:pt>
    <dgm:pt modelId="{14D02076-A08D-4703-8006-EF00B5923609}" type="sibTrans" cxnId="{D631FF0B-25C4-4334-95A7-77A6F6AFC959}">
      <dgm:prSet/>
      <dgm:spPr/>
      <dgm:t>
        <a:bodyPr/>
        <a:lstStyle/>
        <a:p>
          <a:endParaRPr lang="es-MX"/>
        </a:p>
      </dgm:t>
    </dgm:pt>
    <dgm:pt modelId="{2C6EBD44-8792-4DDF-B89E-D3766AF0EC72}">
      <dgm:prSet phldrT="[Texto]"/>
      <dgm:spPr/>
      <dgm:t>
        <a:bodyPr/>
        <a:lstStyle/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gone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been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eaten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danced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worked</a:t>
          </a:r>
          <a:r>
            <a:rPr lang="es-MX" dirty="0" smtClean="0"/>
            <a:t> </a:t>
          </a:r>
          <a:endParaRPr lang="es-MX" dirty="0"/>
        </a:p>
      </dgm:t>
    </dgm:pt>
    <dgm:pt modelId="{828C793C-0E9E-4BD3-A52C-B708A63065F0}" type="parTrans" cxnId="{511C5C6E-14FB-43F0-B79E-5D06DAC0F957}">
      <dgm:prSet/>
      <dgm:spPr/>
      <dgm:t>
        <a:bodyPr/>
        <a:lstStyle/>
        <a:p>
          <a:endParaRPr lang="es-MX"/>
        </a:p>
      </dgm:t>
    </dgm:pt>
    <dgm:pt modelId="{7E715F49-1793-4BDC-ADAF-FA75F2D188B6}" type="sibTrans" cxnId="{511C5C6E-14FB-43F0-B79E-5D06DAC0F957}">
      <dgm:prSet/>
      <dgm:spPr/>
      <dgm:t>
        <a:bodyPr/>
        <a:lstStyle/>
        <a:p>
          <a:endParaRPr lang="es-MX"/>
        </a:p>
      </dgm:t>
    </dgm:pt>
    <dgm:pt modelId="{CFBF38E8-A3DA-4B11-9AEF-3E41797955E4}" type="pres">
      <dgm:prSet presAssocID="{A6202C6B-6C9E-41E1-8F95-3E520FD8A94E}" presName="Name0" presStyleCnt="0">
        <dgm:presLayoutVars>
          <dgm:dir/>
          <dgm:resizeHandles val="exact"/>
        </dgm:presLayoutVars>
      </dgm:prSet>
      <dgm:spPr/>
    </dgm:pt>
    <dgm:pt modelId="{2F0E9849-7DF4-4B13-B945-2240B90CF48A}" type="pres">
      <dgm:prSet presAssocID="{A6202C6B-6C9E-41E1-8F95-3E520FD8A94E}" presName="vNodes" presStyleCnt="0"/>
      <dgm:spPr/>
    </dgm:pt>
    <dgm:pt modelId="{0D9AF5B4-A5D9-4859-8D14-78F11CEB5DAB}" type="pres">
      <dgm:prSet presAssocID="{8832D14C-9182-4A17-9EFE-0B5EE712B8E3}" presName="node" presStyleLbl="node1" presStyleIdx="0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86BB63DC-5724-4C66-877F-5BE60EABC7DD}" type="pres">
      <dgm:prSet presAssocID="{78424903-2A1F-40CC-9A75-6B22ADAAD1A8}" presName="spacerT" presStyleCnt="0"/>
      <dgm:spPr/>
    </dgm:pt>
    <dgm:pt modelId="{DCA2BCA0-9F07-463F-ADB9-1FDEC03D4CC5}" type="pres">
      <dgm:prSet presAssocID="{78424903-2A1F-40CC-9A75-6B22ADAAD1A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758883D-EF1E-41F3-A741-A5927A1963FD}" type="pres">
      <dgm:prSet presAssocID="{78424903-2A1F-40CC-9A75-6B22ADAAD1A8}" presName="spacerB" presStyleCnt="0"/>
      <dgm:spPr/>
    </dgm:pt>
    <dgm:pt modelId="{3C814CB9-E030-4673-815B-D549CAB74165}" type="pres">
      <dgm:prSet presAssocID="{34385391-6303-4A97-835F-DC7EDA17E0CE}" presName="node" presStyleLbl="node1" presStyleIdx="1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082B0D26-B39A-44C1-90B5-481B73EF82EC}" type="pres">
      <dgm:prSet presAssocID="{A6202C6B-6C9E-41E1-8F95-3E520FD8A94E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3F6E9416-9C14-4C2A-9A7E-96D6288FA6D2}" type="pres">
      <dgm:prSet presAssocID="{A6202C6B-6C9E-41E1-8F95-3E520FD8A94E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3626CD2-1395-4AA7-BEAB-FC5254E31A76}" type="pres">
      <dgm:prSet presAssocID="{A6202C6B-6C9E-41E1-8F95-3E520FD8A94E}" presName="lastNode" presStyleLbl="node1" presStyleIdx="2" presStyleCnt="3" custScaleX="110877" custScaleY="12368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s-MX"/>
        </a:p>
      </dgm:t>
    </dgm:pt>
  </dgm:ptLst>
  <dgm:cxnLst>
    <dgm:cxn modelId="{D631FF0B-25C4-4334-95A7-77A6F6AFC959}" srcId="{A6202C6B-6C9E-41E1-8F95-3E520FD8A94E}" destId="{34385391-6303-4A97-835F-DC7EDA17E0CE}" srcOrd="1" destOrd="0" parTransId="{C96F65F2-A59E-49BB-A077-C23D6ECAA869}" sibTransId="{14D02076-A08D-4703-8006-EF00B5923609}"/>
    <dgm:cxn modelId="{69D90B14-3CC6-491F-8F03-134D251AD3D6}" type="presOf" srcId="{8832D14C-9182-4A17-9EFE-0B5EE712B8E3}" destId="{0D9AF5B4-A5D9-4859-8D14-78F11CEB5DAB}" srcOrd="0" destOrd="0" presId="urn:microsoft.com/office/officeart/2005/8/layout/equation2"/>
    <dgm:cxn modelId="{4B4D1967-0261-419F-845E-BA06A19A7DE0}" type="presOf" srcId="{14D02076-A08D-4703-8006-EF00B5923609}" destId="{3F6E9416-9C14-4C2A-9A7E-96D6288FA6D2}" srcOrd="1" destOrd="0" presId="urn:microsoft.com/office/officeart/2005/8/layout/equation2"/>
    <dgm:cxn modelId="{C7A71A18-4E16-47C4-98A0-BF27ACA5EC96}" type="presOf" srcId="{2C6EBD44-8792-4DDF-B89E-D3766AF0EC72}" destId="{33626CD2-1395-4AA7-BEAB-FC5254E31A76}" srcOrd="0" destOrd="0" presId="urn:microsoft.com/office/officeart/2005/8/layout/equation2"/>
    <dgm:cxn modelId="{7B171877-0D70-489D-81A0-CA9DBC459651}" srcId="{A6202C6B-6C9E-41E1-8F95-3E520FD8A94E}" destId="{8832D14C-9182-4A17-9EFE-0B5EE712B8E3}" srcOrd="0" destOrd="0" parTransId="{2F2BA9DE-ACB8-491C-A121-6C39AA65AD53}" sibTransId="{78424903-2A1F-40CC-9A75-6B22ADAAD1A8}"/>
    <dgm:cxn modelId="{352CEF10-0651-4284-BA67-51DFBFCCC659}" type="presOf" srcId="{78424903-2A1F-40CC-9A75-6B22ADAAD1A8}" destId="{DCA2BCA0-9F07-463F-ADB9-1FDEC03D4CC5}" srcOrd="0" destOrd="0" presId="urn:microsoft.com/office/officeart/2005/8/layout/equation2"/>
    <dgm:cxn modelId="{A081292A-42B1-43E8-A77E-83CDDD4F8A40}" type="presOf" srcId="{A6202C6B-6C9E-41E1-8F95-3E520FD8A94E}" destId="{CFBF38E8-A3DA-4B11-9AEF-3E41797955E4}" srcOrd="0" destOrd="0" presId="urn:microsoft.com/office/officeart/2005/8/layout/equation2"/>
    <dgm:cxn modelId="{511C5C6E-14FB-43F0-B79E-5D06DAC0F957}" srcId="{A6202C6B-6C9E-41E1-8F95-3E520FD8A94E}" destId="{2C6EBD44-8792-4DDF-B89E-D3766AF0EC72}" srcOrd="2" destOrd="0" parTransId="{828C793C-0E9E-4BD3-A52C-B708A63065F0}" sibTransId="{7E715F49-1793-4BDC-ADAF-FA75F2D188B6}"/>
    <dgm:cxn modelId="{C218814F-2F42-462B-981D-1AED7725BD3F}" type="presOf" srcId="{34385391-6303-4A97-835F-DC7EDA17E0CE}" destId="{3C814CB9-E030-4673-815B-D549CAB74165}" srcOrd="0" destOrd="0" presId="urn:microsoft.com/office/officeart/2005/8/layout/equation2"/>
    <dgm:cxn modelId="{A0EFDB27-DEF6-4641-9F9A-800C106A8F97}" type="presOf" srcId="{14D02076-A08D-4703-8006-EF00B5923609}" destId="{082B0D26-B39A-44C1-90B5-481B73EF82EC}" srcOrd="0" destOrd="0" presId="urn:microsoft.com/office/officeart/2005/8/layout/equation2"/>
    <dgm:cxn modelId="{F55EB0E5-A5F1-4386-BBD7-FF8D049E31AE}" type="presParOf" srcId="{CFBF38E8-A3DA-4B11-9AEF-3E41797955E4}" destId="{2F0E9849-7DF4-4B13-B945-2240B90CF48A}" srcOrd="0" destOrd="0" presId="urn:microsoft.com/office/officeart/2005/8/layout/equation2"/>
    <dgm:cxn modelId="{6AE08291-7525-46E6-8D54-784AB5CE6705}" type="presParOf" srcId="{2F0E9849-7DF4-4B13-B945-2240B90CF48A}" destId="{0D9AF5B4-A5D9-4859-8D14-78F11CEB5DAB}" srcOrd="0" destOrd="0" presId="urn:microsoft.com/office/officeart/2005/8/layout/equation2"/>
    <dgm:cxn modelId="{666509D6-4EF7-433A-B3BC-08A5357E5727}" type="presParOf" srcId="{2F0E9849-7DF4-4B13-B945-2240B90CF48A}" destId="{86BB63DC-5724-4C66-877F-5BE60EABC7DD}" srcOrd="1" destOrd="0" presId="urn:microsoft.com/office/officeart/2005/8/layout/equation2"/>
    <dgm:cxn modelId="{7DAB850C-B72F-41A6-8DB3-73C895B20FB7}" type="presParOf" srcId="{2F0E9849-7DF4-4B13-B945-2240B90CF48A}" destId="{DCA2BCA0-9F07-463F-ADB9-1FDEC03D4CC5}" srcOrd="2" destOrd="0" presId="urn:microsoft.com/office/officeart/2005/8/layout/equation2"/>
    <dgm:cxn modelId="{A86AEE45-44B8-48BB-B82E-CB2C0260CF86}" type="presParOf" srcId="{2F0E9849-7DF4-4B13-B945-2240B90CF48A}" destId="{C758883D-EF1E-41F3-A741-A5927A1963FD}" srcOrd="3" destOrd="0" presId="urn:microsoft.com/office/officeart/2005/8/layout/equation2"/>
    <dgm:cxn modelId="{C1981F06-53F9-4355-AF7C-6184A70F4D7D}" type="presParOf" srcId="{2F0E9849-7DF4-4B13-B945-2240B90CF48A}" destId="{3C814CB9-E030-4673-815B-D549CAB74165}" srcOrd="4" destOrd="0" presId="urn:microsoft.com/office/officeart/2005/8/layout/equation2"/>
    <dgm:cxn modelId="{87FC70DE-8EBF-4582-A0B5-402D05862D3A}" type="presParOf" srcId="{CFBF38E8-A3DA-4B11-9AEF-3E41797955E4}" destId="{082B0D26-B39A-44C1-90B5-481B73EF82EC}" srcOrd="1" destOrd="0" presId="urn:microsoft.com/office/officeart/2005/8/layout/equation2"/>
    <dgm:cxn modelId="{1BD3629F-85D6-489B-AEAB-5A9268BAF539}" type="presParOf" srcId="{082B0D26-B39A-44C1-90B5-481B73EF82EC}" destId="{3F6E9416-9C14-4C2A-9A7E-96D6288FA6D2}" srcOrd="0" destOrd="0" presId="urn:microsoft.com/office/officeart/2005/8/layout/equation2"/>
    <dgm:cxn modelId="{4FD790A8-E910-423D-8A4F-218E7A1E2034}" type="presParOf" srcId="{CFBF38E8-A3DA-4B11-9AEF-3E41797955E4}" destId="{33626CD2-1395-4AA7-BEAB-FC5254E31A7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E5AE4F-8B2F-4A27-9A27-C3B047CDEE6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297FD93-AF51-4B3B-9965-66A7086E4C2C}">
      <dgm:prSet phldrT="[Texto]" custT="1"/>
      <dgm:spPr/>
      <dgm:t>
        <a:bodyPr/>
        <a:lstStyle/>
        <a:p>
          <a:r>
            <a:rPr lang="es-MX" sz="3200" dirty="0" err="1" smtClean="0"/>
            <a:t>Subject</a:t>
          </a:r>
          <a:endParaRPr lang="es-MX" sz="3200" dirty="0"/>
        </a:p>
      </dgm:t>
    </dgm:pt>
    <dgm:pt modelId="{82AD3486-09DA-43B2-B1C6-84C632F4C544}" type="parTrans" cxnId="{B1B286CD-229D-42D1-BB30-61DBB981B205}">
      <dgm:prSet/>
      <dgm:spPr/>
      <dgm:t>
        <a:bodyPr/>
        <a:lstStyle/>
        <a:p>
          <a:endParaRPr lang="es-MX" sz="2800"/>
        </a:p>
      </dgm:t>
    </dgm:pt>
    <dgm:pt modelId="{423F46CD-E175-4DCA-93FB-369612530A73}" type="sibTrans" cxnId="{B1B286CD-229D-42D1-BB30-61DBB981B205}">
      <dgm:prSet custT="1"/>
      <dgm:spPr/>
      <dgm:t>
        <a:bodyPr/>
        <a:lstStyle/>
        <a:p>
          <a:endParaRPr lang="es-MX" sz="2400"/>
        </a:p>
      </dgm:t>
    </dgm:pt>
    <dgm:pt modelId="{BE9A72F3-A372-490F-925F-4EBE3455399C}">
      <dgm:prSet phldrT="[Texto]" custT="1"/>
      <dgm:spPr/>
      <dgm:t>
        <a:bodyPr/>
        <a:lstStyle/>
        <a:p>
          <a:r>
            <a:rPr lang="es-MX" sz="3200" dirty="0" err="1" smtClean="0"/>
            <a:t>Verb</a:t>
          </a:r>
          <a:r>
            <a:rPr lang="es-MX" sz="3200" dirty="0" smtClean="0"/>
            <a:t> in </a:t>
          </a:r>
          <a:r>
            <a:rPr lang="es-MX" sz="3200" dirty="0" err="1" smtClean="0"/>
            <a:t>past</a:t>
          </a:r>
          <a:endParaRPr lang="es-MX" sz="3200" dirty="0"/>
        </a:p>
      </dgm:t>
    </dgm:pt>
    <dgm:pt modelId="{F85F49BC-F19C-4E5A-9685-8640D3AAC150}" type="parTrans" cxnId="{47005997-3119-4147-87EB-4CD5C70CC489}">
      <dgm:prSet/>
      <dgm:spPr/>
      <dgm:t>
        <a:bodyPr/>
        <a:lstStyle/>
        <a:p>
          <a:endParaRPr lang="es-MX" sz="2800"/>
        </a:p>
      </dgm:t>
    </dgm:pt>
    <dgm:pt modelId="{5F980E1E-8569-4EF5-931C-BE8D19C25311}" type="sibTrans" cxnId="{47005997-3119-4147-87EB-4CD5C70CC489}">
      <dgm:prSet custT="1"/>
      <dgm:spPr/>
      <dgm:t>
        <a:bodyPr/>
        <a:lstStyle/>
        <a:p>
          <a:endParaRPr lang="es-MX" sz="2400"/>
        </a:p>
      </dgm:t>
    </dgm:pt>
    <dgm:pt modelId="{BC5EF131-477E-4F74-8D2E-5C9CBFF21A63}">
      <dgm:prSet phldrT="[Texto]" custT="1"/>
      <dgm:spPr/>
      <dgm:t>
        <a:bodyPr/>
        <a:lstStyle/>
        <a:p>
          <a:r>
            <a:rPr lang="es-MX" sz="2400" dirty="0" err="1" smtClean="0"/>
            <a:t>Complement</a:t>
          </a:r>
          <a:endParaRPr lang="es-MX" sz="2400" dirty="0"/>
        </a:p>
      </dgm:t>
    </dgm:pt>
    <dgm:pt modelId="{E0D8642F-6C91-48BE-A30A-DEECF03ABCE7}" type="parTrans" cxnId="{9B247E0C-B7CD-4800-81C1-E57A89A70E77}">
      <dgm:prSet/>
      <dgm:spPr/>
      <dgm:t>
        <a:bodyPr/>
        <a:lstStyle/>
        <a:p>
          <a:endParaRPr lang="es-MX" sz="2800"/>
        </a:p>
      </dgm:t>
    </dgm:pt>
    <dgm:pt modelId="{18C2B922-C552-4787-B152-547289019894}" type="sibTrans" cxnId="{9B247E0C-B7CD-4800-81C1-E57A89A70E77}">
      <dgm:prSet custT="1"/>
      <dgm:spPr/>
      <dgm:t>
        <a:bodyPr/>
        <a:lstStyle/>
        <a:p>
          <a:endParaRPr lang="es-MX" sz="2400"/>
        </a:p>
      </dgm:t>
    </dgm:pt>
    <dgm:pt modelId="{A7DF2A73-55EF-41DC-947F-172966A5E623}">
      <dgm:prSet phldrT="[Texto]" custT="1"/>
      <dgm:spPr/>
      <dgm:t>
        <a:bodyPr/>
        <a:lstStyle/>
        <a:p>
          <a:r>
            <a:rPr lang="es-MX" sz="2800" dirty="0" smtClean="0"/>
            <a:t>Time </a:t>
          </a:r>
          <a:r>
            <a:rPr lang="es-MX" sz="2800" dirty="0" err="1" smtClean="0"/>
            <a:t>expression</a:t>
          </a:r>
          <a:endParaRPr lang="es-MX" sz="2800" dirty="0"/>
        </a:p>
      </dgm:t>
    </dgm:pt>
    <dgm:pt modelId="{C4068EA0-8528-4733-813C-6ADB44470C0C}" type="parTrans" cxnId="{AC011D5C-6CF1-42D2-8310-EFE687DB33E9}">
      <dgm:prSet/>
      <dgm:spPr/>
      <dgm:t>
        <a:bodyPr/>
        <a:lstStyle/>
        <a:p>
          <a:endParaRPr lang="es-MX" sz="2800"/>
        </a:p>
      </dgm:t>
    </dgm:pt>
    <dgm:pt modelId="{6DDA2B55-078F-4E23-9400-34606A7C841B}" type="sibTrans" cxnId="{AC011D5C-6CF1-42D2-8310-EFE687DB33E9}">
      <dgm:prSet/>
      <dgm:spPr/>
      <dgm:t>
        <a:bodyPr/>
        <a:lstStyle/>
        <a:p>
          <a:endParaRPr lang="es-MX" sz="2800"/>
        </a:p>
      </dgm:t>
    </dgm:pt>
    <dgm:pt modelId="{257D2B14-145E-472E-A407-9299EF8C5451}" type="pres">
      <dgm:prSet presAssocID="{C2E5AE4F-8B2F-4A27-9A27-C3B047CDEE6F}" presName="Name0" presStyleCnt="0">
        <dgm:presLayoutVars>
          <dgm:dir/>
          <dgm:resizeHandles val="exact"/>
        </dgm:presLayoutVars>
      </dgm:prSet>
      <dgm:spPr/>
    </dgm:pt>
    <dgm:pt modelId="{9A7AFD8A-7D7A-417F-95B6-67136EF38A73}" type="pres">
      <dgm:prSet presAssocID="{8297FD93-AF51-4B3B-9965-66A7086E4C2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281533-DC7B-48CF-B4AC-C56F2AEF7753}" type="pres">
      <dgm:prSet presAssocID="{423F46CD-E175-4DCA-93FB-369612530A73}" presName="sibTrans" presStyleLbl="sibTrans2D1" presStyleIdx="0" presStyleCnt="3"/>
      <dgm:spPr/>
      <dgm:t>
        <a:bodyPr/>
        <a:lstStyle/>
        <a:p>
          <a:endParaRPr lang="es-MX"/>
        </a:p>
      </dgm:t>
    </dgm:pt>
    <dgm:pt modelId="{FB47EA68-83EC-47B7-AE08-44C196D2CB44}" type="pres">
      <dgm:prSet presAssocID="{423F46CD-E175-4DCA-93FB-369612530A73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8D789188-A2B9-4AC5-BEA1-2E8B001CBF3D}" type="pres">
      <dgm:prSet presAssocID="{BE9A72F3-A372-490F-925F-4EBE345539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8AF83B-1C70-4FC9-AA9F-EB7215771C10}" type="pres">
      <dgm:prSet presAssocID="{5F980E1E-8569-4EF5-931C-BE8D19C25311}" presName="sibTrans" presStyleLbl="sibTrans2D1" presStyleIdx="1" presStyleCnt="3"/>
      <dgm:spPr/>
      <dgm:t>
        <a:bodyPr/>
        <a:lstStyle/>
        <a:p>
          <a:endParaRPr lang="es-MX"/>
        </a:p>
      </dgm:t>
    </dgm:pt>
    <dgm:pt modelId="{F35776FC-C6A9-4067-8901-D0D6EA27EA2D}" type="pres">
      <dgm:prSet presAssocID="{5F980E1E-8569-4EF5-931C-BE8D19C25311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234CA359-46A9-4431-B4C4-A5726636930B}" type="pres">
      <dgm:prSet presAssocID="{BC5EF131-477E-4F74-8D2E-5C9CBFF21A6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2AF73E-31D8-4785-B97E-7AFF924AE251}" type="pres">
      <dgm:prSet presAssocID="{18C2B922-C552-4787-B152-547289019894}" presName="sibTrans" presStyleLbl="sibTrans2D1" presStyleIdx="2" presStyleCnt="3"/>
      <dgm:spPr/>
      <dgm:t>
        <a:bodyPr/>
        <a:lstStyle/>
        <a:p>
          <a:endParaRPr lang="es-MX"/>
        </a:p>
      </dgm:t>
    </dgm:pt>
    <dgm:pt modelId="{16E1E0DE-7B4F-4738-833F-FAA3FBEDEABA}" type="pres">
      <dgm:prSet presAssocID="{18C2B922-C552-4787-B152-547289019894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D60D52E-FAEA-4CBA-B9B1-621A5DB98521}" type="pres">
      <dgm:prSet presAssocID="{A7DF2A73-55EF-41DC-947F-172966A5E6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6EA6DA-7C94-4CD4-9960-29E6E1AD03FA}" type="presOf" srcId="{C2E5AE4F-8B2F-4A27-9A27-C3B047CDEE6F}" destId="{257D2B14-145E-472E-A407-9299EF8C5451}" srcOrd="0" destOrd="0" presId="urn:microsoft.com/office/officeart/2005/8/layout/process1"/>
    <dgm:cxn modelId="{F20F7990-C899-47F2-A2F6-3259ECB7B11E}" type="presOf" srcId="{5F980E1E-8569-4EF5-931C-BE8D19C25311}" destId="{1F8AF83B-1C70-4FC9-AA9F-EB7215771C10}" srcOrd="0" destOrd="0" presId="urn:microsoft.com/office/officeart/2005/8/layout/process1"/>
    <dgm:cxn modelId="{B1B286CD-229D-42D1-BB30-61DBB981B205}" srcId="{C2E5AE4F-8B2F-4A27-9A27-C3B047CDEE6F}" destId="{8297FD93-AF51-4B3B-9965-66A7086E4C2C}" srcOrd="0" destOrd="0" parTransId="{82AD3486-09DA-43B2-B1C6-84C632F4C544}" sibTransId="{423F46CD-E175-4DCA-93FB-369612530A73}"/>
    <dgm:cxn modelId="{47005997-3119-4147-87EB-4CD5C70CC489}" srcId="{C2E5AE4F-8B2F-4A27-9A27-C3B047CDEE6F}" destId="{BE9A72F3-A372-490F-925F-4EBE3455399C}" srcOrd="1" destOrd="0" parTransId="{F85F49BC-F19C-4E5A-9685-8640D3AAC150}" sibTransId="{5F980E1E-8569-4EF5-931C-BE8D19C25311}"/>
    <dgm:cxn modelId="{07B5E3B6-5EB8-402D-918B-E65DC1F60DD4}" type="presOf" srcId="{5F980E1E-8569-4EF5-931C-BE8D19C25311}" destId="{F35776FC-C6A9-4067-8901-D0D6EA27EA2D}" srcOrd="1" destOrd="0" presId="urn:microsoft.com/office/officeart/2005/8/layout/process1"/>
    <dgm:cxn modelId="{E327F510-FB62-4AAB-BC7E-A2FCDD562018}" type="presOf" srcId="{BC5EF131-477E-4F74-8D2E-5C9CBFF21A63}" destId="{234CA359-46A9-4431-B4C4-A5726636930B}" srcOrd="0" destOrd="0" presId="urn:microsoft.com/office/officeart/2005/8/layout/process1"/>
    <dgm:cxn modelId="{C1AC227F-446C-4F6F-B1D8-641AC4EA3C37}" type="presOf" srcId="{423F46CD-E175-4DCA-93FB-369612530A73}" destId="{71281533-DC7B-48CF-B4AC-C56F2AEF7753}" srcOrd="0" destOrd="0" presId="urn:microsoft.com/office/officeart/2005/8/layout/process1"/>
    <dgm:cxn modelId="{F2EC650B-2C45-4DE1-A086-A9EDE4550166}" type="presOf" srcId="{423F46CD-E175-4DCA-93FB-369612530A73}" destId="{FB47EA68-83EC-47B7-AE08-44C196D2CB44}" srcOrd="1" destOrd="0" presId="urn:microsoft.com/office/officeart/2005/8/layout/process1"/>
    <dgm:cxn modelId="{66571438-09FA-4EBA-946F-5945622E1136}" type="presOf" srcId="{18C2B922-C552-4787-B152-547289019894}" destId="{2D2AF73E-31D8-4785-B97E-7AFF924AE251}" srcOrd="0" destOrd="0" presId="urn:microsoft.com/office/officeart/2005/8/layout/process1"/>
    <dgm:cxn modelId="{DADFFC86-6BDD-4080-AF22-19553C2A662D}" type="presOf" srcId="{18C2B922-C552-4787-B152-547289019894}" destId="{16E1E0DE-7B4F-4738-833F-FAA3FBEDEABA}" srcOrd="1" destOrd="0" presId="urn:microsoft.com/office/officeart/2005/8/layout/process1"/>
    <dgm:cxn modelId="{8DB04115-454F-4198-940F-F3F6462BBC10}" type="presOf" srcId="{BE9A72F3-A372-490F-925F-4EBE3455399C}" destId="{8D789188-A2B9-4AC5-BEA1-2E8B001CBF3D}" srcOrd="0" destOrd="0" presId="urn:microsoft.com/office/officeart/2005/8/layout/process1"/>
    <dgm:cxn modelId="{FC9D4306-704A-4856-B084-ED94DD4004BD}" type="presOf" srcId="{A7DF2A73-55EF-41DC-947F-172966A5E623}" destId="{0D60D52E-FAEA-4CBA-B9B1-621A5DB98521}" srcOrd="0" destOrd="0" presId="urn:microsoft.com/office/officeart/2005/8/layout/process1"/>
    <dgm:cxn modelId="{AC011D5C-6CF1-42D2-8310-EFE687DB33E9}" srcId="{C2E5AE4F-8B2F-4A27-9A27-C3B047CDEE6F}" destId="{A7DF2A73-55EF-41DC-947F-172966A5E623}" srcOrd="3" destOrd="0" parTransId="{C4068EA0-8528-4733-813C-6ADB44470C0C}" sibTransId="{6DDA2B55-078F-4E23-9400-34606A7C841B}"/>
    <dgm:cxn modelId="{39ED8A26-DFA8-4F84-A7C3-07132FFA83AF}" type="presOf" srcId="{8297FD93-AF51-4B3B-9965-66A7086E4C2C}" destId="{9A7AFD8A-7D7A-417F-95B6-67136EF38A73}" srcOrd="0" destOrd="0" presId="urn:microsoft.com/office/officeart/2005/8/layout/process1"/>
    <dgm:cxn modelId="{9B247E0C-B7CD-4800-81C1-E57A89A70E77}" srcId="{C2E5AE4F-8B2F-4A27-9A27-C3B047CDEE6F}" destId="{BC5EF131-477E-4F74-8D2E-5C9CBFF21A63}" srcOrd="2" destOrd="0" parTransId="{E0D8642F-6C91-48BE-A30A-DEECF03ABCE7}" sibTransId="{18C2B922-C552-4787-B152-547289019894}"/>
    <dgm:cxn modelId="{A2E917AD-78B8-4C0F-8D85-99876FD1BF0F}" type="presParOf" srcId="{257D2B14-145E-472E-A407-9299EF8C5451}" destId="{9A7AFD8A-7D7A-417F-95B6-67136EF38A73}" srcOrd="0" destOrd="0" presId="urn:microsoft.com/office/officeart/2005/8/layout/process1"/>
    <dgm:cxn modelId="{C041F60A-0C51-4AEA-B55C-AC89B3D0A632}" type="presParOf" srcId="{257D2B14-145E-472E-A407-9299EF8C5451}" destId="{71281533-DC7B-48CF-B4AC-C56F2AEF7753}" srcOrd="1" destOrd="0" presId="urn:microsoft.com/office/officeart/2005/8/layout/process1"/>
    <dgm:cxn modelId="{4F27BF93-DE64-408C-9840-14B710C68649}" type="presParOf" srcId="{71281533-DC7B-48CF-B4AC-C56F2AEF7753}" destId="{FB47EA68-83EC-47B7-AE08-44C196D2CB44}" srcOrd="0" destOrd="0" presId="urn:microsoft.com/office/officeart/2005/8/layout/process1"/>
    <dgm:cxn modelId="{02C89904-B8B3-497C-BCF0-ED64F55DD69E}" type="presParOf" srcId="{257D2B14-145E-472E-A407-9299EF8C5451}" destId="{8D789188-A2B9-4AC5-BEA1-2E8B001CBF3D}" srcOrd="2" destOrd="0" presId="urn:microsoft.com/office/officeart/2005/8/layout/process1"/>
    <dgm:cxn modelId="{42E95AF7-4554-4696-AF5F-94334172698F}" type="presParOf" srcId="{257D2B14-145E-472E-A407-9299EF8C5451}" destId="{1F8AF83B-1C70-4FC9-AA9F-EB7215771C10}" srcOrd="3" destOrd="0" presId="urn:microsoft.com/office/officeart/2005/8/layout/process1"/>
    <dgm:cxn modelId="{034ADD18-23D0-40B2-BE5F-EE3F13A89ECA}" type="presParOf" srcId="{1F8AF83B-1C70-4FC9-AA9F-EB7215771C10}" destId="{F35776FC-C6A9-4067-8901-D0D6EA27EA2D}" srcOrd="0" destOrd="0" presId="urn:microsoft.com/office/officeart/2005/8/layout/process1"/>
    <dgm:cxn modelId="{BF0525A8-A555-4145-A7E7-7DC4C9D4B762}" type="presParOf" srcId="{257D2B14-145E-472E-A407-9299EF8C5451}" destId="{234CA359-46A9-4431-B4C4-A5726636930B}" srcOrd="4" destOrd="0" presId="urn:microsoft.com/office/officeart/2005/8/layout/process1"/>
    <dgm:cxn modelId="{ACB37238-7DDB-4DA5-9C81-9E85398C85C1}" type="presParOf" srcId="{257D2B14-145E-472E-A407-9299EF8C5451}" destId="{2D2AF73E-31D8-4785-B97E-7AFF924AE251}" srcOrd="5" destOrd="0" presId="urn:microsoft.com/office/officeart/2005/8/layout/process1"/>
    <dgm:cxn modelId="{DD50C2F5-7ADF-4E61-9B6F-27C2A505D03B}" type="presParOf" srcId="{2D2AF73E-31D8-4785-B97E-7AFF924AE251}" destId="{16E1E0DE-7B4F-4738-833F-FAA3FBEDEABA}" srcOrd="0" destOrd="0" presId="urn:microsoft.com/office/officeart/2005/8/layout/process1"/>
    <dgm:cxn modelId="{427BFB35-CCFA-43AA-ABB3-0843268638AD}" type="presParOf" srcId="{257D2B14-145E-472E-A407-9299EF8C5451}" destId="{0D60D52E-FAEA-4CBA-B9B1-621A5DB9852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E5AE4F-8B2F-4A27-9A27-C3B047CDEE6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297FD93-AF51-4B3B-9965-66A7086E4C2C}">
      <dgm:prSet phldrT="[Texto]" custT="1"/>
      <dgm:spPr/>
      <dgm:t>
        <a:bodyPr/>
        <a:lstStyle/>
        <a:p>
          <a:r>
            <a:rPr lang="es-MX" sz="3200" dirty="0" err="1" smtClean="0"/>
            <a:t>Subject</a:t>
          </a:r>
          <a:endParaRPr lang="es-MX" sz="3200" dirty="0"/>
        </a:p>
      </dgm:t>
    </dgm:pt>
    <dgm:pt modelId="{82AD3486-09DA-43B2-B1C6-84C632F4C544}" type="parTrans" cxnId="{B1B286CD-229D-42D1-BB30-61DBB981B205}">
      <dgm:prSet/>
      <dgm:spPr/>
      <dgm:t>
        <a:bodyPr/>
        <a:lstStyle/>
        <a:p>
          <a:endParaRPr lang="es-MX" sz="2800"/>
        </a:p>
      </dgm:t>
    </dgm:pt>
    <dgm:pt modelId="{423F46CD-E175-4DCA-93FB-369612530A73}" type="sibTrans" cxnId="{B1B286CD-229D-42D1-BB30-61DBB981B205}">
      <dgm:prSet custT="1"/>
      <dgm:spPr/>
      <dgm:t>
        <a:bodyPr/>
        <a:lstStyle/>
        <a:p>
          <a:endParaRPr lang="es-MX" sz="2400"/>
        </a:p>
      </dgm:t>
    </dgm:pt>
    <dgm:pt modelId="{BE9A72F3-A372-490F-925F-4EBE3455399C}">
      <dgm:prSet phldrT="[Texto]" custT="1"/>
      <dgm:spPr/>
      <dgm:t>
        <a:bodyPr/>
        <a:lstStyle/>
        <a:p>
          <a:r>
            <a:rPr lang="es-MX" sz="3200" dirty="0" err="1" smtClean="0"/>
            <a:t>Verb</a:t>
          </a:r>
          <a:r>
            <a:rPr lang="es-MX" sz="3200" dirty="0" smtClean="0"/>
            <a:t> in </a:t>
          </a:r>
          <a:r>
            <a:rPr lang="es-MX" sz="3200" dirty="0" err="1" smtClean="0"/>
            <a:t>present</a:t>
          </a:r>
          <a:endParaRPr lang="es-MX" sz="3200" dirty="0"/>
        </a:p>
      </dgm:t>
    </dgm:pt>
    <dgm:pt modelId="{F85F49BC-F19C-4E5A-9685-8640D3AAC150}" type="parTrans" cxnId="{47005997-3119-4147-87EB-4CD5C70CC489}">
      <dgm:prSet/>
      <dgm:spPr/>
      <dgm:t>
        <a:bodyPr/>
        <a:lstStyle/>
        <a:p>
          <a:endParaRPr lang="es-MX" sz="2800"/>
        </a:p>
      </dgm:t>
    </dgm:pt>
    <dgm:pt modelId="{5F980E1E-8569-4EF5-931C-BE8D19C25311}" type="sibTrans" cxnId="{47005997-3119-4147-87EB-4CD5C70CC489}">
      <dgm:prSet custT="1"/>
      <dgm:spPr/>
      <dgm:t>
        <a:bodyPr/>
        <a:lstStyle/>
        <a:p>
          <a:endParaRPr lang="es-MX" sz="2400"/>
        </a:p>
      </dgm:t>
    </dgm:pt>
    <dgm:pt modelId="{BC5EF131-477E-4F74-8D2E-5C9CBFF21A63}">
      <dgm:prSet phldrT="[Texto]" custT="1"/>
      <dgm:spPr/>
      <dgm:t>
        <a:bodyPr/>
        <a:lstStyle/>
        <a:p>
          <a:r>
            <a:rPr lang="es-MX" sz="2800" dirty="0" err="1" smtClean="0"/>
            <a:t>Comple</a:t>
          </a:r>
          <a:r>
            <a:rPr lang="es-MX" sz="2800" dirty="0" smtClean="0"/>
            <a:t>-</a:t>
          </a:r>
        </a:p>
        <a:p>
          <a:r>
            <a:rPr lang="es-MX" sz="2800" dirty="0" err="1" smtClean="0"/>
            <a:t>ment</a:t>
          </a:r>
          <a:endParaRPr lang="es-MX" sz="2800" dirty="0"/>
        </a:p>
      </dgm:t>
    </dgm:pt>
    <dgm:pt modelId="{E0D8642F-6C91-48BE-A30A-DEECF03ABCE7}" type="parTrans" cxnId="{9B247E0C-B7CD-4800-81C1-E57A89A70E77}">
      <dgm:prSet/>
      <dgm:spPr/>
      <dgm:t>
        <a:bodyPr/>
        <a:lstStyle/>
        <a:p>
          <a:endParaRPr lang="es-MX" sz="2800"/>
        </a:p>
      </dgm:t>
    </dgm:pt>
    <dgm:pt modelId="{18C2B922-C552-4787-B152-547289019894}" type="sibTrans" cxnId="{9B247E0C-B7CD-4800-81C1-E57A89A70E77}">
      <dgm:prSet custT="1"/>
      <dgm:spPr/>
      <dgm:t>
        <a:bodyPr/>
        <a:lstStyle/>
        <a:p>
          <a:endParaRPr lang="es-MX" sz="2400"/>
        </a:p>
      </dgm:t>
    </dgm:pt>
    <dgm:pt modelId="{A7DF2A73-55EF-41DC-947F-172966A5E623}">
      <dgm:prSet phldrT="[Texto]" custT="1"/>
      <dgm:spPr/>
      <dgm:t>
        <a:bodyPr/>
        <a:lstStyle/>
        <a:p>
          <a:r>
            <a:rPr lang="es-MX" sz="2000" dirty="0" smtClean="0"/>
            <a:t>Time </a:t>
          </a:r>
          <a:r>
            <a:rPr lang="es-MX" sz="2000" dirty="0" err="1" smtClean="0"/>
            <a:t>expre-ssion</a:t>
          </a:r>
          <a:endParaRPr lang="es-MX" sz="2000" dirty="0"/>
        </a:p>
      </dgm:t>
    </dgm:pt>
    <dgm:pt modelId="{C4068EA0-8528-4733-813C-6ADB44470C0C}" type="parTrans" cxnId="{AC011D5C-6CF1-42D2-8310-EFE687DB33E9}">
      <dgm:prSet/>
      <dgm:spPr/>
      <dgm:t>
        <a:bodyPr/>
        <a:lstStyle/>
        <a:p>
          <a:endParaRPr lang="es-MX" sz="2800"/>
        </a:p>
      </dgm:t>
    </dgm:pt>
    <dgm:pt modelId="{6DDA2B55-078F-4E23-9400-34606A7C841B}" type="sibTrans" cxnId="{AC011D5C-6CF1-42D2-8310-EFE687DB33E9}">
      <dgm:prSet/>
      <dgm:spPr/>
      <dgm:t>
        <a:bodyPr/>
        <a:lstStyle/>
        <a:p>
          <a:endParaRPr lang="es-MX" sz="2800"/>
        </a:p>
      </dgm:t>
    </dgm:pt>
    <dgm:pt modelId="{E1DF9582-0F2E-4829-A976-72A191C17AB5}">
      <dgm:prSet phldrT="[Texto]" custT="1"/>
      <dgm:spPr/>
      <dgm:t>
        <a:bodyPr/>
        <a:lstStyle/>
        <a:p>
          <a:r>
            <a:rPr lang="es-MX" sz="3200" dirty="0" err="1" smtClean="0"/>
            <a:t>Didn’t</a:t>
          </a:r>
          <a:endParaRPr lang="es-MX" sz="3200" dirty="0"/>
        </a:p>
      </dgm:t>
    </dgm:pt>
    <dgm:pt modelId="{CD9CE414-6935-40CA-88B4-B5B4D891135A}" type="parTrans" cxnId="{0DA596A5-8252-4ACD-A668-790D28D5723E}">
      <dgm:prSet/>
      <dgm:spPr/>
      <dgm:t>
        <a:bodyPr/>
        <a:lstStyle/>
        <a:p>
          <a:endParaRPr lang="es-MX"/>
        </a:p>
      </dgm:t>
    </dgm:pt>
    <dgm:pt modelId="{3672A176-ABDC-4CED-95FF-E7F2DCFD5107}" type="sibTrans" cxnId="{0DA596A5-8252-4ACD-A668-790D28D5723E}">
      <dgm:prSet/>
      <dgm:spPr/>
      <dgm:t>
        <a:bodyPr/>
        <a:lstStyle/>
        <a:p>
          <a:endParaRPr lang="es-MX"/>
        </a:p>
      </dgm:t>
    </dgm:pt>
    <dgm:pt modelId="{257D2B14-145E-472E-A407-9299EF8C5451}" type="pres">
      <dgm:prSet presAssocID="{C2E5AE4F-8B2F-4A27-9A27-C3B047CDEE6F}" presName="Name0" presStyleCnt="0">
        <dgm:presLayoutVars>
          <dgm:dir/>
          <dgm:resizeHandles val="exact"/>
        </dgm:presLayoutVars>
      </dgm:prSet>
      <dgm:spPr/>
    </dgm:pt>
    <dgm:pt modelId="{9A7AFD8A-7D7A-417F-95B6-67136EF38A73}" type="pres">
      <dgm:prSet presAssocID="{8297FD93-AF51-4B3B-9965-66A7086E4C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281533-DC7B-48CF-B4AC-C56F2AEF7753}" type="pres">
      <dgm:prSet presAssocID="{423F46CD-E175-4DCA-93FB-369612530A7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FB47EA68-83EC-47B7-AE08-44C196D2CB44}" type="pres">
      <dgm:prSet presAssocID="{423F46CD-E175-4DCA-93FB-369612530A73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31AC2221-034E-4FAA-B769-448E8C8B21B3}" type="pres">
      <dgm:prSet presAssocID="{E1DF9582-0F2E-4829-A976-72A191C17AB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58088D-5267-413A-BA23-9E2F82D7CAB5}" type="pres">
      <dgm:prSet presAssocID="{3672A176-ABDC-4CED-95FF-E7F2DCFD5107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2790029-B801-4048-9878-F4DF32FA09A2}" type="pres">
      <dgm:prSet presAssocID="{3672A176-ABDC-4CED-95FF-E7F2DCFD5107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8D789188-A2B9-4AC5-BEA1-2E8B001CBF3D}" type="pres">
      <dgm:prSet presAssocID="{BE9A72F3-A372-490F-925F-4EBE3455399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8AF83B-1C70-4FC9-AA9F-EB7215771C10}" type="pres">
      <dgm:prSet presAssocID="{5F980E1E-8569-4EF5-931C-BE8D19C25311}" presName="sibTrans" presStyleLbl="sibTrans2D1" presStyleIdx="2" presStyleCnt="4"/>
      <dgm:spPr/>
      <dgm:t>
        <a:bodyPr/>
        <a:lstStyle/>
        <a:p>
          <a:endParaRPr lang="es-MX"/>
        </a:p>
      </dgm:t>
    </dgm:pt>
    <dgm:pt modelId="{F35776FC-C6A9-4067-8901-D0D6EA27EA2D}" type="pres">
      <dgm:prSet presAssocID="{5F980E1E-8569-4EF5-931C-BE8D19C25311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234CA359-46A9-4431-B4C4-A5726636930B}" type="pres">
      <dgm:prSet presAssocID="{BC5EF131-477E-4F74-8D2E-5C9CBFF21A6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2AF73E-31D8-4785-B97E-7AFF924AE251}" type="pres">
      <dgm:prSet presAssocID="{18C2B922-C552-4787-B152-547289019894}" presName="sibTrans" presStyleLbl="sibTrans2D1" presStyleIdx="3" presStyleCnt="4"/>
      <dgm:spPr/>
      <dgm:t>
        <a:bodyPr/>
        <a:lstStyle/>
        <a:p>
          <a:endParaRPr lang="es-MX"/>
        </a:p>
      </dgm:t>
    </dgm:pt>
    <dgm:pt modelId="{16E1E0DE-7B4F-4738-833F-FAA3FBEDEABA}" type="pres">
      <dgm:prSet presAssocID="{18C2B922-C552-4787-B152-547289019894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0D60D52E-FAEA-4CBA-B9B1-621A5DB98521}" type="pres">
      <dgm:prSet presAssocID="{A7DF2A73-55EF-41DC-947F-172966A5E62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705F60A-6E7D-47AF-AF2A-232FBE253CC0}" type="presOf" srcId="{5F980E1E-8569-4EF5-931C-BE8D19C25311}" destId="{1F8AF83B-1C70-4FC9-AA9F-EB7215771C10}" srcOrd="0" destOrd="0" presId="urn:microsoft.com/office/officeart/2005/8/layout/process1"/>
    <dgm:cxn modelId="{9D1522D1-79EC-4FB9-8AC6-24005283183C}" type="presOf" srcId="{E1DF9582-0F2E-4829-A976-72A191C17AB5}" destId="{31AC2221-034E-4FAA-B769-448E8C8B21B3}" srcOrd="0" destOrd="0" presId="urn:microsoft.com/office/officeart/2005/8/layout/process1"/>
    <dgm:cxn modelId="{6A5D9125-627C-4927-B970-4DDA6EF952C5}" type="presOf" srcId="{3672A176-ABDC-4CED-95FF-E7F2DCFD5107}" destId="{82790029-B801-4048-9878-F4DF32FA09A2}" srcOrd="1" destOrd="0" presId="urn:microsoft.com/office/officeart/2005/8/layout/process1"/>
    <dgm:cxn modelId="{0CD5E9E5-5499-409F-980C-32CA12A40A86}" type="presOf" srcId="{423F46CD-E175-4DCA-93FB-369612530A73}" destId="{71281533-DC7B-48CF-B4AC-C56F2AEF7753}" srcOrd="0" destOrd="0" presId="urn:microsoft.com/office/officeart/2005/8/layout/process1"/>
    <dgm:cxn modelId="{2223EC5C-9784-4CEE-B663-838AE61A10E0}" type="presOf" srcId="{BE9A72F3-A372-490F-925F-4EBE3455399C}" destId="{8D789188-A2B9-4AC5-BEA1-2E8B001CBF3D}" srcOrd="0" destOrd="0" presId="urn:microsoft.com/office/officeart/2005/8/layout/process1"/>
    <dgm:cxn modelId="{7DF04969-B8C3-4B41-A09A-32882F04CCE8}" type="presOf" srcId="{18C2B922-C552-4787-B152-547289019894}" destId="{2D2AF73E-31D8-4785-B97E-7AFF924AE251}" srcOrd="0" destOrd="0" presId="urn:microsoft.com/office/officeart/2005/8/layout/process1"/>
    <dgm:cxn modelId="{B1B286CD-229D-42D1-BB30-61DBB981B205}" srcId="{C2E5AE4F-8B2F-4A27-9A27-C3B047CDEE6F}" destId="{8297FD93-AF51-4B3B-9965-66A7086E4C2C}" srcOrd="0" destOrd="0" parTransId="{82AD3486-09DA-43B2-B1C6-84C632F4C544}" sibTransId="{423F46CD-E175-4DCA-93FB-369612530A73}"/>
    <dgm:cxn modelId="{47005997-3119-4147-87EB-4CD5C70CC489}" srcId="{C2E5AE4F-8B2F-4A27-9A27-C3B047CDEE6F}" destId="{BE9A72F3-A372-490F-925F-4EBE3455399C}" srcOrd="2" destOrd="0" parTransId="{F85F49BC-F19C-4E5A-9685-8640D3AAC150}" sibTransId="{5F980E1E-8569-4EF5-931C-BE8D19C25311}"/>
    <dgm:cxn modelId="{9E92127B-0453-4AB1-80C8-F6D91F8613ED}" type="presOf" srcId="{8297FD93-AF51-4B3B-9965-66A7086E4C2C}" destId="{9A7AFD8A-7D7A-417F-95B6-67136EF38A73}" srcOrd="0" destOrd="0" presId="urn:microsoft.com/office/officeart/2005/8/layout/process1"/>
    <dgm:cxn modelId="{DED17211-6EA0-47C1-89E4-BB2FBC5EF544}" type="presOf" srcId="{18C2B922-C552-4787-B152-547289019894}" destId="{16E1E0DE-7B4F-4738-833F-FAA3FBEDEABA}" srcOrd="1" destOrd="0" presId="urn:microsoft.com/office/officeart/2005/8/layout/process1"/>
    <dgm:cxn modelId="{521AA751-C625-4CD5-9A9D-926A3E368979}" type="presOf" srcId="{3672A176-ABDC-4CED-95FF-E7F2DCFD5107}" destId="{5958088D-5267-413A-BA23-9E2F82D7CAB5}" srcOrd="0" destOrd="0" presId="urn:microsoft.com/office/officeart/2005/8/layout/process1"/>
    <dgm:cxn modelId="{F69AAF56-5E89-4D7B-BCA6-D2123C02E337}" type="presOf" srcId="{C2E5AE4F-8B2F-4A27-9A27-C3B047CDEE6F}" destId="{257D2B14-145E-472E-A407-9299EF8C5451}" srcOrd="0" destOrd="0" presId="urn:microsoft.com/office/officeart/2005/8/layout/process1"/>
    <dgm:cxn modelId="{91727B1B-302E-4CA3-B46A-2568EE8276D8}" type="presOf" srcId="{423F46CD-E175-4DCA-93FB-369612530A73}" destId="{FB47EA68-83EC-47B7-AE08-44C196D2CB44}" srcOrd="1" destOrd="0" presId="urn:microsoft.com/office/officeart/2005/8/layout/process1"/>
    <dgm:cxn modelId="{B0174FFA-F156-4919-92AE-4E63F16990FC}" type="presOf" srcId="{BC5EF131-477E-4F74-8D2E-5C9CBFF21A63}" destId="{234CA359-46A9-4431-B4C4-A5726636930B}" srcOrd="0" destOrd="0" presId="urn:microsoft.com/office/officeart/2005/8/layout/process1"/>
    <dgm:cxn modelId="{D4D62279-187A-41F6-A338-371AFFB2AED6}" type="presOf" srcId="{A7DF2A73-55EF-41DC-947F-172966A5E623}" destId="{0D60D52E-FAEA-4CBA-B9B1-621A5DB98521}" srcOrd="0" destOrd="0" presId="urn:microsoft.com/office/officeart/2005/8/layout/process1"/>
    <dgm:cxn modelId="{0DA596A5-8252-4ACD-A668-790D28D5723E}" srcId="{C2E5AE4F-8B2F-4A27-9A27-C3B047CDEE6F}" destId="{E1DF9582-0F2E-4829-A976-72A191C17AB5}" srcOrd="1" destOrd="0" parTransId="{CD9CE414-6935-40CA-88B4-B5B4D891135A}" sibTransId="{3672A176-ABDC-4CED-95FF-E7F2DCFD5107}"/>
    <dgm:cxn modelId="{91368987-CBEA-4267-83CF-F92DD394A511}" type="presOf" srcId="{5F980E1E-8569-4EF5-931C-BE8D19C25311}" destId="{F35776FC-C6A9-4067-8901-D0D6EA27EA2D}" srcOrd="1" destOrd="0" presId="urn:microsoft.com/office/officeart/2005/8/layout/process1"/>
    <dgm:cxn modelId="{AC011D5C-6CF1-42D2-8310-EFE687DB33E9}" srcId="{C2E5AE4F-8B2F-4A27-9A27-C3B047CDEE6F}" destId="{A7DF2A73-55EF-41DC-947F-172966A5E623}" srcOrd="4" destOrd="0" parTransId="{C4068EA0-8528-4733-813C-6ADB44470C0C}" sibTransId="{6DDA2B55-078F-4E23-9400-34606A7C841B}"/>
    <dgm:cxn modelId="{9B247E0C-B7CD-4800-81C1-E57A89A70E77}" srcId="{C2E5AE4F-8B2F-4A27-9A27-C3B047CDEE6F}" destId="{BC5EF131-477E-4F74-8D2E-5C9CBFF21A63}" srcOrd="3" destOrd="0" parTransId="{E0D8642F-6C91-48BE-A30A-DEECF03ABCE7}" sibTransId="{18C2B922-C552-4787-B152-547289019894}"/>
    <dgm:cxn modelId="{8AC05DDA-A5A6-4ADA-B918-04DF28658319}" type="presParOf" srcId="{257D2B14-145E-472E-A407-9299EF8C5451}" destId="{9A7AFD8A-7D7A-417F-95B6-67136EF38A73}" srcOrd="0" destOrd="0" presId="urn:microsoft.com/office/officeart/2005/8/layout/process1"/>
    <dgm:cxn modelId="{1CD4D51D-FBFB-424F-B124-F5747A868D49}" type="presParOf" srcId="{257D2B14-145E-472E-A407-9299EF8C5451}" destId="{71281533-DC7B-48CF-B4AC-C56F2AEF7753}" srcOrd="1" destOrd="0" presId="urn:microsoft.com/office/officeart/2005/8/layout/process1"/>
    <dgm:cxn modelId="{2198CA20-1E4C-45D7-8B6D-976D21A48E12}" type="presParOf" srcId="{71281533-DC7B-48CF-B4AC-C56F2AEF7753}" destId="{FB47EA68-83EC-47B7-AE08-44C196D2CB44}" srcOrd="0" destOrd="0" presId="urn:microsoft.com/office/officeart/2005/8/layout/process1"/>
    <dgm:cxn modelId="{BE4D51C8-4B57-4545-8D4C-B62DDA4D4368}" type="presParOf" srcId="{257D2B14-145E-472E-A407-9299EF8C5451}" destId="{31AC2221-034E-4FAA-B769-448E8C8B21B3}" srcOrd="2" destOrd="0" presId="urn:microsoft.com/office/officeart/2005/8/layout/process1"/>
    <dgm:cxn modelId="{891A8F52-3670-401D-ACED-C6A69F97C9CB}" type="presParOf" srcId="{257D2B14-145E-472E-A407-9299EF8C5451}" destId="{5958088D-5267-413A-BA23-9E2F82D7CAB5}" srcOrd="3" destOrd="0" presId="urn:microsoft.com/office/officeart/2005/8/layout/process1"/>
    <dgm:cxn modelId="{8CC01C22-6BD2-4AAA-8640-CED98907C868}" type="presParOf" srcId="{5958088D-5267-413A-BA23-9E2F82D7CAB5}" destId="{82790029-B801-4048-9878-F4DF32FA09A2}" srcOrd="0" destOrd="0" presId="urn:microsoft.com/office/officeart/2005/8/layout/process1"/>
    <dgm:cxn modelId="{FE1DB861-165C-4793-B493-38C077566CBF}" type="presParOf" srcId="{257D2B14-145E-472E-A407-9299EF8C5451}" destId="{8D789188-A2B9-4AC5-BEA1-2E8B001CBF3D}" srcOrd="4" destOrd="0" presId="urn:microsoft.com/office/officeart/2005/8/layout/process1"/>
    <dgm:cxn modelId="{515F4AD8-6689-4DC1-B586-E602C524BF4D}" type="presParOf" srcId="{257D2B14-145E-472E-A407-9299EF8C5451}" destId="{1F8AF83B-1C70-4FC9-AA9F-EB7215771C10}" srcOrd="5" destOrd="0" presId="urn:microsoft.com/office/officeart/2005/8/layout/process1"/>
    <dgm:cxn modelId="{FB2D879A-7B84-44C9-94B9-702E91497B5E}" type="presParOf" srcId="{1F8AF83B-1C70-4FC9-AA9F-EB7215771C10}" destId="{F35776FC-C6A9-4067-8901-D0D6EA27EA2D}" srcOrd="0" destOrd="0" presId="urn:microsoft.com/office/officeart/2005/8/layout/process1"/>
    <dgm:cxn modelId="{EE5C4EA8-0854-47D1-9D92-DC03875F2667}" type="presParOf" srcId="{257D2B14-145E-472E-A407-9299EF8C5451}" destId="{234CA359-46A9-4431-B4C4-A5726636930B}" srcOrd="6" destOrd="0" presId="urn:microsoft.com/office/officeart/2005/8/layout/process1"/>
    <dgm:cxn modelId="{CD4C4B09-719F-4384-9010-1A562F943F11}" type="presParOf" srcId="{257D2B14-145E-472E-A407-9299EF8C5451}" destId="{2D2AF73E-31D8-4785-B97E-7AFF924AE251}" srcOrd="7" destOrd="0" presId="urn:microsoft.com/office/officeart/2005/8/layout/process1"/>
    <dgm:cxn modelId="{9FC878D4-75D2-489D-B9D5-83FF9AD6963D}" type="presParOf" srcId="{2D2AF73E-31D8-4785-B97E-7AFF924AE251}" destId="{16E1E0DE-7B4F-4738-833F-FAA3FBEDEABA}" srcOrd="0" destOrd="0" presId="urn:microsoft.com/office/officeart/2005/8/layout/process1"/>
    <dgm:cxn modelId="{CFA7D624-FD89-4050-B2FB-4B2B76301F17}" type="presParOf" srcId="{257D2B14-145E-472E-A407-9299EF8C5451}" destId="{0D60D52E-FAEA-4CBA-B9B1-621A5DB98521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AF5B4-A5D9-4859-8D14-78F11CEB5DAB}">
      <dsp:nvSpPr>
        <dsp:cNvPr id="0" name=""/>
        <dsp:cNvSpPr/>
      </dsp:nvSpPr>
      <dsp:spPr>
        <a:xfrm>
          <a:off x="1477961" y="302"/>
          <a:ext cx="3239917" cy="1954052"/>
        </a:xfrm>
        <a:prstGeom prst="round2Same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Verb</a:t>
          </a:r>
          <a:r>
            <a:rPr lang="es-MX" sz="4400" kern="1200" dirty="0" smtClean="0"/>
            <a:t>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Have</a:t>
          </a:r>
          <a:endParaRPr lang="es-MX" sz="4400" kern="1200" dirty="0"/>
        </a:p>
      </dsp:txBody>
      <dsp:txXfrm>
        <a:off x="1573350" y="95691"/>
        <a:ext cx="3049139" cy="1858663"/>
      </dsp:txXfrm>
    </dsp:sp>
    <dsp:sp modelId="{DCA2BCA0-9F07-463F-ADB9-1FDEC03D4CC5}">
      <dsp:nvSpPr>
        <dsp:cNvPr id="0" name=""/>
        <dsp:cNvSpPr/>
      </dsp:nvSpPr>
      <dsp:spPr>
        <a:xfrm>
          <a:off x="2531244" y="2113024"/>
          <a:ext cx="1133350" cy="1133350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2681470" y="2546417"/>
        <a:ext cx="832898" cy="266564"/>
      </dsp:txXfrm>
    </dsp:sp>
    <dsp:sp modelId="{3C814CB9-E030-4673-815B-D549CAB74165}">
      <dsp:nvSpPr>
        <dsp:cNvPr id="0" name=""/>
        <dsp:cNvSpPr/>
      </dsp:nvSpPr>
      <dsp:spPr>
        <a:xfrm>
          <a:off x="1477961" y="3405044"/>
          <a:ext cx="3239917" cy="1954052"/>
        </a:xfrm>
        <a:prstGeom prst="round2Same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err="1" smtClean="0"/>
            <a:t>Verb</a:t>
          </a:r>
          <a:r>
            <a:rPr lang="es-MX" sz="4100" kern="1200" dirty="0" smtClean="0"/>
            <a:t> in </a:t>
          </a:r>
          <a:r>
            <a:rPr lang="es-MX" sz="4100" kern="1200" dirty="0" err="1" smtClean="0"/>
            <a:t>Past</a:t>
          </a:r>
          <a:r>
            <a:rPr lang="es-MX" sz="4100" kern="1200" dirty="0" smtClean="0"/>
            <a:t> </a:t>
          </a:r>
          <a:r>
            <a:rPr lang="es-MX" sz="4100" kern="1200" dirty="0" err="1" smtClean="0"/>
            <a:t>Participle</a:t>
          </a:r>
          <a:endParaRPr lang="es-MX" sz="4100" kern="1200" dirty="0"/>
        </a:p>
      </dsp:txBody>
      <dsp:txXfrm>
        <a:off x="1573350" y="3500433"/>
        <a:ext cx="3049139" cy="1858663"/>
      </dsp:txXfrm>
    </dsp:sp>
    <dsp:sp modelId="{082B0D26-B39A-44C1-90B5-481B73EF82EC}">
      <dsp:nvSpPr>
        <dsp:cNvPr id="0" name=""/>
        <dsp:cNvSpPr/>
      </dsp:nvSpPr>
      <dsp:spPr>
        <a:xfrm>
          <a:off x="5010986" y="2316246"/>
          <a:ext cx="621388" cy="726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5010986" y="2461627"/>
        <a:ext cx="434972" cy="436145"/>
      </dsp:txXfrm>
    </dsp:sp>
    <dsp:sp modelId="{33626CD2-1395-4AA7-BEAB-FC5254E31A76}">
      <dsp:nvSpPr>
        <dsp:cNvPr id="0" name=""/>
        <dsp:cNvSpPr/>
      </dsp:nvSpPr>
      <dsp:spPr>
        <a:xfrm>
          <a:off x="5890310" y="262868"/>
          <a:ext cx="4333190" cy="4833662"/>
        </a:xfrm>
        <a:prstGeom prst="flowChartAlternateProces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gone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been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eaten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danced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worked</a:t>
          </a:r>
          <a:r>
            <a:rPr lang="es-MX" sz="4300" kern="1200" dirty="0" smtClean="0"/>
            <a:t> </a:t>
          </a:r>
          <a:endParaRPr lang="es-MX" sz="4300" kern="1200" dirty="0"/>
        </a:p>
      </dsp:txBody>
      <dsp:txXfrm>
        <a:off x="6101835" y="474393"/>
        <a:ext cx="3910140" cy="4410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AFD8A-7D7A-417F-95B6-67136EF38A73}">
      <dsp:nvSpPr>
        <dsp:cNvPr id="0" name=""/>
        <dsp:cNvSpPr/>
      </dsp:nvSpPr>
      <dsp:spPr>
        <a:xfrm>
          <a:off x="5273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Subject</a:t>
          </a:r>
          <a:endParaRPr lang="es-MX" sz="3200" kern="1200" dirty="0"/>
        </a:p>
      </dsp:txBody>
      <dsp:txXfrm>
        <a:off x="45794" y="2398032"/>
        <a:ext cx="2224748" cy="1302432"/>
      </dsp:txXfrm>
    </dsp:sp>
    <dsp:sp modelId="{71281533-DC7B-48CF-B4AC-C56F2AEF7753}">
      <dsp:nvSpPr>
        <dsp:cNvPr id="0" name=""/>
        <dsp:cNvSpPr/>
      </dsp:nvSpPr>
      <dsp:spPr>
        <a:xfrm>
          <a:off x="2541642" y="2763331"/>
          <a:ext cx="488827" cy="571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2541642" y="2877698"/>
        <a:ext cx="342179" cy="343101"/>
      </dsp:txXfrm>
    </dsp:sp>
    <dsp:sp modelId="{8D789188-A2B9-4AC5-BEA1-2E8B001CBF3D}">
      <dsp:nvSpPr>
        <dsp:cNvPr id="0" name=""/>
        <dsp:cNvSpPr/>
      </dsp:nvSpPr>
      <dsp:spPr>
        <a:xfrm>
          <a:off x="3233379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Verb</a:t>
          </a:r>
          <a:r>
            <a:rPr lang="es-MX" sz="3200" kern="1200" dirty="0" smtClean="0"/>
            <a:t> in </a:t>
          </a:r>
          <a:r>
            <a:rPr lang="es-MX" sz="3200" kern="1200" dirty="0" err="1" smtClean="0"/>
            <a:t>past</a:t>
          </a:r>
          <a:endParaRPr lang="es-MX" sz="3200" kern="1200" dirty="0"/>
        </a:p>
      </dsp:txBody>
      <dsp:txXfrm>
        <a:off x="3273900" y="2398032"/>
        <a:ext cx="2224748" cy="1302432"/>
      </dsp:txXfrm>
    </dsp:sp>
    <dsp:sp modelId="{1F8AF83B-1C70-4FC9-AA9F-EB7215771C10}">
      <dsp:nvSpPr>
        <dsp:cNvPr id="0" name=""/>
        <dsp:cNvSpPr/>
      </dsp:nvSpPr>
      <dsp:spPr>
        <a:xfrm>
          <a:off x="5769748" y="2763331"/>
          <a:ext cx="488827" cy="571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5769748" y="2877698"/>
        <a:ext cx="342179" cy="343101"/>
      </dsp:txXfrm>
    </dsp:sp>
    <dsp:sp modelId="{234CA359-46A9-4431-B4C4-A5726636930B}">
      <dsp:nvSpPr>
        <dsp:cNvPr id="0" name=""/>
        <dsp:cNvSpPr/>
      </dsp:nvSpPr>
      <dsp:spPr>
        <a:xfrm>
          <a:off x="6461486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/>
            <a:t>Complement</a:t>
          </a:r>
          <a:endParaRPr lang="es-MX" sz="2400" kern="1200" dirty="0"/>
        </a:p>
      </dsp:txBody>
      <dsp:txXfrm>
        <a:off x="6502007" y="2398032"/>
        <a:ext cx="2224748" cy="1302432"/>
      </dsp:txXfrm>
    </dsp:sp>
    <dsp:sp modelId="{2D2AF73E-31D8-4785-B97E-7AFF924AE251}">
      <dsp:nvSpPr>
        <dsp:cNvPr id="0" name=""/>
        <dsp:cNvSpPr/>
      </dsp:nvSpPr>
      <dsp:spPr>
        <a:xfrm>
          <a:off x="8997855" y="2763331"/>
          <a:ext cx="488827" cy="571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8997855" y="2877698"/>
        <a:ext cx="342179" cy="343101"/>
      </dsp:txXfrm>
    </dsp:sp>
    <dsp:sp modelId="{0D60D52E-FAEA-4CBA-B9B1-621A5DB98521}">
      <dsp:nvSpPr>
        <dsp:cNvPr id="0" name=""/>
        <dsp:cNvSpPr/>
      </dsp:nvSpPr>
      <dsp:spPr>
        <a:xfrm>
          <a:off x="9689592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Time </a:t>
          </a:r>
          <a:r>
            <a:rPr lang="es-MX" sz="2800" kern="1200" dirty="0" err="1" smtClean="0"/>
            <a:t>expression</a:t>
          </a:r>
          <a:endParaRPr lang="es-MX" sz="2800" kern="1200" dirty="0"/>
        </a:p>
      </dsp:txBody>
      <dsp:txXfrm>
        <a:off x="9730113" y="2398032"/>
        <a:ext cx="2224748" cy="1302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4C208-A48F-41A3-8762-C8C78E80B28C}" type="slidenum">
              <a:rPr lang="en-US"/>
              <a:pPr/>
              <a:t>31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897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4C208-A48F-41A3-8762-C8C78E80B28C}" type="slidenum">
              <a:rPr lang="en-US"/>
              <a:pPr/>
              <a:t>33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708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17387-8CF6-4854-AA8D-A34D71FA994C}" type="slidenum">
              <a:rPr lang="en-US"/>
              <a:pPr/>
              <a:t>36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27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2FA5-52F8-478D-B65A-2930853C4FEB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EF0B-308A-4A80-BE63-38C8E120D220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ABE2-99A7-4D9D-8EF1-93EA180163DF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F743F91C-BCFC-4C54-B50E-C2F312CC89F8}" type="datetime1">
              <a:rPr lang="es-MX" smtClean="0"/>
              <a:t>05/10/2017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Inglés 4 - Módulo I - L22LI. Cesar Martínez Acevedo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A3C80A72-7C06-4E97-B942-A77951C04B4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5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6435-2936-439C-AAE0-409C682E7144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82E-8745-4D06-97F9-F6FA272A5C5E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537EC-70F0-4E47-97A1-6BFF4BA5C9DE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7DE8-5E38-494F-97A6-2B03AA8E56CB}" type="datetime1">
              <a:rPr lang="es-MX" smtClean="0"/>
              <a:t>05/10/2017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17B5-54E2-4C80-B92C-953CB0DC2CFB}" type="datetime1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DF2BF-CB05-492A-852F-95D46D104462}" type="datetime1">
              <a:rPr lang="es-MX" smtClean="0"/>
              <a:t>05/10/2017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F81AC-01B8-4EC9-91DC-393CC1E8FC65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871E-B2D3-4295-8FED-F73D6215755F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4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7BA3-F404-4906-8D83-E28638BE4095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slide" Target="slide6.xml"/><Relationship Id="rId4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6.xml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package" Target="../embeddings/Hoja_de_c_lculo_de_Microsoft_Excel1.xlsx"/><Relationship Id="rId7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emf"/><Relationship Id="rId5" Type="http://schemas.openxmlformats.org/officeDocument/2006/relationships/package" Target="../embeddings/Hoja_de_c_lculo_de_Microsoft_Excel2.xlsx"/><Relationship Id="rId4" Type="http://schemas.openxmlformats.org/officeDocument/2006/relationships/image" Target="../media/image36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11" Type="http://schemas.openxmlformats.org/officeDocument/2006/relationships/slide" Target="slide6.xml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8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8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8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8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slide" Target="slide6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5.jpeg"/><Relationship Id="rId7" Type="http://schemas.openxmlformats.org/officeDocument/2006/relationships/slide" Target="slide6.xm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0.jpeg"/><Relationship Id="rId7" Type="http://schemas.openxmlformats.org/officeDocument/2006/relationships/slide" Target="slide6.xml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5.jpeg"/><Relationship Id="rId7" Type="http://schemas.openxmlformats.org/officeDocument/2006/relationships/slide" Target="slide6.xm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29.jpg"/><Relationship Id="rId4" Type="http://schemas.openxmlformats.org/officeDocument/2006/relationships/image" Target="../media/image76.jpe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9.jpeg"/><Relationship Id="rId7" Type="http://schemas.openxmlformats.org/officeDocument/2006/relationships/slide" Target="slide6.xml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slide" Target="slide6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4 - Módulo </a:t>
            </a:r>
            <a:r>
              <a:rPr lang="es-MX" sz="4800" dirty="0"/>
              <a:t>I</a:t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455806"/>
            <a:ext cx="10598638" cy="577780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Compartir experiencias y decir cuando sucedieron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571599" y="5288625"/>
            <a:ext cx="11048805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LLI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. Cesar 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the difference?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18" y="1191065"/>
            <a:ext cx="11915335" cy="542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400" dirty="0" smtClean="0"/>
              <a:t>Read the following sentences and say the difference:</a:t>
            </a:r>
          </a:p>
          <a:p>
            <a:pPr marL="0" indent="0">
              <a:buNone/>
            </a:pPr>
            <a:r>
              <a:rPr lang="en-GB" sz="3400" b="1" dirty="0" smtClean="0"/>
              <a:t>1. Yesterday, I </a:t>
            </a:r>
            <a:r>
              <a:rPr lang="en-GB" sz="3400" b="1" dirty="0" smtClean="0">
                <a:solidFill>
                  <a:srgbClr val="FF0000"/>
                </a:solidFill>
              </a:rPr>
              <a:t>went</a:t>
            </a:r>
            <a:r>
              <a:rPr lang="en-GB" sz="3400" b="1" dirty="0" smtClean="0"/>
              <a:t> to the movies.</a:t>
            </a:r>
          </a:p>
          <a:p>
            <a:pPr marL="0" indent="0">
              <a:buNone/>
            </a:pPr>
            <a:r>
              <a:rPr lang="en-GB" sz="3400" b="1" dirty="0"/>
              <a:t> </a:t>
            </a:r>
            <a:r>
              <a:rPr lang="en-GB" sz="3400" b="1" dirty="0" smtClean="0"/>
              <a:t>    I </a:t>
            </a:r>
            <a:r>
              <a:rPr lang="en-GB" sz="3400" b="1" dirty="0" smtClean="0">
                <a:solidFill>
                  <a:srgbClr val="FF0000"/>
                </a:solidFill>
              </a:rPr>
              <a:t>have gone </a:t>
            </a:r>
            <a:r>
              <a:rPr lang="en-GB" sz="3400" b="1" dirty="0" smtClean="0"/>
              <a:t>to the movies recently.</a:t>
            </a:r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r>
              <a:rPr lang="en-GB" sz="3400" b="1" dirty="0" smtClean="0"/>
              <a:t>2. 10 days ago, my sister </a:t>
            </a:r>
            <a:r>
              <a:rPr lang="en-GB" sz="3400" b="1" dirty="0" smtClean="0">
                <a:solidFill>
                  <a:srgbClr val="FF0000"/>
                </a:solidFill>
              </a:rPr>
              <a:t>ran</a:t>
            </a:r>
            <a:r>
              <a:rPr lang="en-GB" sz="3400" b="1" dirty="0" smtClean="0"/>
              <a:t> in the park.</a:t>
            </a:r>
          </a:p>
          <a:p>
            <a:pPr marL="0" indent="0">
              <a:buNone/>
            </a:pPr>
            <a:r>
              <a:rPr lang="en-GB" sz="3400" b="1" dirty="0"/>
              <a:t> </a:t>
            </a:r>
            <a:r>
              <a:rPr lang="en-GB" sz="3400" b="1" dirty="0" smtClean="0"/>
              <a:t>   My sister </a:t>
            </a:r>
            <a:r>
              <a:rPr lang="en-GB" sz="3400" b="1" dirty="0" smtClean="0">
                <a:solidFill>
                  <a:srgbClr val="FF0000"/>
                </a:solidFill>
              </a:rPr>
              <a:t>has run </a:t>
            </a:r>
            <a:r>
              <a:rPr lang="en-GB" sz="3400" b="1" dirty="0" smtClean="0"/>
              <a:t>in the park for 1 hour.</a:t>
            </a:r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r>
              <a:rPr lang="en-GB" sz="3400" b="1" dirty="0" smtClean="0"/>
              <a:t>3. Last week, Jeremy </a:t>
            </a:r>
            <a:r>
              <a:rPr lang="en-GB" sz="3400" b="1" dirty="0" smtClean="0">
                <a:solidFill>
                  <a:srgbClr val="FF0000"/>
                </a:solidFill>
              </a:rPr>
              <a:t>studied</a:t>
            </a:r>
            <a:r>
              <a:rPr lang="en-GB" sz="3400" b="1" dirty="0" smtClean="0"/>
              <a:t> for his exams very hard.</a:t>
            </a:r>
          </a:p>
          <a:p>
            <a:pPr marL="0" indent="0">
              <a:buNone/>
            </a:pPr>
            <a:r>
              <a:rPr lang="en-GB" sz="3400" b="1" dirty="0"/>
              <a:t> </a:t>
            </a:r>
            <a:r>
              <a:rPr lang="en-GB" sz="3400" b="1" dirty="0" smtClean="0"/>
              <a:t>   Jeremy </a:t>
            </a:r>
            <a:r>
              <a:rPr lang="en-GB" sz="3400" b="1" dirty="0" smtClean="0">
                <a:solidFill>
                  <a:srgbClr val="FF0000"/>
                </a:solidFill>
              </a:rPr>
              <a:t>has studied </a:t>
            </a:r>
            <a:r>
              <a:rPr lang="en-GB" sz="3400" b="1" dirty="0" smtClean="0"/>
              <a:t>for his exams since last week.</a:t>
            </a:r>
            <a:endParaRPr lang="en-GB" sz="3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10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1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9400"/>
            <a:ext cx="12209104" cy="886265"/>
          </a:xfrm>
        </p:spPr>
        <p:txBody>
          <a:bodyPr>
            <a:noAutofit/>
          </a:bodyPr>
          <a:lstStyle/>
          <a:p>
            <a:r>
              <a:rPr lang="en-GB" sz="4000" dirty="0" smtClean="0"/>
              <a:t>Complete using Past Simple or Present Perfect</a:t>
            </a:r>
            <a:endParaRPr lang="en-GB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899" y="1003301"/>
            <a:ext cx="12120203" cy="57404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Last month I __________________ (</a:t>
            </a:r>
            <a:r>
              <a:rPr lang="en-GB" sz="2800" b="1" dirty="0" smtClean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Scotland.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I’m sorry, John isn’t here now. He __________________ (</a:t>
            </a:r>
            <a:r>
              <a:rPr lang="en-GB" b="1" dirty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the shops.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We __________________ (</a:t>
            </a:r>
            <a:r>
              <a:rPr lang="en-GB" b="1" dirty="0">
                <a:solidFill>
                  <a:srgbClr val="FF0000"/>
                </a:solidFill>
              </a:rPr>
              <a:t>finish</a:t>
            </a:r>
            <a:r>
              <a:rPr lang="en-GB" sz="2800" dirty="0" smtClean="0"/>
              <a:t>) this room last week.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finish</a:t>
            </a:r>
            <a:r>
              <a:rPr lang="en-GB" sz="2800" dirty="0" smtClean="0"/>
              <a:t>) my exams finally – I’m so happy!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Yesterday, I __________________ (</a:t>
            </a:r>
            <a:r>
              <a:rPr lang="en-GB" b="1" dirty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the library, the post office and the supermarket.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the supermarket three times this week!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She __________________ (</a:t>
            </a:r>
            <a:r>
              <a:rPr lang="en-GB" b="1" dirty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in London since 1994.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She __________________ (</a:t>
            </a:r>
            <a:r>
              <a:rPr lang="en-GB" b="1" dirty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in London when she was a child.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drink</a:t>
            </a:r>
            <a:r>
              <a:rPr lang="en-GB" sz="2800" dirty="0" smtClean="0"/>
              <a:t>) three cups of coffee this morning.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drink</a:t>
            </a:r>
            <a:r>
              <a:rPr lang="en-GB" sz="2800" dirty="0" smtClean="0"/>
              <a:t>) seven cups of coffee yesterday.</a:t>
            </a:r>
            <a:endParaRPr lang="en-GB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7105" y="419100"/>
            <a:ext cx="12209104" cy="886265"/>
          </a:xfrm>
        </p:spPr>
        <p:txBody>
          <a:bodyPr>
            <a:noAutofit/>
          </a:bodyPr>
          <a:lstStyle/>
          <a:p>
            <a:r>
              <a:rPr lang="en-GB" sz="4000" dirty="0" smtClean="0"/>
              <a:t>Complete using Past Simple or Present Perfect</a:t>
            </a:r>
            <a:endParaRPr lang="en-GB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780" y="1305365"/>
            <a:ext cx="11915335" cy="6146799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Last </a:t>
            </a:r>
            <a:r>
              <a:rPr lang="en-US" sz="2800" dirty="0"/>
              <a:t>night I __________________ (</a:t>
            </a:r>
            <a:r>
              <a:rPr lang="en-US" b="1" dirty="0">
                <a:solidFill>
                  <a:srgbClr val="FF0000"/>
                </a:solidFill>
              </a:rPr>
              <a:t>lose</a:t>
            </a:r>
            <a:r>
              <a:rPr lang="en-US" sz="2800" dirty="0"/>
              <a:t>) my keys – I had to call my </a:t>
            </a:r>
            <a:r>
              <a:rPr lang="en-US" sz="2800" dirty="0" err="1" smtClean="0"/>
              <a:t>flatmate</a:t>
            </a:r>
            <a:r>
              <a:rPr lang="en-US" sz="2800" dirty="0" smtClean="0"/>
              <a:t> to </a:t>
            </a:r>
            <a:r>
              <a:rPr lang="en-US" sz="2800" dirty="0"/>
              <a:t>let me in.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lose</a:t>
            </a:r>
            <a:r>
              <a:rPr lang="en-US" sz="2800" dirty="0"/>
              <a:t>) my keys – can you help me look for them?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visit</a:t>
            </a:r>
            <a:r>
              <a:rPr lang="en-US" sz="2800" dirty="0"/>
              <a:t>) Paris three times.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Last </a:t>
            </a:r>
            <a:r>
              <a:rPr lang="en-US" sz="2800" dirty="0"/>
              <a:t>year I __________________ (</a:t>
            </a:r>
            <a:r>
              <a:rPr lang="en-US" b="1" dirty="0">
                <a:solidFill>
                  <a:srgbClr val="FF0000"/>
                </a:solidFill>
              </a:rPr>
              <a:t>visit</a:t>
            </a:r>
            <a:r>
              <a:rPr lang="en-US" sz="2800" dirty="0"/>
              <a:t>) Paris.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know</a:t>
            </a:r>
            <a:r>
              <a:rPr lang="en-US" sz="2800" dirty="0"/>
              <a:t>) my great grandmother for a few years </a:t>
            </a:r>
            <a:r>
              <a:rPr lang="en-US" sz="2800" dirty="0" smtClean="0"/>
              <a:t>– she died </a:t>
            </a:r>
            <a:r>
              <a:rPr lang="en-US" sz="2800" dirty="0"/>
              <a:t>when I was eight.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know</a:t>
            </a:r>
            <a:r>
              <a:rPr lang="en-US" sz="2800" dirty="0"/>
              <a:t>) Julie for three years – we still meet once </a:t>
            </a:r>
            <a:r>
              <a:rPr lang="en-US" sz="2800" dirty="0" smtClean="0"/>
              <a:t>a month.</a:t>
            </a:r>
            <a:endParaRPr lang="en-US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12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8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767" y="388307"/>
            <a:ext cx="11774466" cy="937256"/>
          </a:xfrm>
        </p:spPr>
        <p:txBody>
          <a:bodyPr>
            <a:noAutofit/>
          </a:bodyPr>
          <a:lstStyle/>
          <a:p>
            <a:r>
              <a:rPr lang="en-GB" sz="4000" dirty="0"/>
              <a:t>Complete using Past Simple or Present Perfect</a:t>
            </a:r>
            <a:endParaRPr lang="es-MX" sz="36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320" y="1181100"/>
            <a:ext cx="11958305" cy="506729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843553" y="122028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0223862" y="173844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350033" y="2221775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8737256" y="2754186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9065624" y="326703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613086" y="4795157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938587" y="529667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473030" y="4228109"/>
            <a:ext cx="10550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2400" dirty="0" smtClean="0"/>
              <a:t>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0063870" y="5786734"/>
            <a:ext cx="10550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2400" dirty="0" smtClean="0"/>
              <a:t>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876139" y="3770448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5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13</a:t>
            </a:fld>
            <a:endParaRPr lang="es-MX"/>
          </a:p>
        </p:txBody>
      </p:sp>
      <p:pic>
        <p:nvPicPr>
          <p:cNvPr id="17" name="Imagen 1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8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0" dirty="0" err="1" smtClean="0"/>
              <a:t>Present</a:t>
            </a:r>
            <a:r>
              <a:rPr lang="es-MX" sz="8000" dirty="0" smtClean="0"/>
              <a:t> </a:t>
            </a:r>
            <a:r>
              <a:rPr lang="es-MX" sz="8000" dirty="0" err="1" smtClean="0"/>
              <a:t>Perfect</a:t>
            </a:r>
            <a:r>
              <a:rPr lang="es-MX" sz="8000" dirty="0" smtClean="0"/>
              <a:t> </a:t>
            </a:r>
            <a:r>
              <a:rPr lang="es-MX" sz="8000" dirty="0" err="1" smtClean="0"/>
              <a:t>Review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/>
              <a:t>Recent</a:t>
            </a:r>
            <a:r>
              <a:rPr lang="es-MX" sz="3200" dirty="0" smtClean="0"/>
              <a:t> </a:t>
            </a:r>
            <a:r>
              <a:rPr lang="es-MX" sz="3200" dirty="0" err="1" smtClean="0"/>
              <a:t>Activities</a:t>
            </a:r>
            <a:endParaRPr lang="es-MX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50" y="3912692"/>
            <a:ext cx="2875500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449" y="3912692"/>
            <a:ext cx="2431521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894" y="3912692"/>
            <a:ext cx="2431873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069" y="3912692"/>
            <a:ext cx="2265212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704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182242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15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4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3850" y="876300"/>
            <a:ext cx="11461750" cy="609600"/>
            <a:chOff x="323850" y="876300"/>
            <a:chExt cx="11461750" cy="609600"/>
          </a:xfrm>
        </p:grpSpPr>
        <p:sp>
          <p:nvSpPr>
            <p:cNvPr id="4" name="Rectángulo 3"/>
            <p:cNvSpPr/>
            <p:nvPr/>
          </p:nvSpPr>
          <p:spPr>
            <a:xfrm>
              <a:off x="514350" y="876300"/>
              <a:ext cx="1116330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Flecha abajo 4"/>
            <p:cNvSpPr/>
            <p:nvPr/>
          </p:nvSpPr>
          <p:spPr>
            <a:xfrm>
              <a:off x="32385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Flecha abajo 5"/>
            <p:cNvSpPr/>
            <p:nvPr/>
          </p:nvSpPr>
          <p:spPr>
            <a:xfrm>
              <a:off x="1140460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7" name="Rectángulo 6"/>
          <p:cNvSpPr/>
          <p:nvPr/>
        </p:nvSpPr>
        <p:spPr>
          <a:xfrm>
            <a:off x="26234" y="1485900"/>
            <a:ext cx="1357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518036" y="1582414"/>
            <a:ext cx="228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Multiplicar 8"/>
          <p:cNvSpPr/>
          <p:nvPr/>
        </p:nvSpPr>
        <p:spPr>
          <a:xfrm>
            <a:off x="19050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Multiplicar 9"/>
          <p:cNvSpPr/>
          <p:nvPr/>
        </p:nvSpPr>
        <p:spPr>
          <a:xfrm>
            <a:off x="37909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Multiplicar 10"/>
          <p:cNvSpPr/>
          <p:nvPr/>
        </p:nvSpPr>
        <p:spPr>
          <a:xfrm>
            <a:off x="57531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Multiplicar 11"/>
          <p:cNvSpPr/>
          <p:nvPr/>
        </p:nvSpPr>
        <p:spPr>
          <a:xfrm>
            <a:off x="73723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Multiplicar 12"/>
          <p:cNvSpPr/>
          <p:nvPr/>
        </p:nvSpPr>
        <p:spPr>
          <a:xfrm>
            <a:off x="9388475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1624286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1996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517004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2000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50124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2003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132399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2011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19059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2015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67369" y="2451379"/>
            <a:ext cx="6699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1996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7369" y="302823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2000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67369" y="360509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2003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67369" y="422095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2011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7369" y="479781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2015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Cerrar llave 23"/>
          <p:cNvSpPr/>
          <p:nvPr/>
        </p:nvSpPr>
        <p:spPr>
          <a:xfrm>
            <a:off x="6866639" y="2505744"/>
            <a:ext cx="505711" cy="331085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 24"/>
          <p:cNvSpPr/>
          <p:nvPr/>
        </p:nvSpPr>
        <p:spPr>
          <a:xfrm>
            <a:off x="7532085" y="2928292"/>
            <a:ext cx="39719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have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been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 USA 5 times.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26" name="Marcador de número de diapositiva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16</a:t>
            </a:fld>
            <a:endParaRPr lang="es-MX"/>
          </a:p>
        </p:txBody>
      </p:sp>
      <p:pic>
        <p:nvPicPr>
          <p:cNvPr id="27" name="Imagen 2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8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3058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smtClean="0">
                <a:solidFill>
                  <a:srgbClr val="0070C0"/>
                </a:solidFill>
              </a:rPr>
              <a:t>Uses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17600"/>
            <a:ext cx="11701272" cy="5740400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en-US" sz="4000" dirty="0"/>
              <a:t>We use the Present Perfect Tense </a:t>
            </a:r>
            <a:r>
              <a:rPr lang="en-US" sz="4000" dirty="0" smtClean="0"/>
              <a:t>to… </a:t>
            </a:r>
          </a:p>
          <a:p>
            <a:pPr marL="109728" indent="0" algn="just">
              <a:buNone/>
            </a:pPr>
            <a:r>
              <a:rPr lang="en-US" sz="4000" dirty="0"/>
              <a:t>…talk about several different actions which have occurred in the past at different times. Present Perfect suggests the process is not complete and more actions are possible.</a:t>
            </a:r>
            <a:endParaRPr lang="es-MX" sz="4000" dirty="0"/>
          </a:p>
          <a:p>
            <a:pPr marL="109728" indent="0" algn="just">
              <a:buNone/>
            </a:pPr>
            <a:r>
              <a:rPr lang="en-US" sz="4000" dirty="0"/>
              <a:t>…talk about an action which started in the past and continuous up to now (and may continue into the future).</a:t>
            </a:r>
          </a:p>
          <a:p>
            <a:pPr marL="109728" indent="0" algn="just">
              <a:buNone/>
            </a:pPr>
            <a:r>
              <a:rPr lang="en-US" sz="4000" dirty="0" smtClean="0"/>
              <a:t>…talk about experiences.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432" y="305816"/>
            <a:ext cx="2421272" cy="1612755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17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7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364" y="435991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Examples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397000"/>
            <a:ext cx="11701272" cy="46863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I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to </a:t>
            </a:r>
            <a:r>
              <a:rPr lang="en-US" sz="4000" dirty="0" smtClean="0"/>
              <a:t>France many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had</a:t>
            </a:r>
            <a:r>
              <a:rPr lang="en-US" sz="4000" dirty="0"/>
              <a:t> four quizzes and five tests so far this semester.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seen</a:t>
            </a:r>
            <a:r>
              <a:rPr lang="en-US" sz="4000" dirty="0"/>
              <a:t> that movie twenty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There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many earthquakes in California.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People </a:t>
            </a:r>
            <a:r>
              <a:rPr lang="en-US" sz="4000" b="1" dirty="0">
                <a:solidFill>
                  <a:srgbClr val="FF0000"/>
                </a:solidFill>
              </a:rPr>
              <a:t>have traveled</a:t>
            </a:r>
            <a:r>
              <a:rPr lang="en-US" sz="4000" dirty="0"/>
              <a:t> to the Moon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186" y="4726213"/>
            <a:ext cx="2380018" cy="1585687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18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2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Structure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2" cy="535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19</a:t>
            </a:fld>
            <a:endParaRPr lang="es-MX"/>
          </a:p>
        </p:txBody>
      </p:sp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4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 </a:t>
            </a:r>
            <a:r>
              <a:rPr lang="es-MX" sz="3800" dirty="0" smtClean="0"/>
              <a:t>le son </a:t>
            </a:r>
            <a:r>
              <a:rPr lang="es-MX" sz="3800" dirty="0"/>
              <a:t>relevantes, toma decisiones, realiza ofrecimientos, promesas y predicciones generales; expresa planes </a:t>
            </a:r>
            <a:r>
              <a:rPr lang="es-MX" sz="3800" dirty="0" smtClean="0"/>
              <a:t>e intenciones</a:t>
            </a:r>
            <a:r>
              <a:rPr lang="es-MX" sz="3800" dirty="0"/>
              <a:t>, </a:t>
            </a:r>
            <a:r>
              <a:rPr lang="es-MX" sz="3800" dirty="0" smtClean="0"/>
              <a:t>posibilidades, prohibiciones </a:t>
            </a:r>
            <a:r>
              <a:rPr lang="es-MX" sz="3800" dirty="0"/>
              <a:t>y necesidades. De igual modo establece condiciones, y asume las consecuencias de sus acciones, dando sugerencias </a:t>
            </a:r>
            <a:r>
              <a:rPr lang="es-MX" sz="3800" dirty="0" smtClean="0"/>
              <a:t>y recomendaciones</a:t>
            </a:r>
            <a:r>
              <a:rPr lang="es-MX" sz="3800" dirty="0"/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Inglés 4 - Módulo I - L</a:t>
            </a:r>
            <a:fld id="{ECEC74B7-15B9-48EA-9DB5-13E28EEAE679}" type="slidenum">
              <a:rPr lang="es-MX" smtClean="0"/>
              <a:t>2</a:t>
            </a:fld>
            <a:fld id="{01CC2BFC-02A8-4405-ACC1-7BE9D2F0E97C}" type="slidenum">
              <a:rPr lang="es-MX" smtClean="0"/>
              <a:t>2</a:t>
            </a:fld>
            <a:r>
              <a:rPr lang="es-MX" dirty="0" smtClean="0"/>
              <a:t>LI. Cesar Martínez Acevedo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024" y="165101"/>
            <a:ext cx="9057953" cy="65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20</a:t>
            </a:fld>
            <a:endParaRPr lang="es-MX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8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Experiences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&amp;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ecent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ctivities</a:t>
            </a:r>
            <a:endParaRPr lang="es-MX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945" y="3119641"/>
            <a:ext cx="3782910" cy="252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00" y="1859641"/>
            <a:ext cx="378000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001" y="4154450"/>
            <a:ext cx="3783695" cy="2520000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21</a:t>
            </a:fld>
            <a:endParaRPr lang="es-MX"/>
          </a:p>
        </p:txBody>
      </p:sp>
      <p:pic>
        <p:nvPicPr>
          <p:cNvPr id="8" name="Imagen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6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4201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Recent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Activities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30300"/>
            <a:ext cx="11701272" cy="56769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Think about different activities that you </a:t>
            </a:r>
            <a:r>
              <a:rPr lang="en-US" sz="4000" i="1" u="sng" dirty="0" smtClean="0">
                <a:solidFill>
                  <a:srgbClr val="FF0000"/>
                </a:solidFill>
              </a:rPr>
              <a:t>have done recently</a:t>
            </a:r>
            <a:r>
              <a:rPr lang="en-US" sz="4000" dirty="0" smtClean="0"/>
              <a:t> and write some of them.</a:t>
            </a:r>
          </a:p>
          <a:p>
            <a:pPr marL="0" indent="0" algn="just">
              <a:buNone/>
            </a:pPr>
            <a:r>
              <a:rPr lang="en-US" sz="4000" i="1" dirty="0" smtClean="0"/>
              <a:t>	</a:t>
            </a:r>
            <a:r>
              <a:rPr lang="en-US" sz="4000" i="1" dirty="0" smtClean="0">
                <a:solidFill>
                  <a:srgbClr val="0070C0"/>
                </a:solidFill>
              </a:rPr>
              <a:t>Example: I </a:t>
            </a:r>
            <a:r>
              <a:rPr lang="en-US" sz="4000" i="1" dirty="0" smtClean="0">
                <a:solidFill>
                  <a:srgbClr val="FF0000"/>
                </a:solidFill>
              </a:rPr>
              <a:t>have listened </a:t>
            </a:r>
            <a:r>
              <a:rPr lang="en-US" sz="4000" i="1" dirty="0" smtClean="0">
                <a:solidFill>
                  <a:srgbClr val="0070C0"/>
                </a:solidFill>
              </a:rPr>
              <a:t>to pop music.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I have…__________________________.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/>
              <a:t>_________________________________.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22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7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7688263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/>
                <a:gridCol w="2006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23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07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5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/>
                <a:gridCol w="2006601"/>
                <a:gridCol w="2006601"/>
                <a:gridCol w="2006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1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2</a:t>
                      </a:r>
                      <a:endParaRPr lang="en-GB" sz="28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24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4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016"/>
            <a:ext cx="11701272" cy="1205484"/>
          </a:xfrm>
        </p:spPr>
        <p:txBody>
          <a:bodyPr>
            <a:noAutofit/>
          </a:bodyPr>
          <a:lstStyle/>
          <a:p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following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sentences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resent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es-MX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206500"/>
            <a:ext cx="11701272" cy="60579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War and Peace many times. (</a:t>
            </a:r>
            <a:r>
              <a:rPr lang="en-GB" sz="2800" dirty="0" smtClean="0">
                <a:solidFill>
                  <a:srgbClr val="FF0000"/>
                </a:solidFill>
              </a:rPr>
              <a:t>read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He ____________ the film “The Conjuring 2” ten times. (</a:t>
            </a:r>
            <a:r>
              <a:rPr lang="en-GB" sz="2800" dirty="0" smtClean="0">
                <a:solidFill>
                  <a:srgbClr val="FF0000"/>
                </a:solidFill>
              </a:rPr>
              <a:t>see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She ____________ too many chocolates this week. (</a:t>
            </a:r>
            <a:r>
              <a:rPr lang="en-GB" sz="2800" dirty="0" smtClean="0">
                <a:solidFill>
                  <a:srgbClr val="FF0000"/>
                </a:solidFill>
              </a:rPr>
              <a:t>eat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Man ____________ to the moon once. (</a:t>
            </a:r>
            <a:r>
              <a:rPr lang="en-GB" sz="2800" dirty="0" smtClean="0">
                <a:solidFill>
                  <a:srgbClr val="FF0000"/>
                </a:solidFill>
              </a:rPr>
              <a:t>be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hope all of you ____________ a lot on the Network. (</a:t>
            </a:r>
            <a:r>
              <a:rPr lang="en-GB" sz="2800" dirty="0" smtClean="0">
                <a:solidFill>
                  <a:srgbClr val="FF0000"/>
                </a:solidFill>
              </a:rPr>
              <a:t>learn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We ____________ to do the test in the lesson. (</a:t>
            </a:r>
            <a:r>
              <a:rPr lang="en-GB" sz="2800" dirty="0" smtClean="0">
                <a:solidFill>
                  <a:srgbClr val="FF0000"/>
                </a:solidFill>
              </a:rPr>
              <a:t>forget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No one ____________ on the moon. (</a:t>
            </a:r>
            <a:r>
              <a:rPr lang="en-GB" sz="2800" dirty="0" smtClean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my medicine, but it ____________ a nasty taste in my mouth. (</a:t>
            </a:r>
            <a:r>
              <a:rPr lang="en-GB" sz="2800" dirty="0" smtClean="0">
                <a:solidFill>
                  <a:srgbClr val="FF0000"/>
                </a:solidFill>
              </a:rPr>
              <a:t>take/leave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that they ____________ a new singer. (</a:t>
            </a:r>
            <a:r>
              <a:rPr lang="en-GB" sz="2800" dirty="0" smtClean="0">
                <a:solidFill>
                  <a:srgbClr val="FF0000"/>
                </a:solidFill>
              </a:rPr>
              <a:t>hear/find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My mother _______________ spaghetti all this week. (</a:t>
            </a:r>
            <a:r>
              <a:rPr lang="en-GB" sz="2800" dirty="0" smtClean="0">
                <a:solidFill>
                  <a:srgbClr val="FF0000"/>
                </a:solidFill>
              </a:rPr>
              <a:t>cook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25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3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4800" dirty="0" err="1" smtClean="0">
                <a:solidFill>
                  <a:srgbClr val="0070C0"/>
                </a:solidFill>
              </a:rPr>
              <a:t>Write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Sentences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Using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Present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Perfect</a:t>
            </a:r>
            <a:r>
              <a:rPr lang="es-MX" sz="4800" dirty="0" smtClean="0">
                <a:solidFill>
                  <a:srgbClr val="0070C0"/>
                </a:solidFill>
              </a:rPr>
              <a:t>.</a:t>
            </a:r>
            <a:endParaRPr lang="es-MX" sz="4800" dirty="0">
              <a:solidFill>
                <a:srgbClr val="0070C0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762" y="1104900"/>
            <a:ext cx="7752803" cy="5664200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26</a:t>
            </a:fld>
            <a:endParaRPr lang="es-MX"/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63255" y="997559"/>
            <a:ext cx="11448789" cy="1085242"/>
          </a:xfrm>
        </p:spPr>
        <p:txBody>
          <a:bodyPr>
            <a:normAutofit/>
          </a:bodyPr>
          <a:lstStyle/>
          <a:p>
            <a:r>
              <a:rPr lang="es-MX" sz="7200" dirty="0" err="1" smtClean="0"/>
              <a:t>FOR</a:t>
            </a:r>
            <a:r>
              <a:rPr lang="es-MX" sz="7200" dirty="0" smtClean="0"/>
              <a:t> &amp; </a:t>
            </a:r>
            <a:r>
              <a:rPr lang="es-MX" sz="7200" dirty="0" err="1" smtClean="0"/>
              <a:t>SINCE</a:t>
            </a:r>
            <a:endParaRPr lang="es-MX" sz="7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829849" y="2138630"/>
            <a:ext cx="10515600" cy="617270"/>
          </a:xfrm>
        </p:spPr>
        <p:txBody>
          <a:bodyPr>
            <a:normAutofit/>
          </a:bodyPr>
          <a:lstStyle/>
          <a:p>
            <a:r>
              <a:rPr lang="es-MX" sz="3200" i="1" dirty="0" err="1" smtClean="0"/>
              <a:t>Specific</a:t>
            </a:r>
            <a:r>
              <a:rPr lang="es-MX" sz="3200" i="1" dirty="0" smtClean="0"/>
              <a:t> time </a:t>
            </a:r>
            <a:r>
              <a:rPr lang="es-MX" sz="3200" i="1" dirty="0" err="1" smtClean="0"/>
              <a:t>or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Period</a:t>
            </a:r>
            <a:r>
              <a:rPr lang="es-MX" sz="3200" i="1" dirty="0" smtClean="0"/>
              <a:t> of time</a:t>
            </a:r>
            <a:endParaRPr lang="es-MX" sz="3200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777" y="3759900"/>
            <a:ext cx="268915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86" y="3759900"/>
            <a:ext cx="2702078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022" y="3759900"/>
            <a:ext cx="2400000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547" y="3759900"/>
            <a:ext cx="2701863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838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182242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28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1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278" y="655574"/>
            <a:ext cx="247472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Since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2669009"/>
            <a:ext cx="11701272" cy="34811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studied </a:t>
            </a:r>
            <a:r>
              <a:rPr lang="en-US" sz="4000" dirty="0" smtClean="0"/>
              <a:t>French </a:t>
            </a:r>
            <a:r>
              <a:rPr lang="en-US" sz="4000" dirty="0" smtClean="0">
                <a:solidFill>
                  <a:srgbClr val="00B050"/>
                </a:solidFill>
              </a:rPr>
              <a:t>since</a:t>
            </a:r>
            <a:r>
              <a:rPr lang="en-US" sz="4000" dirty="0" smtClean="0"/>
              <a:t> February.</a:t>
            </a:r>
          </a:p>
          <a:p>
            <a:pPr marL="0" indent="0" algn="just">
              <a:buNone/>
            </a:pPr>
            <a:r>
              <a:rPr lang="en-US" sz="4000" dirty="0" smtClean="0"/>
              <a:t>My sister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has lived </a:t>
            </a:r>
            <a:r>
              <a:rPr lang="en-US" sz="4000" dirty="0" smtClean="0"/>
              <a:t>in Guadalajara </a:t>
            </a:r>
            <a:r>
              <a:rPr lang="en-US" sz="4000" dirty="0" smtClean="0">
                <a:solidFill>
                  <a:srgbClr val="00B050"/>
                </a:solidFill>
              </a:rPr>
              <a:t>since</a:t>
            </a:r>
            <a:r>
              <a:rPr lang="en-US" sz="4000" dirty="0" smtClean="0"/>
              <a:t> 2006.</a:t>
            </a:r>
          </a:p>
          <a:p>
            <a:pPr marL="0" indent="0" algn="just">
              <a:buNone/>
            </a:pPr>
            <a:r>
              <a:rPr lang="en-US" sz="4000" dirty="0" smtClean="0"/>
              <a:t>Daniel </a:t>
            </a:r>
            <a:r>
              <a:rPr lang="en-US" sz="4000" b="1" dirty="0" smtClean="0">
                <a:solidFill>
                  <a:srgbClr val="FF0000"/>
                </a:solidFill>
              </a:rPr>
              <a:t>has worked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nine </a:t>
            </a:r>
            <a:r>
              <a:rPr lang="en-US" sz="4000" dirty="0"/>
              <a:t>this </a:t>
            </a:r>
            <a:r>
              <a:rPr lang="en-US" sz="4000" dirty="0" smtClean="0"/>
              <a:t>morning.</a:t>
            </a:r>
          </a:p>
          <a:p>
            <a:pPr marL="0" indent="0" algn="just">
              <a:buNone/>
            </a:pPr>
            <a:r>
              <a:rPr lang="en-US" sz="4000" dirty="0" smtClean="0"/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have trained </a:t>
            </a:r>
            <a:r>
              <a:rPr lang="en-US" sz="4000" dirty="0" smtClean="0"/>
              <a:t>soccer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last summer.</a:t>
            </a:r>
          </a:p>
          <a:p>
            <a:pPr marL="0" indent="0" algn="just">
              <a:buNone/>
            </a:pPr>
            <a:r>
              <a:rPr lang="en-US" sz="4000" dirty="0" smtClean="0"/>
              <a:t>They </a:t>
            </a:r>
            <a:r>
              <a:rPr lang="en-US" sz="4000" b="1" dirty="0" smtClean="0">
                <a:solidFill>
                  <a:srgbClr val="FF0000"/>
                </a:solidFill>
              </a:rPr>
              <a:t>have worked </a:t>
            </a:r>
            <a:r>
              <a:rPr lang="en-US" sz="4000" dirty="0" smtClean="0"/>
              <a:t>here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yesterday.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400300" y="493935"/>
            <a:ext cx="9588500" cy="1143000"/>
            <a:chOff x="1511300" y="952500"/>
            <a:chExt cx="9144000" cy="11430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11300" y="952500"/>
              <a:ext cx="9144000" cy="11430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5" descr="1320h0763 notepad with p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575" y="1016000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4750" y="1109663"/>
              <a:ext cx="7905750" cy="985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685800" indent="-685800" algn="l">
                <a:spcBef>
                  <a:spcPct val="20000"/>
                </a:spcBef>
              </a:pPr>
              <a:r>
                <a:rPr lang="en-US" sz="2800" b="0" dirty="0">
                  <a:solidFill>
                    <a:schemeClr val="tx1"/>
                  </a:solidFill>
                </a:rPr>
                <a:t>    	Use the present perfect with </a:t>
              </a:r>
              <a:r>
                <a:rPr lang="en-US" sz="2800" i="1" dirty="0">
                  <a:solidFill>
                    <a:srgbClr val="00B050"/>
                  </a:solidFill>
                </a:rPr>
                <a:t>since</a:t>
              </a:r>
              <a:r>
                <a:rPr lang="en-US" sz="2800" i="1" dirty="0">
                  <a:solidFill>
                    <a:schemeClr val="tx1"/>
                  </a:solidFill>
                </a:rPr>
                <a:t> </a:t>
              </a:r>
              <a:r>
                <a:rPr lang="en-US" sz="2800" dirty="0">
                  <a:solidFill>
                    <a:schemeClr val="tx1"/>
                  </a:solidFill>
                </a:rPr>
                <a:t>+ </a:t>
              </a:r>
              <a:r>
                <a:rPr lang="en-US" sz="2800" dirty="0">
                  <a:solidFill>
                    <a:srgbClr val="FF0000"/>
                  </a:solidFill>
                </a:rPr>
                <a:t>point in time</a:t>
              </a:r>
              <a:r>
                <a:rPr lang="en-US" sz="28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 b="0" dirty="0">
                  <a:solidFill>
                    <a:schemeClr val="tx1"/>
                  </a:solidFill>
                </a:rPr>
                <a:t>to show when something started.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262128" y="1745679"/>
            <a:ext cx="34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29</a:t>
            </a:fld>
            <a:endParaRPr lang="es-MX"/>
          </a:p>
        </p:txBody>
      </p:sp>
      <p:pic>
        <p:nvPicPr>
          <p:cNvPr id="12" name="Imagen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0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/>
              <a:t>Sharing experiences and telling when </a:t>
            </a:r>
            <a:r>
              <a:rPr lang="en-US" dirty="0" smtClean="0"/>
              <a:t>they happened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  (</a:t>
            </a:r>
            <a:r>
              <a:rPr lang="es-MX" dirty="0"/>
              <a:t>Compartir experiencias y decir cuando </a:t>
            </a:r>
            <a:r>
              <a:rPr lang="es-MX" dirty="0" smtClean="0"/>
              <a:t>sucedieron)</a:t>
            </a:r>
            <a:endParaRPr lang="es-MX" dirty="0" smtClean="0"/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Expresa de forma oral y escrita experiencias recientes y acciones que sucedieron en un momento específico de su vida.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99738" y="602679"/>
            <a:ext cx="23794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Since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2128" y="2856556"/>
            <a:ext cx="11701272" cy="3225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My </a:t>
            </a:r>
            <a:r>
              <a:rPr lang="en-US" sz="4000" dirty="0"/>
              <a:t>mother </a:t>
            </a:r>
            <a:r>
              <a:rPr lang="en-US" sz="4000" b="1" dirty="0">
                <a:solidFill>
                  <a:srgbClr val="FF0000"/>
                </a:solidFill>
              </a:rPr>
              <a:t>has </a:t>
            </a:r>
            <a:r>
              <a:rPr lang="en-US" sz="4000" b="1" dirty="0" smtClean="0">
                <a:solidFill>
                  <a:srgbClr val="FF0000"/>
                </a:solidFill>
              </a:rPr>
              <a:t>cooked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she was 8 years old.</a:t>
            </a:r>
          </a:p>
          <a:p>
            <a:pPr marL="0" indent="0" algn="just">
              <a:buNone/>
            </a:pPr>
            <a:r>
              <a:rPr lang="en-US" sz="4000" dirty="0" smtClean="0"/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studied </a:t>
            </a:r>
            <a:r>
              <a:rPr lang="en-US" sz="4000" dirty="0" err="1" smtClean="0"/>
              <a:t>maths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since</a:t>
            </a:r>
            <a:r>
              <a:rPr lang="en-US" sz="4000" dirty="0" smtClean="0"/>
              <a:t> I was a kid.</a:t>
            </a:r>
          </a:p>
          <a:p>
            <a:pPr marL="0" indent="0" algn="just">
              <a:buNone/>
            </a:pPr>
            <a:r>
              <a:rPr lang="en-US" sz="4000" dirty="0" smtClean="0"/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have trained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we </a:t>
            </a:r>
            <a:r>
              <a:rPr lang="en-US" sz="4000" dirty="0" smtClean="0"/>
              <a:t>were in the university.</a:t>
            </a:r>
            <a:endParaRPr lang="en-US" sz="4000" dirty="0"/>
          </a:p>
          <a:p>
            <a:pPr marL="0" indent="0" algn="just">
              <a:buNone/>
            </a:pPr>
            <a:endParaRPr lang="en-US" sz="4000" dirty="0"/>
          </a:p>
        </p:txBody>
      </p:sp>
      <p:grpSp>
        <p:nvGrpSpPr>
          <p:cNvPr id="7" name="Grupo 6"/>
          <p:cNvGrpSpPr/>
          <p:nvPr/>
        </p:nvGrpSpPr>
        <p:grpSpPr>
          <a:xfrm>
            <a:off x="2159000" y="415132"/>
            <a:ext cx="10032999" cy="1143000"/>
            <a:chOff x="1511300" y="952500"/>
            <a:chExt cx="9249372" cy="11430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11300" y="952500"/>
              <a:ext cx="9144000" cy="11430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5" descr="1320h0763 notepad with p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047" y="1019968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897666" y="1109663"/>
              <a:ext cx="8863006" cy="985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685800" indent="-685800">
                <a:spcBef>
                  <a:spcPct val="20000"/>
                </a:spcBef>
              </a:pPr>
              <a:r>
                <a:rPr lang="en-US" sz="3600" b="0" dirty="0">
                  <a:solidFill>
                    <a:schemeClr val="tx1"/>
                  </a:solidFill>
                </a:rPr>
                <a:t>    	</a:t>
              </a:r>
              <a:r>
                <a:rPr lang="en-US" sz="3600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Since</a:t>
              </a:r>
              <a:r>
                <a:rPr lang="en-US" sz="3600" b="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3600" b="0" dirty="0" smtClean="0">
                  <a:solidFill>
                    <a:schemeClr val="tx1"/>
                  </a:solidFill>
                </a:rPr>
                <a:t>can also introduce a time clause.</a:t>
              </a:r>
              <a:endParaRPr lang="en-US" sz="36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Rectángulo 8"/>
          <p:cNvSpPr/>
          <p:nvPr/>
        </p:nvSpPr>
        <p:spPr>
          <a:xfrm>
            <a:off x="262128" y="1745679"/>
            <a:ext cx="34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10337801" y="-245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30</a:t>
            </a:fld>
            <a:endParaRPr lang="es-MX"/>
          </a:p>
        </p:txBody>
      </p:sp>
      <p:pic>
        <p:nvPicPr>
          <p:cNvPr id="12" name="Imagen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4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436312" y="409717"/>
            <a:ext cx="76667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i="1" dirty="0"/>
              <a:t>Change the sentences to </a:t>
            </a:r>
            <a:r>
              <a:rPr lang="en-US" sz="2800" b="1" i="1" dirty="0"/>
              <a:t>present perfect</a:t>
            </a:r>
            <a:r>
              <a:rPr lang="en-US" sz="2800" dirty="0"/>
              <a:t>.</a:t>
            </a:r>
            <a:r>
              <a:rPr lang="en-US" sz="2800" i="1" dirty="0"/>
              <a:t> Add the </a:t>
            </a:r>
            <a:r>
              <a:rPr lang="en-US" sz="2800" b="1" dirty="0" smtClean="0">
                <a:solidFill>
                  <a:srgbClr val="0070C0"/>
                </a:solidFill>
              </a:rPr>
              <a:t>SINCE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/>
              <a:t>phrase </a:t>
            </a:r>
            <a:r>
              <a:rPr lang="en-US" sz="2800" i="1" dirty="0"/>
              <a:t>in parentheses and delete any past tense time phrases.</a:t>
            </a: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0" y="1901287"/>
            <a:ext cx="109489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i="1" dirty="0" smtClean="0"/>
              <a:t>Example: Maria </a:t>
            </a:r>
            <a:r>
              <a:rPr lang="en-US" sz="3200" i="1" dirty="0"/>
              <a:t>was</a:t>
            </a:r>
            <a:r>
              <a:rPr lang="en-US" sz="3200" i="1" dirty="0">
                <a:solidFill>
                  <a:srgbClr val="339966"/>
                </a:solidFill>
              </a:rPr>
              <a:t> </a:t>
            </a:r>
            <a:r>
              <a:rPr lang="en-US" sz="3200" i="1" dirty="0"/>
              <a:t>in the garden yesterday.  </a:t>
            </a:r>
            <a:r>
              <a:rPr lang="en-US" sz="3200" i="1" dirty="0" smtClean="0">
                <a:solidFill>
                  <a:srgbClr val="339966"/>
                </a:solidFill>
              </a:rPr>
              <a:t>(</a:t>
            </a:r>
            <a:r>
              <a:rPr lang="en-US" sz="3200" i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</a:t>
            </a:r>
            <a:r>
              <a:rPr lang="en-US" sz="3200" i="1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a.m.)</a:t>
            </a:r>
            <a:r>
              <a:rPr lang="en-US" sz="3200" i="1" dirty="0"/>
              <a:t>       </a:t>
            </a:r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101600" y="2534744"/>
            <a:ext cx="107457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1. </a:t>
            </a:r>
            <a:r>
              <a:rPr lang="en-US" sz="3200" dirty="0" smtClean="0"/>
              <a:t>My girlfriend wrote </a:t>
            </a:r>
            <a:r>
              <a:rPr lang="en-US" sz="3200" dirty="0"/>
              <a:t>many emails yesterday.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1975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3200" dirty="0"/>
              <a:t> </a:t>
            </a:r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101600" y="3302950"/>
            <a:ext cx="12090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2. </a:t>
            </a:r>
            <a:r>
              <a:rPr lang="en-US" sz="3200" dirty="0" smtClean="0"/>
              <a:t>The principal gave many books </a:t>
            </a:r>
            <a:r>
              <a:rPr lang="en-US" sz="3200" dirty="0"/>
              <a:t>to schools last year.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1990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3200" dirty="0"/>
          </a:p>
        </p:txBody>
      </p:sp>
      <p:sp>
        <p:nvSpPr>
          <p:cNvPr id="176142" name="Text Box 14"/>
          <p:cNvSpPr txBox="1">
            <a:spLocks noChangeArrowheads="1"/>
          </p:cNvSpPr>
          <p:nvPr/>
        </p:nvSpPr>
        <p:spPr bwMode="auto">
          <a:xfrm>
            <a:off x="101600" y="4071156"/>
            <a:ext cx="107457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3. I saw many friends last weekend.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came home)</a:t>
            </a:r>
            <a:endParaRPr lang="en-US" sz="3200" dirty="0"/>
          </a:p>
        </p:txBody>
      </p:sp>
      <p:sp>
        <p:nvSpPr>
          <p:cNvPr id="176143" name="Text Box 15"/>
          <p:cNvSpPr txBox="1">
            <a:spLocks noChangeArrowheads="1"/>
          </p:cNvSpPr>
          <p:nvPr/>
        </p:nvSpPr>
        <p:spPr bwMode="auto">
          <a:xfrm>
            <a:off x="101600" y="4839362"/>
            <a:ext cx="116967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4. My </a:t>
            </a:r>
            <a:r>
              <a:rPr lang="en-US" sz="3200" dirty="0" smtClean="0"/>
              <a:t>father </a:t>
            </a:r>
            <a:r>
              <a:rPr lang="en-US" sz="3200" dirty="0"/>
              <a:t>read many articles last night.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last 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August)</a:t>
            </a:r>
            <a:endParaRPr lang="en-US" sz="3200" dirty="0"/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101600" y="5607568"/>
            <a:ext cx="116967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5. My friend worked at a pizza place a year ago.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2003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3200" dirty="0"/>
              <a:t> 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203201" y="458678"/>
            <a:ext cx="3987799" cy="841375"/>
            <a:chOff x="177801" y="186869"/>
            <a:chExt cx="4570413" cy="84137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76132" name="AutoShape 4"/>
            <p:cNvSpPr>
              <a:spLocks noChangeArrowheads="1"/>
            </p:cNvSpPr>
            <p:nvPr/>
          </p:nvSpPr>
          <p:spPr bwMode="auto">
            <a:xfrm>
              <a:off x="177801" y="186869"/>
              <a:ext cx="4570413" cy="841375"/>
            </a:xfrm>
            <a:prstGeom prst="homePlate">
              <a:avLst>
                <a:gd name="adj" fmla="val 135802"/>
              </a:avLst>
            </a:prstGeom>
            <a:grpFill/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/>
                <a:t>Practice 1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495281" y="222835"/>
              <a:ext cx="1587294" cy="769441"/>
            </a:xfrm>
            <a:prstGeom prst="rect">
              <a:avLst/>
            </a:prstGeom>
            <a:grp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s-MX" sz="4400" b="1" dirty="0" err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SINCE</a:t>
              </a:r>
              <a:endParaRPr lang="es-MX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787524" y="1947675"/>
            <a:ext cx="9161462" cy="584775"/>
          </a:xfrm>
          <a:prstGeom prst="rect">
            <a:avLst/>
          </a:prstGeom>
          <a:solidFill>
            <a:srgbClr val="FFFF99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>
                <a:solidFill>
                  <a:schemeClr val="tx1"/>
                </a:solidFill>
              </a:rPr>
              <a:t>Maria </a:t>
            </a:r>
            <a:r>
              <a:rPr lang="en-US" sz="3200" dirty="0">
                <a:solidFill>
                  <a:srgbClr val="339966"/>
                </a:solidFill>
              </a:rPr>
              <a:t>has been </a:t>
            </a:r>
            <a:r>
              <a:rPr lang="en-US" sz="3200" dirty="0">
                <a:solidFill>
                  <a:schemeClr val="tx1"/>
                </a:solidFill>
              </a:rPr>
              <a:t>in the garden </a:t>
            </a:r>
            <a:r>
              <a:rPr lang="en-US" sz="3200" dirty="0">
                <a:solidFill>
                  <a:srgbClr val="339966"/>
                </a:solidFill>
              </a:rPr>
              <a:t>since 9 a.m.</a:t>
            </a:r>
            <a:endParaRPr lang="en-US" sz="3200" b="0" dirty="0">
              <a:solidFill>
                <a:srgbClr val="339966"/>
              </a:solidFill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31</a:t>
            </a:fld>
            <a:endParaRPr lang="es-MX"/>
          </a:p>
        </p:txBody>
      </p:sp>
      <p:pic>
        <p:nvPicPr>
          <p:cNvPr id="16" name="Imagen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1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 build="p"/>
      <p:bldP spid="176140" grpId="0"/>
      <p:bldP spid="176141" grpId="0"/>
      <p:bldP spid="176142" grpId="0"/>
      <p:bldP spid="176143" grpId="0"/>
      <p:bldP spid="176144" grpId="0"/>
      <p:bldP spid="19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003" y="740792"/>
            <a:ext cx="19095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For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2692400"/>
            <a:ext cx="11701272" cy="35941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studied </a:t>
            </a:r>
            <a:r>
              <a:rPr lang="en-US" sz="4000" dirty="0" smtClean="0"/>
              <a:t>French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three months.</a:t>
            </a:r>
          </a:p>
          <a:p>
            <a:pPr marL="0" indent="0" algn="just">
              <a:buNone/>
            </a:pPr>
            <a:r>
              <a:rPr lang="en-US" sz="4000" dirty="0" smtClean="0"/>
              <a:t>My sister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has li</a:t>
            </a:r>
            <a:r>
              <a:rPr lang="en-US" sz="4000" dirty="0" smtClean="0">
                <a:solidFill>
                  <a:srgbClr val="FF0000"/>
                </a:solidFill>
              </a:rPr>
              <a:t>ved </a:t>
            </a:r>
            <a:r>
              <a:rPr lang="en-US" sz="4000" dirty="0" smtClean="0"/>
              <a:t>in Guadalajara </a:t>
            </a:r>
            <a:r>
              <a:rPr lang="en-US" sz="4000" dirty="0" smtClean="0">
                <a:solidFill>
                  <a:srgbClr val="00B050"/>
                </a:solidFill>
              </a:rPr>
              <a:t>for</a:t>
            </a:r>
            <a:r>
              <a:rPr lang="en-US" sz="4000" dirty="0" smtClean="0"/>
              <a:t> 20 years.</a:t>
            </a:r>
          </a:p>
          <a:p>
            <a:pPr marL="0" indent="0" algn="just">
              <a:buNone/>
            </a:pPr>
            <a:r>
              <a:rPr lang="en-US" sz="4000" dirty="0" smtClean="0"/>
              <a:t>Daniel </a:t>
            </a:r>
            <a:r>
              <a:rPr lang="en-US" sz="4000" b="1" dirty="0" smtClean="0">
                <a:solidFill>
                  <a:srgbClr val="FF0000"/>
                </a:solidFill>
              </a:rPr>
              <a:t>has worked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many hours.</a:t>
            </a:r>
          </a:p>
          <a:p>
            <a:pPr marL="0" indent="0" algn="just">
              <a:buNone/>
            </a:pPr>
            <a:r>
              <a:rPr lang="en-US" sz="4000" dirty="0" smtClean="0"/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have trained </a:t>
            </a:r>
            <a:r>
              <a:rPr lang="en-US" sz="4000" dirty="0" smtClean="0"/>
              <a:t>soccer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4 weeks.</a:t>
            </a:r>
          </a:p>
          <a:p>
            <a:pPr marL="0" indent="0" algn="just">
              <a:buNone/>
            </a:pPr>
            <a:r>
              <a:rPr lang="en-US" sz="4000" dirty="0" smtClean="0"/>
              <a:t>They </a:t>
            </a:r>
            <a:r>
              <a:rPr lang="en-US" sz="4000" b="1" dirty="0" smtClean="0">
                <a:solidFill>
                  <a:srgbClr val="FF0000"/>
                </a:solidFill>
              </a:rPr>
              <a:t>have worked </a:t>
            </a:r>
            <a:r>
              <a:rPr lang="en-US" sz="4000" dirty="0" smtClean="0"/>
              <a:t>here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30 minutes.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527300" y="583629"/>
            <a:ext cx="9144000" cy="1143000"/>
            <a:chOff x="1511300" y="952500"/>
            <a:chExt cx="9144000" cy="11430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11300" y="952500"/>
              <a:ext cx="9144000" cy="11430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5" descr="1320h0763 notepad with p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575" y="1016000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4750" y="1109663"/>
              <a:ext cx="7905750" cy="985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685800" indent="-685800">
                <a:spcBef>
                  <a:spcPct val="20000"/>
                </a:spcBef>
              </a:pPr>
              <a:r>
                <a:rPr lang="en-US" sz="2800" b="0" dirty="0">
                  <a:solidFill>
                    <a:schemeClr val="tx1"/>
                  </a:solidFill>
                </a:rPr>
                <a:t>    	</a:t>
              </a:r>
              <a:r>
                <a:rPr lang="en-US" sz="2800" dirty="0"/>
                <a:t>Use </a:t>
              </a:r>
              <a:r>
                <a:rPr lang="en-US" sz="2800" i="1" dirty="0"/>
                <a:t>for</a:t>
              </a:r>
              <a:r>
                <a:rPr lang="en-US" sz="2800" dirty="0"/>
                <a:t> + </a:t>
              </a:r>
              <a:r>
                <a:rPr lang="en-US" sz="2800" dirty="0">
                  <a:solidFill>
                    <a:srgbClr val="FF0000"/>
                  </a:solidFill>
                </a:rPr>
                <a:t>length of time</a:t>
              </a:r>
              <a:r>
                <a:rPr lang="en-US" sz="28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 dirty="0"/>
                <a:t>to show how long something has lasted.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262128" y="1745679"/>
            <a:ext cx="34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32</a:t>
            </a:fld>
            <a:endParaRPr lang="es-MX"/>
          </a:p>
        </p:txBody>
      </p:sp>
      <p:pic>
        <p:nvPicPr>
          <p:cNvPr id="12" name="Imagen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521200" y="458678"/>
            <a:ext cx="7493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i="1" dirty="0"/>
              <a:t>Change the sentences </a:t>
            </a:r>
            <a:r>
              <a:rPr lang="en-US" sz="2800" i="1" dirty="0" smtClean="0"/>
              <a:t>using </a:t>
            </a:r>
            <a:r>
              <a:rPr lang="en-US" sz="2800" b="1" i="1" dirty="0" smtClean="0">
                <a:solidFill>
                  <a:srgbClr val="0070C0"/>
                </a:solidFill>
              </a:rPr>
              <a:t>FOR </a:t>
            </a:r>
            <a:r>
              <a:rPr lang="en-US" sz="2800" i="1" dirty="0" smtClean="0"/>
              <a:t>to make new sentences.</a:t>
            </a:r>
            <a:endParaRPr lang="en-US" sz="2800" i="1" dirty="0"/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354014" y="1812661"/>
            <a:ext cx="106314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i="1" dirty="0" smtClean="0"/>
              <a:t>Example: Maria </a:t>
            </a:r>
            <a:r>
              <a:rPr lang="en-US" sz="3200" dirty="0"/>
              <a:t>has been in the garden </a:t>
            </a:r>
            <a:r>
              <a:rPr lang="en-US" sz="3200" dirty="0">
                <a:solidFill>
                  <a:srgbClr val="339966"/>
                </a:solidFill>
              </a:rPr>
              <a:t>since </a:t>
            </a:r>
            <a:r>
              <a:rPr lang="en-US" sz="3200" dirty="0"/>
              <a:t>9 a.m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239714" y="2781539"/>
            <a:ext cx="107457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1. </a:t>
            </a:r>
            <a:r>
              <a:rPr lang="en-US" sz="3200" dirty="0" smtClean="0"/>
              <a:t>My girlfriend has written many </a:t>
            </a:r>
            <a:r>
              <a:rPr lang="en-US" sz="3200" dirty="0"/>
              <a:t>emails </a:t>
            </a:r>
            <a:r>
              <a:rPr lang="en-US" sz="3200" dirty="0" smtClean="0"/>
              <a:t>since 2010.</a:t>
            </a:r>
            <a:endParaRPr lang="en-US" sz="3200" dirty="0"/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239714" y="3549745"/>
            <a:ext cx="123586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2. </a:t>
            </a:r>
            <a:r>
              <a:rPr lang="en-US" sz="3200" dirty="0" smtClean="0"/>
              <a:t>The </a:t>
            </a:r>
            <a:r>
              <a:rPr lang="en-US" sz="3200" dirty="0"/>
              <a:t>principal </a:t>
            </a:r>
            <a:r>
              <a:rPr lang="en-US" sz="3200" dirty="0" smtClean="0"/>
              <a:t>has given many books </a:t>
            </a:r>
            <a:r>
              <a:rPr lang="en-US" sz="3200" dirty="0"/>
              <a:t>to schools </a:t>
            </a:r>
            <a:r>
              <a:rPr lang="en-US" sz="3200" dirty="0" smtClean="0"/>
              <a:t>since 1990.</a:t>
            </a:r>
            <a:endParaRPr lang="en-US" sz="3200" dirty="0"/>
          </a:p>
        </p:txBody>
      </p:sp>
      <p:sp>
        <p:nvSpPr>
          <p:cNvPr id="176142" name="Text Box 14"/>
          <p:cNvSpPr txBox="1">
            <a:spLocks noChangeArrowheads="1"/>
          </p:cNvSpPr>
          <p:nvPr/>
        </p:nvSpPr>
        <p:spPr bwMode="auto">
          <a:xfrm>
            <a:off x="239714" y="4317951"/>
            <a:ext cx="99964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3. I </a:t>
            </a:r>
            <a:r>
              <a:rPr lang="en-US" sz="3200" dirty="0" smtClean="0"/>
              <a:t>have seen many </a:t>
            </a:r>
            <a:r>
              <a:rPr lang="en-US" sz="3200" dirty="0"/>
              <a:t>friends </a:t>
            </a:r>
            <a:r>
              <a:rPr lang="en-US" sz="3200" dirty="0" smtClean="0"/>
              <a:t>since Monday.</a:t>
            </a:r>
            <a:endParaRPr lang="en-US" sz="3200" dirty="0"/>
          </a:p>
        </p:txBody>
      </p:sp>
      <p:sp>
        <p:nvSpPr>
          <p:cNvPr id="176143" name="Text Box 15"/>
          <p:cNvSpPr txBox="1">
            <a:spLocks noChangeArrowheads="1"/>
          </p:cNvSpPr>
          <p:nvPr/>
        </p:nvSpPr>
        <p:spPr bwMode="auto">
          <a:xfrm>
            <a:off x="239714" y="5086157"/>
            <a:ext cx="103393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4. My </a:t>
            </a:r>
            <a:r>
              <a:rPr lang="en-US" sz="3200" dirty="0" smtClean="0"/>
              <a:t>father has read </a:t>
            </a:r>
            <a:r>
              <a:rPr lang="en-US" sz="3200" dirty="0"/>
              <a:t>many articles </a:t>
            </a:r>
            <a:r>
              <a:rPr lang="en-US" sz="3200" dirty="0" smtClean="0"/>
              <a:t>since May.</a:t>
            </a:r>
            <a:endParaRPr lang="en-US" sz="3200" dirty="0"/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239714" y="5854363"/>
            <a:ext cx="104409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5. My friend </a:t>
            </a:r>
            <a:r>
              <a:rPr lang="en-US" sz="3200" dirty="0" smtClean="0"/>
              <a:t>has worked </a:t>
            </a:r>
            <a:r>
              <a:rPr lang="en-US" sz="3200" dirty="0"/>
              <a:t>at a pizza place </a:t>
            </a:r>
            <a:r>
              <a:rPr lang="en-US" sz="3200" dirty="0" smtClean="0"/>
              <a:t>since 2003.</a:t>
            </a:r>
            <a:endParaRPr lang="en-US" sz="3200" dirty="0"/>
          </a:p>
        </p:txBody>
      </p:sp>
      <p:grpSp>
        <p:nvGrpSpPr>
          <p:cNvPr id="2" name="Grupo 1"/>
          <p:cNvGrpSpPr/>
          <p:nvPr/>
        </p:nvGrpSpPr>
        <p:grpSpPr>
          <a:xfrm>
            <a:off x="203201" y="458678"/>
            <a:ext cx="4165599" cy="841375"/>
            <a:chOff x="177801" y="186869"/>
            <a:chExt cx="4570413" cy="841375"/>
          </a:xfrm>
        </p:grpSpPr>
        <p:sp>
          <p:nvSpPr>
            <p:cNvPr id="176132" name="AutoShape 4"/>
            <p:cNvSpPr>
              <a:spLocks noChangeArrowheads="1"/>
            </p:cNvSpPr>
            <p:nvPr/>
          </p:nvSpPr>
          <p:spPr bwMode="auto">
            <a:xfrm>
              <a:off x="177801" y="186869"/>
              <a:ext cx="4570413" cy="841375"/>
            </a:xfrm>
            <a:prstGeom prst="homePlate">
              <a:avLst>
                <a:gd name="adj" fmla="val 135802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/>
                <a:t>Practice 1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495281" y="222835"/>
              <a:ext cx="1202573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s-MX" sz="4400" b="1" dirty="0" err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FOR</a:t>
              </a:r>
              <a:endParaRPr lang="es-MX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235200" y="1812661"/>
            <a:ext cx="8458200" cy="584775"/>
          </a:xfrm>
          <a:prstGeom prst="rect">
            <a:avLst/>
          </a:prstGeom>
          <a:solidFill>
            <a:srgbClr val="FFFF99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Maria has been in </a:t>
            </a:r>
            <a:r>
              <a:rPr lang="en-US" sz="3200" dirty="0">
                <a:solidFill>
                  <a:schemeClr val="tx1"/>
                </a:solidFill>
              </a:rPr>
              <a:t>the </a:t>
            </a:r>
            <a:r>
              <a:rPr lang="en-US" sz="3200" dirty="0" smtClean="0">
                <a:solidFill>
                  <a:schemeClr val="tx1"/>
                </a:solidFill>
              </a:rPr>
              <a:t>garden </a:t>
            </a:r>
            <a:r>
              <a:rPr lang="en-US" sz="3200" dirty="0">
                <a:solidFill>
                  <a:srgbClr val="339966"/>
                </a:solidFill>
              </a:rPr>
              <a:t>for</a:t>
            </a:r>
            <a:r>
              <a:rPr lang="en-US" sz="3200" dirty="0" smtClean="0">
                <a:solidFill>
                  <a:schemeClr val="tx1"/>
                </a:solidFill>
              </a:rPr>
              <a:t> 3 hours.</a:t>
            </a:r>
            <a:endParaRPr lang="en-US" sz="3200" b="0" dirty="0">
              <a:solidFill>
                <a:srgbClr val="339966"/>
              </a:solidFill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33</a:t>
            </a:fld>
            <a:endParaRPr lang="es-MX"/>
          </a:p>
        </p:txBody>
      </p:sp>
      <p:pic>
        <p:nvPicPr>
          <p:cNvPr id="16" name="Imagen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6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 build="p"/>
      <p:bldP spid="176140" grpId="0"/>
      <p:bldP spid="176141" grpId="0"/>
      <p:bldP spid="176142" grpId="0"/>
      <p:bldP spid="176143" grpId="0"/>
      <p:bldP spid="176144" grpId="0"/>
      <p:bldP spid="19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1864" y="30436"/>
            <a:ext cx="4360672" cy="811784"/>
          </a:xfrm>
        </p:spPr>
        <p:txBody>
          <a:bodyPr>
            <a:noAutofit/>
          </a:bodyPr>
          <a:lstStyle/>
          <a:p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Remember</a:t>
            </a:r>
            <a:endParaRPr lang="es-MX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397000" y="864476"/>
            <a:ext cx="9550400" cy="1061720"/>
            <a:chOff x="1778000" y="952500"/>
            <a:chExt cx="9144000" cy="1219200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778000" y="952500"/>
              <a:ext cx="9144000" cy="12192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6" descr="1320h0763 notepad with p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2800" y="1016000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225799" y="1298576"/>
              <a:ext cx="7594113" cy="600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F4D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800" dirty="0">
                  <a:solidFill>
                    <a:schemeClr val="tx1"/>
                  </a:solidFill>
                </a:rPr>
                <a:t>Note the difference between </a:t>
              </a:r>
              <a:r>
                <a:rPr lang="en-US"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since</a:t>
              </a:r>
              <a:r>
                <a:rPr lang="en-US" sz="2800" dirty="0">
                  <a:solidFill>
                    <a:schemeClr val="tx1"/>
                  </a:solidFill>
                </a:rPr>
                <a:t> and </a:t>
              </a:r>
              <a:r>
                <a:rPr lang="en-US"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 </a:t>
              </a:r>
              <a:r>
                <a:rPr lang="en-US" sz="2800" dirty="0">
                  <a:solidFill>
                    <a:schemeClr val="tx1"/>
                  </a:solidFill>
                </a:rPr>
                <a:t>.</a:t>
              </a:r>
            </a:p>
          </p:txBody>
        </p:sp>
      </p:grp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91116" y="3057972"/>
            <a:ext cx="5118100" cy="3520627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five o’clock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yesterday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last summer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1996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he was a child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91116" y="2088011"/>
            <a:ext cx="5118098" cy="646331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i="1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since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+</a:t>
            </a: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 point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 </a:t>
            </a: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in time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6726816" y="2088011"/>
            <a:ext cx="500178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i="1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for 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+ </a:t>
            </a:r>
            <a:r>
              <a:rPr lang="en-US" sz="3600" b="0" dirty="0" smtClean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length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 </a:t>
            </a: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of time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6726816" y="3057973"/>
            <a:ext cx="5001780" cy="352062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ten minutes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two days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three decades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many years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a long time</a:t>
            </a:r>
          </a:p>
        </p:txBody>
      </p:sp>
      <p:sp>
        <p:nvSpPr>
          <p:cNvPr id="13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34</a:t>
            </a:fld>
            <a:endParaRPr lang="es-MX"/>
          </a:p>
        </p:txBody>
      </p:sp>
      <p:pic>
        <p:nvPicPr>
          <p:cNvPr id="14" name="Imagen 1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38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 autoUpdateAnimBg="0"/>
      <p:bldP spid="9" grpId="0" animBg="1" autoUpdateAnimBg="0"/>
      <p:bldP spid="11" grpId="0" animBg="1" autoUpdateAnimBg="0"/>
      <p:bldP spid="12" grpId="0" build="p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6200" y="1436614"/>
            <a:ext cx="12039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She </a:t>
            </a:r>
            <a:r>
              <a:rPr lang="en-US" sz="3400" dirty="0"/>
              <a:t>has worked as a secretary </a:t>
            </a:r>
            <a:r>
              <a:rPr lang="en-US" sz="3400" u="sng" dirty="0">
                <a:solidFill>
                  <a:srgbClr val="FF0000"/>
                </a:solidFill>
              </a:rPr>
              <a:t>since</a:t>
            </a:r>
            <a:r>
              <a:rPr lang="en-US" sz="3400" dirty="0"/>
              <a:t> 1991.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They </a:t>
            </a:r>
            <a:r>
              <a:rPr lang="en-US" sz="3400" dirty="0"/>
              <a:t>have been married ________ a few years.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They </a:t>
            </a:r>
            <a:r>
              <a:rPr lang="en-US" sz="3400" dirty="0"/>
              <a:t>have lived in Manchester ________ a long time.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He’s </a:t>
            </a:r>
            <a:r>
              <a:rPr lang="en-US" sz="3400" dirty="0"/>
              <a:t>written 5 books ________ I met him.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We </a:t>
            </a:r>
            <a:r>
              <a:rPr lang="en-US" sz="3400" dirty="0"/>
              <a:t>haven’t seen them ________ several weeks.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I </a:t>
            </a:r>
            <a:r>
              <a:rPr lang="en-US" sz="3400" dirty="0"/>
              <a:t>haven’t been to the beach ________ last summer.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Have </a:t>
            </a:r>
            <a:r>
              <a:rPr lang="en-US" sz="3400" dirty="0"/>
              <a:t>you used the phone ________ you arrived?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We </a:t>
            </a:r>
            <a:r>
              <a:rPr lang="en-US" sz="3400" dirty="0"/>
              <a:t>haven’t heard any noise ________ many hours.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Has </a:t>
            </a:r>
            <a:r>
              <a:rPr lang="en-US" sz="3400" dirty="0"/>
              <a:t>she studied hard ________ yesterday?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0212" y="699439"/>
            <a:ext cx="11131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Complete the following sentences with </a:t>
            </a:r>
            <a:r>
              <a:rPr lang="en-US" sz="3200" b="1" dirty="0" smtClean="0">
                <a:solidFill>
                  <a:srgbClr val="FF0000"/>
                </a:solidFill>
              </a:rPr>
              <a:t>SINCE</a:t>
            </a:r>
            <a:r>
              <a:rPr lang="en-US" sz="3200" b="1" dirty="0" smtClean="0"/>
              <a:t> </a:t>
            </a:r>
            <a:r>
              <a:rPr lang="en-US" sz="3200" dirty="0" smtClean="0"/>
              <a:t>or </a:t>
            </a:r>
            <a:r>
              <a:rPr lang="en-US" sz="3200" b="1" dirty="0" smtClean="0">
                <a:solidFill>
                  <a:srgbClr val="FF0000"/>
                </a:solidFill>
              </a:rPr>
              <a:t>FOR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sp>
        <p:nvSpPr>
          <p:cNvPr id="5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35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5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229394" y="502385"/>
            <a:ext cx="116458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Andrew is a very hard-working student. It's midnight and he is still working at his computer</a:t>
            </a:r>
            <a:r>
              <a:rPr lang="en-US" sz="2800" b="1" dirty="0" smtClean="0"/>
              <a:t>. </a:t>
            </a:r>
            <a:r>
              <a:rPr lang="en-US" sz="2800" i="1" dirty="0" smtClean="0"/>
              <a:t>Make sentences </a:t>
            </a:r>
            <a:r>
              <a:rPr lang="en-US" sz="2800" i="1" dirty="0"/>
              <a:t>with </a:t>
            </a:r>
            <a:r>
              <a:rPr lang="en-US" sz="2800" b="1" dirty="0" smtClean="0">
                <a:solidFill>
                  <a:srgbClr val="FF0000"/>
                </a:solidFill>
              </a:rPr>
              <a:t>SINCE</a:t>
            </a:r>
            <a:r>
              <a:rPr lang="en-US" sz="2800" dirty="0" smtClean="0"/>
              <a:t> </a:t>
            </a:r>
            <a:r>
              <a:rPr lang="en-US" sz="2800" i="1" dirty="0" smtClean="0"/>
              <a:t>or  </a:t>
            </a:r>
            <a:r>
              <a:rPr lang="en-US" sz="2800" b="1" dirty="0" smtClean="0">
                <a:solidFill>
                  <a:srgbClr val="FF0000"/>
                </a:solidFill>
              </a:rPr>
              <a:t>FOR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" name="Rectángulo 1"/>
          <p:cNvSpPr/>
          <p:nvPr/>
        </p:nvSpPr>
        <p:spPr>
          <a:xfrm>
            <a:off x="534193" y="1670735"/>
            <a:ext cx="110363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Example:</a:t>
            </a:r>
          </a:p>
          <a:p>
            <a:pPr lvl="1"/>
            <a:r>
              <a:rPr lang="en-US" sz="3600" i="1" dirty="0" smtClean="0"/>
              <a:t>be </a:t>
            </a:r>
            <a:r>
              <a:rPr lang="en-US" sz="3600" i="1" dirty="0"/>
              <a:t>/ at his computer / six hours         </a:t>
            </a:r>
            <a:endParaRPr lang="en-US" sz="3600" i="1" dirty="0" smtClean="0"/>
          </a:p>
          <a:p>
            <a:pPr lvl="1"/>
            <a:r>
              <a:rPr lang="en-US" sz="3600" i="1" dirty="0" smtClean="0"/>
              <a:t>He has </a:t>
            </a:r>
            <a:r>
              <a:rPr lang="en-US" sz="3600" i="1" dirty="0"/>
              <a:t>been at his computer </a:t>
            </a:r>
            <a:r>
              <a:rPr lang="en-US" sz="3600" b="1" i="1" dirty="0">
                <a:solidFill>
                  <a:srgbClr val="FF0000"/>
                </a:solidFill>
              </a:rPr>
              <a:t>for</a:t>
            </a:r>
            <a:r>
              <a:rPr lang="en-US" sz="3600" i="1" dirty="0"/>
              <a:t> six hours. </a:t>
            </a:r>
            <a:endParaRPr lang="es-MX" sz="3600" i="1" dirty="0"/>
          </a:p>
          <a:p>
            <a:endParaRPr lang="en-US" sz="3600" dirty="0" smtClean="0"/>
          </a:p>
          <a:p>
            <a:r>
              <a:rPr lang="en-US" sz="3600" dirty="0" smtClean="0"/>
              <a:t>1 </a:t>
            </a:r>
            <a:r>
              <a:rPr lang="en-US" sz="3600" dirty="0"/>
              <a:t>not / have / any fun / a long </a:t>
            </a:r>
            <a:r>
              <a:rPr lang="en-US" sz="3600" dirty="0" smtClean="0"/>
              <a:t>time</a:t>
            </a:r>
            <a:endParaRPr lang="es-MX" sz="3600" dirty="0"/>
          </a:p>
          <a:p>
            <a:r>
              <a:rPr lang="en-US" sz="3600" dirty="0"/>
              <a:t>2 have / a cold / a </a:t>
            </a:r>
            <a:r>
              <a:rPr lang="en-US" sz="3600" dirty="0" smtClean="0"/>
              <a:t>week</a:t>
            </a:r>
            <a:endParaRPr lang="es-MX" sz="3600" dirty="0"/>
          </a:p>
          <a:p>
            <a:r>
              <a:rPr lang="en-US" sz="3600" dirty="0"/>
              <a:t>3 not / see / his friends / </a:t>
            </a:r>
            <a:r>
              <a:rPr lang="en-US" sz="3600" dirty="0" smtClean="0"/>
              <a:t>ages</a:t>
            </a:r>
            <a:endParaRPr lang="es-MX" sz="3600" dirty="0"/>
          </a:p>
          <a:p>
            <a:r>
              <a:rPr lang="en-US" sz="3600" dirty="0"/>
              <a:t>4 not / do / any sport / last </a:t>
            </a:r>
            <a:r>
              <a:rPr lang="en-US" sz="3600" dirty="0" smtClean="0"/>
              <a:t>year</a:t>
            </a:r>
            <a:endParaRPr lang="es-MX" sz="3600" dirty="0"/>
          </a:p>
          <a:p>
            <a:r>
              <a:rPr lang="en-US" sz="3600" dirty="0"/>
              <a:t>5 be / busy with his studies / </a:t>
            </a:r>
            <a:r>
              <a:rPr lang="en-US" sz="3600" dirty="0" smtClean="0"/>
              <a:t>months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36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Simple </a:t>
            </a:r>
            <a:r>
              <a:rPr lang="es-MX" sz="8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Past</a:t>
            </a:r>
            <a:r>
              <a:rPr lang="es-MX" sz="8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s-MX" sz="8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Review</a:t>
            </a:r>
            <a:endParaRPr lang="es-MX" sz="8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483" y="3779249"/>
            <a:ext cx="3243167" cy="21600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008" y="3779249"/>
            <a:ext cx="2877120" cy="2160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1" y="3779249"/>
            <a:ext cx="324119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7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182242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38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4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61307" y="517809"/>
            <a:ext cx="7514035" cy="648071"/>
          </a:xfrm>
        </p:spPr>
        <p:txBody>
          <a:bodyPr>
            <a:normAutofit fontScale="90000"/>
          </a:bodyPr>
          <a:lstStyle/>
          <a:p>
            <a:r>
              <a:rPr lang="es-MX" sz="4400" dirty="0"/>
              <a:t>SIMPLE </a:t>
            </a:r>
            <a:r>
              <a:rPr lang="es-MX" sz="4400" dirty="0" err="1"/>
              <a:t>PAST</a:t>
            </a:r>
            <a:endParaRPr lang="es-MX" sz="4400" dirty="0"/>
          </a:p>
        </p:txBody>
      </p:sp>
      <p:sp>
        <p:nvSpPr>
          <p:cNvPr id="4" name="4 Marcador de contenido"/>
          <p:cNvSpPr txBox="1">
            <a:spLocks/>
          </p:cNvSpPr>
          <p:nvPr/>
        </p:nvSpPr>
        <p:spPr>
          <a:xfrm>
            <a:off x="508000" y="980730"/>
            <a:ext cx="11420648" cy="21602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TW" sz="4000" b="1" dirty="0">
                <a:solidFill>
                  <a:srgbClr val="0070C0"/>
                </a:solidFill>
              </a:rPr>
              <a:t>We use this tense to talk about things that happened in the past, </a:t>
            </a:r>
            <a:r>
              <a:rPr lang="en-US" altLang="es-MX" sz="4000" b="1" dirty="0">
                <a:solidFill>
                  <a:srgbClr val="0070C0"/>
                </a:solidFill>
              </a:rPr>
              <a:t>taking place once, never, or several times.</a:t>
            </a:r>
            <a:endParaRPr lang="en-US" altLang="zh-TW" sz="4000" b="1" dirty="0">
              <a:solidFill>
                <a:srgbClr val="0070C0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1640794" y="3140969"/>
            <a:ext cx="9155061" cy="3600399"/>
            <a:chOff x="385490" y="3856356"/>
            <a:chExt cx="8380339" cy="3000375"/>
          </a:xfrm>
        </p:grpSpPr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695" y="3856356"/>
              <a:ext cx="3000375" cy="3000375"/>
            </a:xfrm>
            <a:prstGeom prst="rect">
              <a:avLst/>
            </a:prstGeom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5381" y="3984943"/>
              <a:ext cx="2060448" cy="2743200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5490" y="4032103"/>
              <a:ext cx="2402894" cy="2648880"/>
            </a:xfrm>
            <a:prstGeom prst="rect">
              <a:avLst/>
            </a:prstGeom>
          </p:spPr>
        </p:pic>
      </p:grpSp>
      <p:sp>
        <p:nvSpPr>
          <p:cNvPr id="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39</a:t>
            </a:fld>
            <a:endParaRPr lang="es-MX"/>
          </a:p>
        </p:txBody>
      </p:sp>
      <p:pic>
        <p:nvPicPr>
          <p:cNvPr id="11" name="Imagen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05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/>
          <p:cNvGrpSpPr/>
          <p:nvPr/>
        </p:nvGrpSpPr>
        <p:grpSpPr>
          <a:xfrm>
            <a:off x="2258291" y="5503863"/>
            <a:ext cx="7772400" cy="1381125"/>
            <a:chOff x="2258291" y="5503863"/>
            <a:chExt cx="7772400" cy="1381125"/>
          </a:xfrm>
        </p:grpSpPr>
        <p:sp>
          <p:nvSpPr>
            <p:cNvPr id="7" name="Line 39"/>
            <p:cNvSpPr>
              <a:spLocks noChangeShapeType="1"/>
            </p:cNvSpPr>
            <p:nvPr/>
          </p:nvSpPr>
          <p:spPr bwMode="auto">
            <a:xfrm>
              <a:off x="6068291" y="5741988"/>
              <a:ext cx="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MX">
                <a:latin typeface="+mn-lt"/>
              </a:endParaRPr>
            </a:p>
          </p:txBody>
        </p:sp>
        <p:sp>
          <p:nvSpPr>
            <p:cNvPr id="8" name="Text Box 40"/>
            <p:cNvSpPr txBox="1">
              <a:spLocks noChangeArrowheads="1"/>
            </p:cNvSpPr>
            <p:nvPr/>
          </p:nvSpPr>
          <p:spPr bwMode="auto">
            <a:xfrm>
              <a:off x="2258291" y="5945188"/>
              <a:ext cx="8382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s-MX" sz="2000" b="1" i="0" dirty="0">
                  <a:solidFill>
                    <a:srgbClr val="0070C0"/>
                  </a:solidFill>
                  <a:latin typeface="+mn-lt"/>
                </a:rPr>
                <a:t>Past</a:t>
              </a:r>
            </a:p>
          </p:txBody>
        </p:sp>
        <p:sp>
          <p:nvSpPr>
            <p:cNvPr id="9" name="Text Box 41"/>
            <p:cNvSpPr txBox="1">
              <a:spLocks noChangeArrowheads="1"/>
            </p:cNvSpPr>
            <p:nvPr/>
          </p:nvSpPr>
          <p:spPr bwMode="auto">
            <a:xfrm>
              <a:off x="5687291" y="5503863"/>
              <a:ext cx="8382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s-MX" sz="2000" b="1" i="0" dirty="0">
                  <a:solidFill>
                    <a:srgbClr val="0070C0"/>
                  </a:solidFill>
                  <a:latin typeface="+mn-lt"/>
                </a:rPr>
                <a:t>Now</a:t>
              </a:r>
            </a:p>
          </p:txBody>
        </p:sp>
        <p:sp>
          <p:nvSpPr>
            <p:cNvPr id="10" name="Text Box 42"/>
            <p:cNvSpPr txBox="1">
              <a:spLocks noChangeArrowheads="1"/>
            </p:cNvSpPr>
            <p:nvPr/>
          </p:nvSpPr>
          <p:spPr bwMode="auto">
            <a:xfrm>
              <a:off x="8963891" y="5945188"/>
              <a:ext cx="10668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s-MX" sz="2000" b="1" i="0" dirty="0">
                  <a:solidFill>
                    <a:srgbClr val="0070C0"/>
                  </a:solidFill>
                  <a:latin typeface="+mn-lt"/>
                </a:rPr>
                <a:t>Future</a:t>
              </a:r>
            </a:p>
          </p:txBody>
        </p:sp>
        <p:sp>
          <p:nvSpPr>
            <p:cNvPr id="11" name="Line 43"/>
            <p:cNvSpPr>
              <a:spLocks noChangeShapeType="1"/>
            </p:cNvSpPr>
            <p:nvPr/>
          </p:nvSpPr>
          <p:spPr bwMode="auto">
            <a:xfrm>
              <a:off x="3172691" y="6351588"/>
              <a:ext cx="5715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MX">
                <a:solidFill>
                  <a:srgbClr val="0070C0"/>
                </a:solidFill>
                <a:latin typeface="+mn-lt"/>
              </a:endParaRPr>
            </a:p>
          </p:txBody>
        </p:sp>
        <p:grpSp>
          <p:nvGrpSpPr>
            <p:cNvPr id="12" name="Group 50"/>
            <p:cNvGrpSpPr>
              <a:grpSpLocks/>
            </p:cNvGrpSpPr>
            <p:nvPr/>
          </p:nvGrpSpPr>
          <p:grpSpPr bwMode="auto">
            <a:xfrm>
              <a:off x="5001491" y="6199188"/>
              <a:ext cx="304800" cy="304800"/>
              <a:chOff x="2160" y="3750"/>
              <a:chExt cx="192" cy="192"/>
            </a:xfrm>
          </p:grpSpPr>
          <p:sp>
            <p:nvSpPr>
              <p:cNvPr id="18" name="Line 47"/>
              <p:cNvSpPr>
                <a:spLocks noChangeShapeType="1"/>
              </p:cNvSpPr>
              <p:nvPr/>
            </p:nvSpPr>
            <p:spPr bwMode="auto">
              <a:xfrm>
                <a:off x="2160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19" name="Line 48"/>
              <p:cNvSpPr>
                <a:spLocks noChangeShapeType="1"/>
              </p:cNvSpPr>
              <p:nvPr/>
            </p:nvSpPr>
            <p:spPr bwMode="auto">
              <a:xfrm flipH="1">
                <a:off x="2160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</p:grpSp>
        <p:grpSp>
          <p:nvGrpSpPr>
            <p:cNvPr id="13" name="Group 51"/>
            <p:cNvGrpSpPr>
              <a:grpSpLocks/>
            </p:cNvGrpSpPr>
            <p:nvPr/>
          </p:nvGrpSpPr>
          <p:grpSpPr bwMode="auto">
            <a:xfrm>
              <a:off x="4048990" y="6199188"/>
              <a:ext cx="304800" cy="304800"/>
              <a:chOff x="1872" y="3750"/>
              <a:chExt cx="192" cy="192"/>
            </a:xfrm>
          </p:grpSpPr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 flipH="1">
                <a:off x="1872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17" name="Line 45"/>
              <p:cNvSpPr>
                <a:spLocks noChangeShapeType="1"/>
              </p:cNvSpPr>
              <p:nvPr/>
            </p:nvSpPr>
            <p:spPr bwMode="auto">
              <a:xfrm>
                <a:off x="1872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</p:grpSp>
      </p:grp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533400" y="873645"/>
            <a:ext cx="11499676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s-MX" sz="4400" i="0" dirty="0">
                <a:solidFill>
                  <a:srgbClr val="0070C0"/>
                </a:solidFill>
                <a:latin typeface="+mn-lt"/>
              </a:rPr>
              <a:t>Use the </a:t>
            </a:r>
            <a:r>
              <a:rPr lang="en-US" altLang="es-MX" sz="4400" b="1" i="0" dirty="0">
                <a:solidFill>
                  <a:srgbClr val="0070C0"/>
                </a:solidFill>
                <a:latin typeface="+mn-lt"/>
              </a:rPr>
              <a:t>simple past</a:t>
            </a:r>
            <a:r>
              <a:rPr lang="en-US" altLang="es-MX" sz="4400" i="0" dirty="0">
                <a:solidFill>
                  <a:srgbClr val="0070C0"/>
                </a:solidFill>
                <a:latin typeface="+mn-lt"/>
              </a:rPr>
              <a:t> to describe actions, events, or states at a specific past time</a:t>
            </a:r>
            <a:r>
              <a:rPr lang="en-US" altLang="es-MX" sz="4400" dirty="0">
                <a:solidFill>
                  <a:srgbClr val="0070C0"/>
                </a:solidFill>
                <a:latin typeface="+mn-lt"/>
              </a:rPr>
              <a:t>.</a:t>
            </a:r>
            <a:r>
              <a:rPr lang="en-US" altLang="es-MX" sz="4400" i="0" u="sng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s-MX" sz="4400" i="0" dirty="0">
                <a:solidFill>
                  <a:srgbClr val="0070C0"/>
                </a:solidFill>
                <a:latin typeface="+mn-lt"/>
              </a:rPr>
              <a:t> </a:t>
            </a:r>
            <a:endParaRPr lang="en-US" altLang="es-MX" sz="4400" b="1" i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3" name="1 Título"/>
          <p:cNvSpPr>
            <a:spLocks noGrp="1"/>
          </p:cNvSpPr>
          <p:nvPr>
            <p:ph type="title"/>
          </p:nvPr>
        </p:nvSpPr>
        <p:spPr>
          <a:xfrm>
            <a:off x="2526220" y="329275"/>
            <a:ext cx="7514035" cy="797573"/>
          </a:xfrm>
        </p:spPr>
        <p:txBody>
          <a:bodyPr>
            <a:normAutofit/>
          </a:bodyPr>
          <a:lstStyle/>
          <a:p>
            <a:r>
              <a:rPr lang="es-MX" sz="4000" dirty="0"/>
              <a:t>SIMPLE</a:t>
            </a:r>
            <a:r>
              <a:rPr lang="es-MX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s-MX" sz="4000" dirty="0" err="1"/>
              <a:t>PAST</a:t>
            </a:r>
            <a:endParaRPr lang="es-MX" sz="4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90" y="4018189"/>
            <a:ext cx="2707200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90" y="2240770"/>
            <a:ext cx="3600000" cy="1800000"/>
          </a:xfrm>
          <a:prstGeom prst="rect">
            <a:avLst/>
          </a:prstGeom>
        </p:spPr>
      </p:pic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4483100" y="2447621"/>
            <a:ext cx="7737771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Last month I </a:t>
            </a:r>
            <a:r>
              <a:rPr lang="en-US" altLang="es-MX" sz="4400" b="1" i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went </a:t>
            </a: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shopping with my girlfriend.</a:t>
            </a:r>
            <a:endParaRPr lang="en-US" altLang="es-MX" sz="4400" b="1" i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4358127" y="4096366"/>
            <a:ext cx="7674949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Last weekend I </a:t>
            </a:r>
            <a:r>
              <a:rPr lang="en-US" altLang="es-MX" sz="4400" b="1" i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played </a:t>
            </a: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basketball with my friends.</a:t>
            </a:r>
            <a:endParaRPr lang="en-US" altLang="es-MX" sz="4400" b="1" i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5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40</a:t>
            </a:fld>
            <a:endParaRPr lang="es-MX"/>
          </a:p>
        </p:txBody>
      </p:sp>
      <p:pic>
        <p:nvPicPr>
          <p:cNvPr id="26" name="Imagen 2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9"/>
          <p:cNvSpPr>
            <a:spLocks noChangeShapeType="1"/>
          </p:cNvSpPr>
          <p:nvPr/>
        </p:nvSpPr>
        <p:spPr bwMode="auto">
          <a:xfrm>
            <a:off x="503697" y="3077220"/>
            <a:ext cx="10392902" cy="464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" name="Line 54"/>
          <p:cNvSpPr>
            <a:spLocks noChangeShapeType="1"/>
          </p:cNvSpPr>
          <p:nvPr/>
        </p:nvSpPr>
        <p:spPr bwMode="auto">
          <a:xfrm>
            <a:off x="503696" y="4545673"/>
            <a:ext cx="10392903" cy="52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" name="Rectangle 55"/>
          <p:cNvSpPr>
            <a:spLocks noChangeArrowheads="1"/>
          </p:cNvSpPr>
          <p:nvPr/>
        </p:nvSpPr>
        <p:spPr bwMode="auto">
          <a:xfrm>
            <a:off x="444364" y="5881464"/>
            <a:ext cx="33115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YESTERDAY</a:t>
            </a:r>
          </a:p>
        </p:txBody>
      </p:sp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1308038" y="4725664"/>
            <a:ext cx="1584176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LAST</a:t>
            </a:r>
          </a:p>
        </p:txBody>
      </p:sp>
      <p:sp>
        <p:nvSpPr>
          <p:cNvPr id="13" name="Line 57"/>
          <p:cNvSpPr>
            <a:spLocks noChangeShapeType="1"/>
          </p:cNvSpPr>
          <p:nvPr/>
        </p:nvSpPr>
        <p:spPr bwMode="auto">
          <a:xfrm>
            <a:off x="503696" y="5665316"/>
            <a:ext cx="10507203" cy="274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" name="Line 58"/>
          <p:cNvSpPr>
            <a:spLocks noChangeShapeType="1"/>
          </p:cNvSpPr>
          <p:nvPr/>
        </p:nvSpPr>
        <p:spPr bwMode="auto">
          <a:xfrm>
            <a:off x="444499" y="912813"/>
            <a:ext cx="10452099" cy="706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" name="Rectangle 59"/>
          <p:cNvSpPr>
            <a:spLocks noChangeArrowheads="1"/>
          </p:cNvSpPr>
          <p:nvPr/>
        </p:nvSpPr>
        <p:spPr bwMode="auto">
          <a:xfrm>
            <a:off x="3495252" y="4772968"/>
            <a:ext cx="78077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r-TR" altLang="es-MX" sz="4000" b="1" dirty="0">
                <a:solidFill>
                  <a:srgbClr val="0000FF"/>
                </a:solidFill>
              </a:rPr>
              <a:t> </a:t>
            </a:r>
            <a:r>
              <a:rPr lang="tr-TR" altLang="es-MX" sz="4000" b="1" dirty="0">
                <a:solidFill>
                  <a:srgbClr val="FF0000"/>
                </a:solidFill>
              </a:rPr>
              <a:t>last </a:t>
            </a:r>
            <a:r>
              <a:rPr lang="tr-TR" altLang="es-MX" sz="4000" b="1" dirty="0">
                <a:solidFill>
                  <a:srgbClr val="0000FF"/>
                </a:solidFill>
              </a:rPr>
              <a:t> </a:t>
            </a:r>
            <a:r>
              <a:rPr lang="es-MX" altLang="es-MX" sz="4000" b="1" dirty="0" err="1"/>
              <a:t>night</a:t>
            </a:r>
            <a:r>
              <a:rPr lang="es-MX" altLang="es-MX" sz="4000" b="1" dirty="0"/>
              <a:t>, </a:t>
            </a:r>
            <a:r>
              <a:rPr lang="tr-TR" altLang="es-MX" sz="4000" b="1" dirty="0"/>
              <a:t>week, month, year</a:t>
            </a:r>
          </a:p>
        </p:txBody>
      </p:sp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6672264" y="260351"/>
            <a:ext cx="3455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altLang="es-MX" sz="2000"/>
          </a:p>
        </p:txBody>
      </p:sp>
      <p:sp>
        <p:nvSpPr>
          <p:cNvPr id="17" name="Text Box 61"/>
          <p:cNvSpPr txBox="1">
            <a:spLocks noChangeArrowheads="1"/>
          </p:cNvSpPr>
          <p:nvPr/>
        </p:nvSpPr>
        <p:spPr bwMode="auto">
          <a:xfrm>
            <a:off x="1016000" y="214016"/>
            <a:ext cx="882015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altLang="es-MX" sz="3600" b="1" dirty="0"/>
              <a:t>            </a:t>
            </a: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TIME</a:t>
            </a:r>
            <a:r>
              <a:rPr lang="tr-TR" altLang="es-MX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EXPRESSIONS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386629" y="1560984"/>
            <a:ext cx="1426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AGO</a:t>
            </a:r>
            <a:endParaRPr lang="es-MX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1519679" y="3289176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FOR</a:t>
            </a:r>
          </a:p>
        </p:txBody>
      </p:sp>
      <p:sp>
        <p:nvSpPr>
          <p:cNvPr id="24" name="Rectangle 59"/>
          <p:cNvSpPr>
            <a:spLocks noChangeArrowheads="1"/>
          </p:cNvSpPr>
          <p:nvPr/>
        </p:nvSpPr>
        <p:spPr bwMode="auto">
          <a:xfrm>
            <a:off x="3660352" y="5857909"/>
            <a:ext cx="79164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altLang="es-MX" sz="4000" b="1" dirty="0"/>
              <a:t>I </a:t>
            </a:r>
            <a:r>
              <a:rPr lang="es-MX" altLang="es-MX" sz="4000" b="1" dirty="0" err="1"/>
              <a:t>went</a:t>
            </a:r>
            <a:r>
              <a:rPr lang="es-MX" altLang="es-MX" sz="4000" b="1" dirty="0"/>
              <a:t> </a:t>
            </a:r>
            <a:r>
              <a:rPr lang="es-MX" altLang="es-MX" sz="4000" b="1" dirty="0" err="1"/>
              <a:t>to</a:t>
            </a:r>
            <a:r>
              <a:rPr lang="es-MX" altLang="es-MX" sz="4000" b="1" dirty="0"/>
              <a:t> </a:t>
            </a:r>
            <a:r>
              <a:rPr lang="es-MX" altLang="es-MX" sz="4000" b="1" dirty="0" err="1"/>
              <a:t>the</a:t>
            </a:r>
            <a:r>
              <a:rPr lang="es-MX" altLang="es-MX" sz="4000" b="1" dirty="0"/>
              <a:t> </a:t>
            </a:r>
            <a:r>
              <a:rPr lang="es-MX" altLang="es-MX" sz="4000" b="1" dirty="0" err="1"/>
              <a:t>school</a:t>
            </a:r>
            <a:r>
              <a:rPr lang="es-MX" altLang="es-MX" sz="4000" b="1" dirty="0"/>
              <a:t> </a:t>
            </a:r>
            <a:r>
              <a:rPr lang="es-MX" altLang="es-MX" sz="4000" b="1" dirty="0" err="1">
                <a:solidFill>
                  <a:srgbClr val="FF0000"/>
                </a:solidFill>
              </a:rPr>
              <a:t>yesterday</a:t>
            </a:r>
            <a:r>
              <a:rPr lang="es-MX" altLang="es-MX" sz="4000" b="1" dirty="0"/>
              <a:t>.</a:t>
            </a:r>
            <a:endParaRPr lang="tr-TR" altLang="es-MX" sz="4000" b="1" dirty="0"/>
          </a:p>
        </p:txBody>
      </p:sp>
      <p:sp>
        <p:nvSpPr>
          <p:cNvPr id="25" name="24 Rectángulo"/>
          <p:cNvSpPr/>
          <p:nvPr/>
        </p:nvSpPr>
        <p:spPr>
          <a:xfrm>
            <a:off x="3660352" y="7688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3600" b="1" dirty="0">
                <a:ea typeface="Times New Roman" pitchFamily="18" charset="0"/>
                <a:cs typeface="Arial" charset="0"/>
              </a:rPr>
              <a:t>2 days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b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</a:br>
            <a:r>
              <a:rPr lang="en-US" altLang="es-MX" sz="3600" b="1" dirty="0">
                <a:ea typeface="Times New Roman" pitchFamily="18" charset="0"/>
                <a:cs typeface="Arial" charset="0"/>
              </a:rPr>
              <a:t>2 weeks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b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</a:br>
            <a:r>
              <a:rPr lang="en-US" altLang="es-MX" sz="3600" b="1" dirty="0">
                <a:ea typeface="Times New Roman" pitchFamily="18" charset="0"/>
                <a:cs typeface="Arial" charset="0"/>
              </a:rPr>
              <a:t>5 years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b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</a:br>
            <a:r>
              <a:rPr lang="en-US" altLang="es-MX" sz="3600" b="1" dirty="0">
                <a:ea typeface="Times New Roman" pitchFamily="18" charset="0"/>
                <a:cs typeface="Arial" charset="0"/>
              </a:rPr>
              <a:t>a long time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endParaRPr lang="en-US" altLang="es-MX" sz="3600" b="1" dirty="0">
              <a:ea typeface="Times New Roman" pitchFamily="18" charset="0"/>
              <a:cs typeface="Arial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660352" y="317579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40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for </a:t>
            </a:r>
            <a:r>
              <a:rPr lang="en-US" altLang="es-MX" sz="4000" b="1" dirty="0">
                <a:ea typeface="Times New Roman" pitchFamily="18" charset="0"/>
                <a:cs typeface="Arial" charset="0"/>
              </a:rPr>
              <a:t>2 weeks</a:t>
            </a:r>
            <a:br>
              <a:rPr lang="en-US" altLang="es-MX" sz="4000" b="1" dirty="0">
                <a:ea typeface="Times New Roman" pitchFamily="18" charset="0"/>
                <a:cs typeface="Arial" charset="0"/>
              </a:rPr>
            </a:br>
            <a:r>
              <a:rPr lang="en-US" altLang="es-MX" sz="40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for </a:t>
            </a:r>
            <a:r>
              <a:rPr lang="en-US" altLang="es-MX" sz="4000" b="1" dirty="0">
                <a:ea typeface="Times New Roman" pitchFamily="18" charset="0"/>
                <a:cs typeface="Arial" charset="0"/>
              </a:rPr>
              <a:t>5 months</a:t>
            </a:r>
            <a:r>
              <a:rPr lang="en-US" altLang="es-MX" sz="4000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</a:t>
            </a:r>
            <a:endParaRPr lang="en-US" altLang="es-MX" sz="4000" dirty="0">
              <a:ea typeface="Times New Roman" pitchFamily="18" charset="0"/>
              <a:cs typeface="Arial" charset="0"/>
            </a:endParaRPr>
          </a:p>
        </p:txBody>
      </p:sp>
      <p:sp>
        <p:nvSpPr>
          <p:cNvPr id="18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41</a:t>
            </a:fld>
            <a:endParaRPr lang="es-MX"/>
          </a:p>
        </p:txBody>
      </p:sp>
      <p:pic>
        <p:nvPicPr>
          <p:cNvPr id="19" name="Imagen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66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22" grpId="0"/>
      <p:bldP spid="23" grpId="0"/>
      <p:bldP spid="24" grpId="0"/>
      <p:bldP spid="25" grpId="0"/>
      <p:bldP spid="2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286000" y="1280320"/>
            <a:ext cx="8077200" cy="4297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1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VERB TO BE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42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3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268" y="828080"/>
            <a:ext cx="7905750" cy="552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43</a:t>
            </a:fld>
            <a:endParaRPr lang="es-MX"/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5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057400" y="1280319"/>
            <a:ext cx="8077200" cy="4297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Regular &amp; Irregular </a:t>
            </a: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Verbs</a:t>
            </a:r>
            <a:endParaRPr lang="es-MX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44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57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057400" y="2056718"/>
            <a:ext cx="8077200" cy="27445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Affirmative</a:t>
            </a:r>
            <a:r>
              <a:rPr lang="es-MX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 </a:t>
            </a: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Sentences</a:t>
            </a:r>
            <a:endParaRPr lang="es-MX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45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12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" y="448816"/>
            <a:ext cx="11798300" cy="1684040"/>
          </a:xfrm>
        </p:spPr>
        <p:txBody>
          <a:bodyPr>
            <a:noAutofit/>
          </a:bodyPr>
          <a:lstStyle/>
          <a:p>
            <a:r>
              <a:rPr lang="en-US" sz="6600" dirty="0"/>
              <a:t>How do we form the </a:t>
            </a:r>
            <a:br>
              <a:rPr lang="en-US" sz="6600" dirty="0"/>
            </a:br>
            <a:r>
              <a:rPr lang="en-US" sz="6600" dirty="0"/>
              <a:t>simple past tense?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78844" y="2132856"/>
            <a:ext cx="6624736" cy="4530725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English </a:t>
            </a:r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has two types of verbs in the past:</a:t>
            </a:r>
          </a:p>
          <a:p>
            <a:pPr algn="ctr">
              <a:buFont typeface="Wingdings" pitchFamily="2" charset="2"/>
              <a:buNone/>
            </a:pPr>
            <a:r>
              <a:rPr lang="en-US" sz="5400" b="1" dirty="0" smtClean="0">
                <a:solidFill>
                  <a:srgbClr val="002060"/>
                </a:solidFill>
              </a:rPr>
              <a:t>Regular</a:t>
            </a:r>
            <a:endParaRPr lang="en-US" sz="5400" b="1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Irregular</a:t>
            </a:r>
            <a:endParaRPr lang="en-US" sz="5400" b="1" dirty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5400" dirty="0">
              <a:solidFill>
                <a:srgbClr val="FF9900"/>
              </a:solidFill>
            </a:endParaRPr>
          </a:p>
        </p:txBody>
      </p:sp>
      <p:pic>
        <p:nvPicPr>
          <p:cNvPr id="8196" name="Picture 4" descr="j00787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237" y="2276872"/>
            <a:ext cx="1622425" cy="3933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n-U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80A72-7C06-4E97-B942-A77951C04B43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3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CuadroTexto"/>
          <p:cNvSpPr txBox="1">
            <a:spLocks noChangeArrowheads="1"/>
          </p:cNvSpPr>
          <p:nvPr/>
        </p:nvSpPr>
        <p:spPr bwMode="auto">
          <a:xfrm>
            <a:off x="6290873" y="1196752"/>
            <a:ext cx="4321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MX" sz="2800" b="1" dirty="0">
                <a:latin typeface="+mn-lt"/>
              </a:rPr>
              <a:t>Irregular Verbs </a:t>
            </a:r>
            <a:endParaRPr lang="es-CO" altLang="es-MX" sz="2800" b="1" dirty="0">
              <a:latin typeface="+mn-lt"/>
            </a:endParaRPr>
          </a:p>
        </p:txBody>
      </p:sp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2162892" y="1196752"/>
            <a:ext cx="43195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MX" sz="2800" b="1" dirty="0">
                <a:latin typeface="+mn-lt"/>
              </a:rPr>
              <a:t>Regular  Verbs </a:t>
            </a:r>
            <a:endParaRPr lang="es-CO" altLang="es-MX" sz="2800" b="1" dirty="0">
              <a:latin typeface="+mn-lt"/>
            </a:endParaRP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1927148" y="1628801"/>
            <a:ext cx="479107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s-MX" sz="2400" dirty="0">
                <a:latin typeface="+mn-lt"/>
              </a:rPr>
              <a:t>Most verbs are regular and show this regularity by having -</a:t>
            </a:r>
            <a:r>
              <a:rPr lang="en-US" altLang="es-MX" sz="3200" b="1" dirty="0" err="1">
                <a:solidFill>
                  <a:srgbClr val="FF0000"/>
                </a:solidFill>
                <a:latin typeface="+mn-lt"/>
              </a:rPr>
              <a:t>ed</a:t>
            </a:r>
            <a:r>
              <a:rPr lang="en-US" altLang="es-MX" sz="2400" dirty="0">
                <a:latin typeface="+mn-lt"/>
              </a:rPr>
              <a:t>  on the end.</a:t>
            </a:r>
            <a:endParaRPr lang="es-CO" altLang="es-MX" sz="2400" dirty="0">
              <a:latin typeface="+mn-lt"/>
            </a:endParaRP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7068157" y="1698746"/>
            <a:ext cx="32403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s-MX" sz="2400" dirty="0">
                <a:latin typeface="+mn-lt"/>
              </a:rPr>
              <a:t>The irregular verbs can end in a variety of </a:t>
            </a:r>
            <a:r>
              <a:rPr lang="en-US" altLang="es-MX" sz="2400" b="1" dirty="0">
                <a:solidFill>
                  <a:srgbClr val="002060"/>
                </a:solidFill>
                <a:latin typeface="+mn-lt"/>
              </a:rPr>
              <a:t>ways</a:t>
            </a:r>
            <a:r>
              <a:rPr lang="en-US" altLang="es-MX" sz="2400" dirty="0">
                <a:solidFill>
                  <a:srgbClr val="002060"/>
                </a:solidFill>
                <a:latin typeface="+mn-lt"/>
              </a:rPr>
              <a:t>.</a:t>
            </a:r>
            <a:endParaRPr lang="es-CO" altLang="es-MX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998585" y="188641"/>
            <a:ext cx="7514035" cy="1208137"/>
          </a:xfrm>
        </p:spPr>
        <p:txBody>
          <a:bodyPr>
            <a:normAutofit/>
          </a:bodyPr>
          <a:lstStyle/>
          <a:p>
            <a:r>
              <a:rPr lang="es-MX" sz="4400" dirty="0"/>
              <a:t>SIMPLE </a:t>
            </a:r>
            <a:r>
              <a:rPr lang="es-MX" sz="4400" dirty="0" err="1"/>
              <a:t>PAST</a:t>
            </a:r>
            <a:endParaRPr lang="es-MX" sz="4400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760397" y="2728083"/>
            <a:ext cx="5060951" cy="4269750"/>
          </a:xfrm>
          <a:prstGeom prst="rect">
            <a:avLst/>
          </a:prstGeom>
        </p:spPr>
        <p:txBody>
          <a:bodyPr vert="horz" lIns="91440" tIns="45720" rIns="91440" bIns="45720" spcCol="46800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walked		</a:t>
            </a:r>
            <a:r>
              <a:rPr lang="en-US" altLang="es-MX" dirty="0">
                <a:solidFill>
                  <a:schemeClr val="folHlink"/>
                </a:solidFill>
              </a:rPr>
              <a:t>	</a:t>
            </a:r>
            <a:r>
              <a:rPr lang="en-US" altLang="es-MX" dirty="0" smtClean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studied</a:t>
            </a:r>
            <a:r>
              <a:rPr lang="en-US" altLang="es-MX" dirty="0">
                <a:solidFill>
                  <a:schemeClr val="folHlink"/>
                </a:solidFill>
              </a:rPr>
              <a:t>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taught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gave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became</a:t>
            </a:r>
            <a:r>
              <a:rPr lang="en-US" altLang="es-MX" dirty="0">
                <a:solidFill>
                  <a:schemeClr val="folHlink"/>
                </a:solidFill>
              </a:rPr>
              <a:t>	        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cried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lived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did</a:t>
            </a:r>
            <a:r>
              <a:rPr lang="en-US" altLang="es-MX" dirty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</p:txBody>
      </p:sp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426121"/>
              </p:ext>
            </p:extLst>
          </p:nvPr>
        </p:nvGraphicFramePr>
        <p:xfrm>
          <a:off x="2530424" y="3384289"/>
          <a:ext cx="3492500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Hoja de cálculo" r:id="rId3" imgW="1847668" imgH="1295295" progId="Excel.Sheet.12">
                  <p:embed/>
                </p:oleObj>
              </mc:Choice>
              <mc:Fallback>
                <p:oleObj name="Hoja de cálculo" r:id="rId3" imgW="1847668" imgH="129529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424" y="3384289"/>
                        <a:ext cx="3492500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1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479362"/>
              </p:ext>
            </p:extLst>
          </p:nvPr>
        </p:nvGraphicFramePr>
        <p:xfrm>
          <a:off x="7020120" y="3384289"/>
          <a:ext cx="3492500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Hoja de cálculo" r:id="rId5" imgW="1847668" imgH="1295295" progId="Excel.Sheet.12">
                  <p:embed/>
                </p:oleObj>
              </mc:Choice>
              <mc:Fallback>
                <p:oleObj name="Hoja de cálculo" r:id="rId5" imgW="1847668" imgH="129529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120" y="3384289"/>
                        <a:ext cx="3492500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47</a:t>
            </a:fld>
            <a:endParaRPr lang="es-MX"/>
          </a:p>
        </p:txBody>
      </p:sp>
      <p:pic>
        <p:nvPicPr>
          <p:cNvPr id="15" name="Imagen 1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9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30248" y="400099"/>
            <a:ext cx="4196501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REGULAR VERBS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384817" y="412725"/>
            <a:ext cx="4392259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 VERBS</a:t>
            </a:r>
          </a:p>
        </p:txBody>
      </p:sp>
      <p:cxnSp>
        <p:nvCxnSpPr>
          <p:cNvPr id="6" name="11 Conector recto"/>
          <p:cNvCxnSpPr>
            <a:cxnSpLocks noChangeShapeType="1"/>
          </p:cNvCxnSpPr>
          <p:nvPr/>
        </p:nvCxnSpPr>
        <p:spPr bwMode="auto">
          <a:xfrm>
            <a:off x="6023206" y="196825"/>
            <a:ext cx="28909" cy="626469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823895" y="1350894"/>
            <a:ext cx="3809206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kern="0" dirty="0"/>
              <a:t>We add </a:t>
            </a:r>
            <a:r>
              <a:rPr lang="en-US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-ED</a:t>
            </a:r>
          </a:p>
        </p:txBody>
      </p:sp>
      <p:cxnSp>
        <p:nvCxnSpPr>
          <p:cNvPr id="8" name="16 Conector recto"/>
          <p:cNvCxnSpPr>
            <a:cxnSpLocks noChangeShapeType="1"/>
          </p:cNvCxnSpPr>
          <p:nvPr/>
        </p:nvCxnSpPr>
        <p:spPr bwMode="auto">
          <a:xfrm>
            <a:off x="1770968" y="1196752"/>
            <a:ext cx="80645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8 CuadroTexto"/>
          <p:cNvSpPr txBox="1"/>
          <p:nvPr/>
        </p:nvSpPr>
        <p:spPr>
          <a:xfrm>
            <a:off x="1722295" y="2015289"/>
            <a:ext cx="401240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/>
              <a:t>I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/>
              <a:t>He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She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It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We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They</a:t>
            </a:r>
            <a:r>
              <a:rPr lang="es-ES" sz="3600" dirty="0"/>
              <a:t> </a:t>
            </a:r>
            <a:r>
              <a:rPr lang="es-ES" sz="3600" dirty="0" err="1" smtClean="0"/>
              <a:t>work</a:t>
            </a:r>
            <a:r>
              <a:rPr lang="es-ES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30292" y="1285305"/>
            <a:ext cx="5901308" cy="10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/>
              <a:t>We have to learn the irregular verb list </a:t>
            </a:r>
            <a:r>
              <a:rPr lang="en-US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heart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7141084" y="2196680"/>
            <a:ext cx="2879725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600" dirty="0"/>
              <a:t>I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/>
              <a:t>He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She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It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We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They</a:t>
            </a:r>
            <a:r>
              <a:rPr lang="es-ES" sz="3600" dirty="0"/>
              <a:t> </a:t>
            </a:r>
            <a:r>
              <a:rPr lang="es-ES" sz="3600" dirty="0" err="1" smtClean="0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48</a:t>
            </a:fld>
            <a:endParaRPr lang="es-MX"/>
          </a:p>
        </p:txBody>
      </p:sp>
      <p:pic>
        <p:nvPicPr>
          <p:cNvPr id="13" name="Imagen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55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434256"/>
            <a:ext cx="10983194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Do you </a:t>
            </a:r>
            <a:r>
              <a:rPr lang="en-US" altLang="es-MX" sz="54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know</a:t>
            </a:r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the past </a:t>
            </a:r>
            <a:r>
              <a:rPr lang="en-US" altLang="es-MX" sz="5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verbs</a:t>
            </a:r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1200" y="1265311"/>
            <a:ext cx="5916340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None/>
            </a:pPr>
            <a:r>
              <a:rPr lang="en-US" altLang="es-MX" dirty="0"/>
              <a:t>     </a:t>
            </a:r>
            <a:r>
              <a:rPr lang="en-US" altLang="es-MX" dirty="0">
                <a:solidFill>
                  <a:srgbClr val="A50021"/>
                </a:solidFill>
              </a:rPr>
              <a:t>P</a:t>
            </a:r>
            <a:r>
              <a:rPr lang="en-US" altLang="es-MX" dirty="0" smtClean="0">
                <a:solidFill>
                  <a:srgbClr val="A50021"/>
                </a:solidFill>
              </a:rPr>
              <a:t>resent</a:t>
            </a:r>
            <a:r>
              <a:rPr lang="en-US" altLang="es-MX" dirty="0">
                <a:solidFill>
                  <a:srgbClr val="A50021"/>
                </a:solidFill>
              </a:rPr>
              <a:t>	</a:t>
            </a:r>
            <a:r>
              <a:rPr lang="en-US" altLang="es-MX" dirty="0" smtClean="0">
                <a:solidFill>
                  <a:srgbClr val="A50021"/>
                </a:solidFill>
              </a:rPr>
              <a:t>	Past</a:t>
            </a:r>
            <a:endParaRPr lang="en-US" altLang="es-MX" dirty="0">
              <a:solidFill>
                <a:srgbClr val="A50021"/>
              </a:solidFill>
            </a:endParaRPr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begin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buy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drive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 smtClean="0"/>
              <a:t>do</a:t>
            </a:r>
            <a:r>
              <a:rPr lang="en-US" altLang="es-MX" dirty="0"/>
              <a:t>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feel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go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grow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hear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/>
            <a:endParaRPr lang="en-US" altLang="es-MX" dirty="0"/>
          </a:p>
          <a:p>
            <a:pPr marL="609600" indent="-609600"/>
            <a:endParaRPr lang="en-US" altLang="es-MX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981700" y="1268760"/>
            <a:ext cx="5505921" cy="540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altLang="es-MX" sz="3200" dirty="0">
                <a:solidFill>
                  <a:srgbClr val="A50021"/>
                </a:solidFill>
              </a:rPr>
              <a:t>P</a:t>
            </a:r>
            <a:r>
              <a:rPr lang="en-US" altLang="es-MX" sz="3200" dirty="0" smtClean="0">
                <a:solidFill>
                  <a:srgbClr val="A50021"/>
                </a:solidFill>
              </a:rPr>
              <a:t>resent</a:t>
            </a:r>
            <a:r>
              <a:rPr lang="en-US" altLang="es-MX" sz="3200" dirty="0">
                <a:solidFill>
                  <a:srgbClr val="A50021"/>
                </a:solidFill>
              </a:rPr>
              <a:t>	</a:t>
            </a:r>
            <a:r>
              <a:rPr lang="en-US" altLang="es-MX" sz="3200" dirty="0" smtClean="0">
                <a:solidFill>
                  <a:srgbClr val="A50021"/>
                </a:solidFill>
              </a:rPr>
              <a:t>	Past</a:t>
            </a:r>
            <a:endParaRPr lang="en-US" altLang="es-MX" sz="3200" dirty="0">
              <a:solidFill>
                <a:srgbClr val="A5002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know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leave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lose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mean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pay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sell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sit	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think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49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40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332656"/>
            <a:ext cx="11275294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Do you </a:t>
            </a:r>
            <a:r>
              <a:rPr lang="en-US" altLang="es-MX" sz="54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know</a:t>
            </a:r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the past verbs?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9100" y="1268760"/>
            <a:ext cx="5611540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None/>
            </a:pPr>
            <a:r>
              <a:rPr lang="en-US" altLang="es-MX" dirty="0"/>
              <a:t>     </a:t>
            </a:r>
            <a:r>
              <a:rPr lang="en-US" altLang="es-MX" dirty="0">
                <a:solidFill>
                  <a:srgbClr val="A50021"/>
                </a:solidFill>
              </a:rPr>
              <a:t>P</a:t>
            </a:r>
            <a:r>
              <a:rPr lang="en-US" altLang="es-MX" dirty="0" smtClean="0">
                <a:solidFill>
                  <a:srgbClr val="A50021"/>
                </a:solidFill>
              </a:rPr>
              <a:t>resent</a:t>
            </a:r>
            <a:r>
              <a:rPr lang="en-US" altLang="es-MX" dirty="0">
                <a:solidFill>
                  <a:srgbClr val="A50021"/>
                </a:solidFill>
              </a:rPr>
              <a:t>	</a:t>
            </a:r>
            <a:r>
              <a:rPr lang="en-US" altLang="es-MX" dirty="0" smtClean="0">
                <a:solidFill>
                  <a:srgbClr val="A50021"/>
                </a:solidFill>
              </a:rPr>
              <a:t>	Past</a:t>
            </a:r>
            <a:endParaRPr lang="en-US" altLang="es-MX" dirty="0">
              <a:solidFill>
                <a:srgbClr val="A50021"/>
              </a:solidFill>
            </a:endParaRPr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begin	</a:t>
            </a:r>
            <a:r>
              <a:rPr lang="en-US" altLang="es-MX" dirty="0" smtClean="0"/>
              <a:t>		began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buy	</a:t>
            </a:r>
            <a:r>
              <a:rPr lang="en-US" altLang="es-MX" dirty="0" smtClean="0"/>
              <a:t>		bought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drive	</a:t>
            </a:r>
            <a:r>
              <a:rPr lang="en-US" altLang="es-MX" dirty="0" smtClean="0"/>
              <a:t>		drove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 smtClean="0"/>
              <a:t>do</a:t>
            </a:r>
            <a:r>
              <a:rPr lang="en-US" altLang="es-MX" dirty="0"/>
              <a:t>	</a:t>
            </a:r>
            <a:r>
              <a:rPr lang="en-US" altLang="es-MX" dirty="0" smtClean="0"/>
              <a:t>		did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feel	</a:t>
            </a:r>
            <a:r>
              <a:rPr lang="en-US" altLang="es-MX" dirty="0" smtClean="0"/>
              <a:t>		felt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go	</a:t>
            </a:r>
            <a:r>
              <a:rPr lang="en-US" altLang="es-MX" dirty="0" smtClean="0"/>
              <a:t>		went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grow	</a:t>
            </a:r>
            <a:r>
              <a:rPr lang="en-US" altLang="es-MX" dirty="0" smtClean="0"/>
              <a:t>		grew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hear	</a:t>
            </a:r>
            <a:r>
              <a:rPr lang="en-US" altLang="es-MX" dirty="0" smtClean="0"/>
              <a:t>		heard</a:t>
            </a:r>
            <a:endParaRPr lang="en-US" altLang="es-MX" dirty="0"/>
          </a:p>
          <a:p>
            <a:pPr marL="609600" indent="-609600"/>
            <a:endParaRPr lang="en-US" altLang="es-MX" dirty="0"/>
          </a:p>
          <a:p>
            <a:pPr marL="609600" indent="-609600"/>
            <a:endParaRPr lang="en-US" altLang="es-MX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273800" y="1268760"/>
            <a:ext cx="5420594" cy="540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altLang="es-MX" sz="3200" dirty="0">
                <a:solidFill>
                  <a:srgbClr val="A50021"/>
                </a:solidFill>
              </a:rPr>
              <a:t>P</a:t>
            </a:r>
            <a:r>
              <a:rPr lang="en-US" altLang="es-MX" sz="3200" dirty="0" smtClean="0">
                <a:solidFill>
                  <a:srgbClr val="A50021"/>
                </a:solidFill>
              </a:rPr>
              <a:t>resent</a:t>
            </a:r>
            <a:r>
              <a:rPr lang="en-US" altLang="es-MX" sz="3200" dirty="0">
                <a:solidFill>
                  <a:srgbClr val="A50021"/>
                </a:solidFill>
              </a:rPr>
              <a:t>	</a:t>
            </a:r>
            <a:r>
              <a:rPr lang="en-US" altLang="es-MX" sz="3200" dirty="0" smtClean="0">
                <a:solidFill>
                  <a:srgbClr val="A50021"/>
                </a:solidFill>
              </a:rPr>
              <a:t>	Past</a:t>
            </a:r>
            <a:endParaRPr lang="en-US" altLang="es-MX" sz="3200" dirty="0">
              <a:solidFill>
                <a:srgbClr val="A5002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know	</a:t>
            </a:r>
            <a:r>
              <a:rPr lang="en-US" altLang="es-MX" sz="3200" dirty="0" smtClean="0"/>
              <a:t>		knew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leave	</a:t>
            </a:r>
            <a:r>
              <a:rPr lang="en-US" altLang="es-MX" sz="3200" dirty="0" smtClean="0"/>
              <a:t>		left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lose	</a:t>
            </a:r>
            <a:r>
              <a:rPr lang="en-US" altLang="es-MX" sz="3200" dirty="0" smtClean="0"/>
              <a:t>		lost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mean	</a:t>
            </a:r>
            <a:r>
              <a:rPr lang="en-US" altLang="es-MX" sz="3200" dirty="0" smtClean="0"/>
              <a:t>		meant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pay	</a:t>
            </a:r>
            <a:r>
              <a:rPr lang="en-US" altLang="es-MX" sz="3200" dirty="0" smtClean="0"/>
              <a:t>		paid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sell	</a:t>
            </a:r>
            <a:r>
              <a:rPr lang="en-US" altLang="es-MX" sz="3200" dirty="0" smtClean="0"/>
              <a:t>		sold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sit		</a:t>
            </a:r>
            <a:r>
              <a:rPr lang="en-US" altLang="es-MX" sz="3200" dirty="0" smtClean="0"/>
              <a:t>		sat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think	</a:t>
            </a:r>
            <a:r>
              <a:rPr lang="en-US" altLang="es-MX" sz="3200" dirty="0" smtClean="0"/>
              <a:t>		thought</a:t>
            </a:r>
            <a:endParaRPr lang="en-US" altLang="es-MX" sz="32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50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8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40423" y="666600"/>
            <a:ext cx="8229600" cy="5410200"/>
            <a:chOff x="384" y="665"/>
            <a:chExt cx="5184" cy="340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84" y="665"/>
              <a:ext cx="5184" cy="34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384" y="1049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880" y="665"/>
              <a:ext cx="0" cy="340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32" y="713"/>
              <a:ext cx="4992" cy="32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2800" b="1" dirty="0">
                  <a:solidFill>
                    <a:srgbClr val="C00000"/>
                  </a:solidFill>
                  <a:latin typeface="Comic Sans MS" pitchFamily="66" charset="0"/>
                </a:rPr>
                <a:t>   Base Form             Simple Past Tense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112" y="1058"/>
              <a:ext cx="1008" cy="2956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wear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ride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use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go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have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try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shop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enjoy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take</a:t>
              </a: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84" y="136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84" y="168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84" y="2024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384" y="2368"/>
              <a:ext cx="516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84" y="272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84" y="304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92" y="3368"/>
              <a:ext cx="517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384" y="3720"/>
              <a:ext cx="517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7841123" y="1363512"/>
            <a:ext cx="1828800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wore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rode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used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went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had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tried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shopped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enjoyed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took</a:t>
            </a:r>
          </a:p>
        </p:txBody>
      </p:sp>
      <p:sp>
        <p:nvSpPr>
          <p:cNvPr id="1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51</a:t>
            </a:fld>
            <a:endParaRPr lang="es-MX"/>
          </a:p>
        </p:txBody>
      </p:sp>
      <p:pic>
        <p:nvPicPr>
          <p:cNvPr id="20" name="Imagen 1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39602" y="260650"/>
            <a:ext cx="9912796" cy="6408711"/>
          </a:xfrm>
        </p:spPr>
        <p:txBody>
          <a:bodyPr>
            <a:noAutofit/>
          </a:bodyPr>
          <a:lstStyle/>
          <a:p>
            <a:r>
              <a:rPr lang="es-MX" sz="6000" dirty="0">
                <a:latin typeface="Arial Rounded MT Bold" panose="020F0704030504030204" pitchFamily="34" charset="0"/>
              </a:rPr>
              <a:t>Look at </a:t>
            </a:r>
            <a:r>
              <a:rPr lang="es-MX" sz="6000" dirty="0" err="1">
                <a:latin typeface="Arial Rounded MT Bold" panose="020F0704030504030204" pitchFamily="34" charset="0"/>
              </a:rPr>
              <a:t>the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following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pictures</a:t>
            </a:r>
            <a:r>
              <a:rPr lang="es-MX" sz="6000" dirty="0">
                <a:latin typeface="Arial Rounded MT Bold" panose="020F0704030504030204" pitchFamily="34" charset="0"/>
              </a:rPr>
              <a:t> and describe </a:t>
            </a:r>
            <a:r>
              <a:rPr lang="es-MX" sz="6000" dirty="0" err="1">
                <a:latin typeface="Arial Rounded MT Bold" panose="020F0704030504030204" pitchFamily="34" charset="0"/>
              </a:rPr>
              <a:t>what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the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people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did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some</a:t>
            </a:r>
            <a:r>
              <a:rPr lang="es-MX" sz="6000" dirty="0">
                <a:latin typeface="Arial Rounded MT Bold" panose="020F0704030504030204" pitchFamily="34" charset="0"/>
              </a:rPr>
              <a:t> time ago.</a:t>
            </a:r>
            <a:br>
              <a:rPr lang="es-MX" sz="6000" dirty="0">
                <a:latin typeface="Arial Rounded MT Bold" panose="020F0704030504030204" pitchFamily="34" charset="0"/>
              </a:rPr>
            </a:br>
            <a:r>
              <a:rPr lang="es-MX" sz="6000" dirty="0">
                <a:latin typeface="Arial Rounded MT Bold" panose="020F0704030504030204" pitchFamily="34" charset="0"/>
              </a:rPr>
              <a:t>Use </a:t>
            </a:r>
            <a:r>
              <a:rPr lang="es-MX" sz="6000" dirty="0" err="1">
                <a:latin typeface="Arial Rounded MT Bold" panose="020F0704030504030204" pitchFamily="34" charset="0"/>
              </a:rPr>
              <a:t>the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given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information</a:t>
            </a:r>
            <a:r>
              <a:rPr lang="es-MX" sz="6000" dirty="0">
                <a:latin typeface="Arial Rounded MT Bold" panose="020F0704030504030204" pitchFamily="34" charset="0"/>
              </a:rPr>
              <a:t>.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52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4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57996" y="264363"/>
            <a:ext cx="2276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184260" y="5653698"/>
            <a:ext cx="38234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yesterday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000" y="1284930"/>
            <a:ext cx="4320000" cy="432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3028495" y="4221089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53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3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261128"/>
            <a:ext cx="4320000" cy="4320000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6240016" y="476673"/>
            <a:ext cx="420320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 </a:t>
            </a:r>
            <a:r>
              <a:rPr lang="es-ES" sz="54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called</a:t>
            </a:r>
            <a:r>
              <a:rPr lang="es-E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his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mother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yesterday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1118356" y="4725144"/>
            <a:ext cx="9577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 </a:t>
            </a:r>
            <a:r>
              <a:rPr lang="es-ES" sz="54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phoned</a:t>
            </a:r>
            <a:r>
              <a:rPr lang="es-E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his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mother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r"/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yesterday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54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1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7773" y="264363"/>
            <a:ext cx="78964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Tania and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her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friends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90636" y="5653698"/>
            <a:ext cx="5010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weekend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936" y="1269000"/>
            <a:ext cx="6024131" cy="432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648069" y="4221089"/>
            <a:ext cx="6895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they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55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73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57997" y="264363"/>
            <a:ext cx="20874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Sofia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46776" y="5653698"/>
            <a:ext cx="3698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night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000" y="1269000"/>
            <a:ext cx="7680000" cy="432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846554" y="4221089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56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6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895192" y="264363"/>
            <a:ext cx="24016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Andre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012739" y="5653698"/>
            <a:ext cx="4166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month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121" y="1269000"/>
            <a:ext cx="6447761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028495" y="4221089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57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87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065364" y="264363"/>
            <a:ext cx="6061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My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friends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and I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280165" y="5653698"/>
            <a:ext cx="5631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two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weeks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ago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000" y="1269000"/>
            <a:ext cx="6912000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955557" y="4221089"/>
            <a:ext cx="62808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58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43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57996" y="264363"/>
            <a:ext cx="2276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744234" y="5653698"/>
            <a:ext cx="47035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monday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67" y="1269000"/>
            <a:ext cx="6504269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028495" y="4221089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59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86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</a:t>
            </a:fld>
            <a:endParaRPr lang="es-MX"/>
          </a:p>
        </p:txBody>
      </p:sp>
      <p:sp>
        <p:nvSpPr>
          <p:cNvPr id="6" name="Redondear rectángulo de esquina diagonal 5">
            <a:hlinkClick r:id="rId2" action="ppaction://hlinksldjump"/>
          </p:cNvPr>
          <p:cNvSpPr/>
          <p:nvPr/>
        </p:nvSpPr>
        <p:spPr>
          <a:xfrm>
            <a:off x="2423785" y="1317627"/>
            <a:ext cx="7315200" cy="1562100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b="1" dirty="0" err="1" smtClean="0"/>
              <a:t>Present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Perfect</a:t>
            </a:r>
            <a:r>
              <a:rPr lang="es-MX" sz="4800" b="1" dirty="0" smtClean="0"/>
              <a:t> vs. Simple </a:t>
            </a:r>
            <a:r>
              <a:rPr lang="es-MX" sz="4800" b="1" dirty="0" err="1" smtClean="0"/>
              <a:t>Past</a:t>
            </a:r>
            <a:endParaRPr lang="es-MX" sz="4800" b="1" dirty="0"/>
          </a:p>
        </p:txBody>
      </p:sp>
      <p:sp>
        <p:nvSpPr>
          <p:cNvPr id="7" name="Redondear rectángulo de esquina diagonal 6">
            <a:hlinkClick r:id="rId3" action="ppaction://hlinksldjump"/>
          </p:cNvPr>
          <p:cNvSpPr/>
          <p:nvPr/>
        </p:nvSpPr>
        <p:spPr>
          <a:xfrm>
            <a:off x="2423785" y="3053160"/>
            <a:ext cx="7315200" cy="1562100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b="1" dirty="0" err="1" smtClean="0"/>
              <a:t>Present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Perfect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Review</a:t>
            </a:r>
            <a:endParaRPr lang="es-MX" sz="4800" b="1" dirty="0"/>
          </a:p>
        </p:txBody>
      </p:sp>
      <p:sp>
        <p:nvSpPr>
          <p:cNvPr id="8" name="Redondear rectángulo de esquina diagonal 7">
            <a:hlinkClick r:id="rId4" action="ppaction://hlinksldjump"/>
          </p:cNvPr>
          <p:cNvSpPr/>
          <p:nvPr/>
        </p:nvSpPr>
        <p:spPr>
          <a:xfrm>
            <a:off x="2423785" y="4788693"/>
            <a:ext cx="7315200" cy="1562100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b="1" dirty="0" smtClean="0"/>
              <a:t>Simple </a:t>
            </a:r>
            <a:r>
              <a:rPr lang="es-MX" sz="4800" b="1" dirty="0" err="1" smtClean="0"/>
              <a:t>Past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Review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92275" y="264363"/>
            <a:ext cx="38074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My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family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84259" y="5653698"/>
            <a:ext cx="3698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night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7234" y="1269000"/>
            <a:ext cx="6297535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648069" y="4221089"/>
            <a:ext cx="6895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they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60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48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6048" y="264363"/>
            <a:ext cx="80799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Karla,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Maria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and Sara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732" y="1269000"/>
            <a:ext cx="6490536" cy="432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86152" y="5653698"/>
            <a:ext cx="52196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one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week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ago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48069" y="4221089"/>
            <a:ext cx="6895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they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61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1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37910" y="264363"/>
            <a:ext cx="29161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Melissa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664886" y="5653698"/>
            <a:ext cx="48622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this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morning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309" y="1269000"/>
            <a:ext cx="6487382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846554" y="4221089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62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831" y="197680"/>
            <a:ext cx="2304256" cy="2304256"/>
          </a:xfrm>
          <a:prstGeom prst="rect">
            <a:avLst/>
          </a:prstGeom>
        </p:spPr>
      </p:pic>
      <p:pic>
        <p:nvPicPr>
          <p:cNvPr id="5" name="1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224" y="197680"/>
            <a:ext cx="2710825" cy="1943976"/>
          </a:xfrm>
          <a:prstGeom prst="rect">
            <a:avLst/>
          </a:prstGeom>
        </p:spPr>
      </p:pic>
      <p:pic>
        <p:nvPicPr>
          <p:cNvPr id="6" name="1 Imagen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2184" y="197680"/>
            <a:ext cx="2664296" cy="2304016"/>
          </a:xfrm>
          <a:prstGeom prst="rect">
            <a:avLst/>
          </a:prstGeom>
        </p:spPr>
      </p:pic>
      <p:pic>
        <p:nvPicPr>
          <p:cNvPr id="7" name="1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832" y="2683447"/>
            <a:ext cx="2924121" cy="1959161"/>
          </a:xfrm>
          <a:prstGeom prst="rect">
            <a:avLst/>
          </a:prstGeom>
        </p:spPr>
      </p:pic>
      <p:pic>
        <p:nvPicPr>
          <p:cNvPr id="8" name="1 Imagen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6669" y="2492896"/>
            <a:ext cx="2736304" cy="2340260"/>
          </a:xfrm>
          <a:prstGeom prst="rect">
            <a:avLst/>
          </a:prstGeom>
        </p:spPr>
      </p:pic>
      <p:pic>
        <p:nvPicPr>
          <p:cNvPr id="9" name="1 Imagen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232" y="2630854"/>
            <a:ext cx="2232249" cy="2064347"/>
          </a:xfrm>
          <a:prstGeom prst="rect">
            <a:avLst/>
          </a:prstGeom>
        </p:spPr>
      </p:pic>
      <p:pic>
        <p:nvPicPr>
          <p:cNvPr id="10" name="1 Imagen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832" y="4846813"/>
            <a:ext cx="2788727" cy="1913018"/>
          </a:xfrm>
          <a:prstGeom prst="rect">
            <a:avLst/>
          </a:prstGeom>
        </p:spPr>
      </p:pic>
      <p:pic>
        <p:nvPicPr>
          <p:cNvPr id="11" name="1 Imagen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176" y="4893791"/>
            <a:ext cx="2803611" cy="1866040"/>
          </a:xfrm>
          <a:prstGeom prst="rect">
            <a:avLst/>
          </a:prstGeom>
        </p:spPr>
      </p:pic>
      <p:pic>
        <p:nvPicPr>
          <p:cNvPr id="12" name="1 Imagen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990" y="5108053"/>
            <a:ext cx="2480490" cy="1651778"/>
          </a:xfrm>
          <a:prstGeom prst="rect">
            <a:avLst/>
          </a:prstGeom>
        </p:spPr>
      </p:pic>
      <p:sp>
        <p:nvSpPr>
          <p:cNvPr id="13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63</a:t>
            </a:fld>
            <a:endParaRPr lang="es-MX"/>
          </a:p>
        </p:txBody>
      </p:sp>
      <p:pic>
        <p:nvPicPr>
          <p:cNvPr id="14" name="Imagen 13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9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39616" y="264363"/>
            <a:ext cx="763284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Now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answer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following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questions</a:t>
            </a:r>
            <a:r>
              <a:rPr lang="es-MX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r>
              <a:rPr lang="es-MX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Use Simple </a:t>
            </a:r>
            <a:r>
              <a:rPr lang="es-MX" sz="8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Past</a:t>
            </a:r>
            <a:r>
              <a:rPr lang="es-MX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s-MX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64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1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/>
          </p:nvPr>
        </p:nvGraphicFramePr>
        <p:xfrm>
          <a:off x="479376" y="476672"/>
          <a:ext cx="9073008" cy="61206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0440"/>
                <a:gridCol w="5112568"/>
              </a:tblGrid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Questions</a:t>
                      </a:r>
                      <a:endParaRPr lang="en-US" sz="3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My answer</a:t>
                      </a:r>
                      <a:endParaRPr lang="en-US" sz="3600" noProof="0" dirty="0"/>
                    </a:p>
                  </a:txBody>
                  <a:tcPr anchor="ctr"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</a:t>
                      </a:r>
                      <a:r>
                        <a:rPr lang="en-US" sz="2400" b="1" baseline="0" noProof="0" dirty="0" smtClean="0"/>
                        <a:t> did you do yesterday?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Where did you go last weekend?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 you read two months ago?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How did you feel last</a:t>
                      </a:r>
                      <a:r>
                        <a:rPr lang="en-US" sz="2400" b="1" baseline="0" noProof="0" dirty="0" smtClean="0"/>
                        <a:t> </a:t>
                      </a:r>
                      <a:r>
                        <a:rPr lang="en-US" sz="2400" b="1" noProof="0" dirty="0" smtClean="0"/>
                        <a:t>week?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Who was your best friend last semester?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</a:t>
                      </a:r>
                      <a:r>
                        <a:rPr lang="en-US" sz="2400" b="1" baseline="0" noProof="0" dirty="0" smtClean="0"/>
                        <a:t> you eat this morning?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 &amp; 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65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79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981287"/>
            <a:ext cx="10018713" cy="48954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8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Now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</a:t>
            </a:r>
            <a:r>
              <a:rPr lang="es-MX" sz="8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ask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  </a:t>
            </a:r>
            <a:r>
              <a:rPr lang="es-MX" sz="8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classmate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and complete </a:t>
            </a:r>
            <a:r>
              <a:rPr lang="es-MX" sz="88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</a:t>
            </a:r>
            <a:r>
              <a:rPr lang="es-MX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chart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66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2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/>
          </p:nvPr>
        </p:nvGraphicFramePr>
        <p:xfrm>
          <a:off x="119337" y="476672"/>
          <a:ext cx="11953327" cy="61206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96948"/>
                <a:gridCol w="4704051"/>
                <a:gridCol w="2952328"/>
              </a:tblGrid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Questions</a:t>
                      </a:r>
                      <a:endParaRPr lang="en-US" sz="3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My answer</a:t>
                      </a:r>
                      <a:endParaRPr lang="en-US" sz="3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Classmate 1</a:t>
                      </a:r>
                      <a:endParaRPr lang="en-US" sz="3600" noProof="0" dirty="0"/>
                    </a:p>
                  </a:txBody>
                  <a:tcPr anchor="ctr"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</a:t>
                      </a:r>
                      <a:r>
                        <a:rPr lang="en-US" sz="2400" b="1" baseline="0" noProof="0" dirty="0" smtClean="0"/>
                        <a:t> did you do yesterday?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bought a new camera.</a:t>
                      </a:r>
                    </a:p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watched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 a movie at home.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Where did you go last weekend?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 went to the cinema.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 you read two months ago?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read a cartoon magazine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How did you feel last</a:t>
                      </a:r>
                      <a:r>
                        <a:rPr lang="en-US" sz="2400" b="1" baseline="0" noProof="0" dirty="0" smtClean="0"/>
                        <a:t> </a:t>
                      </a:r>
                      <a:r>
                        <a:rPr lang="en-US" sz="2400" b="1" noProof="0" dirty="0" smtClean="0"/>
                        <a:t>week?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was very tired and angry.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Who was your best friend last semester?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Sofia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 was my best friend.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</a:t>
                      </a:r>
                      <a:r>
                        <a:rPr lang="en-US" sz="2400" b="1" baseline="0" noProof="0" dirty="0" smtClean="0"/>
                        <a:t> you eat this morning?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ate some tacos.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 &amp; 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67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6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34748" y="496639"/>
            <a:ext cx="86120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5397539"/>
            <a:ext cx="2304000" cy="1440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330" y="3861369"/>
            <a:ext cx="2162111" cy="144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431" y="2325198"/>
            <a:ext cx="2161909" cy="1440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789027"/>
            <a:ext cx="2304000" cy="1440000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508056" y="1216640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We ride in the park.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508056" y="4288980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Melissa reads a book.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859824" y="2752811"/>
            <a:ext cx="55447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Hayden plays the guitar.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631224" y="5825152"/>
            <a:ext cx="57733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daughter eats yogurt.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4223792" y="4581370"/>
            <a:ext cx="2376264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218672" y="1684602"/>
            <a:ext cx="2232248" cy="2779953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 flipV="1">
            <a:off x="4223792" y="3045197"/>
            <a:ext cx="1800200" cy="307234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68</a:t>
            </a:fld>
            <a:endParaRPr lang="es-MX"/>
          </a:p>
        </p:txBody>
      </p:sp>
      <p:pic>
        <p:nvPicPr>
          <p:cNvPr id="18" name="Imagen 1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8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34748" y="450779"/>
            <a:ext cx="89041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5397539"/>
            <a:ext cx="2304000" cy="1440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330" y="3861369"/>
            <a:ext cx="2162111" cy="144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431" y="2325198"/>
            <a:ext cx="2161909" cy="1440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789027"/>
            <a:ext cx="2304000" cy="1440000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444556" y="1216640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We </a:t>
            </a:r>
            <a:r>
              <a:rPr lang="en-GB" altLang="es-MX" sz="3200" b="1" dirty="0">
                <a:solidFill>
                  <a:srgbClr val="FF0000"/>
                </a:solidFill>
              </a:rPr>
              <a:t>rode</a:t>
            </a:r>
            <a:r>
              <a:rPr lang="en-GB" altLang="es-MX" sz="3200" b="1" dirty="0">
                <a:solidFill>
                  <a:srgbClr val="0070C0"/>
                </a:solidFill>
              </a:rPr>
              <a:t> in the park.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44556" y="4288982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Melissa </a:t>
            </a:r>
            <a:r>
              <a:rPr lang="en-GB" altLang="es-MX" sz="3200" b="1" dirty="0">
                <a:solidFill>
                  <a:srgbClr val="FF0000"/>
                </a:solidFill>
              </a:rPr>
              <a:t>read</a:t>
            </a:r>
            <a:r>
              <a:rPr lang="en-GB" altLang="es-MX" sz="3200" b="1" dirty="0">
                <a:solidFill>
                  <a:srgbClr val="0070C0"/>
                </a:solidFill>
              </a:rPr>
              <a:t> a book.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631224" y="2752811"/>
            <a:ext cx="57098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Hayden </a:t>
            </a:r>
            <a:r>
              <a:rPr lang="en-GB" altLang="es-MX" sz="3200" b="1" dirty="0">
                <a:solidFill>
                  <a:srgbClr val="FF0000"/>
                </a:solidFill>
              </a:rPr>
              <a:t>played</a:t>
            </a:r>
            <a:r>
              <a:rPr lang="en-GB" altLang="es-MX" sz="3200" b="1" dirty="0">
                <a:solidFill>
                  <a:srgbClr val="0070C0"/>
                </a:solidFill>
              </a:rPr>
              <a:t> the guitar.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796324" y="5825152"/>
            <a:ext cx="55447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daughter </a:t>
            </a:r>
            <a:r>
              <a:rPr lang="en-GB" altLang="es-MX" sz="3200" b="1" dirty="0">
                <a:solidFill>
                  <a:srgbClr val="FF0000"/>
                </a:solidFill>
              </a:rPr>
              <a:t>ate</a:t>
            </a:r>
            <a:r>
              <a:rPr lang="en-GB" altLang="es-MX" sz="3200" b="1" dirty="0">
                <a:solidFill>
                  <a:srgbClr val="0070C0"/>
                </a:solidFill>
              </a:rPr>
              <a:t> yogurt.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4223792" y="4581370"/>
            <a:ext cx="2376264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218672" y="1684602"/>
            <a:ext cx="2232248" cy="2779953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 flipV="1">
            <a:off x="4223792" y="3045197"/>
            <a:ext cx="1800200" cy="307234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69</a:t>
            </a:fld>
            <a:endParaRPr lang="es-MX"/>
          </a:p>
        </p:txBody>
      </p:sp>
      <p:pic>
        <p:nvPicPr>
          <p:cNvPr id="18" name="Imagen 1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2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748942"/>
          </a:xfrm>
        </p:spPr>
        <p:txBody>
          <a:bodyPr>
            <a:normAutofit/>
          </a:bodyPr>
          <a:lstStyle/>
          <a:p>
            <a:r>
              <a:rPr lang="es-MX" dirty="0" err="1" smtClean="0"/>
              <a:t>Present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smtClean="0"/>
              <a:t>vs </a:t>
            </a:r>
            <a:br>
              <a:rPr lang="es-MX" dirty="0" smtClean="0"/>
            </a:br>
            <a:r>
              <a:rPr lang="es-MX" dirty="0" smtClean="0"/>
              <a:t>Simple </a:t>
            </a:r>
            <a:r>
              <a:rPr lang="es-MX" dirty="0" err="1" smtClean="0"/>
              <a:t>Past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8" y="3416300"/>
            <a:ext cx="3364381" cy="252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770" y="3416300"/>
            <a:ext cx="378000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900" y="3416300"/>
            <a:ext cx="437684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0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062536" y="424332"/>
            <a:ext cx="86120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70924" y="1216640"/>
            <a:ext cx="56336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They dance in the party.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770924" y="4288982"/>
            <a:ext cx="56336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Steve listens to pop music.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631224" y="2752811"/>
            <a:ext cx="57733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Jessica works on the PC.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508056" y="5825152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brother runs a lot.</a:t>
            </a:r>
          </a:p>
        </p:txBody>
      </p:sp>
      <p:cxnSp>
        <p:nvCxnSpPr>
          <p:cNvPr id="15" name="14 Conector recto de flecha"/>
          <p:cNvCxnSpPr>
            <a:stCxn id="11" idx="1"/>
          </p:cNvCxnSpPr>
          <p:nvPr/>
        </p:nvCxnSpPr>
        <p:spPr>
          <a:xfrm flipH="1">
            <a:off x="4223792" y="4581370"/>
            <a:ext cx="1547132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218672" y="1509026"/>
            <a:ext cx="1805320" cy="12437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 flipV="1">
            <a:off x="4234748" y="4288981"/>
            <a:ext cx="1789244" cy="182855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432" y="701407"/>
            <a:ext cx="2006645" cy="144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30" y="2237383"/>
            <a:ext cx="1856646" cy="14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53" y="3773359"/>
            <a:ext cx="2160000" cy="1440000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051" y="5397539"/>
            <a:ext cx="1821405" cy="1440000"/>
          </a:xfrm>
          <a:prstGeom prst="rect">
            <a:avLst/>
          </a:prstGeom>
        </p:spPr>
      </p:pic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70</a:t>
            </a:fld>
            <a:endParaRPr lang="es-MX"/>
          </a:p>
        </p:txBody>
      </p:sp>
      <p:pic>
        <p:nvPicPr>
          <p:cNvPr id="19" name="Imagen 18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73636" y="424332"/>
            <a:ext cx="85104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859824" y="1216640"/>
            <a:ext cx="54939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They </a:t>
            </a:r>
            <a:r>
              <a:rPr lang="en-GB" altLang="es-MX" sz="3200" b="1" dirty="0">
                <a:solidFill>
                  <a:srgbClr val="FF0000"/>
                </a:solidFill>
              </a:rPr>
              <a:t>danced</a:t>
            </a:r>
            <a:r>
              <a:rPr lang="en-GB" altLang="es-MX" sz="3200" b="1" dirty="0">
                <a:solidFill>
                  <a:srgbClr val="0070C0"/>
                </a:solidFill>
              </a:rPr>
              <a:t> in the party.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631224" y="4288981"/>
            <a:ext cx="57225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Steve </a:t>
            </a:r>
            <a:r>
              <a:rPr lang="en-GB" altLang="es-MX" sz="3200" b="1" dirty="0">
                <a:solidFill>
                  <a:srgbClr val="FF0000"/>
                </a:solidFill>
              </a:rPr>
              <a:t>listened to </a:t>
            </a:r>
            <a:r>
              <a:rPr lang="en-GB" altLang="es-MX" sz="3200" b="1" dirty="0">
                <a:solidFill>
                  <a:srgbClr val="0070C0"/>
                </a:solidFill>
              </a:rPr>
              <a:t>pop music.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859824" y="2752811"/>
            <a:ext cx="54939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Jessica </a:t>
            </a:r>
            <a:r>
              <a:rPr lang="en-GB" altLang="es-MX" sz="3200" b="1" dirty="0">
                <a:solidFill>
                  <a:srgbClr val="FF0000"/>
                </a:solidFill>
              </a:rPr>
              <a:t>worked</a:t>
            </a:r>
            <a:r>
              <a:rPr lang="en-GB" altLang="es-MX" sz="3200" b="1" dirty="0">
                <a:solidFill>
                  <a:srgbClr val="0070C0"/>
                </a:solidFill>
              </a:rPr>
              <a:t> on the PC.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457256" y="5825152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brother </a:t>
            </a:r>
            <a:r>
              <a:rPr lang="en-GB" altLang="es-MX" sz="3200" b="1" dirty="0">
                <a:solidFill>
                  <a:srgbClr val="FF0000"/>
                </a:solidFill>
              </a:rPr>
              <a:t>ran</a:t>
            </a:r>
            <a:r>
              <a:rPr lang="en-GB" altLang="es-MX" sz="3200" b="1" dirty="0">
                <a:solidFill>
                  <a:srgbClr val="0070C0"/>
                </a:solidFill>
              </a:rPr>
              <a:t> a lot.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432" y="701407"/>
            <a:ext cx="2006645" cy="144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30" y="2237383"/>
            <a:ext cx="1856646" cy="14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53" y="3773359"/>
            <a:ext cx="2160000" cy="1440000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051" y="5397539"/>
            <a:ext cx="1821405" cy="1440000"/>
          </a:xfrm>
          <a:prstGeom prst="rect">
            <a:avLst/>
          </a:prstGeom>
        </p:spPr>
      </p:pic>
      <p:cxnSp>
        <p:nvCxnSpPr>
          <p:cNvPr id="19" name="18 Conector recto de flecha"/>
          <p:cNvCxnSpPr/>
          <p:nvPr/>
        </p:nvCxnSpPr>
        <p:spPr>
          <a:xfrm flipH="1">
            <a:off x="4223792" y="4581370"/>
            <a:ext cx="1407432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4218672" y="1509026"/>
            <a:ext cx="1805320" cy="12437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 flipV="1">
            <a:off x="4234748" y="4288981"/>
            <a:ext cx="1789244" cy="182855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71</a:t>
            </a:fld>
            <a:endParaRPr lang="es-MX"/>
          </a:p>
        </p:txBody>
      </p:sp>
      <p:pic>
        <p:nvPicPr>
          <p:cNvPr id="17" name="Imagen 1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6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711624" y="485776"/>
            <a:ext cx="76327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4000" b="1" dirty="0">
                <a:solidFill>
                  <a:srgbClr val="FF0000"/>
                </a:solidFill>
              </a:rPr>
              <a:t>AFFIRMATIVE SENTENCE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95140" y="1293813"/>
            <a:ext cx="7993063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tr-TR" altLang="es-MX" sz="3600" b="1" dirty="0">
                <a:solidFill>
                  <a:srgbClr val="FF0000"/>
                </a:solidFill>
              </a:rPr>
              <a:t>went</a:t>
            </a:r>
            <a:r>
              <a:rPr lang="tr-TR" altLang="es-MX" sz="3600" b="1" dirty="0">
                <a:solidFill>
                  <a:srgbClr val="0070C0"/>
                </a:solidFill>
              </a:rPr>
              <a:t> to Rome </a:t>
            </a:r>
            <a:r>
              <a:rPr lang="tr-TR" altLang="es-MX" sz="3600" b="1" dirty="0">
                <a:solidFill>
                  <a:srgbClr val="00B050"/>
                </a:solidFill>
              </a:rPr>
              <a:t>yesterday</a:t>
            </a:r>
            <a:r>
              <a:rPr lang="tr-TR" altLang="es-MX" sz="36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95140" y="2014538"/>
            <a:ext cx="7993063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tr-TR" altLang="es-MX" sz="3600" b="1" dirty="0">
                <a:solidFill>
                  <a:srgbClr val="FF0000"/>
                </a:solidFill>
              </a:rPr>
              <a:t>cleaned</a:t>
            </a:r>
            <a:r>
              <a:rPr lang="tr-TR" altLang="es-MX" sz="3600" b="1" dirty="0">
                <a:solidFill>
                  <a:srgbClr val="0070C0"/>
                </a:solidFill>
              </a:rPr>
              <a:t> the house </a:t>
            </a:r>
            <a:r>
              <a:rPr lang="tr-TR" altLang="es-MX" sz="3600" b="1" dirty="0">
                <a:solidFill>
                  <a:srgbClr val="00B050"/>
                </a:solidFill>
              </a:rPr>
              <a:t>last week</a:t>
            </a:r>
            <a:r>
              <a:rPr lang="tr-TR" altLang="es-MX" sz="36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95140" y="2733675"/>
            <a:ext cx="7993063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tr-TR" altLang="es-MX" sz="3600" b="1" dirty="0">
                <a:solidFill>
                  <a:srgbClr val="FF0000"/>
                </a:solidFill>
              </a:rPr>
              <a:t>played</a:t>
            </a:r>
            <a:r>
              <a:rPr lang="tr-TR" altLang="es-MX" sz="3600" b="1" dirty="0">
                <a:solidFill>
                  <a:srgbClr val="0070C0"/>
                </a:solidFill>
              </a:rPr>
              <a:t> </a:t>
            </a:r>
            <a:r>
              <a:rPr lang="es-MX" altLang="es-MX" sz="3600" b="1" dirty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</a:t>
            </a:r>
            <a:r>
              <a:rPr lang="tr-TR" altLang="es-MX" sz="3600" b="1" dirty="0">
                <a:solidFill>
                  <a:srgbClr val="00B050"/>
                </a:solidFill>
              </a:rPr>
              <a:t>ago</a:t>
            </a:r>
            <a:r>
              <a:rPr lang="tr-TR" altLang="es-MX" sz="3600" b="1" dirty="0">
                <a:solidFill>
                  <a:srgbClr val="0070C0"/>
                </a:solidFill>
              </a:rPr>
              <a:t>.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964944172"/>
              </p:ext>
            </p:extLst>
          </p:nvPr>
        </p:nvGraphicFramePr>
        <p:xfrm>
          <a:off x="95672" y="1935163"/>
          <a:ext cx="12000656" cy="6098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72</a:t>
            </a:fld>
            <a:endParaRPr lang="es-MX"/>
          </a:p>
        </p:txBody>
      </p:sp>
      <p:pic>
        <p:nvPicPr>
          <p:cNvPr id="9" name="Imagen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1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057400" y="2024968"/>
            <a:ext cx="8077200" cy="2808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Negative</a:t>
            </a:r>
            <a:r>
              <a:rPr lang="es-MX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 </a:t>
            </a: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Sentences</a:t>
            </a:r>
            <a:endParaRPr lang="es-MX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73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4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95970" y="1234597"/>
            <a:ext cx="1173480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FF0066"/>
              </a:buClr>
              <a:buFont typeface="Wingdings" pitchFamily="2" charset="2"/>
              <a:buNone/>
            </a:pPr>
            <a:r>
              <a:rPr lang="en-US" altLang="zh-TW" sz="4400" dirty="0">
                <a:solidFill>
                  <a:srgbClr val="0070C0"/>
                </a:solidFill>
              </a:rPr>
              <a:t>We add </a:t>
            </a:r>
            <a:r>
              <a:rPr lang="en-US" altLang="zh-TW" sz="4400" dirty="0" smtClean="0">
                <a:solidFill>
                  <a:srgbClr val="0070C0"/>
                </a:solidFill>
              </a:rPr>
              <a:t>“</a:t>
            </a:r>
            <a:r>
              <a:rPr lang="en-US" altLang="zh-TW" sz="4400" dirty="0" smtClean="0">
                <a:solidFill>
                  <a:srgbClr val="FF0000"/>
                </a:solidFill>
              </a:rPr>
              <a:t>DID NOT</a:t>
            </a:r>
            <a:r>
              <a:rPr lang="en-US" altLang="zh-TW" sz="4400" dirty="0" smtClean="0">
                <a:solidFill>
                  <a:srgbClr val="0070C0"/>
                </a:solidFill>
              </a:rPr>
              <a:t>” or “</a:t>
            </a:r>
            <a:r>
              <a:rPr lang="en-US" altLang="zh-TW" sz="4400" dirty="0" smtClean="0">
                <a:solidFill>
                  <a:srgbClr val="FF0000"/>
                </a:solidFill>
              </a:rPr>
              <a:t>DIDN’T</a:t>
            </a:r>
            <a:r>
              <a:rPr lang="en-US" altLang="zh-TW" sz="4400" dirty="0" smtClean="0">
                <a:solidFill>
                  <a:srgbClr val="0070C0"/>
                </a:solidFill>
              </a:rPr>
              <a:t>” before </a:t>
            </a:r>
            <a:r>
              <a:rPr lang="en-US" altLang="zh-TW" sz="4400" dirty="0">
                <a:solidFill>
                  <a:srgbClr val="0070C0"/>
                </a:solidFill>
              </a:rPr>
              <a:t>the </a:t>
            </a:r>
            <a:r>
              <a:rPr lang="en-US" altLang="zh-TW" sz="4400" dirty="0">
                <a:solidFill>
                  <a:srgbClr val="FF0000"/>
                </a:solidFill>
              </a:rPr>
              <a:t>main verb </a:t>
            </a:r>
            <a:r>
              <a:rPr lang="en-US" altLang="zh-TW" sz="4400" dirty="0" smtClean="0">
                <a:solidFill>
                  <a:srgbClr val="0070C0"/>
                </a:solidFill>
              </a:rPr>
              <a:t>to form </a:t>
            </a:r>
            <a:r>
              <a:rPr lang="en-US" altLang="zh-TW" sz="4400" dirty="0">
                <a:solidFill>
                  <a:srgbClr val="0070C0"/>
                </a:solidFill>
              </a:rPr>
              <a:t>negative sentence.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347020" y="321498"/>
            <a:ext cx="7632700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MX" sz="5400" b="1" dirty="0" err="1">
                <a:solidFill>
                  <a:srgbClr val="FF0000"/>
                </a:solidFill>
              </a:rPr>
              <a:t>NEG</a:t>
            </a:r>
            <a:r>
              <a:rPr lang="tr-TR" altLang="es-MX" sz="5400" b="1" dirty="0">
                <a:solidFill>
                  <a:srgbClr val="FF0000"/>
                </a:solidFill>
              </a:rPr>
              <a:t>ATIVE SENTENCE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50900" y="2834384"/>
            <a:ext cx="10645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I </a:t>
            </a:r>
            <a:r>
              <a:rPr lang="en-US" altLang="zh-TW" sz="4000" b="1" dirty="0">
                <a:solidFill>
                  <a:srgbClr val="FF0000"/>
                </a:solidFill>
              </a:rPr>
              <a:t>did not </a:t>
            </a:r>
            <a:r>
              <a:rPr lang="en-US" altLang="zh-TW" sz="4000" b="1" dirty="0">
                <a:solidFill>
                  <a:srgbClr val="00B050"/>
                </a:solidFill>
              </a:rPr>
              <a:t>see</a:t>
            </a:r>
            <a:r>
              <a:rPr lang="en-US" altLang="zh-TW" sz="4000" b="1" dirty="0">
                <a:solidFill>
                  <a:srgbClr val="0070C0"/>
                </a:solidFill>
              </a:rPr>
              <a:t> Sandy this 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morning.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 smtClean="0">
                <a:solidFill>
                  <a:srgbClr val="0070C0"/>
                </a:solidFill>
              </a:rPr>
              <a:t>John </a:t>
            </a:r>
            <a:r>
              <a:rPr lang="en-US" altLang="zh-TW" sz="4000" b="1" dirty="0">
                <a:solidFill>
                  <a:srgbClr val="FF0000"/>
                </a:solidFill>
              </a:rPr>
              <a:t>did not </a:t>
            </a:r>
            <a:r>
              <a:rPr lang="en-US" altLang="zh-TW" sz="4000" b="1" dirty="0">
                <a:solidFill>
                  <a:srgbClr val="00B050"/>
                </a:solidFill>
              </a:rPr>
              <a:t>go</a:t>
            </a:r>
            <a:r>
              <a:rPr lang="en-US" altLang="zh-TW" sz="4000" b="1" dirty="0">
                <a:solidFill>
                  <a:srgbClr val="0070C0"/>
                </a:solidFill>
              </a:rPr>
              <a:t> to church last Sunday.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David </a:t>
            </a:r>
            <a:r>
              <a:rPr lang="en-US" altLang="zh-TW" sz="4000" b="1" dirty="0">
                <a:solidFill>
                  <a:srgbClr val="FF0000"/>
                </a:solidFill>
              </a:rPr>
              <a:t>did not </a:t>
            </a:r>
            <a:r>
              <a:rPr lang="en-US" altLang="zh-TW" sz="4000" b="1" dirty="0">
                <a:solidFill>
                  <a:srgbClr val="00B050"/>
                </a:solidFill>
              </a:rPr>
              <a:t>watch</a:t>
            </a:r>
            <a:r>
              <a:rPr lang="en-US" altLang="zh-TW" sz="4000" b="1" dirty="0">
                <a:solidFill>
                  <a:srgbClr val="0070C0"/>
                </a:solidFill>
              </a:rPr>
              <a:t> TV last night.</a:t>
            </a:r>
          </a:p>
        </p:txBody>
      </p:sp>
      <p:sp>
        <p:nvSpPr>
          <p:cNvPr id="6" name="9 Rectángulo"/>
          <p:cNvSpPr/>
          <p:nvPr/>
        </p:nvSpPr>
        <p:spPr>
          <a:xfrm>
            <a:off x="850900" y="4827478"/>
            <a:ext cx="10645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I </a:t>
            </a:r>
            <a:r>
              <a:rPr lang="en-US" altLang="zh-TW" sz="4000" b="1" dirty="0" smtClean="0">
                <a:solidFill>
                  <a:srgbClr val="FF0000"/>
                </a:solidFill>
              </a:rPr>
              <a:t>didn’t </a:t>
            </a:r>
            <a:r>
              <a:rPr lang="en-US" altLang="zh-TW" sz="4000" b="1" dirty="0" smtClean="0">
                <a:solidFill>
                  <a:srgbClr val="00B050"/>
                </a:solidFill>
              </a:rPr>
              <a:t>see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4000" b="1" dirty="0">
                <a:solidFill>
                  <a:srgbClr val="0070C0"/>
                </a:solidFill>
              </a:rPr>
              <a:t>Sandy this 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morning.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 smtClean="0">
                <a:solidFill>
                  <a:srgbClr val="0070C0"/>
                </a:solidFill>
              </a:rPr>
              <a:t>John </a:t>
            </a:r>
            <a:r>
              <a:rPr lang="en-US" altLang="zh-TW" sz="4000" b="1" dirty="0">
                <a:solidFill>
                  <a:srgbClr val="FF0000"/>
                </a:solidFill>
              </a:rPr>
              <a:t>didn’t </a:t>
            </a:r>
            <a:r>
              <a:rPr lang="en-US" altLang="zh-TW" sz="4000" b="1" dirty="0" smtClean="0">
                <a:solidFill>
                  <a:srgbClr val="00B050"/>
                </a:solidFill>
              </a:rPr>
              <a:t>go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4000" b="1" dirty="0">
                <a:solidFill>
                  <a:srgbClr val="0070C0"/>
                </a:solidFill>
              </a:rPr>
              <a:t>to church last Sunday.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David </a:t>
            </a:r>
            <a:r>
              <a:rPr lang="en-US" altLang="zh-TW" sz="4000" b="1" dirty="0">
                <a:solidFill>
                  <a:srgbClr val="FF0000"/>
                </a:solidFill>
              </a:rPr>
              <a:t>didn’t </a:t>
            </a:r>
            <a:r>
              <a:rPr lang="en-US" altLang="zh-TW" sz="4000" b="1" dirty="0" smtClean="0">
                <a:solidFill>
                  <a:srgbClr val="00B050"/>
                </a:solidFill>
              </a:rPr>
              <a:t>watch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4000" b="1" dirty="0">
                <a:solidFill>
                  <a:srgbClr val="0070C0"/>
                </a:solidFill>
              </a:rPr>
              <a:t>TV last night.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74</a:t>
            </a:fld>
            <a:endParaRPr lang="es-MX"/>
          </a:p>
        </p:txBody>
      </p:sp>
      <p:pic>
        <p:nvPicPr>
          <p:cNvPr id="11" name="Imagen 1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32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83966" y="1484784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tr-TR" altLang="es-MX" sz="3600" b="1" dirty="0">
                <a:solidFill>
                  <a:srgbClr val="00B050"/>
                </a:solidFill>
              </a:rPr>
              <a:t>went </a:t>
            </a:r>
            <a:r>
              <a:rPr lang="tr-TR" altLang="es-MX" sz="3600" b="1" dirty="0">
                <a:solidFill>
                  <a:srgbClr val="0070C0"/>
                </a:solidFill>
              </a:rPr>
              <a:t>to Rome yesterday.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83965" y="3196655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tr-TR" altLang="es-MX" sz="3600" b="1" dirty="0">
                <a:solidFill>
                  <a:srgbClr val="00B050"/>
                </a:solidFill>
              </a:rPr>
              <a:t>cleaned </a:t>
            </a:r>
            <a:r>
              <a:rPr lang="tr-TR" altLang="es-MX" sz="3600" b="1" dirty="0">
                <a:solidFill>
                  <a:srgbClr val="0070C0"/>
                </a:solidFill>
              </a:rPr>
              <a:t>the house last week.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561725" y="4908525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tr-TR" altLang="es-MX" sz="3600" b="1" dirty="0">
                <a:solidFill>
                  <a:srgbClr val="00B050"/>
                </a:solidFill>
              </a:rPr>
              <a:t>played </a:t>
            </a:r>
            <a:r>
              <a:rPr lang="es-MX" altLang="es-MX" sz="3600" b="1" dirty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ago.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79650" y="485776"/>
            <a:ext cx="76327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4000" b="1" dirty="0" err="1">
                <a:solidFill>
                  <a:srgbClr val="FF0000"/>
                </a:solidFill>
              </a:rPr>
              <a:t>NEG</a:t>
            </a:r>
            <a:r>
              <a:rPr lang="tr-TR" altLang="es-MX" sz="4000" b="1" dirty="0">
                <a:solidFill>
                  <a:srgbClr val="FF0000"/>
                </a:solidFill>
              </a:rPr>
              <a:t>ATIVE SENTENCE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83966" y="2348880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es-MX" altLang="es-MX" sz="3600" b="1" dirty="0" err="1">
                <a:solidFill>
                  <a:srgbClr val="FF0000"/>
                </a:solidFill>
              </a:rPr>
              <a:t>didn’t</a:t>
            </a:r>
            <a:r>
              <a:rPr lang="es-MX" altLang="es-MX" sz="3600" b="1" dirty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>
                <a:solidFill>
                  <a:srgbClr val="00B050"/>
                </a:solidFill>
              </a:rPr>
              <a:t>go</a:t>
            </a:r>
            <a:r>
              <a:rPr lang="es-MX" altLang="es-MX" sz="3600" b="1" dirty="0">
                <a:solidFill>
                  <a:srgbClr val="00B050"/>
                </a:solidFill>
              </a:rPr>
              <a:t> </a:t>
            </a:r>
            <a:r>
              <a:rPr lang="tr-TR" altLang="es-MX" sz="3600" b="1" dirty="0">
                <a:solidFill>
                  <a:srgbClr val="0070C0"/>
                </a:solidFill>
              </a:rPr>
              <a:t>to Rome yesterday.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200" y="4077072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es-MX" altLang="es-MX" sz="3600" b="1" dirty="0" err="1">
                <a:solidFill>
                  <a:srgbClr val="FF0000"/>
                </a:solidFill>
              </a:rPr>
              <a:t>didn’t</a:t>
            </a:r>
            <a:r>
              <a:rPr lang="es-MX" altLang="es-MX" sz="3600" b="1" dirty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>
                <a:solidFill>
                  <a:srgbClr val="00B050"/>
                </a:solidFill>
              </a:rPr>
              <a:t>clean</a:t>
            </a:r>
            <a:r>
              <a:rPr lang="es-MX" altLang="es-MX" sz="3600" b="1" dirty="0">
                <a:solidFill>
                  <a:srgbClr val="00B050"/>
                </a:solidFill>
              </a:rPr>
              <a:t> </a:t>
            </a:r>
            <a:r>
              <a:rPr lang="tr-TR" altLang="es-MX" sz="3600" b="1" dirty="0">
                <a:solidFill>
                  <a:srgbClr val="0070C0"/>
                </a:solidFill>
              </a:rPr>
              <a:t>the house last week.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561724" y="5733256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es-MX" altLang="es-MX" sz="3600" b="1" dirty="0" err="1">
                <a:solidFill>
                  <a:srgbClr val="FF0000"/>
                </a:solidFill>
              </a:rPr>
              <a:t>didn’t</a:t>
            </a:r>
            <a:r>
              <a:rPr lang="es-MX" altLang="es-MX" sz="3600" b="1" dirty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>
                <a:solidFill>
                  <a:srgbClr val="00B050"/>
                </a:solidFill>
              </a:rPr>
              <a:t>play</a:t>
            </a:r>
            <a:r>
              <a:rPr lang="es-MX" altLang="es-MX" sz="3600" b="1" dirty="0">
                <a:solidFill>
                  <a:srgbClr val="00B050"/>
                </a:solidFill>
              </a:rPr>
              <a:t> </a:t>
            </a:r>
            <a:r>
              <a:rPr lang="es-MX" altLang="es-MX" sz="3600" b="1" dirty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ago.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75</a:t>
            </a:fld>
            <a:endParaRPr lang="es-MX"/>
          </a:p>
        </p:txBody>
      </p:sp>
      <p:pic>
        <p:nvPicPr>
          <p:cNvPr id="12" name="Imagen 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30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13" y="3547155"/>
            <a:ext cx="2232248" cy="2749588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21719" y="2804133"/>
            <a:ext cx="165603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Marcus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353476" y="5682721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368" y="216960"/>
            <a:ext cx="3248120" cy="216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4204" y="2580389"/>
            <a:ext cx="2060448" cy="27432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856" y="293464"/>
            <a:ext cx="1959414" cy="2160000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274" y="2804133"/>
            <a:ext cx="1686094" cy="2535480"/>
          </a:xfrm>
          <a:prstGeom prst="rect">
            <a:avLst/>
          </a:prstGeom>
        </p:spPr>
      </p:pic>
      <p:sp>
        <p:nvSpPr>
          <p:cNvPr id="10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1 Cuadro de texto"/>
          <p:cNvSpPr txBox="1"/>
          <p:nvPr/>
        </p:nvSpPr>
        <p:spPr>
          <a:xfrm>
            <a:off x="9106378" y="351415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2 Cuadro de texto"/>
          <p:cNvSpPr txBox="1"/>
          <p:nvPr/>
        </p:nvSpPr>
        <p:spPr>
          <a:xfrm>
            <a:off x="6059133" y="3547155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59697" y="5661249"/>
            <a:ext cx="7154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76</a:t>
            </a:fld>
            <a:endParaRPr lang="es-MX"/>
          </a:p>
        </p:txBody>
      </p:sp>
      <p:pic>
        <p:nvPicPr>
          <p:cNvPr id="17" name="Imagen 1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92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14871" y="3736506"/>
            <a:ext cx="2689737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Fernanda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13" y="4404203"/>
            <a:ext cx="2401855" cy="1944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920" y="205525"/>
            <a:ext cx="2700994" cy="1800000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461" y="210501"/>
            <a:ext cx="1915518" cy="2720378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472" y="2350126"/>
            <a:ext cx="2664442" cy="180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4079777" y="5682721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071665" y="5661249"/>
            <a:ext cx="75184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4205" y="3250126"/>
            <a:ext cx="1968209" cy="2160000"/>
          </a:xfrm>
          <a:prstGeom prst="rect">
            <a:avLst/>
          </a:prstGeom>
        </p:spPr>
      </p:pic>
      <p:sp>
        <p:nvSpPr>
          <p:cNvPr id="12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 Cuadro de texto"/>
          <p:cNvSpPr txBox="1"/>
          <p:nvPr/>
        </p:nvSpPr>
        <p:spPr>
          <a:xfrm>
            <a:off x="9106378" y="351415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2 Cuadro de texto"/>
          <p:cNvSpPr txBox="1"/>
          <p:nvPr/>
        </p:nvSpPr>
        <p:spPr>
          <a:xfrm>
            <a:off x="6059133" y="3547155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77</a:t>
            </a:fld>
            <a:endParaRPr lang="es-MX"/>
          </a:p>
        </p:txBody>
      </p:sp>
      <p:pic>
        <p:nvPicPr>
          <p:cNvPr id="17" name="Imagen 1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9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16" y="3585794"/>
            <a:ext cx="2692498" cy="2692498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19047" y="2920727"/>
            <a:ext cx="165603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Steve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353476" y="5682721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488" y="216960"/>
            <a:ext cx="3223880" cy="216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351" y="3119983"/>
            <a:ext cx="2893649" cy="1929099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018" y="61919"/>
            <a:ext cx="2291252" cy="2291252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4672" y="2655972"/>
            <a:ext cx="1779133" cy="2368667"/>
          </a:xfrm>
          <a:prstGeom prst="rect">
            <a:avLst/>
          </a:prstGeom>
        </p:spPr>
      </p:pic>
      <p:sp>
        <p:nvSpPr>
          <p:cNvPr id="10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1 Cuadro de texto"/>
          <p:cNvSpPr txBox="1"/>
          <p:nvPr/>
        </p:nvSpPr>
        <p:spPr>
          <a:xfrm>
            <a:off x="9106378" y="351415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2 Cuadro de texto"/>
          <p:cNvSpPr txBox="1"/>
          <p:nvPr/>
        </p:nvSpPr>
        <p:spPr>
          <a:xfrm>
            <a:off x="4971900" y="3656678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59697" y="5661249"/>
            <a:ext cx="7154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78</a:t>
            </a:fld>
            <a:endParaRPr lang="es-MX"/>
          </a:p>
        </p:txBody>
      </p:sp>
      <p:pic>
        <p:nvPicPr>
          <p:cNvPr id="17" name="Imagen 1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2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4542" y="3029735"/>
            <a:ext cx="197399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Gabriela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49" y="3871355"/>
            <a:ext cx="2523778" cy="2523778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131" y="205525"/>
            <a:ext cx="2963458" cy="1991444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179" y="227785"/>
            <a:ext cx="3122235" cy="2080872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65" y="2449014"/>
            <a:ext cx="2594942" cy="266521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4079777" y="5682721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071665" y="5661249"/>
            <a:ext cx="75184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285" y="2837312"/>
            <a:ext cx="2945581" cy="1962997"/>
          </a:xfrm>
          <a:prstGeom prst="rect">
            <a:avLst/>
          </a:prstGeom>
        </p:spPr>
      </p:pic>
      <p:sp>
        <p:nvSpPr>
          <p:cNvPr id="12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 Cuadro de texto"/>
          <p:cNvSpPr txBox="1"/>
          <p:nvPr/>
        </p:nvSpPr>
        <p:spPr>
          <a:xfrm>
            <a:off x="9145256" y="390062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2 Cuadro de texto"/>
          <p:cNvSpPr txBox="1"/>
          <p:nvPr/>
        </p:nvSpPr>
        <p:spPr>
          <a:xfrm>
            <a:off x="6059133" y="3547155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79</a:t>
            </a:fld>
            <a:endParaRPr lang="es-MX"/>
          </a:p>
        </p:txBody>
      </p:sp>
      <p:pic>
        <p:nvPicPr>
          <p:cNvPr id="17" name="Imagen 1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1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the difference?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18" y="1097591"/>
            <a:ext cx="11915335" cy="5493709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3600" b="1" dirty="0" smtClean="0">
                <a:solidFill>
                  <a:srgbClr val="FF0000"/>
                </a:solidFill>
              </a:rPr>
              <a:t>Present Perfect </a:t>
            </a:r>
            <a:r>
              <a:rPr lang="en-GB" sz="3600" b="1" dirty="0" smtClean="0"/>
              <a:t>- </a:t>
            </a:r>
            <a:r>
              <a:rPr lang="en-GB" sz="3600" dirty="0" smtClean="0"/>
              <a:t>We use it to talk about: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3600" dirty="0" smtClean="0"/>
              <a:t>Recent events.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An experience at any time in the past.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An </a:t>
            </a:r>
            <a:r>
              <a:rPr lang="en-US" sz="3600" dirty="0"/>
              <a:t>activity </a:t>
            </a:r>
            <a:r>
              <a:rPr lang="en-US" sz="3600" dirty="0" smtClean="0"/>
              <a:t>that </a:t>
            </a:r>
            <a:r>
              <a:rPr lang="en-US" sz="3600" dirty="0"/>
              <a:t>starts in the past and continues into the </a:t>
            </a:r>
            <a:r>
              <a:rPr lang="en-US" sz="3600" dirty="0" smtClean="0"/>
              <a:t>present.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3600" b="1" dirty="0" smtClean="0">
                <a:solidFill>
                  <a:srgbClr val="FF0000"/>
                </a:solidFill>
              </a:rPr>
              <a:t>Simple Past </a:t>
            </a:r>
            <a:r>
              <a:rPr lang="en-GB" sz="3600" b="1" dirty="0" smtClean="0"/>
              <a:t>- </a:t>
            </a:r>
            <a:r>
              <a:rPr lang="en-GB" sz="3600" dirty="0" smtClean="0"/>
              <a:t>We use it to talk about: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An action that started and finished at a specific time in the past. Completed actions.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Habits in the past.</a:t>
            </a:r>
            <a:endParaRPr lang="en-GB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830" y="298406"/>
            <a:ext cx="1869574" cy="1598370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345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15768" y="5102200"/>
            <a:ext cx="1973992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s-MX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12446" y="181089"/>
            <a:ext cx="6819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64" y="3095600"/>
            <a:ext cx="1905000" cy="1905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817306" y="1165672"/>
            <a:ext cx="76097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755900" y="2636912"/>
            <a:ext cx="77325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1._______________________________.</a:t>
            </a: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s-E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s-E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r>
              <a:rPr lang="es-E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Más"/>
          <p:cNvSpPr/>
          <p:nvPr/>
        </p:nvSpPr>
        <p:spPr>
          <a:xfrm>
            <a:off x="6245500" y="2174427"/>
            <a:ext cx="565096" cy="648072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800"/>
          </a:p>
        </p:txBody>
      </p:sp>
      <p:sp>
        <p:nvSpPr>
          <p:cNvPr id="8" name="7 Menos"/>
          <p:cNvSpPr/>
          <p:nvPr/>
        </p:nvSpPr>
        <p:spPr>
          <a:xfrm>
            <a:off x="6096000" y="4581129"/>
            <a:ext cx="864096" cy="389948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80</a:t>
            </a:fld>
            <a:endParaRPr lang="es-MX"/>
          </a:p>
        </p:txBody>
      </p:sp>
      <p:pic>
        <p:nvPicPr>
          <p:cNvPr id="12" name="Imagen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677" y="381000"/>
            <a:ext cx="11928646" cy="1375183"/>
          </a:xfrm>
        </p:spPr>
        <p:txBody>
          <a:bodyPr>
            <a:normAutofit/>
          </a:bodyPr>
          <a:lstStyle/>
          <a:p>
            <a:r>
              <a:rPr lang="es-MX" dirty="0" err="1" smtClean="0"/>
              <a:t>Now</a:t>
            </a:r>
            <a:r>
              <a:rPr lang="es-MX" dirty="0" smtClean="0"/>
              <a:t>, </a:t>
            </a:r>
            <a:r>
              <a:rPr lang="es-MX" dirty="0" err="1" smtClean="0"/>
              <a:t>ask</a:t>
            </a:r>
            <a:r>
              <a:rPr lang="es-MX" dirty="0" smtClean="0"/>
              <a:t> </a:t>
            </a:r>
            <a:r>
              <a:rPr lang="es-MX" dirty="0" err="1" smtClean="0"/>
              <a:t>three</a:t>
            </a:r>
            <a:r>
              <a:rPr lang="es-MX" dirty="0" smtClean="0"/>
              <a:t> </a:t>
            </a:r>
            <a:r>
              <a:rPr lang="es-MX" dirty="0" err="1" smtClean="0"/>
              <a:t>friends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did</a:t>
            </a:r>
            <a:r>
              <a:rPr lang="es-MX" dirty="0" smtClean="0"/>
              <a:t> and </a:t>
            </a:r>
            <a:r>
              <a:rPr lang="es-MX" dirty="0" err="1" smtClean="0"/>
              <a:t>didn’t</a:t>
            </a:r>
            <a:r>
              <a:rPr lang="es-MX" dirty="0" smtClean="0"/>
              <a:t> do.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103529"/>
              </p:ext>
            </p:extLst>
          </p:nvPr>
        </p:nvGraphicFramePr>
        <p:xfrm>
          <a:off x="263353" y="1756182"/>
          <a:ext cx="11665296" cy="4625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9534"/>
                <a:gridCol w="2785254"/>
                <a:gridCol w="2785254"/>
                <a:gridCol w="2785254"/>
              </a:tblGrid>
              <a:tr h="987391"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/>
                        <a:t>Classmate</a:t>
                      </a:r>
                      <a:r>
                        <a:rPr lang="es-MX" sz="2800" baseline="0" dirty="0" smtClean="0"/>
                        <a:t> 1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/>
                        <a:t>Classmate</a:t>
                      </a:r>
                      <a:r>
                        <a:rPr lang="es-MX" sz="2800" dirty="0" smtClean="0"/>
                        <a:t> 2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err="1" smtClean="0"/>
                        <a:t>Classmate</a:t>
                      </a:r>
                      <a:r>
                        <a:rPr lang="es-MX" sz="2800" dirty="0" smtClean="0"/>
                        <a:t> 3</a:t>
                      </a:r>
                    </a:p>
                  </a:txBody>
                  <a:tcPr/>
                </a:tc>
              </a:tr>
              <a:tr h="1818878">
                <a:tc>
                  <a:txBody>
                    <a:bodyPr/>
                    <a:lstStyle/>
                    <a:p>
                      <a:pPr algn="ctr"/>
                      <a:r>
                        <a:rPr lang="es-MX" sz="3200" b="1" dirty="0" err="1" smtClean="0"/>
                        <a:t>What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did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you</a:t>
                      </a:r>
                      <a:r>
                        <a:rPr lang="es-MX" sz="3200" b="1" baseline="0" dirty="0" smtClean="0"/>
                        <a:t> do </a:t>
                      </a:r>
                      <a:r>
                        <a:rPr lang="es-MX" sz="3200" b="1" baseline="0" dirty="0" err="1" smtClean="0"/>
                        <a:t>yesterday</a:t>
                      </a:r>
                      <a:r>
                        <a:rPr lang="es-MX" sz="3200" b="1" baseline="0" dirty="0" smtClean="0"/>
                        <a:t>?</a:t>
                      </a:r>
                      <a:endParaRPr lang="es-MX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</a:tr>
              <a:tr h="181887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b="1" dirty="0" err="1" smtClean="0"/>
                        <a:t>What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didn’t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you</a:t>
                      </a:r>
                      <a:r>
                        <a:rPr lang="es-MX" sz="3200" b="1" baseline="0" dirty="0" smtClean="0"/>
                        <a:t> do </a:t>
                      </a:r>
                      <a:r>
                        <a:rPr lang="es-MX" sz="3200" b="1" baseline="0" dirty="0" err="1" smtClean="0"/>
                        <a:t>yesterday</a:t>
                      </a:r>
                      <a:r>
                        <a:rPr lang="es-MX" sz="3200" b="1" baseline="0" dirty="0" smtClean="0"/>
                        <a:t>?</a:t>
                      </a:r>
                      <a:endParaRPr lang="es-MX" sz="3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9461500" y="-11803"/>
            <a:ext cx="2730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 &amp; 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81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51067094"/>
              </p:ext>
            </p:extLst>
          </p:nvPr>
        </p:nvGraphicFramePr>
        <p:xfrm>
          <a:off x="0" y="1916832"/>
          <a:ext cx="12168200" cy="6098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79650" y="485776"/>
            <a:ext cx="76327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4000" b="1" dirty="0" err="1" smtClean="0">
                <a:solidFill>
                  <a:srgbClr val="FF0000"/>
                </a:solidFill>
              </a:rPr>
              <a:t>NEGATIVE</a:t>
            </a:r>
            <a:r>
              <a:rPr lang="es-MX" altLang="es-MX" sz="4000" b="1" dirty="0" smtClean="0">
                <a:solidFill>
                  <a:srgbClr val="FF0000"/>
                </a:solidFill>
              </a:rPr>
              <a:t> </a:t>
            </a:r>
            <a:r>
              <a:rPr lang="tr-TR" altLang="es-MX" sz="4000" b="1" dirty="0" smtClean="0">
                <a:solidFill>
                  <a:srgbClr val="FF0000"/>
                </a:solidFill>
              </a:rPr>
              <a:t>SENTENCE</a:t>
            </a:r>
            <a:r>
              <a:rPr lang="es-MX" altLang="es-MX" sz="4000" b="1" dirty="0" smtClean="0">
                <a:solidFill>
                  <a:srgbClr val="FF0000"/>
                </a:solidFill>
              </a:rPr>
              <a:t>S</a:t>
            </a:r>
            <a:endParaRPr lang="tr-TR" altLang="es-MX" sz="4000" b="1" dirty="0">
              <a:solidFill>
                <a:srgbClr val="FF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09701" y="1484313"/>
            <a:ext cx="9263056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es-MX" altLang="es-MX" sz="3600" b="1" dirty="0" err="1" smtClean="0">
                <a:solidFill>
                  <a:srgbClr val="FF0000"/>
                </a:solidFill>
              </a:rPr>
              <a:t>didn’t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 smtClean="0">
                <a:solidFill>
                  <a:srgbClr val="00B050"/>
                </a:solidFill>
              </a:rPr>
              <a:t>go</a:t>
            </a:r>
            <a:r>
              <a:rPr lang="es-MX" altLang="es-MX" sz="3600" b="1" dirty="0" smtClean="0">
                <a:solidFill>
                  <a:srgbClr val="00B050"/>
                </a:solidFill>
              </a:rPr>
              <a:t> </a:t>
            </a:r>
            <a:r>
              <a:rPr lang="tr-TR" altLang="es-MX" sz="3600" b="1" dirty="0" smtClean="0">
                <a:solidFill>
                  <a:srgbClr val="0070C0"/>
                </a:solidFill>
              </a:rPr>
              <a:t>to </a:t>
            </a:r>
            <a:r>
              <a:rPr lang="tr-TR" altLang="es-MX" sz="3600" b="1" dirty="0">
                <a:solidFill>
                  <a:srgbClr val="0070C0"/>
                </a:solidFill>
              </a:rPr>
              <a:t>Rome yesterday.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409701" y="2205038"/>
            <a:ext cx="9263056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es-MX" altLang="es-MX" sz="3600" b="1" dirty="0" err="1" smtClean="0">
                <a:solidFill>
                  <a:srgbClr val="FF0000"/>
                </a:solidFill>
              </a:rPr>
              <a:t>didn’t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 smtClean="0">
                <a:solidFill>
                  <a:srgbClr val="00B050"/>
                </a:solidFill>
              </a:rPr>
              <a:t>clean</a:t>
            </a:r>
            <a:r>
              <a:rPr lang="es-MX" altLang="es-MX" sz="3600" b="1" dirty="0" smtClean="0">
                <a:solidFill>
                  <a:srgbClr val="00B050"/>
                </a:solidFill>
              </a:rPr>
              <a:t> </a:t>
            </a:r>
            <a:r>
              <a:rPr lang="tr-TR" altLang="es-MX" sz="3600" b="1" dirty="0" smtClean="0">
                <a:solidFill>
                  <a:srgbClr val="0070C0"/>
                </a:solidFill>
              </a:rPr>
              <a:t>the </a:t>
            </a:r>
            <a:r>
              <a:rPr lang="tr-TR" altLang="es-MX" sz="3600" b="1" dirty="0">
                <a:solidFill>
                  <a:srgbClr val="0070C0"/>
                </a:solidFill>
              </a:rPr>
              <a:t>house last week.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09701" y="2924175"/>
            <a:ext cx="9263056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es-MX" altLang="es-MX" sz="3600" b="1" dirty="0" err="1" smtClean="0">
                <a:solidFill>
                  <a:srgbClr val="FF0000"/>
                </a:solidFill>
              </a:rPr>
              <a:t>didn’t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 smtClean="0">
                <a:solidFill>
                  <a:srgbClr val="00B050"/>
                </a:solidFill>
              </a:rPr>
              <a:t>play</a:t>
            </a:r>
            <a:r>
              <a:rPr lang="es-MX" altLang="es-MX" sz="3600" b="1" dirty="0" smtClean="0">
                <a:solidFill>
                  <a:srgbClr val="00B050"/>
                </a:solidFill>
              </a:rPr>
              <a:t> </a:t>
            </a:r>
            <a:r>
              <a:rPr lang="es-MX" altLang="es-MX" sz="3600" b="1" dirty="0" smtClean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ago.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82</a:t>
            </a:fld>
            <a:endParaRPr lang="es-MX"/>
          </a:p>
        </p:txBody>
      </p:sp>
      <p:pic>
        <p:nvPicPr>
          <p:cNvPr id="10" name="Imagen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5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64" y="446430"/>
            <a:ext cx="7848872" cy="5965143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83</a:t>
            </a:fld>
            <a:endParaRPr lang="es-MX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0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 err="1">
                <a:solidFill>
                  <a:schemeClr val="tx1"/>
                </a:solidFill>
              </a:rPr>
              <a:t>Mesografía</a:t>
            </a: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Presente Perfecto vs Pasado Simple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http://matellanes.org/wordpress/wp-content/uploads/downloads/2014/10/Dossier.GR-on-Present-Perfect.pdf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http://www.perfect-english-grammar.com/past-simple-present-perfect-1.html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https://www.englisch-hilfen.de/en/download/test_simple_past_present_perfect_en_answers.pdf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Repaso Presente Perfecto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https://www.englishpage.com/verbpage/presentperfect.html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https://es.scribd.com/document/57340638/Beginner-Book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http://www.englishservice.cz/download/Present%20Perfect%20Presentation%20and%20Practice.pdf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For &amp; since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https://yoquieroaprobar.es/3_eso/8/4/eperfect4e1.pdf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Repaso </a:t>
            </a:r>
            <a:r>
              <a:rPr lang="it-IT" sz="1400" b="1" dirty="0" smtClean="0">
                <a:solidFill>
                  <a:srgbClr val="CC9900"/>
                </a:solidFill>
              </a:rPr>
              <a:t>Pasado Simple</a:t>
            </a:r>
            <a:endParaRPr lang="it-IT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/>
              <a:t>https://www.ego4u.com/en/cram-up/grammar/tenses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/>
              <a:t>http://www.macmillanenglish.com/uploadedFiles/wwwmacmillanenglishcom/Content/Samples/Language_Practice_Series/First_Certificate%20Lang%20Prac%20Grammar%201-3%20-%20Intro.pdf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84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5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270713"/>
            <a:ext cx="5597797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22250" y="959252"/>
            <a:ext cx="11963400" cy="53589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7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/>
              <a:t>https</a:t>
            </a:r>
            <a:r>
              <a:rPr lang="pt-BR" sz="1400" dirty="0"/>
              <a:t>://</a:t>
            </a:r>
            <a:r>
              <a:rPr lang="pt-BR" sz="1400" dirty="0" err="1"/>
              <a:t>www.avineon.com</a:t>
            </a:r>
            <a:r>
              <a:rPr lang="pt-BR" sz="1400" dirty="0"/>
              <a:t>/sites/default/files/IT-Services-%26-</a:t>
            </a:r>
            <a:r>
              <a:rPr lang="pt-BR" sz="1400" dirty="0" err="1"/>
              <a:t>Management_1285x588.jpg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previews.123rf.com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dolgachov</a:t>
            </a:r>
            <a:r>
              <a:rPr lang="pt-BR" sz="1400" dirty="0"/>
              <a:t>/</a:t>
            </a:r>
            <a:r>
              <a:rPr lang="pt-BR" sz="1400" dirty="0" err="1"/>
              <a:t>dolgachov1307</a:t>
            </a:r>
            <a:r>
              <a:rPr lang="pt-BR" sz="1400" dirty="0"/>
              <a:t>/</a:t>
            </a:r>
            <a:r>
              <a:rPr lang="pt-BR" sz="1400" dirty="0" err="1"/>
              <a:t>dolgachov130701170</a:t>
            </a:r>
            <a:r>
              <a:rPr lang="pt-BR" sz="1400" dirty="0"/>
              <a:t>/20785022-concepto-de-turismo-y-vacaciones-chicas-guapas-en-busca-de-direcci-n-en-la-ciudad-Foto-de-archivo.jpg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www.sumate.eu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/uploads/2015/10/perfiles-de-consumidores-</a:t>
            </a:r>
            <a:r>
              <a:rPr lang="pt-BR" sz="1400" dirty="0" err="1"/>
              <a:t>pareja</a:t>
            </a:r>
            <a:r>
              <a:rPr lang="pt-BR" sz="1400" dirty="0"/>
              <a:t>-</a:t>
            </a:r>
            <a:r>
              <a:rPr lang="pt-BR" sz="1400" dirty="0" err="1"/>
              <a:t>hipster.jpg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Diapostitiva</a:t>
            </a:r>
            <a:r>
              <a:rPr lang="pt-BR" sz="1400" b="1" dirty="0">
                <a:solidFill>
                  <a:srgbClr val="CC9900"/>
                </a:solidFill>
              </a:rPr>
              <a:t> 8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static.comicvine.com</a:t>
            </a:r>
            <a:r>
              <a:rPr lang="pt-BR" sz="1400" dirty="0"/>
              <a:t>/uploads/original/11130/111306175/5657951-0504507052-</a:t>
            </a:r>
            <a:r>
              <a:rPr lang="pt-BR" sz="1400" dirty="0" err="1"/>
              <a:t>54465.png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14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cdn.shutterstock.com</a:t>
            </a:r>
            <a:r>
              <a:rPr lang="pt-BR" sz="1400" dirty="0"/>
              <a:t>/</a:t>
            </a:r>
            <a:r>
              <a:rPr lang="pt-BR" sz="1400" dirty="0" err="1"/>
              <a:t>shutterstock</a:t>
            </a:r>
            <a:r>
              <a:rPr lang="pt-BR" sz="1400" dirty="0"/>
              <a:t>/</a:t>
            </a:r>
            <a:r>
              <a:rPr lang="pt-BR" sz="1400" dirty="0" err="1"/>
              <a:t>videos</a:t>
            </a:r>
            <a:r>
              <a:rPr lang="pt-BR" sz="1400" dirty="0"/>
              <a:t>/1676680/</a:t>
            </a:r>
            <a:r>
              <a:rPr lang="pt-BR" sz="1400" dirty="0" err="1"/>
              <a:t>thumb</a:t>
            </a:r>
            <a:r>
              <a:rPr lang="pt-BR" sz="1400" dirty="0"/>
              <a:t>/</a:t>
            </a:r>
            <a:r>
              <a:rPr lang="pt-BR" sz="1400" dirty="0" err="1"/>
              <a:t>1.jpg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www.comunicacionefectiva.net</a:t>
            </a:r>
            <a:r>
              <a:rPr lang="pt-BR" sz="1400" dirty="0"/>
              <a:t>/</a:t>
            </a:r>
            <a:r>
              <a:rPr lang="pt-BR" sz="1400" dirty="0" err="1"/>
              <a:t>revistasalud</a:t>
            </a:r>
            <a:r>
              <a:rPr lang="pt-BR" sz="1400" dirty="0"/>
              <a:t>/media/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ocio-interna2-113.jpg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img.grouponcdn.com</a:t>
            </a:r>
            <a:r>
              <a:rPr lang="pt-BR" sz="1400" dirty="0"/>
              <a:t>/</a:t>
            </a:r>
            <a:r>
              <a:rPr lang="pt-BR" sz="1400" dirty="0" err="1"/>
              <a:t>needish</a:t>
            </a:r>
            <a:r>
              <a:rPr lang="pt-BR" sz="1400" dirty="0"/>
              <a:t>/</a:t>
            </a:r>
            <a:r>
              <a:rPr lang="pt-BR" sz="1400" dirty="0" err="1"/>
              <a:t>9c2Nx9ArE9geGnjL4hNh</a:t>
            </a:r>
            <a:r>
              <a:rPr lang="pt-BR" sz="1400" dirty="0"/>
              <a:t>/</a:t>
            </a:r>
            <a:r>
              <a:rPr lang="pt-BR" sz="1400" dirty="0" err="1"/>
              <a:t>aq-450x300</a:t>
            </a:r>
            <a:r>
              <a:rPr lang="pt-BR" sz="1400" dirty="0"/>
              <a:t>/</a:t>
            </a:r>
            <a:r>
              <a:rPr lang="pt-BR" sz="1400" dirty="0" err="1"/>
              <a:t>v1</a:t>
            </a:r>
            <a:r>
              <a:rPr lang="pt-BR" sz="1400" dirty="0"/>
              <a:t>/</a:t>
            </a:r>
            <a:r>
              <a:rPr lang="pt-BR" sz="1400" dirty="0" err="1"/>
              <a:t>t200x300.jpg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://mascotas-</a:t>
            </a:r>
            <a:r>
              <a:rPr lang="pt-BR" sz="1400" dirty="0" err="1"/>
              <a:t>static.hola.com</a:t>
            </a:r>
            <a:r>
              <a:rPr lang="pt-BR" sz="1400" dirty="0"/>
              <a:t>/</a:t>
            </a:r>
            <a:r>
              <a:rPr lang="pt-BR" sz="1400" dirty="0" err="1"/>
              <a:t>todomascotas</a:t>
            </a:r>
            <a:r>
              <a:rPr lang="pt-BR" sz="1400" dirty="0"/>
              <a:t>/files/2014/11/Will-</a:t>
            </a:r>
            <a:r>
              <a:rPr lang="pt-BR" sz="1400" dirty="0" err="1"/>
              <a:t>you</a:t>
            </a:r>
            <a:r>
              <a:rPr lang="pt-BR" sz="1400" dirty="0"/>
              <a:t>-</a:t>
            </a:r>
            <a:r>
              <a:rPr lang="pt-BR" sz="1400" dirty="0" err="1"/>
              <a:t>like</a:t>
            </a:r>
            <a:r>
              <a:rPr lang="pt-BR" sz="1400" dirty="0"/>
              <a:t>-</a:t>
            </a:r>
            <a:r>
              <a:rPr lang="pt-BR" sz="1400" dirty="0" err="1"/>
              <a:t>being</a:t>
            </a:r>
            <a:r>
              <a:rPr lang="pt-BR" sz="1400" dirty="0"/>
              <a:t>-a-</a:t>
            </a:r>
            <a:r>
              <a:rPr lang="pt-BR" sz="1400" dirty="0" err="1"/>
              <a:t>responsible</a:t>
            </a:r>
            <a:r>
              <a:rPr lang="pt-BR" sz="1400" dirty="0"/>
              <a:t>-pet-</a:t>
            </a:r>
            <a:r>
              <a:rPr lang="pt-BR" sz="1400" dirty="0" err="1"/>
              <a:t>owner11.jpg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17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sumedico.com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/uploads/2016/09/</a:t>
            </a:r>
            <a:r>
              <a:rPr lang="pt-BR" sz="1400" dirty="0" err="1"/>
              <a:t>C%C3%B3mo_el_cerebro_ordena_los_recuerdos.jpg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18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www.comunicacionefectiva.net</a:t>
            </a:r>
            <a:r>
              <a:rPr lang="pt-BR" sz="1400" dirty="0"/>
              <a:t>/</a:t>
            </a:r>
            <a:r>
              <a:rPr lang="pt-BR" sz="1400" dirty="0" err="1"/>
              <a:t>revistasalud</a:t>
            </a:r>
            <a:r>
              <a:rPr lang="pt-BR" sz="1400" dirty="0"/>
              <a:t>/media/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ocio-interna2-113.jpg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21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image.slidesharecdn.com</a:t>
            </a:r>
            <a:r>
              <a:rPr lang="pt-BR" sz="1400" dirty="0"/>
              <a:t>/abmpresentationfuturesellingfinalv3-141117133606-conversion-gate02/95/future-selling-the-role-of-ad-tech-programmatic-in-b2b-media-12-638.jpg?cb=1416231512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://mascotas-</a:t>
            </a:r>
            <a:r>
              <a:rPr lang="pt-BR" sz="1400" dirty="0" err="1"/>
              <a:t>static.hola.com</a:t>
            </a:r>
            <a:r>
              <a:rPr lang="pt-BR" sz="1400" dirty="0"/>
              <a:t>/</a:t>
            </a:r>
            <a:r>
              <a:rPr lang="pt-BR" sz="1400" dirty="0" err="1"/>
              <a:t>todomascotas</a:t>
            </a:r>
            <a:r>
              <a:rPr lang="pt-BR" sz="1400" dirty="0"/>
              <a:t>/files/2014/11/Will-</a:t>
            </a:r>
            <a:r>
              <a:rPr lang="pt-BR" sz="1400" dirty="0" err="1"/>
              <a:t>you</a:t>
            </a:r>
            <a:r>
              <a:rPr lang="pt-BR" sz="1400" dirty="0"/>
              <a:t>-</a:t>
            </a:r>
            <a:r>
              <a:rPr lang="pt-BR" sz="1400" dirty="0" err="1"/>
              <a:t>like</a:t>
            </a:r>
            <a:r>
              <a:rPr lang="pt-BR" sz="1400" dirty="0"/>
              <a:t>-</a:t>
            </a:r>
            <a:r>
              <a:rPr lang="pt-BR" sz="1400" dirty="0" err="1"/>
              <a:t>being</a:t>
            </a:r>
            <a:r>
              <a:rPr lang="pt-BR" sz="1400" dirty="0"/>
              <a:t>-a-</a:t>
            </a:r>
            <a:r>
              <a:rPr lang="pt-BR" sz="1400" dirty="0" err="1"/>
              <a:t>responsible</a:t>
            </a:r>
            <a:r>
              <a:rPr lang="pt-BR" sz="1400" dirty="0"/>
              <a:t>-pet-</a:t>
            </a:r>
            <a:r>
              <a:rPr lang="pt-BR" sz="1400" dirty="0" err="1"/>
              <a:t>owner11.jpg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 smtClean="0"/>
              <a:t>media.gettyimages.com</a:t>
            </a:r>
            <a:r>
              <a:rPr lang="pt-BR" sz="1400" dirty="0" smtClean="0"/>
              <a:t>/</a:t>
            </a:r>
            <a:r>
              <a:rPr lang="pt-BR" sz="1400" dirty="0" err="1" smtClean="0"/>
              <a:t>photos</a:t>
            </a:r>
            <a:r>
              <a:rPr lang="pt-BR" sz="1400" dirty="0" smtClean="0"/>
              <a:t>/</a:t>
            </a:r>
            <a:r>
              <a:rPr lang="pt-BR" sz="1400" dirty="0" err="1" smtClean="0"/>
              <a:t>couple</a:t>
            </a:r>
            <a:r>
              <a:rPr lang="pt-BR" sz="1400" dirty="0" smtClean="0"/>
              <a:t>-</a:t>
            </a:r>
            <a:r>
              <a:rPr lang="pt-BR" sz="1400" dirty="0" err="1" smtClean="0"/>
              <a:t>with</a:t>
            </a:r>
            <a:r>
              <a:rPr lang="pt-BR" sz="1400" dirty="0" smtClean="0"/>
              <a:t>-pizza-</a:t>
            </a:r>
            <a:r>
              <a:rPr lang="pt-BR" sz="1400" dirty="0" err="1" smtClean="0"/>
              <a:t>and</a:t>
            </a:r>
            <a:r>
              <a:rPr lang="pt-BR" sz="1400" dirty="0" smtClean="0"/>
              <a:t>-</a:t>
            </a:r>
            <a:r>
              <a:rPr lang="pt-BR" sz="1400" dirty="0" err="1" smtClean="0"/>
              <a:t>tv-remote-picture-id478714508</a:t>
            </a:r>
            <a:endParaRPr lang="pt-BR" sz="1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85</a:t>
            </a:fld>
            <a:endParaRPr lang="es-MX" dirty="0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65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270713"/>
            <a:ext cx="5597797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22250" y="959252"/>
            <a:ext cx="11963400" cy="53589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</a:t>
            </a:r>
            <a:r>
              <a:rPr lang="pt-BR" sz="1400" b="1" dirty="0">
                <a:solidFill>
                  <a:srgbClr val="CC9900"/>
                </a:solidFill>
              </a:rPr>
              <a:t>27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static.vix.com</a:t>
            </a:r>
            <a:r>
              <a:rPr lang="pt-BR" sz="1400" dirty="0"/>
              <a:t>/es/sites/default/files/</a:t>
            </a:r>
            <a:r>
              <a:rPr lang="pt-BR" sz="1400" dirty="0" err="1"/>
              <a:t>imj</a:t>
            </a:r>
            <a:r>
              <a:rPr lang="pt-BR" sz="1400" dirty="0"/>
              <a:t>/1/</a:t>
            </a:r>
            <a:r>
              <a:rPr lang="pt-BR" sz="1400" dirty="0" err="1"/>
              <a:t>10_razones</a:t>
            </a:r>
            <a:r>
              <a:rPr lang="pt-BR" sz="1400" dirty="0"/>
              <a:t>-para-ir-al-cine-</a:t>
            </a:r>
            <a:r>
              <a:rPr lang="pt-BR" sz="1400" dirty="0" err="1"/>
              <a:t>con</a:t>
            </a:r>
            <a:r>
              <a:rPr lang="pt-BR" sz="1400" dirty="0"/>
              <a:t>-amigas-y-no-</a:t>
            </a:r>
            <a:r>
              <a:rPr lang="pt-BR" sz="1400" dirty="0" err="1"/>
              <a:t>con</a:t>
            </a:r>
            <a:r>
              <a:rPr lang="pt-BR" sz="1400" dirty="0"/>
              <a:t>-tu-</a:t>
            </a:r>
            <a:r>
              <a:rPr lang="pt-BR" sz="1400" dirty="0" err="1"/>
              <a:t>pareja_6.jpg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www.actualidadempleo.es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/uploads/2015/11/</a:t>
            </a:r>
            <a:r>
              <a:rPr lang="pt-BR" sz="1400" dirty="0" err="1"/>
              <a:t>Vendedor.jpg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static.ellahoy.es</a:t>
            </a:r>
            <a:r>
              <a:rPr lang="pt-BR" sz="1400" dirty="0"/>
              <a:t>/r/</a:t>
            </a:r>
            <a:r>
              <a:rPr lang="pt-BR" sz="1400" dirty="0" err="1"/>
              <a:t>843x0</a:t>
            </a:r>
            <a:r>
              <a:rPr lang="pt-BR" sz="1400" dirty="0"/>
              <a:t>/</a:t>
            </a:r>
            <a:r>
              <a:rPr lang="pt-BR" sz="1400" dirty="0" err="1"/>
              <a:t>www.ellahoy.es</a:t>
            </a:r>
            <a:r>
              <a:rPr lang="pt-BR" sz="1400" dirty="0"/>
              <a:t>/</a:t>
            </a:r>
            <a:r>
              <a:rPr lang="pt-BR" sz="1400" dirty="0" err="1"/>
              <a:t>img</a:t>
            </a:r>
            <a:r>
              <a:rPr lang="pt-BR" sz="1400" dirty="0"/>
              <a:t>/dormir-</a:t>
            </a:r>
            <a:r>
              <a:rPr lang="pt-BR" sz="1400" dirty="0" err="1"/>
              <a:t>abrazados.jpg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i.pinimg.com</a:t>
            </a:r>
            <a:r>
              <a:rPr lang="pt-BR" sz="1400" dirty="0"/>
              <a:t>/</a:t>
            </a:r>
            <a:r>
              <a:rPr lang="pt-BR" sz="1400" dirty="0" err="1"/>
              <a:t>736x</a:t>
            </a:r>
            <a:r>
              <a:rPr lang="pt-BR" sz="1400" dirty="0"/>
              <a:t>/48/</a:t>
            </a:r>
            <a:r>
              <a:rPr lang="pt-BR" sz="1400" dirty="0" err="1"/>
              <a:t>ab</a:t>
            </a:r>
            <a:r>
              <a:rPr lang="pt-BR" sz="1400" dirty="0"/>
              <a:t>/</a:t>
            </a:r>
            <a:r>
              <a:rPr lang="pt-BR" sz="1400" dirty="0" err="1"/>
              <a:t>db</a:t>
            </a:r>
            <a:r>
              <a:rPr lang="pt-BR" sz="1400" dirty="0"/>
              <a:t>/</a:t>
            </a:r>
            <a:r>
              <a:rPr lang="pt-BR" sz="1400" dirty="0" err="1"/>
              <a:t>48abdb5fe98e5726dc2d2da9cdf4019b</a:t>
            </a:r>
            <a:r>
              <a:rPr lang="pt-BR" sz="1400" dirty="0"/>
              <a:t>--</a:t>
            </a:r>
            <a:r>
              <a:rPr lang="pt-BR" sz="1400" dirty="0" err="1"/>
              <a:t>camp</a:t>
            </a:r>
            <a:r>
              <a:rPr lang="pt-BR" sz="1400" dirty="0"/>
              <a:t>-rock--</a:t>
            </a:r>
            <a:r>
              <a:rPr lang="pt-BR" sz="1400" dirty="0" err="1"/>
              <a:t>movie.jpg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37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atusaludenlinea.com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/uploads/2015/04/yoga-</a:t>
            </a:r>
            <a:r>
              <a:rPr lang="pt-BR" sz="1400" dirty="0" err="1"/>
              <a:t>stretch</a:t>
            </a:r>
            <a:r>
              <a:rPr lang="pt-BR" sz="1400" dirty="0"/>
              <a:t>-</a:t>
            </a:r>
            <a:r>
              <a:rPr lang="pt-BR" sz="1400" dirty="0" err="1"/>
              <a:t>paid</a:t>
            </a:r>
            <a:r>
              <a:rPr lang="pt-BR" sz="1400" dirty="0"/>
              <a:t>-a-tu-</a:t>
            </a:r>
            <a:r>
              <a:rPr lang="pt-BR" sz="1400" dirty="0" err="1"/>
              <a:t>salud</a:t>
            </a:r>
            <a:r>
              <a:rPr lang="pt-BR" sz="1400" dirty="0"/>
              <a:t>-</a:t>
            </a:r>
            <a:r>
              <a:rPr lang="pt-BR" sz="1400" dirty="0" err="1"/>
              <a:t>en-linea.jpg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static5.depositphotos.com</a:t>
            </a:r>
            <a:r>
              <a:rPr lang="pt-BR" sz="1400" dirty="0"/>
              <a:t>/1037987/482/i/950/depositphotos_4822367-stock-photo-young-couple-riding-bike-in.jpg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cdn2.salud180.com</a:t>
            </a:r>
            <a:r>
              <a:rPr lang="pt-BR" sz="1400" dirty="0"/>
              <a:t>/sites/default/files/</a:t>
            </a:r>
            <a:r>
              <a:rPr lang="pt-BR" sz="1400" dirty="0" err="1"/>
              <a:t>field</a:t>
            </a:r>
            <a:r>
              <a:rPr lang="pt-BR" sz="1400" dirty="0"/>
              <a:t>/</a:t>
            </a:r>
            <a:r>
              <a:rPr lang="pt-BR" sz="1400" dirty="0" err="1"/>
              <a:t>image</a:t>
            </a:r>
            <a:r>
              <a:rPr lang="pt-BR" sz="1400" dirty="0"/>
              <a:t>/2013/07/</a:t>
            </a:r>
            <a:r>
              <a:rPr lang="pt-BR" sz="1400" dirty="0" err="1"/>
              <a:t>habitos_que_danan_la_salud3.jpg.jpg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39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previews.123rf.com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subbotina</a:t>
            </a:r>
            <a:r>
              <a:rPr lang="pt-BR" sz="1400" dirty="0"/>
              <a:t>/</a:t>
            </a:r>
            <a:r>
              <a:rPr lang="pt-BR" sz="1400" dirty="0" err="1"/>
              <a:t>subbotina1210</a:t>
            </a:r>
            <a:r>
              <a:rPr lang="pt-BR" sz="1400" dirty="0"/>
              <a:t>/</a:t>
            </a:r>
            <a:r>
              <a:rPr lang="pt-BR" sz="1400" dirty="0" err="1"/>
              <a:t>subbotina121000070</a:t>
            </a:r>
            <a:r>
              <a:rPr lang="pt-BR" sz="1400" dirty="0"/>
              <a:t>/15772595-Pareja-joven-hombre-que-cocina-feliz-comiendo-ensalada-de-verduras-frescas-Foto-de-archivo.jpg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exp.cdn-hotels.com</a:t>
            </a:r>
            <a:r>
              <a:rPr lang="pt-BR" sz="1400" dirty="0"/>
              <a:t>/</a:t>
            </a:r>
            <a:r>
              <a:rPr lang="pt-BR" sz="1400" dirty="0" err="1"/>
              <a:t>hotels</a:t>
            </a:r>
            <a:r>
              <a:rPr lang="pt-BR" sz="1400" dirty="0"/>
              <a:t>/1000000/60000/59600/59588/</a:t>
            </a:r>
            <a:r>
              <a:rPr lang="pt-BR" sz="1400" dirty="0" err="1"/>
              <a:t>d50b6ca3_z.jpg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salsabortropical.com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/uploads/2016/11/dance-</a:t>
            </a:r>
            <a:r>
              <a:rPr lang="pt-BR" sz="1400" dirty="0" err="1"/>
              <a:t>couple</a:t>
            </a:r>
            <a:r>
              <a:rPr lang="pt-BR" sz="1400" dirty="0"/>
              <a:t>-</a:t>
            </a:r>
            <a:r>
              <a:rPr lang="pt-BR" sz="1400" dirty="0" err="1"/>
              <a:t>01.png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40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www.visitafortworth.com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/_</a:t>
            </a:r>
            <a:r>
              <a:rPr lang="pt-BR" sz="1400" dirty="0" err="1"/>
              <a:t>contenido</a:t>
            </a:r>
            <a:r>
              <a:rPr lang="pt-BR" sz="1400" dirty="0"/>
              <a:t>/</a:t>
            </a:r>
            <a:r>
              <a:rPr lang="pt-BR" sz="1400" dirty="0" err="1"/>
              <a:t>161006_compras</a:t>
            </a:r>
            <a:r>
              <a:rPr lang="pt-BR" sz="1400" dirty="0"/>
              <a:t>/o-MAN-</a:t>
            </a:r>
            <a:r>
              <a:rPr lang="pt-BR" sz="1400" dirty="0" err="1"/>
              <a:t>WOMAN</a:t>
            </a:r>
            <a:r>
              <a:rPr lang="pt-BR" sz="1400" dirty="0"/>
              <a:t>-SHOPPING-</a:t>
            </a:r>
            <a:r>
              <a:rPr lang="pt-BR" sz="1400" dirty="0" err="1"/>
              <a:t>facebook.jpg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betaupsilonchi.files.wordpress.com</a:t>
            </a:r>
            <a:r>
              <a:rPr lang="pt-BR" sz="1400" dirty="0"/>
              <a:t>/2013/08/</a:t>
            </a:r>
            <a:r>
              <a:rPr lang="pt-BR" sz="1400" dirty="0" err="1"/>
              <a:t>dsc_4660.jpg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46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ilustracionmedica.files.wordpress.com</a:t>
            </a:r>
            <a:r>
              <a:rPr lang="pt-BR" sz="1400" dirty="0"/>
              <a:t>/2013/08/</a:t>
            </a:r>
            <a:r>
              <a:rPr lang="pt-BR" sz="1400" dirty="0" err="1"/>
              <a:t>question_clipart.jpg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86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6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0" y="270713"/>
            <a:ext cx="5597797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22250" y="893867"/>
            <a:ext cx="11976100" cy="5610820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53 - 63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fotouca.files.wordpress.com</a:t>
            </a:r>
            <a:r>
              <a:rPr lang="pt-BR" sz="1400" dirty="0"/>
              <a:t>/2013/05/</a:t>
            </a:r>
            <a:r>
              <a:rPr lang="pt-BR" sz="1400" dirty="0" err="1"/>
              <a:t>cell.jpg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www.ecestaticos.com</a:t>
            </a:r>
            <a:r>
              <a:rPr lang="pt-BR" sz="1400" dirty="0"/>
              <a:t>/</a:t>
            </a:r>
            <a:r>
              <a:rPr lang="pt-BR" sz="1400" dirty="0" err="1"/>
              <a:t>image</a:t>
            </a:r>
            <a:r>
              <a:rPr lang="pt-BR" sz="1400" dirty="0"/>
              <a:t>/clipping/</a:t>
            </a:r>
            <a:r>
              <a:rPr lang="pt-BR" sz="1400" dirty="0" err="1"/>
              <a:t>834c408b2e9f54e0c934b97e55b8d885</a:t>
            </a:r>
            <a:r>
              <a:rPr lang="pt-BR" sz="1400" dirty="0"/>
              <a:t>/</a:t>
            </a:r>
            <a:r>
              <a:rPr lang="pt-BR" sz="1400" dirty="0" err="1"/>
              <a:t>imagen-sin-titulo.jpg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guiadossolteiros.com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/uploads/2015/08/menina-ouvindo-</a:t>
            </a:r>
            <a:r>
              <a:rPr lang="pt-BR" sz="1400" dirty="0" err="1"/>
              <a:t>musica.jpg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images-na.ssl-images-amazon.com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/I/</a:t>
            </a:r>
            <a:r>
              <a:rPr lang="pt-BR" sz="1400" dirty="0" err="1"/>
              <a:t>51KqyHoO2YL</a:t>
            </a:r>
            <a:r>
              <a:rPr lang="pt-BR" sz="1400" dirty="0"/>
              <a:t>._</a:t>
            </a:r>
            <a:r>
              <a:rPr lang="pt-BR" sz="1400" dirty="0" err="1"/>
              <a:t>SX425</a:t>
            </a:r>
            <a:r>
              <a:rPr lang="pt-BR" sz="1400" dirty="0"/>
              <a:t>_.</a:t>
            </a:r>
            <a:r>
              <a:rPr lang="pt-BR" sz="1400" dirty="0" err="1"/>
              <a:t>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www.yeinova.com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/uploads/2013/12/</a:t>
            </a:r>
            <a:r>
              <a:rPr lang="pt-BR" sz="1400" dirty="0" err="1"/>
              <a:t>shopping.jpg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www.antoniohorvath.cl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/uploads/2015/11/</a:t>
            </a:r>
            <a:r>
              <a:rPr lang="pt-BR" sz="1400" dirty="0" err="1"/>
              <a:t>im6.jpg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imagini.teotrandafir.com</a:t>
            </a:r>
            <a:r>
              <a:rPr lang="pt-BR" sz="1400" dirty="0"/>
              <a:t>/2015/12/Top-10-comedii-de-urmarit-impreuna-cu-familia-in-seara-de-Craciun.jpg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cdn.atomix.vg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/uploads/2015/11/</a:t>
            </a:r>
            <a:r>
              <a:rPr lang="pt-BR" sz="1400" dirty="0" err="1"/>
              <a:t>Woman_PlayingVG.jpg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st.phununews.vn</a:t>
            </a:r>
            <a:r>
              <a:rPr lang="pt-BR" sz="1400" dirty="0"/>
              <a:t>/</a:t>
            </a:r>
            <a:r>
              <a:rPr lang="pt-BR" sz="1400" dirty="0" err="1"/>
              <a:t>staticFile</a:t>
            </a:r>
            <a:r>
              <a:rPr lang="pt-BR" sz="1400" dirty="0"/>
              <a:t>/</a:t>
            </a:r>
            <a:r>
              <a:rPr lang="pt-BR" sz="1400" dirty="0" err="1"/>
              <a:t>Subject</a:t>
            </a:r>
            <a:r>
              <a:rPr lang="pt-BR" sz="1400" dirty="0"/>
              <a:t>/2017/05/22/587957/</a:t>
            </a:r>
            <a:r>
              <a:rPr lang="pt-BR" sz="1400" dirty="0" err="1"/>
              <a:t>cach</a:t>
            </a:r>
            <a:r>
              <a:rPr lang="pt-BR" sz="1400" dirty="0"/>
              <a:t>-</a:t>
            </a:r>
            <a:r>
              <a:rPr lang="pt-BR" sz="1400" dirty="0" err="1"/>
              <a:t>uong</a:t>
            </a:r>
            <a:r>
              <a:rPr lang="pt-BR" sz="1400" dirty="0"/>
              <a:t>-</a:t>
            </a:r>
            <a:r>
              <a:rPr lang="pt-BR" sz="1400" dirty="0" err="1"/>
              <a:t>tinh</a:t>
            </a:r>
            <a:r>
              <a:rPr lang="pt-BR" sz="1400" dirty="0"/>
              <a:t>-</a:t>
            </a:r>
            <a:r>
              <a:rPr lang="pt-BR" sz="1400" dirty="0" err="1"/>
              <a:t>bot</a:t>
            </a:r>
            <a:r>
              <a:rPr lang="pt-BR" sz="1400" dirty="0"/>
              <a:t>-</a:t>
            </a:r>
            <a:r>
              <a:rPr lang="pt-BR" sz="1400" dirty="0" err="1"/>
              <a:t>nghe</a:t>
            </a:r>
            <a:r>
              <a:rPr lang="pt-BR" sz="1400" dirty="0"/>
              <a:t>-de-</a:t>
            </a:r>
            <a:r>
              <a:rPr lang="pt-BR" sz="1400" dirty="0" err="1"/>
              <a:t>giam</a:t>
            </a:r>
            <a:r>
              <a:rPr lang="pt-BR" sz="1400" dirty="0"/>
              <a:t>-</a:t>
            </a:r>
            <a:r>
              <a:rPr lang="pt-BR" sz="1400" dirty="0" err="1"/>
              <a:t>can-vun-vut_22954201.jpg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68 – 69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i.pinimg.com</a:t>
            </a:r>
            <a:r>
              <a:rPr lang="pt-BR" sz="1400" dirty="0"/>
              <a:t>/</a:t>
            </a:r>
            <a:r>
              <a:rPr lang="pt-BR" sz="1400" dirty="0" err="1"/>
              <a:t>736x</a:t>
            </a:r>
            <a:r>
              <a:rPr lang="pt-BR" sz="1400" dirty="0"/>
              <a:t>/42/</a:t>
            </a:r>
            <a:r>
              <a:rPr lang="pt-BR" sz="1400" dirty="0" err="1"/>
              <a:t>cb</a:t>
            </a:r>
            <a:r>
              <a:rPr lang="pt-BR" sz="1400" dirty="0"/>
              <a:t>/68/</a:t>
            </a:r>
            <a:r>
              <a:rPr lang="pt-BR" sz="1400" dirty="0" err="1"/>
              <a:t>42cb68fd513c80d529a7484b9b19fd07</a:t>
            </a:r>
            <a:r>
              <a:rPr lang="pt-BR" sz="1400" dirty="0"/>
              <a:t>--</a:t>
            </a:r>
            <a:r>
              <a:rPr lang="pt-BR" sz="1400" dirty="0" err="1"/>
              <a:t>nashville-music-hayden-panettiere.jpg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www.contigosalud.com</a:t>
            </a:r>
            <a:r>
              <a:rPr lang="pt-BR" sz="1400" dirty="0"/>
              <a:t>/files/cache/</a:t>
            </a:r>
            <a:r>
              <a:rPr lang="pt-BR" sz="1400" dirty="0" err="1"/>
              <a:t>w560h292q95-crop-231calcioninos.jpg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static5.depositphotos.com</a:t>
            </a:r>
            <a:r>
              <a:rPr lang="pt-BR" sz="1400" dirty="0"/>
              <a:t>/1037987/482/i/950/depositphotos_4822367-stock-photo-young-couple-riding-bike-in.jpg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i.pinimg.com</a:t>
            </a:r>
            <a:r>
              <a:rPr lang="pt-BR" sz="1400" dirty="0"/>
              <a:t>/</a:t>
            </a:r>
            <a:r>
              <a:rPr lang="pt-BR" sz="1400" dirty="0" err="1"/>
              <a:t>originals</a:t>
            </a:r>
            <a:r>
              <a:rPr lang="pt-BR" sz="1400" dirty="0"/>
              <a:t>/</a:t>
            </a:r>
            <a:r>
              <a:rPr lang="pt-BR" sz="1400" dirty="0" err="1"/>
              <a:t>1e</a:t>
            </a:r>
            <a:r>
              <a:rPr lang="pt-BR" sz="1400" dirty="0"/>
              <a:t>/</a:t>
            </a:r>
            <a:r>
              <a:rPr lang="pt-BR" sz="1400" dirty="0" err="1"/>
              <a:t>2f</a:t>
            </a:r>
            <a:r>
              <a:rPr lang="pt-BR" sz="1400" dirty="0"/>
              <a:t>/</a:t>
            </a:r>
            <a:r>
              <a:rPr lang="pt-BR" sz="1400" dirty="0" err="1"/>
              <a:t>4e</a:t>
            </a:r>
            <a:r>
              <a:rPr lang="pt-BR" sz="1400" dirty="0"/>
              <a:t>/</a:t>
            </a:r>
            <a:r>
              <a:rPr lang="pt-BR" sz="1400" dirty="0" err="1"/>
              <a:t>1e2f4ea8b4d6c8c0aa51d890cf4813fa.jpg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70 - 71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despuesdelos40.com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/uploads/2015/05/La-</a:t>
            </a:r>
            <a:r>
              <a:rPr lang="pt-BR" sz="1400" dirty="0" err="1"/>
              <a:t>computadoras</a:t>
            </a:r>
            <a:r>
              <a:rPr lang="pt-BR" sz="1400" dirty="0"/>
              <a:t>-no-solo-</a:t>
            </a:r>
            <a:r>
              <a:rPr lang="pt-BR" sz="1400" dirty="0" err="1"/>
              <a:t>son</a:t>
            </a:r>
            <a:r>
              <a:rPr lang="pt-BR" sz="1400" dirty="0"/>
              <a:t>-para-los-</a:t>
            </a:r>
            <a:r>
              <a:rPr lang="pt-BR" sz="1400" dirty="0" err="1"/>
              <a:t>jovenes.jpg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splendidmind.files.wordpress.com</a:t>
            </a:r>
            <a:r>
              <a:rPr lang="pt-BR" sz="1400" dirty="0"/>
              <a:t>/2013/12/</a:t>
            </a:r>
            <a:r>
              <a:rPr lang="pt-BR" sz="1400" dirty="0" err="1"/>
              <a:t>couple</a:t>
            </a:r>
            <a:r>
              <a:rPr lang="pt-BR" sz="1400" dirty="0"/>
              <a:t>-dancing-</a:t>
            </a:r>
            <a:r>
              <a:rPr lang="pt-BR" sz="1400" dirty="0" err="1"/>
              <a:t>hd</a:t>
            </a:r>
            <a:r>
              <a:rPr lang="pt-BR" sz="1400" dirty="0"/>
              <a:t>-</a:t>
            </a:r>
            <a:r>
              <a:rPr lang="pt-BR" sz="1400" dirty="0" err="1"/>
              <a:t>wallpapers.jpg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www.puntofape.com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/uploads/2015/01/</a:t>
            </a:r>
            <a:r>
              <a:rPr lang="pt-BR" sz="1400" dirty="0" err="1"/>
              <a:t>puntofape_rutina</a:t>
            </a:r>
            <a:r>
              <a:rPr lang="pt-BR" sz="1400" dirty="0"/>
              <a:t>-para-empezar-a-</a:t>
            </a:r>
            <a:r>
              <a:rPr lang="pt-BR" sz="1400" dirty="0" err="1"/>
              <a:t>correr.jpg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www.altonivel.com.mx</a:t>
            </a:r>
            <a:r>
              <a:rPr lang="pt-BR" sz="1400" dirty="0"/>
              <a:t>/</a:t>
            </a:r>
            <a:r>
              <a:rPr lang="pt-BR" sz="1400" dirty="0" err="1"/>
              <a:t>assets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templates</a:t>
            </a:r>
            <a:r>
              <a:rPr lang="pt-BR" sz="1400" dirty="0"/>
              <a:t>/notas/anteriores/</a:t>
            </a:r>
            <a:r>
              <a:rPr lang="pt-BR" sz="1400" dirty="0" err="1"/>
              <a:t>0000202651.jpg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87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3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0" y="270713"/>
            <a:ext cx="5597797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22250" y="893867"/>
            <a:ext cx="11976100" cy="5610820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76 - 79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4.bp.blogspot.com</a:t>
            </a:r>
            <a:r>
              <a:rPr lang="pt-BR" sz="1400" dirty="0"/>
              <a:t>/-</a:t>
            </a:r>
            <a:r>
              <a:rPr lang="pt-BR" sz="1400" dirty="0" err="1"/>
              <a:t>m2W3bWbSuLg</a:t>
            </a:r>
            <a:r>
              <a:rPr lang="pt-BR" sz="1400" dirty="0"/>
              <a:t>/UF-</a:t>
            </a:r>
            <a:r>
              <a:rPr lang="pt-BR" sz="1400" dirty="0" err="1"/>
              <a:t>z6Sl1ckI</a:t>
            </a:r>
            <a:r>
              <a:rPr lang="pt-BR" sz="1400" dirty="0"/>
              <a:t>/</a:t>
            </a:r>
            <a:r>
              <a:rPr lang="pt-BR" sz="1400" dirty="0" err="1"/>
              <a:t>AAAAAAAABd8</a:t>
            </a:r>
            <a:r>
              <a:rPr lang="pt-BR" sz="1400" dirty="0"/>
              <a:t>/</a:t>
            </a:r>
            <a:r>
              <a:rPr lang="pt-BR" sz="1400" dirty="0" err="1"/>
              <a:t>qUH1tch7z2w</a:t>
            </a:r>
            <a:r>
              <a:rPr lang="pt-BR" sz="1400" dirty="0"/>
              <a:t>/</a:t>
            </a:r>
            <a:r>
              <a:rPr lang="pt-BR" sz="1400" dirty="0" err="1"/>
              <a:t>s1600</a:t>
            </a:r>
            <a:r>
              <a:rPr lang="pt-BR" sz="1400" dirty="0"/>
              <a:t>/pelo-liso-</a:t>
            </a:r>
            <a:r>
              <a:rPr lang="pt-BR" sz="1400" dirty="0" err="1"/>
              <a:t>hombre.jpg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previews.123rf.com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subbotina</a:t>
            </a:r>
            <a:r>
              <a:rPr lang="pt-BR" sz="1400" dirty="0"/>
              <a:t>/</a:t>
            </a:r>
            <a:r>
              <a:rPr lang="pt-BR" sz="1400" dirty="0" err="1"/>
              <a:t>subbotina1210</a:t>
            </a:r>
            <a:r>
              <a:rPr lang="pt-BR" sz="1400" dirty="0"/>
              <a:t>/</a:t>
            </a:r>
            <a:r>
              <a:rPr lang="pt-BR" sz="1400" dirty="0" err="1"/>
              <a:t>subbotina121000070</a:t>
            </a:r>
            <a:r>
              <a:rPr lang="pt-BR" sz="1400" dirty="0"/>
              <a:t>/15772595-Pareja-joven-hombre-que-cocina-feliz-comiendo-ensalada-de-verduras-frescas-Foto-de-archivo.jpg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www.comosalvarmimatrimoniohoy.info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/uploads/2016/03/</a:t>
            </a:r>
            <a:r>
              <a:rPr lang="pt-BR" sz="1400" dirty="0" err="1"/>
              <a:t>Communication.jpg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photos.demandstudios.com</a:t>
            </a:r>
            <a:r>
              <a:rPr lang="pt-BR" sz="1400" dirty="0"/>
              <a:t>/</a:t>
            </a:r>
            <a:r>
              <a:rPr lang="pt-BR" sz="1400" dirty="0" err="1"/>
              <a:t>getty</a:t>
            </a:r>
            <a:r>
              <a:rPr lang="pt-BR" sz="1400" dirty="0"/>
              <a:t>/</a:t>
            </a:r>
            <a:r>
              <a:rPr lang="pt-BR" sz="1400" dirty="0" err="1"/>
              <a:t>article</a:t>
            </a:r>
            <a:r>
              <a:rPr lang="pt-BR" sz="1400" dirty="0"/>
              <a:t>/251/253/</a:t>
            </a:r>
            <a:r>
              <a:rPr lang="pt-BR" sz="1400" dirty="0" err="1"/>
              <a:t>86519247_XS.jpg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salsabortropical.com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/uploads/2016/11/dance-</a:t>
            </a:r>
            <a:r>
              <a:rPr lang="pt-BR" sz="1400" dirty="0" err="1"/>
              <a:t>couple</a:t>
            </a:r>
            <a:r>
              <a:rPr lang="pt-BR" sz="1400" dirty="0"/>
              <a:t>-</a:t>
            </a:r>
            <a:r>
              <a:rPr lang="pt-BR" sz="1400" dirty="0" err="1"/>
              <a:t>01.png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www.vinosensacion.es</a:t>
            </a:r>
            <a:r>
              <a:rPr lang="pt-BR" sz="1400" dirty="0"/>
              <a:t>/174-</a:t>
            </a:r>
            <a:r>
              <a:rPr lang="pt-BR" sz="1400" dirty="0" err="1"/>
              <a:t>Fortium_product</a:t>
            </a:r>
            <a:r>
              <a:rPr lang="pt-BR" sz="1400" dirty="0"/>
              <a:t>/</a:t>
            </a:r>
            <a:r>
              <a:rPr lang="pt-BR" sz="1400" dirty="0" err="1"/>
              <a:t>senorio</a:t>
            </a:r>
            <a:r>
              <a:rPr lang="pt-BR" sz="1400" dirty="0"/>
              <a:t>-de-</a:t>
            </a:r>
            <a:r>
              <a:rPr lang="pt-BR" sz="1400" dirty="0" err="1"/>
              <a:t>cenizate</a:t>
            </a:r>
            <a:r>
              <a:rPr lang="pt-BR" sz="1400" dirty="0"/>
              <a:t>-</a:t>
            </a:r>
            <a:r>
              <a:rPr lang="pt-BR" sz="1400" dirty="0" err="1"/>
              <a:t>tinto.jpg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atusaludenlinea.com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/uploads/2015/04/yoga-</a:t>
            </a:r>
            <a:r>
              <a:rPr lang="pt-BR" sz="1400" dirty="0" err="1"/>
              <a:t>stretch</a:t>
            </a:r>
            <a:r>
              <a:rPr lang="pt-BR" sz="1400" dirty="0"/>
              <a:t>-</a:t>
            </a:r>
            <a:r>
              <a:rPr lang="pt-BR" sz="1400" dirty="0" err="1"/>
              <a:t>paid</a:t>
            </a:r>
            <a:r>
              <a:rPr lang="pt-BR" sz="1400" dirty="0"/>
              <a:t>-a-tu-</a:t>
            </a:r>
            <a:r>
              <a:rPr lang="pt-BR" sz="1400" dirty="0" err="1"/>
              <a:t>salud</a:t>
            </a:r>
            <a:r>
              <a:rPr lang="pt-BR" sz="1400" dirty="0"/>
              <a:t>-</a:t>
            </a:r>
            <a:r>
              <a:rPr lang="pt-BR" sz="1400" dirty="0" err="1"/>
              <a:t>en-linea.jpg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editafacil.blob.core.windows.net</a:t>
            </a:r>
            <a:r>
              <a:rPr lang="pt-BR" sz="1400" dirty="0"/>
              <a:t>/</a:t>
            </a:r>
            <a:r>
              <a:rPr lang="pt-BR" sz="1400" dirty="0" err="1"/>
              <a:t>datos</a:t>
            </a:r>
            <a:r>
              <a:rPr lang="pt-BR" sz="1400" dirty="0"/>
              <a:t>/772605/</a:t>
            </a:r>
            <a:r>
              <a:rPr lang="pt-BR" sz="1400" dirty="0" err="1"/>
              <a:t>shopping_at_your_favorite_stores_o42302592.jpg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www.corridosvip.info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/uploads/2017/03/</a:t>
            </a:r>
            <a:r>
              <a:rPr lang="pt-BR" sz="1400" dirty="0" err="1"/>
              <a:t>dormir.jpg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exp.cdn-hotels.com</a:t>
            </a:r>
            <a:r>
              <a:rPr lang="pt-BR" sz="1400" dirty="0"/>
              <a:t>/</a:t>
            </a:r>
            <a:r>
              <a:rPr lang="pt-BR" sz="1400" dirty="0" err="1"/>
              <a:t>hotels</a:t>
            </a:r>
            <a:r>
              <a:rPr lang="pt-BR" sz="1400" dirty="0"/>
              <a:t>/1000000/60000/59600/59588/</a:t>
            </a:r>
            <a:r>
              <a:rPr lang="pt-BR" sz="1400" dirty="0" err="1"/>
              <a:t>d50b6ca3_z.jpg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images-na.ssl-images-amazon.com</a:t>
            </a:r>
            <a:r>
              <a:rPr lang="pt-BR" sz="1400" dirty="0"/>
              <a:t>/</a:t>
            </a:r>
            <a:r>
              <a:rPr lang="pt-BR" sz="1400" dirty="0" err="1"/>
              <a:t>images</a:t>
            </a:r>
            <a:r>
              <a:rPr lang="pt-BR" sz="1400" dirty="0"/>
              <a:t>/I/</a:t>
            </a:r>
            <a:r>
              <a:rPr lang="pt-BR" sz="1400" dirty="0" err="1"/>
              <a:t>51KqyHoO2YL</a:t>
            </a:r>
            <a:r>
              <a:rPr lang="pt-BR" sz="1400" dirty="0"/>
              <a:t>._</a:t>
            </a:r>
            <a:r>
              <a:rPr lang="pt-BR" sz="1400" dirty="0" err="1"/>
              <a:t>SX425</a:t>
            </a:r>
            <a:r>
              <a:rPr lang="pt-BR" sz="1400" dirty="0"/>
              <a:t>_.</a:t>
            </a:r>
            <a:r>
              <a:rPr lang="pt-BR" sz="1400" dirty="0" err="1"/>
              <a:t>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static9.depositphotos.com</a:t>
            </a:r>
            <a:r>
              <a:rPr lang="pt-BR" sz="1400" dirty="0"/>
              <a:t>/1518767/1120/i/950/depositphotos_11206927-stock-photo-playful-couple-playing-video-games.jpg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static9.depositphotos.com</a:t>
            </a:r>
            <a:r>
              <a:rPr lang="pt-BR" sz="1400" dirty="0"/>
              <a:t>/1371851/1111/i/950/depositphotos_11117961-stock-photo-handsome-young-man-outdoors.jpg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farm7.static.flickr.com</a:t>
            </a:r>
            <a:r>
              <a:rPr lang="pt-BR" sz="1400" dirty="0"/>
              <a:t>/6083/</a:t>
            </a:r>
            <a:r>
              <a:rPr lang="pt-BR" sz="1400" dirty="0" err="1"/>
              <a:t>6097023330_7d3836201c.jpg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mamiverse.com</a:t>
            </a:r>
            <a:r>
              <a:rPr lang="pt-BR" sz="1400" dirty="0"/>
              <a:t>/es/</a:t>
            </a:r>
            <a:r>
              <a:rPr lang="pt-BR" sz="1400" dirty="0" err="1"/>
              <a:t>wp-content</a:t>
            </a:r>
            <a:r>
              <a:rPr lang="pt-BR" sz="1400" dirty="0"/>
              <a:t>/uploads/2015/10/10-razones-para-ir-a-un-discoteca-por-lo-menos-una-vez-al-a%C3%B1o-MainPhoto.jpg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spoilertime.com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/uploads/2015/12/Foto-5-</a:t>
            </a:r>
            <a:r>
              <a:rPr lang="pt-BR" sz="1400" dirty="0" err="1"/>
              <a:t>tru</a:t>
            </a:r>
            <a:r>
              <a:rPr lang="pt-BR" sz="1400" dirty="0"/>
              <a:t>-</a:t>
            </a:r>
            <a:r>
              <a:rPr lang="pt-BR" sz="1400" dirty="0" err="1"/>
              <a:t>calling-tru-780x524.jpg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static.vix.com</a:t>
            </a:r>
            <a:r>
              <a:rPr lang="pt-BR" sz="1400" dirty="0"/>
              <a:t>/es/sites/default/files/</a:t>
            </a:r>
            <a:r>
              <a:rPr lang="pt-BR" sz="1400" dirty="0" err="1"/>
              <a:t>styles</a:t>
            </a:r>
            <a:r>
              <a:rPr lang="pt-BR" sz="1400" dirty="0"/>
              <a:t>/</a:t>
            </a:r>
            <a:r>
              <a:rPr lang="pt-BR" sz="1400" dirty="0" err="1"/>
              <a:t>large</a:t>
            </a:r>
            <a:r>
              <a:rPr lang="pt-BR" sz="1400" dirty="0"/>
              <a:t>/</a:t>
            </a:r>
            <a:r>
              <a:rPr lang="pt-BR" sz="1400" dirty="0" err="1"/>
              <a:t>public</a:t>
            </a:r>
            <a:r>
              <a:rPr lang="pt-BR" sz="1400" dirty="0"/>
              <a:t>/</a:t>
            </a:r>
            <a:r>
              <a:rPr lang="pt-BR" sz="1400" dirty="0" err="1"/>
              <a:t>imj</a:t>
            </a:r>
            <a:r>
              <a:rPr lang="pt-BR" sz="1400" dirty="0"/>
              <a:t>/</a:t>
            </a:r>
            <a:r>
              <a:rPr lang="pt-BR" sz="1400" dirty="0" err="1"/>
              <a:t>imujer</a:t>
            </a:r>
            <a:r>
              <a:rPr lang="pt-BR" sz="1400" dirty="0"/>
              <a:t>/c/como-lidiar-con-el-trabajo-y-los-ni%C3%B1os-cuando-trabajamos%20desde-casa%203.jpg?itok=</a:t>
            </a:r>
            <a:r>
              <a:rPr lang="pt-BR" sz="1400" dirty="0" err="1"/>
              <a:t>wGQarHZ7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aquaworld.com.mx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/uploads/2015/05/Art%C3%ADculos-para-la-playa-que-nunca-deben-de-faltar-840x630.jpg</a:t>
            </a:r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80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www.revistaesfinge.com</a:t>
            </a:r>
            <a:r>
              <a:rPr lang="pt-BR" sz="1400" dirty="0"/>
              <a:t>/media/</a:t>
            </a:r>
            <a:r>
              <a:rPr lang="pt-BR" sz="1400" dirty="0" err="1"/>
              <a:t>k2</a:t>
            </a:r>
            <a:r>
              <a:rPr lang="pt-BR" sz="1400" dirty="0"/>
              <a:t>/</a:t>
            </a:r>
            <a:r>
              <a:rPr lang="pt-BR" sz="1400" dirty="0" err="1"/>
              <a:t>items</a:t>
            </a:r>
            <a:r>
              <a:rPr lang="pt-BR" sz="1400" dirty="0"/>
              <a:t>/cache/</a:t>
            </a:r>
            <a:r>
              <a:rPr lang="pt-BR" sz="1400" dirty="0" err="1"/>
              <a:t>64cd5fc4f5bc6730d92d5c2a957adb10_XL.jpg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83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/>
              <a:t>http</a:t>
            </a:r>
            <a:r>
              <a:rPr lang="pt-BR" sz="1400" dirty="0" smtClean="0"/>
              <a:t>://</a:t>
            </a:r>
            <a:r>
              <a:rPr lang="pt-BR" sz="1400" dirty="0" err="1" smtClean="0"/>
              <a:t>www.references.net</a:t>
            </a:r>
            <a:r>
              <a:rPr lang="pt-BR" sz="1400" dirty="0" smtClean="0"/>
              <a:t>/root/</a:t>
            </a:r>
            <a:r>
              <a:rPr lang="pt-BR" sz="1400" dirty="0" err="1" smtClean="0"/>
              <a:t>app_common</a:t>
            </a:r>
            <a:r>
              <a:rPr lang="pt-BR" sz="1400" dirty="0" smtClean="0"/>
              <a:t>/</a:t>
            </a:r>
            <a:r>
              <a:rPr lang="pt-BR" sz="1400" dirty="0" err="1" smtClean="0"/>
              <a:t>img</a:t>
            </a:r>
            <a:r>
              <a:rPr lang="pt-BR" sz="1400" dirty="0" smtClean="0"/>
              <a:t>/</a:t>
            </a:r>
            <a:r>
              <a:rPr lang="pt-BR" sz="1400" dirty="0" err="1" smtClean="0"/>
              <a:t>top_logo_ref.png</a:t>
            </a:r>
            <a:endParaRPr lang="pt-BR" sz="14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88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0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245872"/>
            <a:ext cx="11386159" cy="897128"/>
          </a:xfrm>
        </p:spPr>
        <p:txBody>
          <a:bodyPr/>
          <a:lstStyle/>
          <a:p>
            <a:r>
              <a:rPr lang="en-GB" dirty="0" smtClean="0"/>
              <a:t>Expressions: Signal Words</a:t>
            </a:r>
            <a:endParaRPr lang="en-GB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817487"/>
              </p:ext>
            </p:extLst>
          </p:nvPr>
        </p:nvGraphicFramePr>
        <p:xfrm>
          <a:off x="159083" y="1013265"/>
          <a:ext cx="11844606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1261"/>
                <a:gridCol w="382084"/>
                <a:gridCol w="5731261"/>
              </a:tblGrid>
              <a:tr h="492247"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Simple Past</a:t>
                      </a:r>
                      <a:endParaRPr lang="en-GB" sz="4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4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Present Perfect</a:t>
                      </a:r>
                      <a:endParaRPr lang="en-GB" sz="4000" noProof="0" dirty="0"/>
                    </a:p>
                  </a:txBody>
                  <a:tcPr anchor="ctr"/>
                </a:tc>
              </a:tr>
              <a:tr h="2405514"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Yesterday</a:t>
                      </a:r>
                    </a:p>
                    <a:p>
                      <a:pPr algn="ctr"/>
                      <a:r>
                        <a:rPr lang="en-GB" sz="4000" noProof="0" dirty="0" smtClean="0"/>
                        <a:t>…Ago</a:t>
                      </a:r>
                    </a:p>
                    <a:p>
                      <a:pPr algn="ctr"/>
                      <a:r>
                        <a:rPr lang="en-GB" sz="4000" noProof="0" dirty="0" smtClean="0"/>
                        <a:t>Last…</a:t>
                      </a:r>
                    </a:p>
                    <a:p>
                      <a:pPr algn="ctr"/>
                      <a:r>
                        <a:rPr lang="en-GB" sz="4000" noProof="0" dirty="0" smtClean="0"/>
                        <a:t>In _</a:t>
                      </a:r>
                      <a:r>
                        <a:rPr lang="en-GB" sz="4000" u="sng" noProof="0" dirty="0" smtClean="0"/>
                        <a:t>1998</a:t>
                      </a:r>
                      <a:r>
                        <a:rPr lang="en-GB" sz="4000" noProof="0" dirty="0" smtClean="0"/>
                        <a:t>_</a:t>
                      </a:r>
                    </a:p>
                    <a:p>
                      <a:pPr algn="ctr"/>
                      <a:r>
                        <a:rPr lang="en-GB" sz="4000" noProof="0" dirty="0" smtClean="0"/>
                        <a:t>The other</a:t>
                      </a:r>
                      <a:r>
                        <a:rPr lang="en-GB" sz="4000" baseline="0" noProof="0" dirty="0" smtClean="0"/>
                        <a:t> day</a:t>
                      </a:r>
                    </a:p>
                    <a:p>
                      <a:pPr algn="ctr"/>
                      <a:r>
                        <a:rPr lang="en-GB" sz="4000" baseline="0" noProof="0" dirty="0" smtClean="0"/>
                        <a:t>In the morning</a:t>
                      </a:r>
                    </a:p>
                    <a:p>
                      <a:pPr algn="ctr"/>
                      <a:r>
                        <a:rPr lang="en-GB" sz="4000" noProof="0" dirty="0" smtClean="0"/>
                        <a:t>The day</a:t>
                      </a:r>
                      <a:r>
                        <a:rPr lang="en-GB" sz="4000" baseline="0" noProof="0" dirty="0" smtClean="0"/>
                        <a:t> before yesterday</a:t>
                      </a:r>
                      <a:endParaRPr lang="en-GB" sz="4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4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For</a:t>
                      </a:r>
                    </a:p>
                    <a:p>
                      <a:pPr algn="ctr"/>
                      <a:r>
                        <a:rPr lang="en-GB" sz="4000" noProof="0" dirty="0" smtClean="0"/>
                        <a:t>Since</a:t>
                      </a:r>
                    </a:p>
                    <a:p>
                      <a:pPr algn="ctr"/>
                      <a:r>
                        <a:rPr lang="en-GB" sz="4000" noProof="0" dirty="0" smtClean="0"/>
                        <a:t>Just</a:t>
                      </a:r>
                    </a:p>
                    <a:p>
                      <a:pPr algn="ctr"/>
                      <a:r>
                        <a:rPr lang="en-GB" sz="4000" noProof="0" dirty="0" smtClean="0"/>
                        <a:t>Already</a:t>
                      </a:r>
                    </a:p>
                    <a:p>
                      <a:pPr algn="ctr"/>
                      <a:r>
                        <a:rPr lang="en-GB" sz="4000" noProof="0" dirty="0" smtClean="0"/>
                        <a:t>Yet</a:t>
                      </a:r>
                    </a:p>
                    <a:p>
                      <a:pPr algn="ctr"/>
                      <a:r>
                        <a:rPr lang="en-GB" sz="4000" noProof="0" dirty="0" smtClean="0"/>
                        <a:t>Ever</a:t>
                      </a:r>
                    </a:p>
                    <a:p>
                      <a:pPr algn="ctr"/>
                      <a:r>
                        <a:rPr lang="en-GB" sz="4000" noProof="0" dirty="0" smtClean="0"/>
                        <a:t>Never</a:t>
                      </a:r>
                    </a:p>
                    <a:p>
                      <a:pPr algn="ctr"/>
                      <a:r>
                        <a:rPr lang="en-GB" sz="4000" noProof="0" dirty="0" smtClean="0"/>
                        <a:t>Lately</a:t>
                      </a:r>
                      <a:r>
                        <a:rPr lang="en-GB" sz="4000" baseline="0" noProof="0" dirty="0" smtClean="0"/>
                        <a:t> / Recently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9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44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247</TotalTime>
  <Words>4289</Words>
  <Application>Microsoft Office PowerPoint</Application>
  <PresentationFormat>Panorámica</PresentationFormat>
  <Paragraphs>890</Paragraphs>
  <Slides>88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88</vt:i4>
      </vt:variant>
    </vt:vector>
  </HeadingPairs>
  <TitlesOfParts>
    <vt:vector size="100" baseType="lpstr">
      <vt:lpstr>新細明體</vt:lpstr>
      <vt:lpstr>Arial</vt:lpstr>
      <vt:lpstr>Arial Rounded MT Bold</vt:lpstr>
      <vt:lpstr>Calibri</vt:lpstr>
      <vt:lpstr>Century Gothic</vt:lpstr>
      <vt:lpstr>Comic Sans MS</vt:lpstr>
      <vt:lpstr>Monotype Corsiva</vt:lpstr>
      <vt:lpstr>Tahoma</vt:lpstr>
      <vt:lpstr>Times New Roman</vt:lpstr>
      <vt:lpstr>Wingdings</vt:lpstr>
      <vt:lpstr>Tema de Office</vt:lpstr>
      <vt:lpstr>Hoja de cálculo</vt:lpstr>
      <vt:lpstr>Material Didáctico Audiovisual Sólo Visión Proyectables Diapositivas  Inglés 4 - Módulo I Bachillerato Universitario 2015</vt:lpstr>
      <vt:lpstr>Propósito General</vt:lpstr>
      <vt:lpstr>Módulo I</vt:lpstr>
      <vt:lpstr>Competencia Disciplinar</vt:lpstr>
      <vt:lpstr>Competencia Genérica</vt:lpstr>
      <vt:lpstr>TEMAS</vt:lpstr>
      <vt:lpstr>Present Perfect  vs  Simple Past</vt:lpstr>
      <vt:lpstr>What’s the difference?</vt:lpstr>
      <vt:lpstr>Expressions: Signal Words</vt:lpstr>
      <vt:lpstr>What’s the difference?</vt:lpstr>
      <vt:lpstr>Complete using Past Simple or Present Perfect</vt:lpstr>
      <vt:lpstr>Complete using Past Simple or Present Perfect</vt:lpstr>
      <vt:lpstr>Complete using Past Simple or Present Perfect</vt:lpstr>
      <vt:lpstr>Present Perfect Review</vt:lpstr>
      <vt:lpstr>Competencias</vt:lpstr>
      <vt:lpstr>Presentación de PowerPoint</vt:lpstr>
      <vt:lpstr>Uses</vt:lpstr>
      <vt:lpstr>Examples</vt:lpstr>
      <vt:lpstr>Structure</vt:lpstr>
      <vt:lpstr>Presentación de PowerPoint</vt:lpstr>
      <vt:lpstr>Experiences &amp; Recent Activities</vt:lpstr>
      <vt:lpstr>Recent Activities</vt:lpstr>
      <vt:lpstr>Have you ever…?</vt:lpstr>
      <vt:lpstr>Have you ever…?</vt:lpstr>
      <vt:lpstr>Complete the following sentences using Present Perfect.</vt:lpstr>
      <vt:lpstr>Write Sentences Using Present Perfect.</vt:lpstr>
      <vt:lpstr>FOR &amp; SINCE</vt:lpstr>
      <vt:lpstr>Competencias</vt:lpstr>
      <vt:lpstr>Since</vt:lpstr>
      <vt:lpstr>Since</vt:lpstr>
      <vt:lpstr>Presentación de PowerPoint</vt:lpstr>
      <vt:lpstr>For</vt:lpstr>
      <vt:lpstr>Presentación de PowerPoint</vt:lpstr>
      <vt:lpstr>Remember</vt:lpstr>
      <vt:lpstr>Presentación de PowerPoint</vt:lpstr>
      <vt:lpstr>Presentación de PowerPoint</vt:lpstr>
      <vt:lpstr>Simple Past Review</vt:lpstr>
      <vt:lpstr>Competencias</vt:lpstr>
      <vt:lpstr>SIMPLE PAST</vt:lpstr>
      <vt:lpstr>SIMPLE PAST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How do we form the  simple past tense?</vt:lpstr>
      <vt:lpstr>SIMPLE PAST</vt:lpstr>
      <vt:lpstr>Presentación de PowerPoint</vt:lpstr>
      <vt:lpstr>Do you know the past verbs?</vt:lpstr>
      <vt:lpstr>Do you know the past verbs?</vt:lpstr>
      <vt:lpstr>Presentación de PowerPoint</vt:lpstr>
      <vt:lpstr>Look at the following pictures and describe what the people did some time ago. Use the given information.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Now, ask three friends about the activities they did and didn’t do.</vt:lpstr>
      <vt:lpstr>Presentación de PowerPoint</vt:lpstr>
      <vt:lpstr>Presentación de PowerPoint</vt:lpstr>
      <vt:lpstr>Referencias</vt:lpstr>
      <vt:lpstr>Referencias Imágenes</vt:lpstr>
      <vt:lpstr>Referencias Imágenes</vt:lpstr>
      <vt:lpstr>Referencias Imágenes</vt:lpstr>
      <vt:lpstr>Referencias Imágenes</vt:lpstr>
    </vt:vector>
  </TitlesOfParts>
  <Company>Laptop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 Mtz A</cp:lastModifiedBy>
  <cp:revision>64</cp:revision>
  <dcterms:created xsi:type="dcterms:W3CDTF">2017-09-26T21:41:15Z</dcterms:created>
  <dcterms:modified xsi:type="dcterms:W3CDTF">2017-10-05T23:11:46Z</dcterms:modified>
</cp:coreProperties>
</file>