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59" r:id="rId4"/>
    <p:sldId id="260" r:id="rId5"/>
    <p:sldId id="261" r:id="rId6"/>
    <p:sldId id="262" r:id="rId7"/>
    <p:sldId id="364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82" r:id="rId19"/>
    <p:sldId id="363" r:id="rId20"/>
    <p:sldId id="365" r:id="rId21"/>
    <p:sldId id="366" r:id="rId22"/>
    <p:sldId id="367" r:id="rId23"/>
    <p:sldId id="368" r:id="rId24"/>
    <p:sldId id="369" r:id="rId25"/>
    <p:sldId id="380" r:id="rId26"/>
    <p:sldId id="370" r:id="rId27"/>
    <p:sldId id="378" r:id="rId28"/>
    <p:sldId id="379" r:id="rId29"/>
    <p:sldId id="371" r:id="rId30"/>
    <p:sldId id="372" r:id="rId31"/>
    <p:sldId id="373" r:id="rId32"/>
    <p:sldId id="374" r:id="rId33"/>
    <p:sldId id="375" r:id="rId34"/>
    <p:sldId id="376" r:id="rId35"/>
    <p:sldId id="381" r:id="rId36"/>
    <p:sldId id="383" r:id="rId37"/>
    <p:sldId id="377" r:id="rId38"/>
    <p:sldId id="346" r:id="rId39"/>
    <p:sldId id="347" r:id="rId40"/>
    <p:sldId id="348" r:id="rId41"/>
    <p:sldId id="350" r:id="rId4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6" d="100"/>
          <a:sy n="76" d="100"/>
        </p:scale>
        <p:origin x="5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02C6B-6C9E-41E1-8F95-3E520FD8A94E}" type="doc">
      <dgm:prSet loTypeId="urn:microsoft.com/office/officeart/2005/8/layout/equation2" loCatId="process" qsTypeId="urn:microsoft.com/office/officeart/2005/8/quickstyle/simple1" qsCatId="simple" csTypeId="urn:microsoft.com/office/officeart/2005/8/colors/colorful1" csCatId="colorful" phldr="1"/>
      <dgm:spPr/>
    </dgm:pt>
    <dgm:pt modelId="{8832D14C-9182-4A17-9EFE-0B5EE712B8E3}">
      <dgm:prSet phldrT="[Texto]" custT="1"/>
      <dgm:spPr/>
      <dgm:t>
        <a:bodyPr/>
        <a:lstStyle/>
        <a:p>
          <a:r>
            <a:rPr lang="es-MX" sz="4400" dirty="0" err="1" smtClean="0"/>
            <a:t>Verb</a:t>
          </a:r>
          <a:r>
            <a:rPr lang="es-MX" sz="4400" dirty="0" smtClean="0"/>
            <a:t> </a:t>
          </a:r>
        </a:p>
        <a:p>
          <a:r>
            <a:rPr lang="es-MX" sz="4400" dirty="0" err="1" smtClean="0"/>
            <a:t>Have</a:t>
          </a:r>
          <a:endParaRPr lang="es-MX" sz="4400" dirty="0"/>
        </a:p>
      </dgm:t>
    </dgm:pt>
    <dgm:pt modelId="{2F2BA9DE-ACB8-491C-A121-6C39AA65AD53}" type="parTrans" cxnId="{7B171877-0D70-489D-81A0-CA9DBC459651}">
      <dgm:prSet/>
      <dgm:spPr/>
      <dgm:t>
        <a:bodyPr/>
        <a:lstStyle/>
        <a:p>
          <a:endParaRPr lang="es-MX"/>
        </a:p>
      </dgm:t>
    </dgm:pt>
    <dgm:pt modelId="{78424903-2A1F-40CC-9A75-6B22ADAAD1A8}" type="sibTrans" cxnId="{7B171877-0D70-489D-81A0-CA9DBC459651}">
      <dgm:prSet/>
      <dgm:spPr/>
      <dgm:t>
        <a:bodyPr/>
        <a:lstStyle/>
        <a:p>
          <a:endParaRPr lang="es-MX"/>
        </a:p>
      </dgm:t>
    </dgm:pt>
    <dgm:pt modelId="{34385391-6303-4A97-835F-DC7EDA17E0CE}">
      <dgm:prSet phldrT="[Texto]"/>
      <dgm:spPr/>
      <dgm:t>
        <a:bodyPr/>
        <a:lstStyle/>
        <a:p>
          <a:r>
            <a:rPr lang="es-MX" dirty="0" err="1" smtClean="0"/>
            <a:t>Verb</a:t>
          </a:r>
          <a:r>
            <a:rPr lang="es-MX" dirty="0" smtClean="0"/>
            <a:t> in </a:t>
          </a:r>
          <a:r>
            <a:rPr lang="es-MX" dirty="0" err="1" smtClean="0"/>
            <a:t>Past</a:t>
          </a:r>
          <a:r>
            <a:rPr lang="es-MX" dirty="0" smtClean="0"/>
            <a:t> </a:t>
          </a:r>
          <a:r>
            <a:rPr lang="es-MX" dirty="0" err="1" smtClean="0"/>
            <a:t>Participle</a:t>
          </a:r>
          <a:endParaRPr lang="es-MX" dirty="0"/>
        </a:p>
      </dgm:t>
    </dgm:pt>
    <dgm:pt modelId="{C96F65F2-A59E-49BB-A077-C23D6ECAA869}" type="parTrans" cxnId="{D631FF0B-25C4-4334-95A7-77A6F6AFC959}">
      <dgm:prSet/>
      <dgm:spPr/>
      <dgm:t>
        <a:bodyPr/>
        <a:lstStyle/>
        <a:p>
          <a:endParaRPr lang="es-MX"/>
        </a:p>
      </dgm:t>
    </dgm:pt>
    <dgm:pt modelId="{14D02076-A08D-4703-8006-EF00B5923609}" type="sibTrans" cxnId="{D631FF0B-25C4-4334-95A7-77A6F6AFC959}">
      <dgm:prSet/>
      <dgm:spPr/>
      <dgm:t>
        <a:bodyPr/>
        <a:lstStyle/>
        <a:p>
          <a:endParaRPr lang="es-MX"/>
        </a:p>
      </dgm:t>
    </dgm:pt>
    <dgm:pt modelId="{2C6EBD44-8792-4DDF-B89E-D3766AF0EC72}">
      <dgm:prSet phldrT="[Texto]"/>
      <dgm:spPr/>
      <dgm:t>
        <a:bodyPr/>
        <a:lstStyle/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gone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been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eaten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danced</a:t>
          </a:r>
          <a:endParaRPr lang="es-MX" dirty="0" smtClean="0"/>
        </a:p>
        <a:p>
          <a:r>
            <a:rPr lang="es-MX" dirty="0" err="1" smtClean="0"/>
            <a:t>Have</a:t>
          </a:r>
          <a:r>
            <a:rPr lang="es-MX" dirty="0" smtClean="0"/>
            <a:t> </a:t>
          </a:r>
          <a:r>
            <a:rPr lang="es-MX" dirty="0" err="1" smtClean="0"/>
            <a:t>worked</a:t>
          </a:r>
          <a:r>
            <a:rPr lang="es-MX" dirty="0" smtClean="0"/>
            <a:t> </a:t>
          </a:r>
          <a:endParaRPr lang="es-MX" dirty="0"/>
        </a:p>
      </dgm:t>
    </dgm:pt>
    <dgm:pt modelId="{828C793C-0E9E-4BD3-A52C-B708A63065F0}" type="parTrans" cxnId="{511C5C6E-14FB-43F0-B79E-5D06DAC0F957}">
      <dgm:prSet/>
      <dgm:spPr/>
      <dgm:t>
        <a:bodyPr/>
        <a:lstStyle/>
        <a:p>
          <a:endParaRPr lang="es-MX"/>
        </a:p>
      </dgm:t>
    </dgm:pt>
    <dgm:pt modelId="{7E715F49-1793-4BDC-ADAF-FA75F2D188B6}" type="sibTrans" cxnId="{511C5C6E-14FB-43F0-B79E-5D06DAC0F957}">
      <dgm:prSet/>
      <dgm:spPr/>
      <dgm:t>
        <a:bodyPr/>
        <a:lstStyle/>
        <a:p>
          <a:endParaRPr lang="es-MX"/>
        </a:p>
      </dgm:t>
    </dgm:pt>
    <dgm:pt modelId="{CFBF38E8-A3DA-4B11-9AEF-3E41797955E4}" type="pres">
      <dgm:prSet presAssocID="{A6202C6B-6C9E-41E1-8F95-3E520FD8A94E}" presName="Name0" presStyleCnt="0">
        <dgm:presLayoutVars>
          <dgm:dir/>
          <dgm:resizeHandles val="exact"/>
        </dgm:presLayoutVars>
      </dgm:prSet>
      <dgm:spPr/>
    </dgm:pt>
    <dgm:pt modelId="{2F0E9849-7DF4-4B13-B945-2240B90CF48A}" type="pres">
      <dgm:prSet presAssocID="{A6202C6B-6C9E-41E1-8F95-3E520FD8A94E}" presName="vNodes" presStyleCnt="0"/>
      <dgm:spPr/>
    </dgm:pt>
    <dgm:pt modelId="{0D9AF5B4-A5D9-4859-8D14-78F11CEB5DAB}" type="pres">
      <dgm:prSet presAssocID="{8832D14C-9182-4A17-9EFE-0B5EE712B8E3}" presName="node" presStyleLbl="node1" presStyleIdx="0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86BB63DC-5724-4C66-877F-5BE60EABC7DD}" type="pres">
      <dgm:prSet presAssocID="{78424903-2A1F-40CC-9A75-6B22ADAAD1A8}" presName="spacerT" presStyleCnt="0"/>
      <dgm:spPr/>
    </dgm:pt>
    <dgm:pt modelId="{DCA2BCA0-9F07-463F-ADB9-1FDEC03D4CC5}" type="pres">
      <dgm:prSet presAssocID="{78424903-2A1F-40CC-9A75-6B22ADAAD1A8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758883D-EF1E-41F3-A741-A5927A1963FD}" type="pres">
      <dgm:prSet presAssocID="{78424903-2A1F-40CC-9A75-6B22ADAAD1A8}" presName="spacerB" presStyleCnt="0"/>
      <dgm:spPr/>
    </dgm:pt>
    <dgm:pt modelId="{3C814CB9-E030-4673-815B-D549CAB74165}" type="pres">
      <dgm:prSet presAssocID="{34385391-6303-4A97-835F-DC7EDA17E0CE}" presName="node" presStyleLbl="node1" presStyleIdx="1" presStyleCnt="3" custScaleX="16580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s-MX"/>
        </a:p>
      </dgm:t>
    </dgm:pt>
    <dgm:pt modelId="{082B0D26-B39A-44C1-90B5-481B73EF82EC}" type="pres">
      <dgm:prSet presAssocID="{A6202C6B-6C9E-41E1-8F95-3E520FD8A94E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3F6E9416-9C14-4C2A-9A7E-96D6288FA6D2}" type="pres">
      <dgm:prSet presAssocID="{A6202C6B-6C9E-41E1-8F95-3E520FD8A94E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3626CD2-1395-4AA7-BEAB-FC5254E31A76}" type="pres">
      <dgm:prSet presAssocID="{A6202C6B-6C9E-41E1-8F95-3E520FD8A94E}" presName="lastNode" presStyleLbl="node1" presStyleIdx="2" presStyleCnt="3" custScaleX="110877" custScaleY="123683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s-MX"/>
        </a:p>
      </dgm:t>
    </dgm:pt>
  </dgm:ptLst>
  <dgm:cxnLst>
    <dgm:cxn modelId="{7695AA2D-914B-4532-B10C-8923D75834AA}" type="presOf" srcId="{14D02076-A08D-4703-8006-EF00B5923609}" destId="{3F6E9416-9C14-4C2A-9A7E-96D6288FA6D2}" srcOrd="1" destOrd="0" presId="urn:microsoft.com/office/officeart/2005/8/layout/equation2"/>
    <dgm:cxn modelId="{D631FF0B-25C4-4334-95A7-77A6F6AFC959}" srcId="{A6202C6B-6C9E-41E1-8F95-3E520FD8A94E}" destId="{34385391-6303-4A97-835F-DC7EDA17E0CE}" srcOrd="1" destOrd="0" parTransId="{C96F65F2-A59E-49BB-A077-C23D6ECAA869}" sibTransId="{14D02076-A08D-4703-8006-EF00B5923609}"/>
    <dgm:cxn modelId="{796BA816-B2E7-420C-A688-35C1B8792235}" type="presOf" srcId="{14D02076-A08D-4703-8006-EF00B5923609}" destId="{082B0D26-B39A-44C1-90B5-481B73EF82EC}" srcOrd="0" destOrd="0" presId="urn:microsoft.com/office/officeart/2005/8/layout/equation2"/>
    <dgm:cxn modelId="{A26DD90B-A094-4A6B-9489-F13A19139AAF}" type="presOf" srcId="{2C6EBD44-8792-4DDF-B89E-D3766AF0EC72}" destId="{33626CD2-1395-4AA7-BEAB-FC5254E31A76}" srcOrd="0" destOrd="0" presId="urn:microsoft.com/office/officeart/2005/8/layout/equation2"/>
    <dgm:cxn modelId="{36B5BB14-5DDA-42DE-830A-5D17054B7222}" type="presOf" srcId="{34385391-6303-4A97-835F-DC7EDA17E0CE}" destId="{3C814CB9-E030-4673-815B-D549CAB74165}" srcOrd="0" destOrd="0" presId="urn:microsoft.com/office/officeart/2005/8/layout/equation2"/>
    <dgm:cxn modelId="{D6F607FB-8F1D-42C4-BA62-FAB14B4E66E2}" type="presOf" srcId="{A6202C6B-6C9E-41E1-8F95-3E520FD8A94E}" destId="{CFBF38E8-A3DA-4B11-9AEF-3E41797955E4}" srcOrd="0" destOrd="0" presId="urn:microsoft.com/office/officeart/2005/8/layout/equation2"/>
    <dgm:cxn modelId="{511C5C6E-14FB-43F0-B79E-5D06DAC0F957}" srcId="{A6202C6B-6C9E-41E1-8F95-3E520FD8A94E}" destId="{2C6EBD44-8792-4DDF-B89E-D3766AF0EC72}" srcOrd="2" destOrd="0" parTransId="{828C793C-0E9E-4BD3-A52C-B708A63065F0}" sibTransId="{7E715F49-1793-4BDC-ADAF-FA75F2D188B6}"/>
    <dgm:cxn modelId="{7B171877-0D70-489D-81A0-CA9DBC459651}" srcId="{A6202C6B-6C9E-41E1-8F95-3E520FD8A94E}" destId="{8832D14C-9182-4A17-9EFE-0B5EE712B8E3}" srcOrd="0" destOrd="0" parTransId="{2F2BA9DE-ACB8-491C-A121-6C39AA65AD53}" sibTransId="{78424903-2A1F-40CC-9A75-6B22ADAAD1A8}"/>
    <dgm:cxn modelId="{675A872B-F702-4652-8D01-59E36CE49CC4}" type="presOf" srcId="{78424903-2A1F-40CC-9A75-6B22ADAAD1A8}" destId="{DCA2BCA0-9F07-463F-ADB9-1FDEC03D4CC5}" srcOrd="0" destOrd="0" presId="urn:microsoft.com/office/officeart/2005/8/layout/equation2"/>
    <dgm:cxn modelId="{5F16F6D8-5EC3-4DB7-B222-2B4A09F3B191}" type="presOf" srcId="{8832D14C-9182-4A17-9EFE-0B5EE712B8E3}" destId="{0D9AF5B4-A5D9-4859-8D14-78F11CEB5DAB}" srcOrd="0" destOrd="0" presId="urn:microsoft.com/office/officeart/2005/8/layout/equation2"/>
    <dgm:cxn modelId="{4190532D-EE47-4275-A2FF-F0C80FA39111}" type="presParOf" srcId="{CFBF38E8-A3DA-4B11-9AEF-3E41797955E4}" destId="{2F0E9849-7DF4-4B13-B945-2240B90CF48A}" srcOrd="0" destOrd="0" presId="urn:microsoft.com/office/officeart/2005/8/layout/equation2"/>
    <dgm:cxn modelId="{B42DB95B-5DF3-48F3-BC4D-19A696022B6A}" type="presParOf" srcId="{2F0E9849-7DF4-4B13-B945-2240B90CF48A}" destId="{0D9AF5B4-A5D9-4859-8D14-78F11CEB5DAB}" srcOrd="0" destOrd="0" presId="urn:microsoft.com/office/officeart/2005/8/layout/equation2"/>
    <dgm:cxn modelId="{D479901C-0DC4-41FD-B3EE-E9D6A66C8657}" type="presParOf" srcId="{2F0E9849-7DF4-4B13-B945-2240B90CF48A}" destId="{86BB63DC-5724-4C66-877F-5BE60EABC7DD}" srcOrd="1" destOrd="0" presId="urn:microsoft.com/office/officeart/2005/8/layout/equation2"/>
    <dgm:cxn modelId="{8E262E97-EFE0-435A-A1CB-198BE6925325}" type="presParOf" srcId="{2F0E9849-7DF4-4B13-B945-2240B90CF48A}" destId="{DCA2BCA0-9F07-463F-ADB9-1FDEC03D4CC5}" srcOrd="2" destOrd="0" presId="urn:microsoft.com/office/officeart/2005/8/layout/equation2"/>
    <dgm:cxn modelId="{1C8EDE17-9569-4C68-9C14-85A2308190D4}" type="presParOf" srcId="{2F0E9849-7DF4-4B13-B945-2240B90CF48A}" destId="{C758883D-EF1E-41F3-A741-A5927A1963FD}" srcOrd="3" destOrd="0" presId="urn:microsoft.com/office/officeart/2005/8/layout/equation2"/>
    <dgm:cxn modelId="{1DA566F1-AF99-4282-ABB7-06340368160F}" type="presParOf" srcId="{2F0E9849-7DF4-4B13-B945-2240B90CF48A}" destId="{3C814CB9-E030-4673-815B-D549CAB74165}" srcOrd="4" destOrd="0" presId="urn:microsoft.com/office/officeart/2005/8/layout/equation2"/>
    <dgm:cxn modelId="{8322344B-9F9B-472B-9E2C-61191F2348BF}" type="presParOf" srcId="{CFBF38E8-A3DA-4B11-9AEF-3E41797955E4}" destId="{082B0D26-B39A-44C1-90B5-481B73EF82EC}" srcOrd="1" destOrd="0" presId="urn:microsoft.com/office/officeart/2005/8/layout/equation2"/>
    <dgm:cxn modelId="{4199FD87-0D56-431A-A456-CFA2690896FF}" type="presParOf" srcId="{082B0D26-B39A-44C1-90B5-481B73EF82EC}" destId="{3F6E9416-9C14-4C2A-9A7E-96D6288FA6D2}" srcOrd="0" destOrd="0" presId="urn:microsoft.com/office/officeart/2005/8/layout/equation2"/>
    <dgm:cxn modelId="{A61092C0-0D8A-4F99-93E2-AD184A28F2DE}" type="presParOf" srcId="{CFBF38E8-A3DA-4B11-9AEF-3E41797955E4}" destId="{33626CD2-1395-4AA7-BEAB-FC5254E31A7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AF5B4-A5D9-4859-8D14-78F11CEB5DAB}">
      <dsp:nvSpPr>
        <dsp:cNvPr id="0" name=""/>
        <dsp:cNvSpPr/>
      </dsp:nvSpPr>
      <dsp:spPr>
        <a:xfrm>
          <a:off x="1477961" y="302"/>
          <a:ext cx="3239917" cy="1954052"/>
        </a:xfrm>
        <a:prstGeom prst="round2Same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Verb</a:t>
          </a:r>
          <a:r>
            <a:rPr lang="es-MX" sz="4400" kern="1200" dirty="0" smtClean="0"/>
            <a:t>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err="1" smtClean="0"/>
            <a:t>Have</a:t>
          </a:r>
          <a:endParaRPr lang="es-MX" sz="4400" kern="1200" dirty="0"/>
        </a:p>
      </dsp:txBody>
      <dsp:txXfrm>
        <a:off x="1573350" y="95691"/>
        <a:ext cx="3049139" cy="1858663"/>
      </dsp:txXfrm>
    </dsp:sp>
    <dsp:sp modelId="{DCA2BCA0-9F07-463F-ADB9-1FDEC03D4CC5}">
      <dsp:nvSpPr>
        <dsp:cNvPr id="0" name=""/>
        <dsp:cNvSpPr/>
      </dsp:nvSpPr>
      <dsp:spPr>
        <a:xfrm>
          <a:off x="2531244" y="2113024"/>
          <a:ext cx="1133350" cy="1133350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2681470" y="2546417"/>
        <a:ext cx="832898" cy="266564"/>
      </dsp:txXfrm>
    </dsp:sp>
    <dsp:sp modelId="{3C814CB9-E030-4673-815B-D549CAB74165}">
      <dsp:nvSpPr>
        <dsp:cNvPr id="0" name=""/>
        <dsp:cNvSpPr/>
      </dsp:nvSpPr>
      <dsp:spPr>
        <a:xfrm>
          <a:off x="1477961" y="3405044"/>
          <a:ext cx="3239917" cy="1954052"/>
        </a:xfrm>
        <a:prstGeom prst="round2Same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err="1" smtClean="0"/>
            <a:t>Verb</a:t>
          </a:r>
          <a:r>
            <a:rPr lang="es-MX" sz="4100" kern="1200" dirty="0" smtClean="0"/>
            <a:t> in </a:t>
          </a:r>
          <a:r>
            <a:rPr lang="es-MX" sz="4100" kern="1200" dirty="0" err="1" smtClean="0"/>
            <a:t>Past</a:t>
          </a:r>
          <a:r>
            <a:rPr lang="es-MX" sz="4100" kern="1200" dirty="0" smtClean="0"/>
            <a:t> </a:t>
          </a:r>
          <a:r>
            <a:rPr lang="es-MX" sz="4100" kern="1200" dirty="0" err="1" smtClean="0"/>
            <a:t>Participle</a:t>
          </a:r>
          <a:endParaRPr lang="es-MX" sz="4100" kern="1200" dirty="0"/>
        </a:p>
      </dsp:txBody>
      <dsp:txXfrm>
        <a:off x="1573350" y="3500433"/>
        <a:ext cx="3049139" cy="1858663"/>
      </dsp:txXfrm>
    </dsp:sp>
    <dsp:sp modelId="{082B0D26-B39A-44C1-90B5-481B73EF82EC}">
      <dsp:nvSpPr>
        <dsp:cNvPr id="0" name=""/>
        <dsp:cNvSpPr/>
      </dsp:nvSpPr>
      <dsp:spPr>
        <a:xfrm>
          <a:off x="5010986" y="2316246"/>
          <a:ext cx="621388" cy="7269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5010986" y="2461627"/>
        <a:ext cx="434972" cy="436145"/>
      </dsp:txXfrm>
    </dsp:sp>
    <dsp:sp modelId="{33626CD2-1395-4AA7-BEAB-FC5254E31A76}">
      <dsp:nvSpPr>
        <dsp:cNvPr id="0" name=""/>
        <dsp:cNvSpPr/>
      </dsp:nvSpPr>
      <dsp:spPr>
        <a:xfrm>
          <a:off x="5890310" y="262868"/>
          <a:ext cx="4333190" cy="4833662"/>
        </a:xfrm>
        <a:prstGeom prst="flowChartAlternateProces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gone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been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eaten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danced</a:t>
          </a:r>
          <a:endParaRPr lang="es-MX" sz="4300" kern="1200" dirty="0" smtClean="0"/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err="1" smtClean="0"/>
            <a:t>Have</a:t>
          </a:r>
          <a:r>
            <a:rPr lang="es-MX" sz="4300" kern="1200" dirty="0" smtClean="0"/>
            <a:t> </a:t>
          </a:r>
          <a:r>
            <a:rPr lang="es-MX" sz="4300" kern="1200" dirty="0" err="1" smtClean="0"/>
            <a:t>worked</a:t>
          </a:r>
          <a:r>
            <a:rPr lang="es-MX" sz="4300" kern="1200" dirty="0" smtClean="0"/>
            <a:t> </a:t>
          </a:r>
          <a:endParaRPr lang="es-MX" sz="4300" kern="1200" dirty="0"/>
        </a:p>
      </dsp:txBody>
      <dsp:txXfrm>
        <a:off x="6101835" y="474393"/>
        <a:ext cx="3910140" cy="4410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BD9C-7E7A-40EB-BC57-FCE566921940}" type="datetime1">
              <a:rPr lang="es-MX" smtClean="0"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C8C7E-94A5-4721-9C6A-12257840E118}" type="datetime1">
              <a:rPr lang="es-MX" smtClean="0"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2D2BF-E969-493C-B467-453D7B841F7C}" type="datetime1">
              <a:rPr lang="es-MX" smtClean="0"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484E4-197B-4FEA-84B5-FA1B2ACB1ECB}" type="datetime1">
              <a:rPr lang="es-MX" smtClean="0"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C296-B578-44FD-895A-62C22ECCF5DB}" type="datetime1">
              <a:rPr lang="es-MX" smtClean="0"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6D5A-C416-4771-8457-FB120FC7DF7D}" type="datetime1">
              <a:rPr lang="es-MX" smtClean="0"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3CA-BFF6-4EDB-85FB-BBF8071B974C}" type="datetime1">
              <a:rPr lang="es-MX" smtClean="0"/>
              <a:t>16/10/2017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DB8E5-597F-4A82-AEE1-0F3461298F18}" type="datetime1">
              <a:rPr lang="es-MX" smtClean="0"/>
              <a:t>16/10/2017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5160-F7C7-447D-ACF3-29F875644A4E}" type="datetime1">
              <a:rPr lang="es-MX" smtClean="0"/>
              <a:t>16/10/2017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FEB72-52EA-4CF4-9074-A10701DA1D14}" type="datetime1">
              <a:rPr lang="es-MX" smtClean="0"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5DE2-A2E7-449B-A8FE-F8FF21ED5573}" type="datetime1">
              <a:rPr lang="es-MX" smtClean="0"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165AC-9D93-4482-AAE8-100103906EA1}" type="datetime1">
              <a:rPr lang="es-MX" smtClean="0"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slide" Target="slide6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3 - Módulo II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455806"/>
            <a:ext cx="10598638" cy="577780"/>
          </a:xfrm>
        </p:spPr>
        <p:txBody>
          <a:bodyPr>
            <a:noAutofit/>
          </a:bodyPr>
          <a:lstStyle/>
          <a:p>
            <a:r>
              <a:rPr lang="es-MX" sz="3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Mis </a:t>
            </a:r>
            <a:r>
              <a:rPr lang="es-MX" sz="32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Experiencias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571599" y="5288625"/>
            <a:ext cx="11048805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LLI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. Cesar 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5364" y="435991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Examples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397000"/>
            <a:ext cx="11701272" cy="46863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I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to </a:t>
            </a:r>
            <a:r>
              <a:rPr lang="en-US" sz="4000" dirty="0" smtClean="0"/>
              <a:t>France many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had</a:t>
            </a:r>
            <a:r>
              <a:rPr lang="en-US" sz="4000" dirty="0"/>
              <a:t> four quizzes and five tests so far this semester.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seen</a:t>
            </a:r>
            <a:r>
              <a:rPr lang="en-US" sz="4000" dirty="0"/>
              <a:t> that movie twenty times.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There</a:t>
            </a:r>
            <a:r>
              <a:rPr lang="en-US" sz="4000" dirty="0"/>
              <a:t> </a:t>
            </a:r>
            <a:r>
              <a:rPr lang="en-US" sz="4000" b="1" dirty="0">
                <a:solidFill>
                  <a:srgbClr val="FF0000"/>
                </a:solidFill>
              </a:rPr>
              <a:t>have been</a:t>
            </a:r>
            <a:r>
              <a:rPr lang="en-US" sz="4000" dirty="0"/>
              <a:t> many earthquakes in California.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/>
              <a:t>People </a:t>
            </a:r>
            <a:r>
              <a:rPr lang="en-US" sz="4000" b="1" dirty="0">
                <a:solidFill>
                  <a:srgbClr val="FF0000"/>
                </a:solidFill>
              </a:rPr>
              <a:t>have traveled</a:t>
            </a:r>
            <a:r>
              <a:rPr lang="en-US" sz="4000" dirty="0"/>
              <a:t> to the Moon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186" y="4726213"/>
            <a:ext cx="2380018" cy="1585687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10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4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Structure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2" cy="535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11</a:t>
            </a:fld>
            <a:endParaRPr lang="es-MX"/>
          </a:p>
        </p:txBody>
      </p:sp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517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024" y="165101"/>
            <a:ext cx="9057953" cy="658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12</a:t>
            </a:fld>
            <a:endParaRPr lang="es-MX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0626883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490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Experiences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&amp;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ecent</a:t>
            </a:r>
            <a:r>
              <a:rPr lang="es-MX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6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  <a:r>
              <a:rPr lang="es-MX" sz="60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ctivities</a:t>
            </a:r>
            <a:endParaRPr lang="es-MX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945" y="3119641"/>
            <a:ext cx="3782910" cy="252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00" y="1859641"/>
            <a:ext cx="378000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001" y="4154450"/>
            <a:ext cx="3783695" cy="2520000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13</a:t>
            </a:fld>
            <a:endParaRPr lang="es-MX"/>
          </a:p>
        </p:txBody>
      </p:sp>
      <p:pic>
        <p:nvPicPr>
          <p:cNvPr id="8" name="Imagen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5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4201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err="1" smtClean="0">
                <a:solidFill>
                  <a:srgbClr val="0070C0"/>
                </a:solidFill>
              </a:rPr>
              <a:t>Recent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Activities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30300"/>
            <a:ext cx="11701272" cy="56769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4000" dirty="0" smtClean="0"/>
              <a:t>Think about different activities that you </a:t>
            </a:r>
            <a:r>
              <a:rPr lang="en-US" sz="4000" i="1" u="sng" dirty="0" smtClean="0">
                <a:solidFill>
                  <a:srgbClr val="FF0000"/>
                </a:solidFill>
              </a:rPr>
              <a:t>have done recently</a:t>
            </a:r>
            <a:r>
              <a:rPr lang="en-US" sz="4000" dirty="0" smtClean="0"/>
              <a:t> and write some of them.</a:t>
            </a:r>
          </a:p>
          <a:p>
            <a:pPr marL="0" indent="0" algn="just">
              <a:buNone/>
            </a:pPr>
            <a:r>
              <a:rPr lang="en-US" sz="4000" i="1" dirty="0" smtClean="0"/>
              <a:t>	</a:t>
            </a:r>
            <a:r>
              <a:rPr lang="en-US" sz="4000" i="1" dirty="0" smtClean="0">
                <a:solidFill>
                  <a:srgbClr val="0070C0"/>
                </a:solidFill>
              </a:rPr>
              <a:t>Example: I </a:t>
            </a:r>
            <a:r>
              <a:rPr lang="en-US" sz="4000" i="1" dirty="0" smtClean="0">
                <a:solidFill>
                  <a:srgbClr val="FF0000"/>
                </a:solidFill>
              </a:rPr>
              <a:t>have listened </a:t>
            </a:r>
            <a:r>
              <a:rPr lang="en-US" sz="4000" i="1" dirty="0" smtClean="0">
                <a:solidFill>
                  <a:srgbClr val="0070C0"/>
                </a:solidFill>
              </a:rPr>
              <a:t>to pop music.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I have…__________________________.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 smtClean="0"/>
              <a:t>_________________________________.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4000" dirty="0"/>
              <a:t>_________________________________.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14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48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7688263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/>
                <a:gridCol w="2006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15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399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407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6000" dirty="0" err="1" smtClean="0">
                <a:solidFill>
                  <a:srgbClr val="0070C0"/>
                </a:solidFill>
              </a:rPr>
              <a:t>Have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you</a:t>
            </a:r>
            <a:r>
              <a:rPr lang="es-MX" sz="6000" dirty="0" smtClean="0">
                <a:solidFill>
                  <a:srgbClr val="0070C0"/>
                </a:solidFill>
              </a:rPr>
              <a:t> </a:t>
            </a:r>
            <a:r>
              <a:rPr lang="es-MX" sz="6000" dirty="0" err="1" smtClean="0">
                <a:solidFill>
                  <a:srgbClr val="0070C0"/>
                </a:solidFill>
              </a:rPr>
              <a:t>ever</a:t>
            </a:r>
            <a:r>
              <a:rPr lang="es-MX" sz="6000" dirty="0" smtClean="0">
                <a:solidFill>
                  <a:srgbClr val="0070C0"/>
                </a:solidFill>
              </a:rPr>
              <a:t>…?</a:t>
            </a:r>
            <a:endParaRPr lang="es-MX" sz="6000" dirty="0">
              <a:solidFill>
                <a:srgbClr val="0070C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87338" y="952500"/>
          <a:ext cx="11701465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1662"/>
                <a:gridCol w="2006601"/>
                <a:gridCol w="2006601"/>
                <a:gridCol w="2006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Activity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Me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1</a:t>
                      </a:r>
                      <a:endParaRPr lang="en-GB" sz="2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noProof="0" dirty="0" smtClean="0"/>
                        <a:t>Friend 2</a:t>
                      </a:r>
                      <a:endParaRPr lang="en-GB" sz="28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tried Chinese food?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kissed an stranger?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cheated</a:t>
                      </a:r>
                      <a:r>
                        <a:rPr lang="en-GB" sz="2800" baseline="0" noProof="0" dirty="0" smtClean="0"/>
                        <a:t> on exams?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stolen anything</a:t>
                      </a:r>
                      <a:r>
                        <a:rPr lang="en-GB" sz="2800" baseline="0" noProof="0" dirty="0" smtClean="0"/>
                        <a:t> from a shop?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fallen in front</a:t>
                      </a:r>
                      <a:r>
                        <a:rPr lang="en-GB" sz="2800" baseline="0" noProof="0" dirty="0" smtClean="0"/>
                        <a:t> of people?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noProof="0" dirty="0" smtClean="0"/>
                        <a:t>… found a lot of money?</a:t>
                      </a:r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16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8752989" y="-79980"/>
            <a:ext cx="34387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Speaking</a:t>
            </a:r>
            <a:r>
              <a:rPr lang="es-ES" sz="28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&amp; </a:t>
            </a:r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69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1016"/>
            <a:ext cx="11701272" cy="1205484"/>
          </a:xfrm>
        </p:spPr>
        <p:txBody>
          <a:bodyPr>
            <a:noAutofit/>
          </a:bodyPr>
          <a:lstStyle/>
          <a:p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following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sentences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using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resent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r>
              <a:rPr lang="es-MX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es-MX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206500"/>
            <a:ext cx="11701272" cy="60579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War and Peace many times. (</a:t>
            </a:r>
            <a:r>
              <a:rPr lang="en-GB" sz="2800" dirty="0" smtClean="0">
                <a:solidFill>
                  <a:srgbClr val="FF0000"/>
                </a:solidFill>
              </a:rPr>
              <a:t>read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He ____________ the film “The Conjuring 2” ten times. (</a:t>
            </a:r>
            <a:r>
              <a:rPr lang="en-GB" sz="2800" dirty="0" smtClean="0">
                <a:solidFill>
                  <a:srgbClr val="FF0000"/>
                </a:solidFill>
              </a:rPr>
              <a:t>see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She ____________ too many chocolates this week. (</a:t>
            </a:r>
            <a:r>
              <a:rPr lang="en-GB" sz="2800" dirty="0" smtClean="0">
                <a:solidFill>
                  <a:srgbClr val="FF0000"/>
                </a:solidFill>
              </a:rPr>
              <a:t>eat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Man ____________ to the moon once. (</a:t>
            </a:r>
            <a:r>
              <a:rPr lang="en-GB" sz="2800" dirty="0" smtClean="0">
                <a:solidFill>
                  <a:srgbClr val="FF0000"/>
                </a:solidFill>
              </a:rPr>
              <a:t>be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hope all of you ____________ a lot on the Network. (</a:t>
            </a:r>
            <a:r>
              <a:rPr lang="en-GB" sz="2800" dirty="0" smtClean="0">
                <a:solidFill>
                  <a:srgbClr val="FF0000"/>
                </a:solidFill>
              </a:rPr>
              <a:t>learn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We ____________ to do the test in the lesson. (</a:t>
            </a:r>
            <a:r>
              <a:rPr lang="en-GB" sz="2800" dirty="0" smtClean="0">
                <a:solidFill>
                  <a:srgbClr val="FF0000"/>
                </a:solidFill>
              </a:rPr>
              <a:t>forget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No one ____________ on the moon. (</a:t>
            </a:r>
            <a:r>
              <a:rPr lang="en-GB" sz="2800" dirty="0" smtClean="0">
                <a:solidFill>
                  <a:srgbClr val="FF0000"/>
                </a:solidFill>
              </a:rPr>
              <a:t>live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my medicine, but it ____________ a nasty taste in my mouth. (</a:t>
            </a:r>
            <a:r>
              <a:rPr lang="en-GB" sz="2800" dirty="0" smtClean="0">
                <a:solidFill>
                  <a:srgbClr val="FF0000"/>
                </a:solidFill>
              </a:rPr>
              <a:t>take/leave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____________ that they ____________ a new singer. (</a:t>
            </a:r>
            <a:r>
              <a:rPr lang="en-GB" sz="2800" dirty="0" smtClean="0">
                <a:solidFill>
                  <a:srgbClr val="FF0000"/>
                </a:solidFill>
              </a:rPr>
              <a:t>hear/find</a:t>
            </a:r>
            <a:r>
              <a:rPr lang="en-GB" sz="28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My mother _______________ spaghetti all this week. (</a:t>
            </a:r>
            <a:r>
              <a:rPr lang="en-GB" sz="2800" dirty="0" smtClean="0">
                <a:solidFill>
                  <a:srgbClr val="FF0000"/>
                </a:solidFill>
              </a:rPr>
              <a:t>cook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17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4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" y="114300"/>
            <a:ext cx="12115800" cy="1325563"/>
          </a:xfrm>
        </p:spPr>
        <p:txBody>
          <a:bodyPr>
            <a:normAutofit/>
          </a:bodyPr>
          <a:lstStyle/>
          <a:p>
            <a:r>
              <a:rPr lang="en-US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Complete the following sentences with the present perfect of the verb in parentheses. </a:t>
            </a:r>
            <a:endParaRPr lang="es-MX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400" y="1325562"/>
            <a:ext cx="11912600" cy="53959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3000" dirty="0" smtClean="0"/>
              <a:t>Belton </a:t>
            </a:r>
            <a:r>
              <a:rPr lang="en-US" sz="3000" dirty="0"/>
              <a:t>is a small town. Brad Peltry (live) ____has lived___ in Belton all his life. Brad is 58 years old. Brad is married. He (be) ______________ married to Dora for 25 years. They (know) _______________ each other since high school. Brad and Dora have a son. He is a student at a university in Atlanta. He (study) ____________ medicine for three years now. Brad owns the grocery store in town. He (own) ______________ the store for 22 years. He (work) ________________ in the store for 22 years. Something strange has happened this week. Nobody (see) __________________ Brad for four days. His truck (disappear) ________________. Dora doesn’t know where he is. Dora (be) _________________ worried. Brad (have) _______</a:t>
            </a:r>
            <a:r>
              <a:rPr lang="es-MX" sz="3000" dirty="0"/>
              <a:t>_________ </a:t>
            </a:r>
            <a:r>
              <a:rPr lang="es-MX" sz="3000" dirty="0" err="1"/>
              <a:t>money</a:t>
            </a:r>
            <a:r>
              <a:rPr lang="es-MX" sz="3000" dirty="0"/>
              <a:t> </a:t>
            </a:r>
            <a:r>
              <a:rPr lang="es-MX" sz="3000" dirty="0" err="1"/>
              <a:t>problems</a:t>
            </a:r>
            <a:r>
              <a:rPr lang="es-MX" sz="3000" dirty="0"/>
              <a:t> </a:t>
            </a:r>
            <a:r>
              <a:rPr lang="es-MX" sz="3000" dirty="0" err="1"/>
              <a:t>lately</a:t>
            </a:r>
            <a:r>
              <a:rPr lang="es-MX" sz="3000" dirty="0"/>
              <a:t>.</a:t>
            </a:r>
          </a:p>
          <a:p>
            <a:pPr algn="just"/>
            <a:endParaRPr lang="es-MX" sz="3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022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7" y="293116"/>
            <a:ext cx="11701272" cy="811784"/>
          </a:xfrm>
        </p:spPr>
        <p:txBody>
          <a:bodyPr>
            <a:noAutofit/>
          </a:bodyPr>
          <a:lstStyle/>
          <a:p>
            <a:pPr algn="ctr"/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Write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Sentences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Using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80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r>
              <a:rPr lang="es-MX" sz="4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endParaRPr lang="es-MX" sz="48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762" y="1104900"/>
            <a:ext cx="7752803" cy="5664200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19</a:t>
            </a:fld>
            <a:endParaRPr lang="es-MX"/>
          </a:p>
        </p:txBody>
      </p:sp>
      <p:pic>
        <p:nvPicPr>
          <p:cNvPr id="6" name="Imagen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45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3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</a:t>
            </a:r>
          </a:p>
          <a:p>
            <a:pPr marL="0" indent="0" algn="just">
              <a:buNone/>
            </a:pPr>
            <a:r>
              <a:rPr lang="es-MX" sz="3800" dirty="0"/>
              <a:t>le son especialmente familiares, para proporcionar información sobre sí mismo u obtener información de las personas que le rodean,</a:t>
            </a:r>
          </a:p>
          <a:p>
            <a:pPr marL="0" indent="0" algn="just">
              <a:buNone/>
            </a:pPr>
            <a:r>
              <a:rPr lang="es-MX" sz="3800" dirty="0"/>
              <a:t>pasatiempos, describir intereses, actividades rutinarias, actividades en progreso, aspectos de su pasado personal y del lugar en donde</a:t>
            </a:r>
          </a:p>
          <a:p>
            <a:pPr marL="0" indent="0" algn="just">
              <a:buNone/>
            </a:pPr>
            <a:r>
              <a:rPr lang="es-MX" sz="3800" dirty="0"/>
              <a:t>vive, eventos recientes, experiencias de vida; así como extraer información de distintas fuentes: visuales, auditivas y audiovisuales.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Inglés 4 - Módulo I - L</a:t>
            </a:r>
            <a:fld id="{ECEC74B7-15B9-48EA-9DB5-13E28EEAE679}" type="slidenum">
              <a:rPr lang="es-MX" smtClean="0"/>
              <a:t>2</a:t>
            </a:fld>
            <a:fld id="{01CC2BFC-02A8-4405-ACC1-7BE9D2F0E97C}" type="slidenum">
              <a:rPr lang="es-MX" smtClean="0"/>
              <a:t>2</a:t>
            </a:fld>
            <a:r>
              <a:rPr lang="es-MX" dirty="0" smtClean="0"/>
              <a:t>LI. Cesar Martínez Acevedo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7200" dirty="0" err="1" smtClean="0"/>
              <a:t>Already</a:t>
            </a:r>
            <a:r>
              <a:rPr lang="es-MX" sz="7200" dirty="0" smtClean="0"/>
              <a:t> &amp; </a:t>
            </a:r>
            <a:r>
              <a:rPr lang="es-MX" sz="7200" dirty="0" err="1" smtClean="0"/>
              <a:t>YET</a:t>
            </a:r>
            <a:endParaRPr lang="es-MX" sz="7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i="1" dirty="0" err="1" smtClean="0"/>
              <a:t>Things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I’ve</a:t>
            </a:r>
            <a:r>
              <a:rPr lang="es-MX" sz="3200" i="1" dirty="0" smtClean="0"/>
              <a:t> done &amp; </a:t>
            </a:r>
            <a:r>
              <a:rPr lang="es-MX" sz="3200" i="1" dirty="0" err="1" smtClean="0"/>
              <a:t>haven’t</a:t>
            </a:r>
            <a:r>
              <a:rPr lang="es-MX" sz="3200" i="1" dirty="0" smtClean="0"/>
              <a:t> done</a:t>
            </a:r>
            <a:endParaRPr lang="es-MX" sz="3200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406" y="4154958"/>
            <a:ext cx="3226988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" y="4154958"/>
            <a:ext cx="3242494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232" y="4154958"/>
            <a:ext cx="3242236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735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1764" y="152532"/>
            <a:ext cx="9720072" cy="1499616"/>
          </a:xfrm>
        </p:spPr>
        <p:txBody>
          <a:bodyPr/>
          <a:lstStyle/>
          <a:p>
            <a:r>
              <a:rPr lang="en-GB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Already &amp; Yet</a:t>
            </a:r>
            <a:endParaRPr lang="en-GB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9400" y="1804680"/>
            <a:ext cx="10464801" cy="2399616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Already</a:t>
            </a:r>
          </a:p>
          <a:p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We use “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ALREADY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” in 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positive 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sentences.</a:t>
            </a:r>
          </a:p>
          <a:p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Example: I have 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already</a:t>
            </a:r>
            <a:r>
              <a:rPr lang="en-GB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ridden a horse.</a:t>
            </a:r>
          </a:p>
          <a:p>
            <a:endParaRPr lang="en-GB" sz="40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843" y="599616"/>
            <a:ext cx="2147537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843" y="4509360"/>
            <a:ext cx="1362062" cy="1800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79400" y="4509360"/>
            <a:ext cx="944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Yet</a:t>
            </a:r>
          </a:p>
          <a:p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We use “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YET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” in 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negative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sentences.</a:t>
            </a:r>
          </a:p>
          <a:p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My sister hasn’t played golf 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yet</a:t>
            </a:r>
            <a:r>
              <a:rPr lang="en-GB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244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84292"/>
            <a:ext cx="3378200" cy="1510518"/>
          </a:xfrm>
        </p:spPr>
        <p:txBody>
          <a:bodyPr>
            <a:noAutofit/>
          </a:bodyPr>
          <a:lstStyle/>
          <a:p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ALREADY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AND </a:t>
            </a:r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YET</a:t>
            </a:r>
            <a:endParaRPr lang="es-MX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86198" y="680606"/>
            <a:ext cx="8186783" cy="2182810"/>
          </a:xfrm>
        </p:spPr>
        <p:txBody>
          <a:bodyPr>
            <a:normAutofit/>
          </a:bodyPr>
          <a:lstStyle/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new car.</a:t>
            </a: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FF0000"/>
                </a:solidFill>
              </a:rPr>
              <a:t>already</a:t>
            </a:r>
            <a:r>
              <a:rPr lang="es-ES" sz="3600" dirty="0" smtClean="0">
                <a:solidFill>
                  <a:srgbClr val="FF000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new car.</a:t>
            </a:r>
            <a:endParaRPr lang="es-MX" sz="3600" dirty="0" smtClean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B050"/>
                </a:solidFill>
              </a:rPr>
              <a:t>haven’t</a:t>
            </a:r>
            <a:r>
              <a:rPr lang="es-ES" sz="3600" dirty="0" smtClean="0">
                <a:solidFill>
                  <a:srgbClr val="00B05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bought</a:t>
            </a:r>
            <a:r>
              <a:rPr lang="es-ES" sz="3600" dirty="0">
                <a:solidFill>
                  <a:srgbClr val="0070C0"/>
                </a:solidFill>
              </a:rPr>
              <a:t> a </a:t>
            </a:r>
            <a:r>
              <a:rPr lang="es-ES" sz="3600" dirty="0" smtClean="0">
                <a:solidFill>
                  <a:srgbClr val="0070C0"/>
                </a:solidFill>
              </a:rPr>
              <a:t>new car </a:t>
            </a:r>
            <a:r>
              <a:rPr lang="es-ES" sz="3600" b="1" dirty="0" err="1" smtClean="0">
                <a:solidFill>
                  <a:srgbClr val="FF0000"/>
                </a:solidFill>
              </a:rPr>
              <a:t>yet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MX" sz="3600" dirty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endParaRPr lang="es-ES" sz="3600" dirty="0" smtClean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001829" y="4805620"/>
            <a:ext cx="79555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already</a:t>
            </a: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haven’t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 </a:t>
            </a:r>
            <a:r>
              <a:rPr lang="es-ES" sz="3600" b="1" dirty="0" err="1">
                <a:solidFill>
                  <a:srgbClr val="FF0000"/>
                </a:solidFill>
              </a:rPr>
              <a:t>yet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7000" y="2865322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b="1" dirty="0" err="1">
                <a:solidFill>
                  <a:srgbClr val="FF0000"/>
                </a:solidFill>
              </a:rPr>
              <a:t>already</a:t>
            </a: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hasn’t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yet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00" y="259551"/>
            <a:ext cx="2511628" cy="108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563" y="5121564"/>
            <a:ext cx="1379273" cy="14657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773" y="2817742"/>
            <a:ext cx="1800000" cy="18000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46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614" y="270109"/>
            <a:ext cx="11555886" cy="64758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err="1" smtClean="0"/>
              <a:t>Write</a:t>
            </a:r>
            <a:r>
              <a:rPr lang="es-MX" sz="3200" dirty="0" smtClean="0"/>
              <a:t> 5 </a:t>
            </a:r>
            <a:r>
              <a:rPr lang="es-MX" sz="3200" dirty="0" err="1" smtClean="0"/>
              <a:t>things</a:t>
            </a:r>
            <a:r>
              <a:rPr lang="es-MX" sz="3200" dirty="0" smtClean="0"/>
              <a:t> </a:t>
            </a:r>
            <a:r>
              <a:rPr lang="es-MX" sz="3200" dirty="0" err="1" smtClean="0"/>
              <a:t>that</a:t>
            </a:r>
            <a:r>
              <a:rPr lang="es-MX" sz="3200" dirty="0" smtClean="0"/>
              <a:t> </a:t>
            </a:r>
            <a:r>
              <a:rPr lang="es-MX" sz="3200" dirty="0" err="1" smtClean="0"/>
              <a:t>you</a:t>
            </a:r>
            <a:r>
              <a:rPr lang="es-MX" sz="3200" dirty="0" smtClean="0"/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have</a:t>
            </a:r>
            <a:r>
              <a:rPr lang="es-MX" sz="3200" b="1" dirty="0" smtClean="0">
                <a:solidFill>
                  <a:srgbClr val="00B050"/>
                </a:solidFill>
              </a:rPr>
              <a:t> </a:t>
            </a:r>
            <a:r>
              <a:rPr lang="es-MX" sz="3200" b="1" dirty="0" err="1" smtClean="0">
                <a:solidFill>
                  <a:srgbClr val="FF0000"/>
                </a:solidFill>
              </a:rPr>
              <a:t>ALREADY</a:t>
            </a:r>
            <a:r>
              <a:rPr lang="es-MX" sz="3200" b="1" dirty="0" smtClean="0">
                <a:solidFill>
                  <a:srgbClr val="FF0000"/>
                </a:solidFill>
              </a:rPr>
              <a:t> </a:t>
            </a:r>
            <a:r>
              <a:rPr lang="es-MX" sz="3200" dirty="0" smtClean="0"/>
              <a:t>done.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1. I </a:t>
            </a:r>
            <a:r>
              <a:rPr lang="es-MX" sz="3200" dirty="0" err="1" smtClean="0">
                <a:solidFill>
                  <a:srgbClr val="00B050"/>
                </a:solidFill>
              </a:rPr>
              <a:t>have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err="1" smtClean="0">
                <a:solidFill>
                  <a:srgbClr val="FF0000"/>
                </a:solidFill>
              </a:rPr>
              <a:t>already</a:t>
            </a:r>
            <a:r>
              <a:rPr lang="es-MX" sz="3200" dirty="0" smtClean="0">
                <a:solidFill>
                  <a:srgbClr val="FF0000"/>
                </a:solidFill>
              </a:rPr>
              <a:t> </a:t>
            </a:r>
            <a:r>
              <a:rPr lang="es-MX" sz="3200" dirty="0" smtClean="0"/>
              <a:t>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2.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3.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4.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5.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err="1" smtClean="0"/>
              <a:t>Write</a:t>
            </a:r>
            <a:r>
              <a:rPr lang="es-MX" sz="3200" dirty="0" smtClean="0"/>
              <a:t> 5 </a:t>
            </a:r>
            <a:r>
              <a:rPr lang="es-MX" sz="3200" dirty="0" err="1" smtClean="0"/>
              <a:t>things</a:t>
            </a:r>
            <a:r>
              <a:rPr lang="es-MX" sz="3200" dirty="0" smtClean="0"/>
              <a:t> </a:t>
            </a:r>
            <a:r>
              <a:rPr lang="es-MX" sz="3200" dirty="0" err="1" smtClean="0"/>
              <a:t>that</a:t>
            </a:r>
            <a:r>
              <a:rPr lang="es-MX" sz="3200" dirty="0" smtClean="0"/>
              <a:t> </a:t>
            </a:r>
            <a:r>
              <a:rPr lang="es-MX" sz="3200" dirty="0" err="1" smtClean="0"/>
              <a:t>you</a:t>
            </a:r>
            <a:r>
              <a:rPr lang="es-MX" sz="3200" dirty="0" smtClean="0"/>
              <a:t> </a:t>
            </a:r>
            <a:r>
              <a:rPr lang="es-MX" sz="3200" b="1" dirty="0" err="1" smtClean="0">
                <a:solidFill>
                  <a:srgbClr val="00B050"/>
                </a:solidFill>
              </a:rPr>
              <a:t>haven’t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/>
              <a:t>done </a:t>
            </a:r>
            <a:r>
              <a:rPr lang="es-MX" sz="3200" b="1" dirty="0" err="1" smtClean="0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1. I</a:t>
            </a: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00B050"/>
                </a:solidFill>
              </a:rPr>
              <a:t>haven’t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/>
              <a:t>__________________________________ </a:t>
            </a:r>
            <a:r>
              <a:rPr lang="es-MX" sz="3200" dirty="0" err="1" smtClean="0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2.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3.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4.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5. ____________________________________________.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0" y="5022376"/>
            <a:ext cx="1260000" cy="10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612" y="1591769"/>
            <a:ext cx="1980152" cy="1080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835538" y="-1053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0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232009"/>
            <a:ext cx="12228986" cy="64758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Tell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me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one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thing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that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have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3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already</a:t>
            </a:r>
            <a:r>
              <a:rPr lang="es-MX" sz="3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done.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1. Mario </a:t>
            </a:r>
            <a:r>
              <a:rPr lang="es-MX" sz="3200" dirty="0" smtClean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 smtClean="0">
                <a:solidFill>
                  <a:srgbClr val="FF0000"/>
                </a:solidFill>
              </a:rPr>
              <a:t>already</a:t>
            </a:r>
            <a:r>
              <a:rPr lang="es-MX" sz="3200" dirty="0" smtClean="0"/>
              <a:t>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2. Jessica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>
                <a:solidFill>
                  <a:srgbClr val="FF0000"/>
                </a:solidFill>
              </a:rPr>
              <a:t> </a:t>
            </a:r>
            <a:r>
              <a:rPr lang="es-MX" sz="3200" dirty="0" smtClean="0"/>
              <a:t>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3. Stella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/>
              <a:t> </a:t>
            </a:r>
            <a:r>
              <a:rPr lang="es-MX" sz="3200" dirty="0" smtClean="0"/>
              <a:t>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4. Anna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/>
              <a:t> </a:t>
            </a:r>
            <a:r>
              <a:rPr lang="es-MX" sz="3200" dirty="0" smtClean="0"/>
              <a:t>_____________________________.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 smtClean="0"/>
              <a:t>5. Joseph </a:t>
            </a:r>
            <a:r>
              <a:rPr lang="es-MX" sz="3200" dirty="0">
                <a:solidFill>
                  <a:srgbClr val="00B050"/>
                </a:solidFill>
              </a:rPr>
              <a:t>has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FF0000"/>
                </a:solidFill>
              </a:rPr>
              <a:t>already</a:t>
            </a:r>
            <a:r>
              <a:rPr lang="es-MX" sz="3200" dirty="0"/>
              <a:t> </a:t>
            </a:r>
            <a:r>
              <a:rPr lang="es-MX" sz="3200" dirty="0" smtClean="0"/>
              <a:t>____________________________.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Tell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me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one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thing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that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you</a:t>
            </a: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sz="4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haven’t</a:t>
            </a: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done </a:t>
            </a:r>
            <a:r>
              <a:rPr lang="es-MX" sz="40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yet</a:t>
            </a: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1. </a:t>
            </a:r>
            <a:r>
              <a:rPr lang="es-MX" sz="3200" dirty="0" smtClean="0"/>
              <a:t>Melissa </a:t>
            </a:r>
            <a:r>
              <a:rPr lang="es-MX" sz="3200" dirty="0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2. </a:t>
            </a:r>
            <a:r>
              <a:rPr lang="es-MX" sz="3200" dirty="0" err="1" smtClean="0"/>
              <a:t>Tanya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3. </a:t>
            </a:r>
            <a:r>
              <a:rPr lang="es-MX" sz="3200" dirty="0" smtClean="0"/>
              <a:t>Pedro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4. </a:t>
            </a:r>
            <a:r>
              <a:rPr lang="es-MX" sz="3200" dirty="0" smtClean="0"/>
              <a:t>Lucy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200" dirty="0"/>
              <a:t>5. </a:t>
            </a:r>
            <a:r>
              <a:rPr lang="es-MX" sz="3200" dirty="0" err="1" smtClean="0"/>
              <a:t>Dave</a:t>
            </a:r>
            <a:r>
              <a:rPr lang="es-MX" sz="3200" dirty="0" smtClean="0"/>
              <a:t> </a:t>
            </a:r>
            <a:r>
              <a:rPr lang="es-MX" sz="3200" dirty="0" err="1">
                <a:solidFill>
                  <a:srgbClr val="00B050"/>
                </a:solidFill>
              </a:rPr>
              <a:t>hasn’t</a:t>
            </a:r>
            <a:r>
              <a:rPr lang="es-MX" sz="3200" dirty="0" smtClean="0"/>
              <a:t> _______________________________</a:t>
            </a:r>
            <a:r>
              <a:rPr lang="es-MX" sz="3200" dirty="0" err="1">
                <a:solidFill>
                  <a:srgbClr val="FF0000"/>
                </a:solidFill>
              </a:rPr>
              <a:t>yet</a:t>
            </a:r>
            <a:r>
              <a:rPr lang="es-MX" sz="3200" dirty="0" smtClean="0"/>
              <a:t>.</a:t>
            </a:r>
            <a:endParaRPr lang="es-MX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393" y="4882676"/>
            <a:ext cx="1260000" cy="108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7112" y="1701799"/>
            <a:ext cx="1359281" cy="74136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835538" y="-1053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1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33401"/>
            <a:ext cx="12191999" cy="792162"/>
          </a:xfrm>
        </p:spPr>
        <p:txBody>
          <a:bodyPr>
            <a:noAutofit/>
          </a:bodyPr>
          <a:lstStyle/>
          <a:p>
            <a:r>
              <a:rPr lang="en-US" sz="3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Rewrite the sentences </a:t>
            </a:r>
            <a:r>
              <a:rPr lang="en-US" sz="38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adding: Already &amp; Yet</a:t>
            </a:r>
            <a:endParaRPr lang="es-MX" sz="38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00" y="1325562"/>
            <a:ext cx="12077700" cy="48873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</a:t>
            </a:r>
            <a:r>
              <a:rPr lang="en-US" dirty="0"/>
              <a:t>. I have eaten sushi before. (already</a:t>
            </a:r>
            <a:r>
              <a:rPr lang="en-US" dirty="0" smtClean="0"/>
              <a:t>) __________________________</a:t>
            </a:r>
            <a:endParaRPr lang="en-US" dirty="0"/>
          </a:p>
          <a:p>
            <a:r>
              <a:rPr lang="en-US" dirty="0"/>
              <a:t>2. She hasn’t visited Germany. (yet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3. They have seen this movie. (already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4. We have met your teacher. </a:t>
            </a:r>
            <a:r>
              <a:rPr lang="en-US" dirty="0" smtClean="0"/>
              <a:t>(</a:t>
            </a:r>
            <a:r>
              <a:rPr lang="en-US" dirty="0"/>
              <a:t>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5. My brother hasn’t started school. (yet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/>
              <a:t>6. Daniel hasn’t fixed the broken pipe. (yet</a:t>
            </a:r>
            <a:r>
              <a:rPr lang="en-US" dirty="0" smtClean="0"/>
              <a:t>) _______________________</a:t>
            </a:r>
            <a:endParaRPr lang="en-US" dirty="0"/>
          </a:p>
          <a:p>
            <a:r>
              <a:rPr lang="en-US" dirty="0"/>
              <a:t>7. We haven’t participated in any internship programs. (yet</a:t>
            </a:r>
            <a:r>
              <a:rPr lang="en-US" dirty="0" smtClean="0"/>
              <a:t>) ____________</a:t>
            </a:r>
            <a:endParaRPr lang="en-US" dirty="0"/>
          </a:p>
          <a:p>
            <a:r>
              <a:rPr lang="en-US" dirty="0"/>
              <a:t>8. My daughter has lost her purse. </a:t>
            </a:r>
            <a:r>
              <a:rPr lang="en-US" dirty="0" smtClean="0"/>
              <a:t>(</a:t>
            </a:r>
            <a:r>
              <a:rPr lang="en-US" dirty="0"/>
              <a:t>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</a:p>
          <a:p>
            <a:r>
              <a:rPr lang="en-US" dirty="0" smtClean="0"/>
              <a:t>9. He has finished his assignment. (already) </a:t>
            </a:r>
            <a:r>
              <a:rPr lang="en-US" dirty="0"/>
              <a:t>__________________________</a:t>
            </a:r>
            <a:endParaRPr lang="en-US" dirty="0" smtClean="0"/>
          </a:p>
          <a:p>
            <a:r>
              <a:rPr lang="en-US" dirty="0" smtClean="0"/>
              <a:t>10. Your son has broken his arm. (</a:t>
            </a:r>
            <a:r>
              <a:rPr lang="en-US" dirty="0"/>
              <a:t>already</a:t>
            </a:r>
            <a:r>
              <a:rPr lang="en-US" dirty="0" smtClean="0"/>
              <a:t>) </a:t>
            </a:r>
            <a:r>
              <a:rPr lang="en-US" dirty="0"/>
              <a:t>__________________________</a:t>
            </a:r>
            <a:endParaRPr lang="en-US" dirty="0" smtClean="0"/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25</a:t>
            </a:fld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10835538" y="-1053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143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7200" dirty="0" err="1" smtClean="0"/>
              <a:t>JUST</a:t>
            </a:r>
            <a:r>
              <a:rPr lang="es-MX" sz="7200" dirty="0" smtClean="0"/>
              <a:t> &amp; </a:t>
            </a:r>
            <a:r>
              <a:rPr lang="es-MX" sz="7200" dirty="0" err="1" smtClean="0"/>
              <a:t>STILL</a:t>
            </a:r>
            <a:endParaRPr lang="es-MX" sz="72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i="1" dirty="0" err="1" smtClean="0"/>
              <a:t>Things</a:t>
            </a:r>
            <a:r>
              <a:rPr lang="es-MX" sz="3200" i="1" dirty="0" smtClean="0"/>
              <a:t> </a:t>
            </a:r>
            <a:r>
              <a:rPr lang="es-MX" sz="3200" i="1" dirty="0" err="1" smtClean="0"/>
              <a:t>I’ve</a:t>
            </a:r>
            <a:r>
              <a:rPr lang="es-MX" sz="3200" i="1" dirty="0" smtClean="0"/>
              <a:t> done </a:t>
            </a:r>
            <a:r>
              <a:rPr lang="es-MX" sz="3200" i="1" dirty="0" err="1" smtClean="0"/>
              <a:t>recently</a:t>
            </a:r>
            <a:endParaRPr lang="es-MX" sz="3200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895" y="4166379"/>
            <a:ext cx="3226988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" y="4166379"/>
            <a:ext cx="3242494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08" y="4166379"/>
            <a:ext cx="3242236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651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894" y="406400"/>
            <a:ext cx="9720072" cy="876300"/>
          </a:xfrm>
        </p:spPr>
        <p:txBody>
          <a:bodyPr/>
          <a:lstStyle/>
          <a:p>
            <a:r>
              <a:rPr lang="es-MX" dirty="0" err="1" smtClean="0"/>
              <a:t>RECENT</a:t>
            </a:r>
            <a:r>
              <a:rPr lang="es-MX" dirty="0" smtClean="0"/>
              <a:t> </a:t>
            </a:r>
            <a:r>
              <a:rPr lang="es-MX" dirty="0" err="1" smtClean="0"/>
              <a:t>EVENTS</a:t>
            </a:r>
            <a:r>
              <a:rPr lang="es-MX" dirty="0" smtClean="0"/>
              <a:t>: </a:t>
            </a:r>
            <a:r>
              <a:rPr lang="es-MX" dirty="0" err="1" smtClean="0"/>
              <a:t>JUST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2100" y="1282700"/>
            <a:ext cx="11574272" cy="5422900"/>
          </a:xfrm>
        </p:spPr>
        <p:txBody>
          <a:bodyPr>
            <a:noAutofit/>
          </a:bodyPr>
          <a:lstStyle/>
          <a:p>
            <a:r>
              <a:rPr lang="es-MX" sz="3200" dirty="0" err="1" smtClean="0"/>
              <a:t>We</a:t>
            </a:r>
            <a:r>
              <a:rPr lang="es-MX" sz="3200" dirty="0" smtClean="0"/>
              <a:t> use “</a:t>
            </a:r>
            <a:r>
              <a:rPr lang="es-MX" sz="3200" b="1" dirty="0" err="1" smtClean="0">
                <a:solidFill>
                  <a:srgbClr val="00B0F0"/>
                </a:solidFill>
              </a:rPr>
              <a:t>JUST</a:t>
            </a:r>
            <a:r>
              <a:rPr lang="es-MX" sz="3200" dirty="0" smtClean="0"/>
              <a:t>” to </a:t>
            </a:r>
            <a:r>
              <a:rPr lang="es-MX" sz="3200" dirty="0" err="1" smtClean="0"/>
              <a:t>talk</a:t>
            </a:r>
            <a:r>
              <a:rPr lang="es-MX" sz="3200" dirty="0" smtClean="0"/>
              <a:t> </a:t>
            </a:r>
            <a:r>
              <a:rPr lang="es-MX" sz="3200" dirty="0" err="1" smtClean="0"/>
              <a:t>about</a:t>
            </a:r>
            <a:r>
              <a:rPr lang="es-MX" sz="3200" dirty="0" smtClean="0"/>
              <a:t> </a:t>
            </a:r>
            <a:r>
              <a:rPr lang="es-MX" sz="3200" dirty="0" err="1" smtClean="0"/>
              <a:t>recent</a:t>
            </a:r>
            <a:r>
              <a:rPr lang="es-MX" sz="3200" dirty="0" smtClean="0"/>
              <a:t> </a:t>
            </a:r>
            <a:r>
              <a:rPr lang="es-MX" sz="3200" dirty="0" err="1" smtClean="0"/>
              <a:t>events</a:t>
            </a:r>
            <a:r>
              <a:rPr lang="es-MX" sz="3200" dirty="0" smtClean="0"/>
              <a:t>. “</a:t>
            </a:r>
            <a:r>
              <a:rPr lang="es-MX" sz="3200" b="1" dirty="0" err="1" smtClean="0">
                <a:solidFill>
                  <a:srgbClr val="00B0F0"/>
                </a:solidFill>
              </a:rPr>
              <a:t>JUST</a:t>
            </a:r>
            <a:r>
              <a:rPr lang="es-MX" sz="3200" dirty="0" smtClean="0"/>
              <a:t>” </a:t>
            </a:r>
            <a:r>
              <a:rPr lang="es-MX" sz="3200" dirty="0" err="1" smtClean="0"/>
              <a:t>goes</a:t>
            </a:r>
            <a:r>
              <a:rPr lang="es-MX" sz="3200" dirty="0" smtClean="0"/>
              <a:t> </a:t>
            </a:r>
            <a:r>
              <a:rPr lang="es-MX" sz="3200" dirty="0" err="1" smtClean="0"/>
              <a:t>before</a:t>
            </a:r>
            <a:r>
              <a:rPr lang="es-MX" sz="3200" dirty="0" smtClean="0"/>
              <a:t>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main</a:t>
            </a:r>
            <a:r>
              <a:rPr lang="es-MX" sz="3200" dirty="0" smtClean="0"/>
              <a:t> </a:t>
            </a:r>
            <a:r>
              <a:rPr lang="es-MX" sz="3200" dirty="0" err="1" smtClean="0"/>
              <a:t>verb</a:t>
            </a:r>
            <a:r>
              <a:rPr lang="es-MX" sz="3200" dirty="0" smtClean="0"/>
              <a:t>.</a:t>
            </a:r>
          </a:p>
          <a:p>
            <a:r>
              <a:rPr lang="es-MX" sz="3200" dirty="0" err="1" smtClean="0"/>
              <a:t>Examples</a:t>
            </a:r>
            <a:r>
              <a:rPr lang="es-MX" sz="32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I </a:t>
            </a:r>
            <a:r>
              <a:rPr lang="es-MX" sz="3200" dirty="0" err="1" smtClean="0"/>
              <a:t>have</a:t>
            </a:r>
            <a:r>
              <a:rPr lang="es-MX" sz="3200" dirty="0" smtClean="0"/>
              <a:t> </a:t>
            </a:r>
            <a:r>
              <a:rPr lang="es-MX" sz="3200" dirty="0" err="1" smtClean="0"/>
              <a:t>eaten</a:t>
            </a:r>
            <a:r>
              <a:rPr lang="es-MX" sz="3200" dirty="0" smtClean="0"/>
              <a:t> </a:t>
            </a:r>
            <a:r>
              <a:rPr lang="es-MX" sz="3200" dirty="0" err="1" smtClean="0"/>
              <a:t>Chinese</a:t>
            </a:r>
            <a:r>
              <a:rPr lang="es-MX" sz="3200" dirty="0" smtClean="0"/>
              <a:t> </a:t>
            </a:r>
            <a:r>
              <a:rPr lang="es-MX" sz="3200" dirty="0" err="1" smtClean="0"/>
              <a:t>food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smtClean="0"/>
              <a:t>Anna has </a:t>
            </a:r>
            <a:r>
              <a:rPr lang="es-MX" sz="3200" dirty="0" err="1" smtClean="0"/>
              <a:t>finished</a:t>
            </a:r>
            <a:r>
              <a:rPr lang="es-MX" sz="3200" dirty="0" smtClean="0"/>
              <a:t> </a:t>
            </a:r>
            <a:r>
              <a:rPr lang="es-MX" sz="3200" dirty="0" err="1" smtClean="0"/>
              <a:t>homework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3200" dirty="0" err="1" smtClean="0"/>
              <a:t>We</a:t>
            </a:r>
            <a:r>
              <a:rPr lang="es-MX" sz="3200" dirty="0" smtClean="0"/>
              <a:t> </a:t>
            </a:r>
            <a:r>
              <a:rPr lang="es-MX" sz="3200" dirty="0" err="1" smtClean="0"/>
              <a:t>have</a:t>
            </a:r>
            <a:r>
              <a:rPr lang="es-MX" sz="3200" dirty="0" smtClean="0"/>
              <a:t> </a:t>
            </a:r>
            <a:r>
              <a:rPr lang="es-MX" sz="3200" dirty="0" err="1" smtClean="0"/>
              <a:t>gone</a:t>
            </a:r>
            <a:r>
              <a:rPr lang="es-MX" sz="3200" dirty="0" smtClean="0"/>
              <a:t> to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movies</a:t>
            </a:r>
            <a:r>
              <a:rPr lang="es-MX" sz="32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s-MX" sz="3200" dirty="0"/>
          </a:p>
          <a:p>
            <a:endParaRPr lang="es-MX" sz="3200" dirty="0"/>
          </a:p>
        </p:txBody>
      </p:sp>
      <p:sp>
        <p:nvSpPr>
          <p:cNvPr id="4" name="Rectángulo 3"/>
          <p:cNvSpPr/>
          <p:nvPr/>
        </p:nvSpPr>
        <p:spPr>
          <a:xfrm>
            <a:off x="640144" y="3300680"/>
            <a:ext cx="5257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I </a:t>
            </a:r>
            <a:r>
              <a:rPr lang="es-MX" sz="3200" dirty="0" err="1"/>
              <a:t>have</a:t>
            </a:r>
            <a:r>
              <a:rPr lang="es-MX" sz="3200" dirty="0"/>
              <a:t> </a:t>
            </a:r>
            <a:r>
              <a:rPr lang="es-MX" sz="3200" b="1" dirty="0" err="1">
                <a:solidFill>
                  <a:srgbClr val="FF0000"/>
                </a:solidFill>
              </a:rPr>
              <a:t>just</a:t>
            </a:r>
            <a:r>
              <a:rPr lang="es-MX" sz="3200" dirty="0">
                <a:solidFill>
                  <a:srgbClr val="FF0000"/>
                </a:solidFill>
              </a:rPr>
              <a:t> </a:t>
            </a:r>
            <a:r>
              <a:rPr lang="es-MX" sz="3200" dirty="0" err="1"/>
              <a:t>eaten</a:t>
            </a:r>
            <a:r>
              <a:rPr lang="es-MX" sz="3200" dirty="0"/>
              <a:t> </a:t>
            </a:r>
            <a:r>
              <a:rPr lang="es-MX" sz="3200" dirty="0" err="1"/>
              <a:t>Chinese</a:t>
            </a:r>
            <a:r>
              <a:rPr lang="es-MX" sz="3200" dirty="0"/>
              <a:t> </a:t>
            </a:r>
            <a:r>
              <a:rPr lang="es-MX" sz="3200" dirty="0" err="1"/>
              <a:t>food</a:t>
            </a:r>
            <a:r>
              <a:rPr lang="es-MX" sz="3200" dirty="0"/>
              <a:t>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40144" y="4478532"/>
            <a:ext cx="5605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/>
              <a:t>Anna has </a:t>
            </a:r>
            <a:r>
              <a:rPr lang="es-MX" sz="3200" b="1" dirty="0" err="1" smtClean="0">
                <a:solidFill>
                  <a:srgbClr val="FF0000"/>
                </a:solidFill>
              </a:rPr>
              <a:t>just</a:t>
            </a:r>
            <a:r>
              <a:rPr lang="es-MX" sz="3200" dirty="0" smtClean="0">
                <a:solidFill>
                  <a:srgbClr val="FF0000"/>
                </a:solidFill>
              </a:rPr>
              <a:t> </a:t>
            </a:r>
            <a:r>
              <a:rPr lang="es-MX" sz="3200" dirty="0" err="1" smtClean="0"/>
              <a:t>finished</a:t>
            </a:r>
            <a:r>
              <a:rPr lang="es-MX" sz="3200" dirty="0" smtClean="0"/>
              <a:t> </a:t>
            </a:r>
            <a:r>
              <a:rPr lang="es-MX" sz="3200" dirty="0" err="1"/>
              <a:t>homework</a:t>
            </a:r>
            <a:r>
              <a:rPr lang="es-MX" sz="3200" dirty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40144" y="5656385"/>
            <a:ext cx="5642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err="1"/>
              <a:t>We</a:t>
            </a:r>
            <a:r>
              <a:rPr lang="es-MX" sz="3200" dirty="0"/>
              <a:t> </a:t>
            </a:r>
            <a:r>
              <a:rPr lang="es-MX" sz="3200" dirty="0" err="1"/>
              <a:t>have</a:t>
            </a:r>
            <a:r>
              <a:rPr lang="es-MX" sz="3200" dirty="0"/>
              <a:t> </a:t>
            </a:r>
            <a:r>
              <a:rPr lang="es-MX" sz="3200" b="1" dirty="0" err="1" smtClean="0">
                <a:solidFill>
                  <a:srgbClr val="FF0000"/>
                </a:solidFill>
              </a:rPr>
              <a:t>just</a:t>
            </a:r>
            <a:r>
              <a:rPr lang="es-MX" sz="3200" dirty="0" smtClean="0">
                <a:solidFill>
                  <a:srgbClr val="FF0000"/>
                </a:solidFill>
              </a:rPr>
              <a:t> </a:t>
            </a:r>
            <a:r>
              <a:rPr lang="es-MX" sz="3200" dirty="0" err="1" smtClean="0"/>
              <a:t>gone</a:t>
            </a:r>
            <a:r>
              <a:rPr lang="es-MX" sz="3200" dirty="0" smtClean="0"/>
              <a:t> </a:t>
            </a:r>
            <a:r>
              <a:rPr lang="es-MX" sz="3200" dirty="0"/>
              <a:t>to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movies</a:t>
            </a:r>
            <a:r>
              <a:rPr lang="es-MX" sz="3200" dirty="0"/>
              <a:t>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906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964" y="152400"/>
            <a:ext cx="9720072" cy="977900"/>
          </a:xfrm>
        </p:spPr>
        <p:txBody>
          <a:bodyPr/>
          <a:lstStyle/>
          <a:p>
            <a:r>
              <a:rPr lang="en-GB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I’ve just…</a:t>
            </a:r>
            <a:endParaRPr lang="en-GB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977900"/>
            <a:ext cx="11536172" cy="2717800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just"/>
            <a:r>
              <a:rPr lang="en-GB" sz="2800" b="1" dirty="0" smtClean="0">
                <a:solidFill>
                  <a:schemeClr val="bg1"/>
                </a:solidFill>
              </a:rPr>
              <a:t>Part 1. Think about some recent activities that you have done and write 3 of them. The activities have to be important or meaningful for you.</a:t>
            </a:r>
          </a:p>
          <a:p>
            <a:pPr algn="just"/>
            <a:r>
              <a:rPr lang="en-GB" sz="2800" dirty="0" smtClean="0">
                <a:solidFill>
                  <a:srgbClr val="002060"/>
                </a:solidFill>
              </a:rPr>
              <a:t>1. I have just broken up with my girlfriend.</a:t>
            </a:r>
          </a:p>
          <a:p>
            <a:pPr algn="just"/>
            <a:r>
              <a:rPr lang="en-GB" sz="2800" dirty="0" smtClean="0">
                <a:solidFill>
                  <a:srgbClr val="002060"/>
                </a:solidFill>
              </a:rPr>
              <a:t>2. I have just bought a nice car.</a:t>
            </a:r>
          </a:p>
          <a:p>
            <a:pPr algn="just"/>
            <a:r>
              <a:rPr lang="en-GB" sz="2800" dirty="0" smtClean="0">
                <a:solidFill>
                  <a:srgbClr val="002060"/>
                </a:solidFill>
              </a:rPr>
              <a:t>3. I have just lost all my money.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87528" y="3797300"/>
            <a:ext cx="7065772" cy="2971800"/>
          </a:xfrm>
          <a:prstGeom prst="rect">
            <a:avLst/>
          </a:prstGeom>
          <a:solidFill>
            <a:srgbClr val="FFC000"/>
          </a:solidFill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800" b="1" dirty="0" smtClean="0">
                <a:solidFill>
                  <a:schemeClr val="bg1"/>
                </a:solidFill>
              </a:rPr>
              <a:t>Part 2. Speaking: Ask 5 different classmates about their information. Try to memorize the information</a:t>
            </a:r>
          </a:p>
          <a:p>
            <a:pPr algn="just"/>
            <a:r>
              <a:rPr lang="en-GB" sz="4000" dirty="0" smtClean="0">
                <a:solidFill>
                  <a:srgbClr val="0070C0"/>
                </a:solidFill>
              </a:rPr>
              <a:t>Have you…?</a:t>
            </a:r>
          </a:p>
          <a:p>
            <a:pPr algn="just"/>
            <a:r>
              <a:rPr lang="en-GB" sz="4000" dirty="0" smtClean="0">
                <a:solidFill>
                  <a:srgbClr val="FF0000"/>
                </a:solidFill>
              </a:rPr>
              <a:t>No, but I’ve just…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7543800" y="3797300"/>
            <a:ext cx="4279900" cy="2971800"/>
          </a:xfrm>
          <a:prstGeom prst="rect">
            <a:avLst/>
          </a:prstGeom>
          <a:solidFill>
            <a:srgbClr val="0070C0"/>
          </a:solidFill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800" b="1" dirty="0" smtClean="0">
                <a:solidFill>
                  <a:schemeClr val="bg1"/>
                </a:solidFill>
              </a:rPr>
              <a:t>Part 3. Writing: Write your classmates’ information.</a:t>
            </a:r>
          </a:p>
          <a:p>
            <a:pPr algn="just"/>
            <a:r>
              <a:rPr lang="en-GB" sz="2800" dirty="0" smtClean="0">
                <a:solidFill>
                  <a:schemeClr val="bg1"/>
                </a:solidFill>
              </a:rPr>
              <a:t>1. Maria has just found a lot of money.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0537983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660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752" y="174700"/>
            <a:ext cx="9008496" cy="40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35" y="4221088"/>
            <a:ext cx="889513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0835538" y="-799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13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 err="1"/>
              <a:t>Mis</a:t>
            </a:r>
            <a:r>
              <a:rPr lang="en-US" dirty="0"/>
              <a:t> </a:t>
            </a:r>
            <a:r>
              <a:rPr lang="en-US" dirty="0" err="1" smtClean="0"/>
              <a:t>experiencias</a:t>
            </a:r>
            <a:endParaRPr lang="en-US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Asocia elementos lingüístico – comunicativos para que de manera oral o escrita exprese sus planes en el futuro y </a:t>
            </a:r>
            <a:r>
              <a:rPr lang="es-MX" dirty="0" smtClean="0"/>
              <a:t>haga predicciones </a:t>
            </a:r>
            <a:r>
              <a:rPr lang="es-MX" dirty="0"/>
              <a:t>basadas en una situación familiar que le sea familiar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503" y="117567"/>
            <a:ext cx="2886891" cy="1066800"/>
          </a:xfrm>
        </p:spPr>
        <p:txBody>
          <a:bodyPr/>
          <a:lstStyle/>
          <a:p>
            <a:r>
              <a:rPr lang="es-ES" dirty="0" err="1" smtClean="0"/>
              <a:t>Just</a:t>
            </a:r>
            <a:r>
              <a:rPr lang="es-ES" dirty="0" smtClean="0"/>
              <a:t> &amp; </a:t>
            </a:r>
            <a:r>
              <a:rPr lang="es-ES" dirty="0" err="1" smtClean="0"/>
              <a:t>Still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79800" y="437469"/>
            <a:ext cx="8619307" cy="1696184"/>
          </a:xfrm>
        </p:spPr>
        <p:txBody>
          <a:bodyPr>
            <a:noAutofit/>
          </a:bodyPr>
          <a:lstStyle/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car </a:t>
            </a:r>
            <a:r>
              <a:rPr lang="es-ES" sz="3600" dirty="0" err="1" smtClean="0">
                <a:solidFill>
                  <a:srgbClr val="0070C0"/>
                </a:solidFill>
              </a:rPr>
              <a:t>recently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70C0"/>
                </a:solidFill>
              </a:rPr>
              <a:t>have</a:t>
            </a:r>
            <a:r>
              <a:rPr lang="es-ES" sz="3600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FF0000"/>
                </a:solidFill>
              </a:rPr>
              <a:t>just</a:t>
            </a:r>
            <a:r>
              <a:rPr lang="es-ES" sz="3600" b="1" dirty="0" smtClean="0">
                <a:solidFill>
                  <a:srgbClr val="FF000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dirty="0" smtClean="0">
                <a:solidFill>
                  <a:srgbClr val="0070C0"/>
                </a:solidFill>
              </a:rPr>
              <a:t> a car </a:t>
            </a:r>
            <a:r>
              <a:rPr lang="es-ES" sz="3600" dirty="0" err="1" smtClean="0">
                <a:solidFill>
                  <a:srgbClr val="0070C0"/>
                </a:solidFill>
              </a:rPr>
              <a:t>recently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MX" sz="3600" dirty="0" smtClean="0">
              <a:solidFill>
                <a:srgbClr val="0070C0"/>
              </a:solidFill>
            </a:endParaRPr>
          </a:p>
          <a:p>
            <a:pPr marL="109728" indent="0" algn="r">
              <a:buNone/>
            </a:pPr>
            <a:r>
              <a:rPr lang="es-ES" sz="3600" dirty="0" smtClean="0">
                <a:solidFill>
                  <a:srgbClr val="0070C0"/>
                </a:solidFill>
              </a:rPr>
              <a:t>I </a:t>
            </a:r>
            <a:r>
              <a:rPr lang="es-ES" sz="3600" dirty="0" err="1" smtClean="0">
                <a:solidFill>
                  <a:srgbClr val="00B050"/>
                </a:solidFill>
              </a:rPr>
              <a:t>haven’t</a:t>
            </a:r>
            <a:r>
              <a:rPr lang="es-ES" sz="3600" dirty="0" smtClean="0">
                <a:solidFill>
                  <a:srgbClr val="00B050"/>
                </a:solidFill>
              </a:rPr>
              <a:t> </a:t>
            </a:r>
            <a:r>
              <a:rPr lang="es-ES" sz="3600" b="1" dirty="0" err="1" smtClean="0">
                <a:solidFill>
                  <a:srgbClr val="FF0000"/>
                </a:solidFill>
              </a:rPr>
              <a:t>still</a:t>
            </a:r>
            <a:r>
              <a:rPr lang="es-ES" sz="3600" b="1" dirty="0" smtClean="0">
                <a:solidFill>
                  <a:srgbClr val="FF0000"/>
                </a:solidFill>
              </a:rPr>
              <a:t> </a:t>
            </a:r>
            <a:r>
              <a:rPr lang="es-ES" sz="3600" dirty="0" err="1" smtClean="0">
                <a:solidFill>
                  <a:srgbClr val="0070C0"/>
                </a:solidFill>
              </a:rPr>
              <a:t>bought</a:t>
            </a:r>
            <a:r>
              <a:rPr lang="es-ES" sz="3600" b="1" dirty="0" smtClean="0">
                <a:solidFill>
                  <a:srgbClr val="0070C0"/>
                </a:solidFill>
              </a:rPr>
              <a:t> </a:t>
            </a:r>
            <a:r>
              <a:rPr lang="es-ES" sz="3600" dirty="0" smtClean="0">
                <a:solidFill>
                  <a:srgbClr val="0070C0"/>
                </a:solidFill>
              </a:rPr>
              <a:t>a </a:t>
            </a:r>
            <a:r>
              <a:rPr lang="es-ES" sz="3600" dirty="0">
                <a:solidFill>
                  <a:srgbClr val="0070C0"/>
                </a:solidFill>
              </a:rPr>
              <a:t>car </a:t>
            </a:r>
            <a:r>
              <a:rPr lang="es-ES" sz="3600" dirty="0" err="1" smtClean="0">
                <a:solidFill>
                  <a:srgbClr val="0070C0"/>
                </a:solidFill>
              </a:rPr>
              <a:t>recently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401" y="2613503"/>
            <a:ext cx="8239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has </a:t>
            </a:r>
            <a:r>
              <a:rPr lang="es-ES" sz="3600" b="1" dirty="0" err="1">
                <a:solidFill>
                  <a:srgbClr val="FF0000"/>
                </a:solidFill>
              </a:rPr>
              <a:t>just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>
                <a:solidFill>
                  <a:srgbClr val="0070C0"/>
                </a:solidFill>
              </a:rPr>
              <a:t>.</a:t>
            </a:r>
          </a:p>
          <a:p>
            <a:pPr marL="109728" indent="0">
              <a:buNone/>
            </a:pPr>
            <a:r>
              <a:rPr lang="es-ES" sz="3600" dirty="0" err="1">
                <a:solidFill>
                  <a:srgbClr val="0070C0"/>
                </a:solidFill>
              </a:rPr>
              <a:t>Maria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hasn’t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still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met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her</a:t>
            </a:r>
            <a:r>
              <a:rPr lang="es-ES" sz="3600" dirty="0">
                <a:solidFill>
                  <a:srgbClr val="0070C0"/>
                </a:solidFill>
              </a:rPr>
              <a:t> true </a:t>
            </a:r>
            <a:r>
              <a:rPr lang="es-ES" sz="3600" dirty="0" err="1">
                <a:solidFill>
                  <a:srgbClr val="0070C0"/>
                </a:solidFill>
              </a:rPr>
              <a:t>love</a:t>
            </a:r>
            <a:r>
              <a:rPr lang="es-ES" sz="3600" dirty="0" smtClean="0">
                <a:solidFill>
                  <a:srgbClr val="0070C0"/>
                </a:solidFill>
              </a:rPr>
              <a:t>.</a:t>
            </a: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864101" y="4847680"/>
            <a:ext cx="7327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70C0"/>
                </a:solidFill>
              </a:rPr>
              <a:t>have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just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</a:p>
          <a:p>
            <a:pPr marL="109728" indent="0" algn="r">
              <a:buNone/>
            </a:pPr>
            <a:r>
              <a:rPr lang="es-ES" sz="3600" dirty="0" err="1">
                <a:solidFill>
                  <a:srgbClr val="0070C0"/>
                </a:solidFill>
              </a:rPr>
              <a:t>They</a:t>
            </a:r>
            <a:r>
              <a:rPr lang="es-ES" sz="3600" dirty="0">
                <a:solidFill>
                  <a:srgbClr val="0070C0"/>
                </a:solidFill>
              </a:rPr>
              <a:t> </a:t>
            </a:r>
            <a:r>
              <a:rPr lang="es-ES" sz="3600" dirty="0" err="1">
                <a:solidFill>
                  <a:srgbClr val="00B050"/>
                </a:solidFill>
              </a:rPr>
              <a:t>haven’t</a:t>
            </a:r>
            <a:r>
              <a:rPr lang="es-ES" sz="3600" dirty="0">
                <a:solidFill>
                  <a:srgbClr val="00B050"/>
                </a:solidFill>
              </a:rPr>
              <a:t> </a:t>
            </a:r>
            <a:r>
              <a:rPr lang="es-ES" sz="3600" b="1" dirty="0" err="1">
                <a:solidFill>
                  <a:srgbClr val="FF0000"/>
                </a:solidFill>
              </a:rPr>
              <a:t>still</a:t>
            </a:r>
            <a:r>
              <a:rPr lang="es-ES" sz="3600" b="1" dirty="0">
                <a:solidFill>
                  <a:srgbClr val="FF0000"/>
                </a:solidFill>
              </a:rPr>
              <a:t> </a:t>
            </a:r>
            <a:r>
              <a:rPr lang="es-ES" sz="3600" dirty="0">
                <a:solidFill>
                  <a:srgbClr val="0070C0"/>
                </a:solidFill>
              </a:rPr>
              <a:t>won </a:t>
            </a:r>
            <a:r>
              <a:rPr lang="es-ES" sz="3600" dirty="0" err="1">
                <a:solidFill>
                  <a:srgbClr val="0070C0"/>
                </a:solidFill>
              </a:rPr>
              <a:t>the</a:t>
            </a:r>
            <a:r>
              <a:rPr lang="es-ES" sz="3600" dirty="0">
                <a:solidFill>
                  <a:srgbClr val="0070C0"/>
                </a:solidFill>
              </a:rPr>
              <a:t> final.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171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4954268" y="1704948"/>
            <a:ext cx="7110056" cy="4835552"/>
          </a:xfrm>
          <a:prstGeom prst="roundRect">
            <a:avLst/>
          </a:prstGeom>
          <a:solidFill>
            <a:srgbClr val="F96A1B">
              <a:alpha val="50196"/>
            </a:srgb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00976" y="398294"/>
            <a:ext cx="9791024" cy="1066800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Make true sentences using </a:t>
            </a:r>
            <a:br>
              <a:rPr lang="en-GB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GB" dirty="0" smtClean="0">
                <a:solidFill>
                  <a:srgbClr val="FF0000"/>
                </a:solidFill>
              </a:rPr>
              <a:t>ALREADY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YET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F0"/>
                </a:solidFill>
              </a:rPr>
              <a:t>JUST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C00000"/>
                </a:solidFill>
              </a:rPr>
              <a:t>STILL </a:t>
            </a:r>
            <a:r>
              <a:rPr lang="en-GB" dirty="0" smtClean="0"/>
              <a:t>&amp; </a:t>
            </a:r>
            <a:r>
              <a:rPr lang="en-GB" dirty="0" smtClean="0">
                <a:solidFill>
                  <a:srgbClr val="7030A0"/>
                </a:solidFill>
              </a:rPr>
              <a:t>NEVER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24468" y="1084380"/>
            <a:ext cx="5585468" cy="642132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GB" sz="3600" dirty="0" smtClean="0">
                <a:solidFill>
                  <a:srgbClr val="FF0000"/>
                </a:solidFill>
              </a:rPr>
              <a:t>Play volleyball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Eat seafood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Dance salsa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Buy a house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Travel to Europe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Meet a famous actor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Work in an office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Kiss someone</a:t>
            </a:r>
          </a:p>
          <a:p>
            <a:pPr marL="109728" indent="0">
              <a:buNone/>
            </a:pPr>
            <a:r>
              <a:rPr lang="en-GB" sz="3600" dirty="0" smtClean="0">
                <a:solidFill>
                  <a:srgbClr val="00B050"/>
                </a:solidFill>
              </a:rPr>
              <a:t>Listen to metal music</a:t>
            </a:r>
          </a:p>
          <a:p>
            <a:pPr marL="109728" indent="0">
              <a:buNone/>
            </a:pPr>
            <a:endParaRPr lang="en-GB" sz="3600" dirty="0">
              <a:solidFill>
                <a:srgbClr val="00B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04904" y="2245008"/>
            <a:ext cx="6284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/>
              <a:t>have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7030A0"/>
                </a:solidFill>
              </a:rPr>
              <a:t>never</a:t>
            </a:r>
            <a:r>
              <a:rPr lang="es-ES" sz="3200" dirty="0">
                <a:solidFill>
                  <a:srgbClr val="7030A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104905" y="3001092"/>
            <a:ext cx="6683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/>
              <a:t>have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FF0000"/>
                </a:solidFill>
              </a:rPr>
              <a:t>already</a:t>
            </a:r>
            <a:r>
              <a:rPr lang="es-ES" sz="3200" dirty="0">
                <a:solidFill>
                  <a:srgbClr val="FF000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104905" y="3757176"/>
            <a:ext cx="5782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/>
              <a:t>have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00B0F0"/>
                </a:solidFill>
              </a:rPr>
              <a:t>just</a:t>
            </a:r>
            <a:r>
              <a:rPr lang="es-ES" sz="3200" dirty="0">
                <a:solidFill>
                  <a:srgbClr val="FF000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104904" y="4513260"/>
            <a:ext cx="6227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3200" b="1" dirty="0" err="1">
                <a:solidFill>
                  <a:srgbClr val="C00000"/>
                </a:solidFill>
              </a:rPr>
              <a:t>still</a:t>
            </a:r>
            <a:r>
              <a:rPr lang="es-ES" sz="3200" dirty="0">
                <a:solidFill>
                  <a:srgbClr val="C00000"/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5104904" y="5269344"/>
            <a:ext cx="6309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I </a:t>
            </a:r>
            <a:r>
              <a:rPr lang="es-ES" sz="32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3200" dirty="0" err="1"/>
              <a:t>played</a:t>
            </a:r>
            <a:r>
              <a:rPr lang="es-ES" sz="3200" dirty="0"/>
              <a:t> </a:t>
            </a:r>
            <a:r>
              <a:rPr lang="es-ES" sz="3200" dirty="0" err="1"/>
              <a:t>volleyball</a:t>
            </a:r>
            <a:r>
              <a:rPr lang="es-ES" sz="3200" dirty="0"/>
              <a:t> </a:t>
            </a:r>
            <a:r>
              <a:rPr lang="es-ES" sz="3200" b="1" dirty="0" err="1">
                <a:solidFill>
                  <a:srgbClr val="00B050"/>
                </a:solidFill>
              </a:rPr>
              <a:t>yet</a:t>
            </a:r>
            <a:r>
              <a:rPr lang="es-ES" sz="3200" dirty="0"/>
              <a:t>.</a:t>
            </a:r>
            <a:endParaRPr lang="es-MX" sz="3200" dirty="0"/>
          </a:p>
        </p:txBody>
      </p:sp>
      <p:sp>
        <p:nvSpPr>
          <p:cNvPr id="10" name="Rectángulo 9"/>
          <p:cNvSpPr/>
          <p:nvPr/>
        </p:nvSpPr>
        <p:spPr>
          <a:xfrm>
            <a:off x="10809129" y="-926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474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0727" y="2273300"/>
            <a:ext cx="9720073" cy="402336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 smtClean="0"/>
              <a:t>_____________________________.</a:t>
            </a:r>
          </a:p>
          <a:p>
            <a:pPr marL="624078" indent="-514350">
              <a:buAutoNum type="arabicPeriod"/>
            </a:pPr>
            <a:r>
              <a:rPr lang="es-ES" sz="3600" dirty="0"/>
              <a:t>_____________________________.</a:t>
            </a:r>
            <a:endParaRPr lang="es-MX" sz="36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90727" y="646212"/>
            <a:ext cx="10299700" cy="138578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dirty="0">
                <a:solidFill>
                  <a:schemeClr val="tx1"/>
                </a:solidFill>
                <a:latin typeface="+mn-lt"/>
              </a:rPr>
              <a:t>Make true sentences using </a:t>
            </a:r>
            <a:br>
              <a:rPr lang="en-GB" sz="4400" dirty="0">
                <a:solidFill>
                  <a:schemeClr val="tx1"/>
                </a:solidFill>
                <a:latin typeface="+mn-lt"/>
              </a:rPr>
            </a:br>
            <a:r>
              <a:rPr lang="en-GB" sz="4400" dirty="0">
                <a:solidFill>
                  <a:srgbClr val="FF0000"/>
                </a:solidFill>
                <a:latin typeface="+mn-lt"/>
              </a:rPr>
              <a:t>ALREADY</a:t>
            </a:r>
            <a:r>
              <a:rPr lang="en-GB" sz="4400" dirty="0">
                <a:latin typeface="+mn-lt"/>
              </a:rPr>
              <a:t>, </a:t>
            </a:r>
            <a:r>
              <a:rPr lang="en-GB" sz="4400" dirty="0">
                <a:solidFill>
                  <a:srgbClr val="00B050"/>
                </a:solidFill>
                <a:latin typeface="+mn-lt"/>
              </a:rPr>
              <a:t>YET</a:t>
            </a:r>
            <a:r>
              <a:rPr lang="en-GB" sz="4400" dirty="0">
                <a:latin typeface="+mn-lt"/>
              </a:rPr>
              <a:t>, </a:t>
            </a:r>
            <a:r>
              <a:rPr lang="en-GB" sz="4400" dirty="0">
                <a:solidFill>
                  <a:srgbClr val="00B0F0"/>
                </a:solidFill>
                <a:latin typeface="+mn-lt"/>
              </a:rPr>
              <a:t>JUST</a:t>
            </a:r>
            <a:r>
              <a:rPr lang="en-GB" sz="4400" dirty="0">
                <a:latin typeface="+mn-lt"/>
              </a:rPr>
              <a:t>, </a:t>
            </a:r>
            <a:r>
              <a:rPr lang="en-GB" sz="4400" dirty="0">
                <a:solidFill>
                  <a:srgbClr val="C00000"/>
                </a:solidFill>
                <a:latin typeface="+mn-lt"/>
              </a:rPr>
              <a:t>STILL </a:t>
            </a:r>
            <a:r>
              <a:rPr lang="en-GB" sz="4400" dirty="0">
                <a:latin typeface="+mn-lt"/>
              </a:rPr>
              <a:t>&amp; </a:t>
            </a:r>
            <a:r>
              <a:rPr lang="en-GB" sz="4400" dirty="0">
                <a:solidFill>
                  <a:srgbClr val="7030A0"/>
                </a:solidFill>
                <a:latin typeface="+mn-lt"/>
              </a:rPr>
              <a:t>NEVER</a:t>
            </a:r>
            <a:r>
              <a:rPr lang="en-GB" sz="4400" dirty="0">
                <a:latin typeface="+mn-lt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809129" y="-92680"/>
            <a:ext cx="13564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Writing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909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8307" y="388306"/>
            <a:ext cx="11386159" cy="1224593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err="1" smtClean="0">
                <a:solidFill>
                  <a:srgbClr val="FF0000"/>
                </a:solidFill>
                <a:latin typeface="+mn-lt"/>
              </a:rPr>
              <a:t>Now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ask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some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friends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about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the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activites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you</a:t>
            </a:r>
            <a:r>
              <a:rPr lang="es-E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+mn-lt"/>
              </a:rPr>
              <a:t>described</a:t>
            </a:r>
            <a:endParaRPr lang="es-MX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8306" y="2070100"/>
            <a:ext cx="11386160" cy="4142809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s-ES" sz="4400" dirty="0" smtClean="0"/>
              <a:t>Use </a:t>
            </a:r>
            <a:r>
              <a:rPr lang="es-ES" sz="4400" dirty="0" err="1"/>
              <a:t>the</a:t>
            </a:r>
            <a:r>
              <a:rPr lang="es-ES" sz="4400" dirty="0"/>
              <a:t> </a:t>
            </a:r>
            <a:r>
              <a:rPr lang="es-ES" sz="4400" dirty="0" err="1"/>
              <a:t>following</a:t>
            </a:r>
            <a:r>
              <a:rPr lang="es-ES" sz="4400" dirty="0"/>
              <a:t> </a:t>
            </a:r>
            <a:r>
              <a:rPr lang="es-ES" sz="4400" dirty="0" err="1"/>
              <a:t>question</a:t>
            </a:r>
            <a:endParaRPr lang="es-ES" sz="4400" dirty="0"/>
          </a:p>
          <a:p>
            <a:pPr marL="109728" indent="0" algn="ctr">
              <a:buNone/>
            </a:pPr>
            <a:endParaRPr lang="es-ES" sz="4400" dirty="0"/>
          </a:p>
          <a:p>
            <a:pPr marL="109728" indent="0" algn="ctr">
              <a:buNone/>
            </a:pPr>
            <a:r>
              <a:rPr lang="es-ES" sz="4400" dirty="0" err="1">
                <a:solidFill>
                  <a:srgbClr val="FF0000"/>
                </a:solidFill>
              </a:rPr>
              <a:t>Have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>
                <a:solidFill>
                  <a:srgbClr val="FF0000"/>
                </a:solidFill>
              </a:rPr>
              <a:t>you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>
                <a:solidFill>
                  <a:srgbClr val="FF0000"/>
                </a:solidFill>
              </a:rPr>
              <a:t>ever</a:t>
            </a:r>
            <a:r>
              <a:rPr lang="es-ES" sz="4400" dirty="0">
                <a:solidFill>
                  <a:srgbClr val="FF0000"/>
                </a:solidFill>
              </a:rPr>
              <a:t> ….?</a:t>
            </a:r>
          </a:p>
          <a:p>
            <a:pPr marL="109728" indent="0" algn="ctr">
              <a:buNone/>
            </a:pPr>
            <a:endParaRPr lang="es-ES" sz="4400" dirty="0"/>
          </a:p>
          <a:p>
            <a:pPr marL="109728" indent="0" algn="ctr">
              <a:buNone/>
            </a:pPr>
            <a:r>
              <a:rPr lang="es-ES" sz="4400" dirty="0" err="1">
                <a:solidFill>
                  <a:srgbClr val="0070C0"/>
                </a:solidFill>
              </a:rPr>
              <a:t>Have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you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ever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played</a:t>
            </a:r>
            <a:r>
              <a:rPr lang="es-ES" sz="4400" dirty="0">
                <a:solidFill>
                  <a:srgbClr val="0070C0"/>
                </a:solidFill>
              </a:rPr>
              <a:t> </a:t>
            </a:r>
            <a:r>
              <a:rPr lang="es-ES" sz="4400" dirty="0" err="1">
                <a:solidFill>
                  <a:srgbClr val="0070C0"/>
                </a:solidFill>
              </a:rPr>
              <a:t>volleyball</a:t>
            </a:r>
            <a:r>
              <a:rPr lang="es-ES" sz="4400" dirty="0">
                <a:solidFill>
                  <a:srgbClr val="0070C0"/>
                </a:solidFill>
              </a:rPr>
              <a:t>?</a:t>
            </a:r>
            <a:endParaRPr lang="es-MX" sz="4400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386195" y="-92680"/>
            <a:ext cx="18213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Speaking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54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7" y="3308712"/>
            <a:ext cx="2962672" cy="1637003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GB" sz="4000" dirty="0">
                <a:solidFill>
                  <a:srgbClr val="FF0000"/>
                </a:solidFill>
              </a:rPr>
              <a:t>Play volleyball</a:t>
            </a:r>
          </a:p>
          <a:p>
            <a:pPr marL="109728" indent="0" algn="ctr">
              <a:buNone/>
            </a:pP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77003" y="2465348"/>
            <a:ext cx="8568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7030A0"/>
                </a:solidFill>
              </a:rPr>
              <a:t>never</a:t>
            </a:r>
            <a:r>
              <a:rPr lang="es-ES" sz="4400" dirty="0">
                <a:solidFill>
                  <a:srgbClr val="7030A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077004" y="3221432"/>
            <a:ext cx="91149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FF0000"/>
                </a:solidFill>
              </a:rPr>
              <a:t>already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077004" y="3977516"/>
            <a:ext cx="78758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00B0F0"/>
                </a:solidFill>
              </a:rPr>
              <a:t>just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077003" y="4733600"/>
            <a:ext cx="8488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4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4400" dirty="0" err="1">
                <a:solidFill>
                  <a:srgbClr val="C00000"/>
                </a:solidFill>
              </a:rPr>
              <a:t>still</a:t>
            </a:r>
            <a:r>
              <a:rPr lang="es-ES" sz="4400" dirty="0">
                <a:solidFill>
                  <a:srgbClr val="C00000"/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077003" y="5489684"/>
            <a:ext cx="86020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I </a:t>
            </a:r>
            <a:r>
              <a:rPr lang="es-ES" sz="4400" dirty="0" err="1">
                <a:solidFill>
                  <a:schemeClr val="accent2">
                    <a:lumMod val="75000"/>
                  </a:schemeClr>
                </a:solidFill>
              </a:rPr>
              <a:t>haven’t</a:t>
            </a:r>
            <a:r>
              <a:rPr lang="es-ES" sz="4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4400" dirty="0" err="1"/>
              <a:t>played</a:t>
            </a:r>
            <a:r>
              <a:rPr lang="es-ES" sz="4400" dirty="0"/>
              <a:t> </a:t>
            </a:r>
            <a:r>
              <a:rPr lang="es-ES" sz="4400" dirty="0" err="1"/>
              <a:t>volleyball</a:t>
            </a:r>
            <a:r>
              <a:rPr lang="es-ES" sz="4400" dirty="0"/>
              <a:t> </a:t>
            </a:r>
            <a:r>
              <a:rPr lang="es-ES" sz="4400" dirty="0" err="1">
                <a:solidFill>
                  <a:srgbClr val="00B050"/>
                </a:solidFill>
              </a:rPr>
              <a:t>yet</a:t>
            </a:r>
            <a:r>
              <a:rPr lang="es-ES" sz="4400" dirty="0"/>
              <a:t>.</a:t>
            </a:r>
            <a:endParaRPr lang="es-MX" sz="4400" dirty="0"/>
          </a:p>
        </p:txBody>
      </p:sp>
      <p:sp>
        <p:nvSpPr>
          <p:cNvPr id="11" name="10 Rectángulo"/>
          <p:cNvSpPr/>
          <p:nvPr/>
        </p:nvSpPr>
        <p:spPr>
          <a:xfrm>
            <a:off x="-526" y="557188"/>
            <a:ext cx="121914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ctr"/>
            <a:r>
              <a:rPr lang="es-ES" sz="4800" dirty="0" err="1">
                <a:solidFill>
                  <a:srgbClr val="FF0000"/>
                </a:solidFill>
              </a:rPr>
              <a:t>Have</a:t>
            </a:r>
            <a:r>
              <a:rPr lang="es-ES" sz="4800" dirty="0">
                <a:solidFill>
                  <a:srgbClr val="FF0000"/>
                </a:solidFill>
              </a:rPr>
              <a:t> </a:t>
            </a:r>
            <a:r>
              <a:rPr lang="es-ES" sz="4800" dirty="0" err="1">
                <a:solidFill>
                  <a:srgbClr val="FF0000"/>
                </a:solidFill>
              </a:rPr>
              <a:t>you</a:t>
            </a:r>
            <a:r>
              <a:rPr lang="es-ES" sz="4800" dirty="0">
                <a:solidFill>
                  <a:srgbClr val="FF0000"/>
                </a:solidFill>
              </a:rPr>
              <a:t> </a:t>
            </a:r>
            <a:r>
              <a:rPr lang="es-ES" sz="4800" dirty="0" err="1">
                <a:solidFill>
                  <a:srgbClr val="FF0000"/>
                </a:solidFill>
              </a:rPr>
              <a:t>ever</a:t>
            </a:r>
            <a:r>
              <a:rPr lang="es-ES" sz="4800" dirty="0">
                <a:solidFill>
                  <a:srgbClr val="FF0000"/>
                </a:solidFill>
              </a:rPr>
              <a:t> ….?</a:t>
            </a:r>
          </a:p>
          <a:p>
            <a:pPr marL="109728" algn="ctr"/>
            <a:r>
              <a:rPr lang="es-ES" sz="4800" dirty="0" err="1" smtClean="0">
                <a:solidFill>
                  <a:srgbClr val="0070C0"/>
                </a:solidFill>
              </a:rPr>
              <a:t>Have</a:t>
            </a:r>
            <a:r>
              <a:rPr lang="es-ES" sz="4800" dirty="0" smtClean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you</a:t>
            </a:r>
            <a:r>
              <a:rPr lang="es-ES" sz="4800" dirty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ever</a:t>
            </a:r>
            <a:r>
              <a:rPr lang="es-ES" sz="4800" dirty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played</a:t>
            </a:r>
            <a:r>
              <a:rPr lang="es-ES" sz="4800" dirty="0">
                <a:solidFill>
                  <a:srgbClr val="0070C0"/>
                </a:solidFill>
              </a:rPr>
              <a:t> </a:t>
            </a:r>
            <a:r>
              <a:rPr lang="es-ES" sz="4800" dirty="0" err="1">
                <a:solidFill>
                  <a:srgbClr val="0070C0"/>
                </a:solidFill>
              </a:rPr>
              <a:t>volleyball</a:t>
            </a:r>
            <a:r>
              <a:rPr lang="es-ES" sz="4800" dirty="0">
                <a:solidFill>
                  <a:srgbClr val="0070C0"/>
                </a:solidFill>
              </a:rPr>
              <a:t>?</a:t>
            </a:r>
            <a:endParaRPr lang="es-MX" sz="4800" dirty="0">
              <a:solidFill>
                <a:srgbClr val="0070C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386195" y="-92680"/>
            <a:ext cx="18213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Speaking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273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Choose the correct word</a:t>
            </a:r>
            <a:r>
              <a:rPr lang="en-US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</a:t>
            </a:r>
            <a:r>
              <a:rPr lang="en-US" dirty="0"/>
              <a:t>you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never</a:t>
            </a:r>
            <a:r>
              <a:rPr lang="en-US" dirty="0"/>
              <a:t> been camping with friends?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</a:t>
            </a:r>
            <a:r>
              <a:rPr lang="en-US" dirty="0"/>
              <a:t>, I haven’t been camping with my friends </a:t>
            </a:r>
            <a:r>
              <a:rPr lang="en-US" b="1" dirty="0"/>
              <a:t>already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Yes</a:t>
            </a:r>
            <a:r>
              <a:rPr lang="en-US" dirty="0"/>
              <a:t>, I’ve </a:t>
            </a:r>
            <a:r>
              <a:rPr lang="en-US" b="1" dirty="0"/>
              <a:t>already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 been camping with my friends.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</a:t>
            </a:r>
            <a:r>
              <a:rPr lang="en-US" dirty="0"/>
              <a:t>you finished the book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Yes</a:t>
            </a:r>
            <a:r>
              <a:rPr lang="en-US" dirty="0"/>
              <a:t>, I’ve </a:t>
            </a:r>
            <a:r>
              <a:rPr lang="en-US" b="1" dirty="0"/>
              <a:t>just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 finished it.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Have </a:t>
            </a:r>
            <a:r>
              <a:rPr lang="en-US" dirty="0"/>
              <a:t>you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yet</a:t>
            </a:r>
            <a:r>
              <a:rPr lang="en-US" dirty="0"/>
              <a:t> been to London?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</a:t>
            </a:r>
            <a:r>
              <a:rPr lang="en-US" dirty="0"/>
              <a:t>, I’ve </a:t>
            </a:r>
            <a:r>
              <a:rPr lang="en-US" b="1" dirty="0"/>
              <a:t>ever</a:t>
            </a:r>
            <a:r>
              <a:rPr lang="en-US" dirty="0"/>
              <a:t> / </a:t>
            </a:r>
            <a:r>
              <a:rPr lang="en-US" b="1" dirty="0"/>
              <a:t>never</a:t>
            </a:r>
            <a:r>
              <a:rPr lang="en-US" dirty="0"/>
              <a:t> been to London.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35</a:t>
            </a:fld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10550685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857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88306"/>
            <a:ext cx="12191999" cy="1288093"/>
          </a:xfrm>
        </p:spPr>
        <p:txBody>
          <a:bodyPr>
            <a:normAutofit fontScale="90000"/>
          </a:bodyPr>
          <a:lstStyle/>
          <a:p>
            <a:r>
              <a:rPr lang="en-US" dirty="0"/>
              <a:t>Complete these sentences with just, yet, already. 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33574"/>
            <a:ext cx="12161640" cy="4165601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36</a:t>
            </a:fld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10550685" y="-92680"/>
            <a:ext cx="16193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Practice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28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46" y="160834"/>
            <a:ext cx="11050954" cy="65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018346" y="249734"/>
            <a:ext cx="18183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Practice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88822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64" y="446430"/>
            <a:ext cx="7848872" cy="5965143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38</a:t>
            </a:fld>
            <a:endParaRPr lang="es-MX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0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 err="1">
                <a:solidFill>
                  <a:schemeClr val="tx1"/>
                </a:solidFill>
              </a:rPr>
              <a:t>Mesografía</a:t>
            </a: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Presente </a:t>
            </a:r>
            <a:r>
              <a:rPr lang="it-IT" sz="1400" b="1" dirty="0" smtClean="0">
                <a:solidFill>
                  <a:srgbClr val="CC9900"/>
                </a:solidFill>
              </a:rPr>
              <a:t>Perfecto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/>
              <a:t>http://www.wmp.ac.th/English2017/m4/New%20World%204%20Multimedia%20Pack/08_NW4_Supplementary%20Reading%20and%20Grammar/Exercise/09_NW4_SUP_Unit09.pdf</a:t>
            </a:r>
            <a:endParaRPr lang="it-IT" sz="14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/>
              <a:t>https://</a:t>
            </a:r>
            <a:r>
              <a:rPr lang="it-IT" sz="1400" dirty="0" smtClean="0"/>
              <a:t>yoquieroaprobar.es/3_eso/8/4/eperfect4e1.pdf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/>
              <a:t>http://</a:t>
            </a:r>
            <a:r>
              <a:rPr lang="it-IT" sz="1400" dirty="0" smtClean="0"/>
              <a:t>www.grammarbank.com/support-files/present-perfect-tense-already-just-yet.pdf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/>
              <a:t>http://</a:t>
            </a:r>
            <a:r>
              <a:rPr lang="it-IT" sz="1400" dirty="0" smtClean="0"/>
              <a:t>www.macmillaninspiration.com/inspired/files/2012/07/Grammar-EXTRA_Inspired_3_Unit_5_Present_perfect_with_already_yet_ever_and_never.pdf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/>
              <a:t>http://www.autoenglish.org/tenses/gr.presper.pdf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 smtClean="0"/>
              <a:t>http</a:t>
            </a:r>
            <a:r>
              <a:rPr lang="it-IT" sz="1400" dirty="0"/>
              <a:t>://zoranasenglishclasses.weebly.com/uploads/1/6/6/4/16648790/present_perfect.pdf</a:t>
            </a:r>
            <a:endParaRPr lang="it-IT" sz="14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 smtClean="0"/>
              <a:t>http</a:t>
            </a:r>
            <a:r>
              <a:rPr lang="it-IT" sz="1400" dirty="0"/>
              <a:t>://www.macmillaninspiration.com/new/files/2010/12/Grammar-EXTRA_NI_3_Unit_5_Present-perfect-with-just-already-yet-ever-and-never.pdf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39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5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270713"/>
            <a:ext cx="5597797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22250" y="959252"/>
            <a:ext cx="11963400" cy="53589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7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/>
              <a:t>https</a:t>
            </a:r>
            <a:r>
              <a:rPr lang="pt-BR" sz="1400" dirty="0"/>
              <a:t>://</a:t>
            </a:r>
            <a:r>
              <a:rPr lang="pt-BR" sz="1400" dirty="0" err="1"/>
              <a:t>cdn.shutterstock.com</a:t>
            </a:r>
            <a:r>
              <a:rPr lang="pt-BR" sz="1400" dirty="0"/>
              <a:t>/</a:t>
            </a:r>
            <a:r>
              <a:rPr lang="pt-BR" sz="1400" dirty="0" err="1"/>
              <a:t>shutterstock</a:t>
            </a:r>
            <a:r>
              <a:rPr lang="pt-BR" sz="1400" dirty="0"/>
              <a:t>/</a:t>
            </a:r>
            <a:r>
              <a:rPr lang="pt-BR" sz="1400" dirty="0" err="1"/>
              <a:t>videos</a:t>
            </a:r>
            <a:r>
              <a:rPr lang="pt-BR" sz="1400" dirty="0"/>
              <a:t>/1676680/</a:t>
            </a:r>
            <a:r>
              <a:rPr lang="pt-BR" sz="1400" dirty="0" err="1"/>
              <a:t>thumb</a:t>
            </a:r>
            <a:r>
              <a:rPr lang="pt-BR" sz="1400" dirty="0"/>
              <a:t>/</a:t>
            </a:r>
            <a:r>
              <a:rPr lang="pt-BR" sz="1400" dirty="0" err="1"/>
              <a:t>1.jpg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www.comunicacionefectiva.net</a:t>
            </a:r>
            <a:r>
              <a:rPr lang="pt-BR" sz="1400" dirty="0"/>
              <a:t>/</a:t>
            </a:r>
            <a:r>
              <a:rPr lang="pt-BR" sz="1400" dirty="0" err="1"/>
              <a:t>revistasalud</a:t>
            </a:r>
            <a:r>
              <a:rPr lang="pt-BR" sz="1400" dirty="0"/>
              <a:t>/media/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ocio-interna2-113.jpg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img.grouponcdn.com</a:t>
            </a:r>
            <a:r>
              <a:rPr lang="pt-BR" sz="1400" dirty="0"/>
              <a:t>/</a:t>
            </a:r>
            <a:r>
              <a:rPr lang="pt-BR" sz="1400" dirty="0" err="1"/>
              <a:t>needish</a:t>
            </a:r>
            <a:r>
              <a:rPr lang="pt-BR" sz="1400" dirty="0"/>
              <a:t>/</a:t>
            </a:r>
            <a:r>
              <a:rPr lang="pt-BR" sz="1400" dirty="0" err="1"/>
              <a:t>9c2Nx9ArE9geGnjL4hNh</a:t>
            </a:r>
            <a:r>
              <a:rPr lang="pt-BR" sz="1400" dirty="0"/>
              <a:t>/</a:t>
            </a:r>
            <a:r>
              <a:rPr lang="pt-BR" sz="1400" dirty="0" err="1"/>
              <a:t>aq-450x300</a:t>
            </a:r>
            <a:r>
              <a:rPr lang="pt-BR" sz="1400" dirty="0"/>
              <a:t>/</a:t>
            </a:r>
            <a:r>
              <a:rPr lang="pt-BR" sz="1400" dirty="0" err="1"/>
              <a:t>v1</a:t>
            </a:r>
            <a:r>
              <a:rPr lang="pt-BR" sz="1400" dirty="0"/>
              <a:t>/</a:t>
            </a:r>
            <a:r>
              <a:rPr lang="pt-BR" sz="1400" dirty="0" err="1"/>
              <a:t>t200x300.jpg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://mascotas-</a:t>
            </a:r>
            <a:r>
              <a:rPr lang="pt-BR" sz="1400" dirty="0" err="1"/>
              <a:t>static.hola.com</a:t>
            </a:r>
            <a:r>
              <a:rPr lang="pt-BR" sz="1400" dirty="0"/>
              <a:t>/</a:t>
            </a:r>
            <a:r>
              <a:rPr lang="pt-BR" sz="1400" dirty="0" err="1"/>
              <a:t>todomascotas</a:t>
            </a:r>
            <a:r>
              <a:rPr lang="pt-BR" sz="1400" dirty="0"/>
              <a:t>/files/2014/11/Will-</a:t>
            </a:r>
            <a:r>
              <a:rPr lang="pt-BR" sz="1400" dirty="0" err="1"/>
              <a:t>you</a:t>
            </a:r>
            <a:r>
              <a:rPr lang="pt-BR" sz="1400" dirty="0"/>
              <a:t>-</a:t>
            </a:r>
            <a:r>
              <a:rPr lang="pt-BR" sz="1400" dirty="0" err="1"/>
              <a:t>like</a:t>
            </a:r>
            <a:r>
              <a:rPr lang="pt-BR" sz="1400" dirty="0"/>
              <a:t>-</a:t>
            </a:r>
            <a:r>
              <a:rPr lang="pt-BR" sz="1400" dirty="0" err="1"/>
              <a:t>being</a:t>
            </a:r>
            <a:r>
              <a:rPr lang="pt-BR" sz="1400" dirty="0"/>
              <a:t>-a-</a:t>
            </a:r>
            <a:r>
              <a:rPr lang="pt-BR" sz="1400" dirty="0" err="1"/>
              <a:t>responsible</a:t>
            </a:r>
            <a:r>
              <a:rPr lang="pt-BR" sz="1400" dirty="0"/>
              <a:t>-pet-</a:t>
            </a:r>
            <a:r>
              <a:rPr lang="pt-BR" sz="1400" dirty="0" err="1"/>
              <a:t>owner11.jpg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9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sumedico.com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/uploads/2016/09/</a:t>
            </a:r>
            <a:r>
              <a:rPr lang="pt-BR" sz="1400" dirty="0" err="1"/>
              <a:t>C%C3%B3mo_el_cerebro_ordena_los_recuerdos.jpg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10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www.comunicacionefectiva.net</a:t>
            </a:r>
            <a:r>
              <a:rPr lang="pt-BR" sz="1400" dirty="0"/>
              <a:t>/</a:t>
            </a:r>
            <a:r>
              <a:rPr lang="pt-BR" sz="1400" dirty="0" err="1"/>
              <a:t>revistasalud</a:t>
            </a:r>
            <a:r>
              <a:rPr lang="pt-BR" sz="1400" dirty="0"/>
              <a:t>/media/</a:t>
            </a:r>
            <a:r>
              <a:rPr lang="pt-BR" sz="1400" dirty="0" err="1"/>
              <a:t>images</a:t>
            </a:r>
            <a:r>
              <a:rPr lang="pt-BR" sz="1400" dirty="0"/>
              <a:t>/</a:t>
            </a:r>
            <a:r>
              <a:rPr lang="pt-BR" sz="1400" dirty="0" err="1"/>
              <a:t>ocio-interna2-113.jpg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13</a:t>
            </a: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image.slidesharecdn.com</a:t>
            </a:r>
            <a:r>
              <a:rPr lang="pt-BR" sz="1400" dirty="0"/>
              <a:t>/abmpresentationfuturesellingfinalv3-141117133606-conversion-gate02/95/future-selling-the-role-of-ad-tech-programmatic-in-b2b-media-12-638.jpg?cb=1416231512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://mascotas-</a:t>
            </a:r>
            <a:r>
              <a:rPr lang="pt-BR" sz="1400" dirty="0" err="1"/>
              <a:t>static.hola.com</a:t>
            </a:r>
            <a:r>
              <a:rPr lang="pt-BR" sz="1400" dirty="0"/>
              <a:t>/</a:t>
            </a:r>
            <a:r>
              <a:rPr lang="pt-BR" sz="1400" dirty="0" err="1"/>
              <a:t>todomascotas</a:t>
            </a:r>
            <a:r>
              <a:rPr lang="pt-BR" sz="1400" dirty="0"/>
              <a:t>/files/2014/11/Will-</a:t>
            </a:r>
            <a:r>
              <a:rPr lang="pt-BR" sz="1400" dirty="0" err="1"/>
              <a:t>you</a:t>
            </a:r>
            <a:r>
              <a:rPr lang="pt-BR" sz="1400" dirty="0"/>
              <a:t>-</a:t>
            </a:r>
            <a:r>
              <a:rPr lang="pt-BR" sz="1400" dirty="0" err="1"/>
              <a:t>like</a:t>
            </a:r>
            <a:r>
              <a:rPr lang="pt-BR" sz="1400" dirty="0"/>
              <a:t>-</a:t>
            </a:r>
            <a:r>
              <a:rPr lang="pt-BR" sz="1400" dirty="0" err="1"/>
              <a:t>being</a:t>
            </a:r>
            <a:r>
              <a:rPr lang="pt-BR" sz="1400" dirty="0"/>
              <a:t>-a-</a:t>
            </a:r>
            <a:r>
              <a:rPr lang="pt-BR" sz="1400" dirty="0" err="1"/>
              <a:t>responsible</a:t>
            </a:r>
            <a:r>
              <a:rPr lang="pt-BR" sz="1400" dirty="0"/>
              <a:t>-pet-</a:t>
            </a:r>
            <a:r>
              <a:rPr lang="pt-BR" sz="1400" dirty="0" err="1"/>
              <a:t>owner11.jpg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 smtClean="0"/>
              <a:t>media.gettyimages.com</a:t>
            </a:r>
            <a:r>
              <a:rPr lang="pt-BR" sz="1400" dirty="0" smtClean="0"/>
              <a:t>/</a:t>
            </a:r>
            <a:r>
              <a:rPr lang="pt-BR" sz="1400" dirty="0" err="1" smtClean="0"/>
              <a:t>photos</a:t>
            </a:r>
            <a:r>
              <a:rPr lang="pt-BR" sz="1400" dirty="0" smtClean="0"/>
              <a:t>/</a:t>
            </a:r>
            <a:r>
              <a:rPr lang="pt-BR" sz="1400" dirty="0" err="1" smtClean="0"/>
              <a:t>couple</a:t>
            </a:r>
            <a:r>
              <a:rPr lang="pt-BR" sz="1400" dirty="0" smtClean="0"/>
              <a:t>-</a:t>
            </a:r>
            <a:r>
              <a:rPr lang="pt-BR" sz="1400" dirty="0" err="1" smtClean="0"/>
              <a:t>with</a:t>
            </a:r>
            <a:r>
              <a:rPr lang="pt-BR" sz="1400" dirty="0" smtClean="0"/>
              <a:t>-pizza-</a:t>
            </a:r>
            <a:r>
              <a:rPr lang="pt-BR" sz="1400" dirty="0" err="1" smtClean="0"/>
              <a:t>and</a:t>
            </a:r>
            <a:r>
              <a:rPr lang="pt-BR" sz="1400" dirty="0" smtClean="0"/>
              <a:t>-</a:t>
            </a:r>
            <a:r>
              <a:rPr lang="pt-BR" sz="1400" dirty="0" err="1" smtClean="0"/>
              <a:t>tv-remote-picture-id478714508</a:t>
            </a:r>
            <a:endParaRPr lang="pt-BR" sz="1400" dirty="0" smtClean="0"/>
          </a:p>
          <a:p>
            <a:pPr marL="45720" indent="0">
              <a:spcBef>
                <a:spcPts val="0"/>
              </a:spcBef>
              <a:buNone/>
            </a:pPr>
            <a:endParaRPr lang="pt-BR" sz="1400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20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static.vix.com</a:t>
            </a:r>
            <a:r>
              <a:rPr lang="pt-BR" sz="1400" dirty="0"/>
              <a:t>/es/sites/default/files/</a:t>
            </a:r>
            <a:r>
              <a:rPr lang="pt-BR" sz="1400" dirty="0" err="1"/>
              <a:t>imj</a:t>
            </a:r>
            <a:r>
              <a:rPr lang="pt-BR" sz="1400" dirty="0"/>
              <a:t>/1/</a:t>
            </a:r>
            <a:r>
              <a:rPr lang="pt-BR" sz="1400" dirty="0" err="1"/>
              <a:t>10_razones</a:t>
            </a:r>
            <a:r>
              <a:rPr lang="pt-BR" sz="1400" dirty="0"/>
              <a:t>-para-ir-al-cine-</a:t>
            </a:r>
            <a:r>
              <a:rPr lang="pt-BR" sz="1400" dirty="0" err="1"/>
              <a:t>con</a:t>
            </a:r>
            <a:r>
              <a:rPr lang="pt-BR" sz="1400" dirty="0"/>
              <a:t>-amigas-y-no-</a:t>
            </a:r>
            <a:r>
              <a:rPr lang="pt-BR" sz="1400" dirty="0" err="1"/>
              <a:t>con</a:t>
            </a:r>
            <a:r>
              <a:rPr lang="pt-BR" sz="1400" dirty="0"/>
              <a:t>-tu-</a:t>
            </a:r>
            <a:r>
              <a:rPr lang="pt-BR" sz="1400" dirty="0" err="1"/>
              <a:t>pareja_6.jpg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www.actualidadempleo.es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/uploads/2015/11/</a:t>
            </a:r>
            <a:r>
              <a:rPr lang="pt-BR" sz="1400" dirty="0" err="1"/>
              <a:t>Vendedor.jpg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static.ellahoy.es</a:t>
            </a:r>
            <a:r>
              <a:rPr lang="pt-BR" sz="1400" dirty="0"/>
              <a:t>/r/</a:t>
            </a:r>
            <a:r>
              <a:rPr lang="pt-BR" sz="1400" dirty="0" err="1"/>
              <a:t>843x0</a:t>
            </a:r>
            <a:r>
              <a:rPr lang="pt-BR" sz="1400" dirty="0"/>
              <a:t>/</a:t>
            </a:r>
            <a:r>
              <a:rPr lang="pt-BR" sz="1400" dirty="0" err="1"/>
              <a:t>www.ellahoy.es</a:t>
            </a:r>
            <a:r>
              <a:rPr lang="pt-BR" sz="1400" dirty="0"/>
              <a:t>/</a:t>
            </a:r>
            <a:r>
              <a:rPr lang="pt-BR" sz="1400" dirty="0" err="1"/>
              <a:t>img</a:t>
            </a:r>
            <a:r>
              <a:rPr lang="pt-BR" sz="1400" dirty="0"/>
              <a:t>/dormir-</a:t>
            </a:r>
            <a:r>
              <a:rPr lang="pt-BR" sz="1400" dirty="0" err="1"/>
              <a:t>abrazados.jpg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21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i1.wp.com</a:t>
            </a:r>
            <a:r>
              <a:rPr lang="pt-BR" sz="1400" dirty="0"/>
              <a:t>/</a:t>
            </a:r>
            <a:r>
              <a:rPr lang="pt-BR" sz="1400" dirty="0" err="1"/>
              <a:t>testimiz.com.tr</a:t>
            </a:r>
            <a:r>
              <a:rPr lang="pt-BR" sz="1400" dirty="0"/>
              <a:t>/uploads/</a:t>
            </a:r>
            <a:r>
              <a:rPr lang="pt-BR" sz="1400" dirty="0" err="1"/>
              <a:t>source</a:t>
            </a:r>
            <a:r>
              <a:rPr lang="pt-BR" sz="1400" dirty="0"/>
              <a:t>/</a:t>
            </a:r>
            <a:r>
              <a:rPr lang="pt-BR" sz="1400" dirty="0" err="1"/>
              <a:t>5%20s%C4%B1n%C4%B1f</a:t>
            </a:r>
            <a:r>
              <a:rPr lang="pt-BR" sz="1400" dirty="0"/>
              <a:t>/</a:t>
            </a:r>
            <a:r>
              <a:rPr lang="pt-BR" sz="1400" dirty="0" err="1"/>
              <a:t>F%C4%B1tness%204.png?resize</a:t>
            </a:r>
            <a:r>
              <a:rPr lang="pt-BR" sz="1400" dirty="0"/>
              <a:t>=</a:t>
            </a:r>
            <a:r>
              <a:rPr lang="pt-BR" sz="1400" dirty="0" err="1"/>
              <a:t>148%2C124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i.pinimg.com</a:t>
            </a:r>
            <a:r>
              <a:rPr lang="pt-BR" sz="1400" dirty="0"/>
              <a:t>/</a:t>
            </a:r>
            <a:r>
              <a:rPr lang="pt-BR" sz="1400" dirty="0" err="1"/>
              <a:t>236x</a:t>
            </a:r>
            <a:r>
              <a:rPr lang="pt-BR" sz="1400" dirty="0"/>
              <a:t>/</a:t>
            </a:r>
            <a:r>
              <a:rPr lang="pt-BR" sz="1400" dirty="0" err="1"/>
              <a:t>1c</a:t>
            </a:r>
            <a:r>
              <a:rPr lang="pt-BR" sz="1400" dirty="0"/>
              <a:t>/48/</a:t>
            </a:r>
            <a:r>
              <a:rPr lang="pt-BR" sz="1400" dirty="0" err="1"/>
              <a:t>1b</a:t>
            </a:r>
            <a:r>
              <a:rPr lang="pt-BR" sz="1400" dirty="0"/>
              <a:t>/</a:t>
            </a:r>
            <a:r>
              <a:rPr lang="pt-BR" sz="1400" dirty="0" err="1"/>
              <a:t>1c481b466d420287ff9b359a66e196aa</a:t>
            </a:r>
            <a:r>
              <a:rPr lang="pt-BR" sz="1400" dirty="0"/>
              <a:t>--</a:t>
            </a:r>
            <a:r>
              <a:rPr lang="pt-BR" sz="1400" dirty="0" err="1"/>
              <a:t>saturday-morning-golf.jpg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b="1" dirty="0">
              <a:solidFill>
                <a:srgbClr val="CC99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40</a:t>
            </a:fld>
            <a:endParaRPr lang="es-MX" dirty="0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65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270713"/>
            <a:ext cx="5597797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22250" y="959252"/>
            <a:ext cx="11963400" cy="535899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22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inmobiliariaperianez.es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/uploads/2015/10/PLAZA-DE-</a:t>
            </a:r>
            <a:r>
              <a:rPr lang="pt-BR" sz="1400" dirty="0" err="1"/>
              <a:t>GARAJE.jpg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media.newyorker.com</a:t>
            </a:r>
            <a:r>
              <a:rPr lang="pt-BR" sz="1400" dirty="0"/>
              <a:t>/</a:t>
            </a:r>
            <a:r>
              <a:rPr lang="pt-BR" sz="1400" dirty="0" err="1"/>
              <a:t>photos</a:t>
            </a:r>
            <a:r>
              <a:rPr lang="pt-BR" sz="1400" dirty="0"/>
              <a:t>/</a:t>
            </a:r>
            <a:r>
              <a:rPr lang="pt-BR" sz="1400" dirty="0" err="1"/>
              <a:t>59097b69ebe912338a37863e</a:t>
            </a:r>
            <a:r>
              <a:rPr lang="pt-BR" sz="1400" dirty="0"/>
              <a:t>/1:1/</a:t>
            </a:r>
            <a:r>
              <a:rPr lang="pt-BR" sz="1400" dirty="0" err="1"/>
              <a:t>w_130,c_limit</a:t>
            </a:r>
            <a:r>
              <a:rPr lang="pt-BR" sz="1400" dirty="0"/>
              <a:t>/</a:t>
            </a:r>
            <a:r>
              <a:rPr lang="pt-BR" sz="1400" dirty="0" err="1"/>
              <a:t>agger-michael.png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thumb1.shutterstock.com</a:t>
            </a:r>
            <a:r>
              <a:rPr lang="pt-BR" sz="1400" dirty="0"/>
              <a:t>/</a:t>
            </a:r>
            <a:r>
              <a:rPr lang="pt-BR" sz="1400" dirty="0" err="1"/>
              <a:t>thumb_large</a:t>
            </a:r>
            <a:r>
              <a:rPr lang="pt-BR" sz="1400" dirty="0"/>
              <a:t>/2679439/274934054/stock-vector-soccer-</a:t>
            </a:r>
            <a:r>
              <a:rPr lang="pt-BR" sz="1400" dirty="0" err="1"/>
              <a:t>ball</a:t>
            </a:r>
            <a:r>
              <a:rPr lang="pt-BR" sz="1400" dirty="0"/>
              <a:t>-</a:t>
            </a:r>
            <a:r>
              <a:rPr lang="pt-BR" sz="1400" dirty="0" err="1"/>
              <a:t>274934054.jpg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23 &amp; 24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clipartbarn.com</a:t>
            </a:r>
            <a:r>
              <a:rPr lang="pt-BR" sz="1400" dirty="0"/>
              <a:t>/</a:t>
            </a:r>
            <a:r>
              <a:rPr lang="pt-BR" sz="1400" dirty="0" err="1"/>
              <a:t>green-tick-clipart_14808</a:t>
            </a:r>
            <a:r>
              <a:rPr lang="pt-BR" sz="1400" dirty="0"/>
              <a:t>/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openclipart.org</a:t>
            </a:r>
            <a:r>
              <a:rPr lang="pt-BR" sz="1400" dirty="0"/>
              <a:t>/</a:t>
            </a:r>
            <a:r>
              <a:rPr lang="pt-BR" sz="1400" dirty="0" err="1"/>
              <a:t>image</a:t>
            </a:r>
            <a:r>
              <a:rPr lang="pt-BR" sz="1400" dirty="0"/>
              <a:t>/</a:t>
            </a:r>
            <a:r>
              <a:rPr lang="pt-BR" sz="1400" dirty="0" err="1"/>
              <a:t>800px</a:t>
            </a:r>
            <a:r>
              <a:rPr lang="pt-BR" sz="1400" dirty="0"/>
              <a:t>/</a:t>
            </a:r>
            <a:r>
              <a:rPr lang="pt-BR" sz="1400" dirty="0" err="1"/>
              <a:t>svg_to_png</a:t>
            </a:r>
            <a:r>
              <a:rPr lang="pt-BR" sz="1400" dirty="0"/>
              <a:t>/174484/</a:t>
            </a:r>
            <a:r>
              <a:rPr lang="pt-BR" sz="1400" dirty="0" err="1"/>
              <a:t>Red-Cross.png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 smtClean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26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https</a:t>
            </a:r>
            <a:r>
              <a:rPr lang="pt-BR" sz="1400" dirty="0"/>
              <a:t>://</a:t>
            </a:r>
            <a:r>
              <a:rPr lang="pt-BR" sz="1400" dirty="0" err="1"/>
              <a:t>static.vix.com</a:t>
            </a:r>
            <a:r>
              <a:rPr lang="pt-BR" sz="1400" dirty="0"/>
              <a:t>/es/sites/default/files/</a:t>
            </a:r>
            <a:r>
              <a:rPr lang="pt-BR" sz="1400" dirty="0" err="1"/>
              <a:t>imj</a:t>
            </a:r>
            <a:r>
              <a:rPr lang="pt-BR" sz="1400" dirty="0"/>
              <a:t>/1/</a:t>
            </a:r>
            <a:r>
              <a:rPr lang="pt-BR" sz="1400" dirty="0" err="1"/>
              <a:t>10_razones</a:t>
            </a:r>
            <a:r>
              <a:rPr lang="pt-BR" sz="1400" dirty="0"/>
              <a:t>-para-ir-al-cine-</a:t>
            </a:r>
            <a:r>
              <a:rPr lang="pt-BR" sz="1400" dirty="0" err="1"/>
              <a:t>con</a:t>
            </a:r>
            <a:r>
              <a:rPr lang="pt-BR" sz="1400" dirty="0"/>
              <a:t>-amigas-y-no-</a:t>
            </a:r>
            <a:r>
              <a:rPr lang="pt-BR" sz="1400" dirty="0" err="1"/>
              <a:t>con</a:t>
            </a:r>
            <a:r>
              <a:rPr lang="pt-BR" sz="1400" dirty="0"/>
              <a:t>-tu-</a:t>
            </a:r>
            <a:r>
              <a:rPr lang="pt-BR" sz="1400" dirty="0" err="1"/>
              <a:t>pareja_6.jpg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www.actualidadempleo.es</a:t>
            </a:r>
            <a:r>
              <a:rPr lang="pt-BR" sz="1400" dirty="0"/>
              <a:t>/</a:t>
            </a:r>
            <a:r>
              <a:rPr lang="pt-BR" sz="1400" dirty="0" err="1"/>
              <a:t>wp-content</a:t>
            </a:r>
            <a:r>
              <a:rPr lang="pt-BR" sz="1400" dirty="0"/>
              <a:t>/uploads/2015/11/</a:t>
            </a:r>
            <a:r>
              <a:rPr lang="pt-BR" sz="1400" dirty="0" err="1"/>
              <a:t>Vendedor.jpg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static.ellahoy.es</a:t>
            </a:r>
            <a:r>
              <a:rPr lang="pt-BR" sz="1400" dirty="0"/>
              <a:t>/r/</a:t>
            </a:r>
            <a:r>
              <a:rPr lang="pt-BR" sz="1400" dirty="0" err="1"/>
              <a:t>843x0</a:t>
            </a:r>
            <a:r>
              <a:rPr lang="pt-BR" sz="1400" dirty="0"/>
              <a:t>/</a:t>
            </a:r>
            <a:r>
              <a:rPr lang="pt-BR" sz="1400" dirty="0" err="1"/>
              <a:t>www.ellahoy.es</a:t>
            </a:r>
            <a:r>
              <a:rPr lang="pt-BR" sz="1400" dirty="0"/>
              <a:t>/</a:t>
            </a:r>
            <a:r>
              <a:rPr lang="pt-BR" sz="1400" dirty="0" err="1"/>
              <a:t>img</a:t>
            </a:r>
            <a:r>
              <a:rPr lang="pt-BR" sz="1400" dirty="0"/>
              <a:t>/dormir-</a:t>
            </a:r>
            <a:r>
              <a:rPr lang="pt-BR" sz="1400" dirty="0" err="1"/>
              <a:t>abrazados.jpg</a:t>
            </a:r>
            <a:endParaRPr lang="pt-BR" sz="14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 smtClean="0">
                <a:solidFill>
                  <a:srgbClr val="CC9900"/>
                </a:solidFill>
              </a:rPr>
              <a:t>Diapositiva</a:t>
            </a:r>
            <a:r>
              <a:rPr lang="pt-BR" sz="1400" b="1" dirty="0" smtClean="0">
                <a:solidFill>
                  <a:srgbClr val="CC9900"/>
                </a:solidFill>
              </a:rPr>
              <a:t> 38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/>
              <a:t>http</a:t>
            </a:r>
            <a:r>
              <a:rPr lang="pt-BR" sz="1400" dirty="0"/>
              <a:t>://</a:t>
            </a:r>
            <a:r>
              <a:rPr lang="pt-BR" sz="1400" dirty="0" err="1"/>
              <a:t>www.references.net</a:t>
            </a:r>
            <a:r>
              <a:rPr lang="pt-BR" sz="1400" dirty="0"/>
              <a:t>/root/</a:t>
            </a:r>
            <a:r>
              <a:rPr lang="pt-BR" sz="1400" dirty="0" err="1"/>
              <a:t>app_common</a:t>
            </a:r>
            <a:r>
              <a:rPr lang="pt-BR" sz="1400" dirty="0"/>
              <a:t>/</a:t>
            </a:r>
            <a:r>
              <a:rPr lang="pt-BR" sz="1400" dirty="0" err="1"/>
              <a:t>img</a:t>
            </a:r>
            <a:r>
              <a:rPr lang="pt-BR" sz="1400" dirty="0"/>
              <a:t>/</a:t>
            </a:r>
            <a:r>
              <a:rPr lang="pt-BR" sz="1400" dirty="0" err="1"/>
              <a:t>top_logo_ref.png</a:t>
            </a:r>
            <a:endParaRPr lang="pt-BR" sz="1400" dirty="0"/>
          </a:p>
          <a:p>
            <a:pPr marL="45720" indent="0">
              <a:spcBef>
                <a:spcPts val="0"/>
              </a:spcBef>
              <a:buNone/>
            </a:pPr>
            <a:endParaRPr lang="pt-BR" sz="1400" b="1" dirty="0">
              <a:solidFill>
                <a:srgbClr val="CC990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41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6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6</a:t>
            </a:fld>
            <a:endParaRPr lang="es-MX"/>
          </a:p>
        </p:txBody>
      </p:sp>
      <p:sp>
        <p:nvSpPr>
          <p:cNvPr id="10" name="Cubo 9"/>
          <p:cNvSpPr/>
          <p:nvPr/>
        </p:nvSpPr>
        <p:spPr>
          <a:xfrm>
            <a:off x="3403600" y="1358900"/>
            <a:ext cx="4991100" cy="49911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400" b="1" dirty="0" smtClean="0"/>
              <a:t>Descripción de</a:t>
            </a:r>
            <a:endParaRPr lang="es-MX" sz="4400" b="1" dirty="0"/>
          </a:p>
          <a:p>
            <a:pPr algn="ctr"/>
            <a:r>
              <a:rPr lang="es-MX" sz="4400" b="1" dirty="0" smtClean="0"/>
              <a:t>Experiencias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8000" dirty="0" err="1" smtClean="0"/>
              <a:t>Present</a:t>
            </a:r>
            <a:r>
              <a:rPr lang="es-MX" sz="8000" dirty="0" smtClean="0"/>
              <a:t> </a:t>
            </a:r>
            <a:r>
              <a:rPr lang="es-MX" sz="8000" dirty="0" err="1" smtClean="0"/>
              <a:t>Perfect</a:t>
            </a:r>
            <a:endParaRPr lang="es-MX" sz="8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/>
              <a:t>Recent</a:t>
            </a:r>
            <a:r>
              <a:rPr lang="es-MX" sz="3200" dirty="0" smtClean="0"/>
              <a:t> </a:t>
            </a:r>
            <a:r>
              <a:rPr lang="es-MX" sz="3200" dirty="0" err="1" smtClean="0"/>
              <a:t>Activities</a:t>
            </a:r>
            <a:endParaRPr lang="es-MX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50" y="3912692"/>
            <a:ext cx="2875500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449" y="3912692"/>
            <a:ext cx="2431521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894" y="3912692"/>
            <a:ext cx="2431873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069" y="3912692"/>
            <a:ext cx="2265212" cy="16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656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3850" y="876300"/>
            <a:ext cx="11461750" cy="609600"/>
            <a:chOff x="323850" y="876300"/>
            <a:chExt cx="11461750" cy="609600"/>
          </a:xfrm>
        </p:grpSpPr>
        <p:sp>
          <p:nvSpPr>
            <p:cNvPr id="4" name="Rectángulo 3"/>
            <p:cNvSpPr/>
            <p:nvPr/>
          </p:nvSpPr>
          <p:spPr>
            <a:xfrm>
              <a:off x="514350" y="876300"/>
              <a:ext cx="1116330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Flecha abajo 4"/>
            <p:cNvSpPr/>
            <p:nvPr/>
          </p:nvSpPr>
          <p:spPr>
            <a:xfrm>
              <a:off x="32385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Flecha abajo 5"/>
            <p:cNvSpPr/>
            <p:nvPr/>
          </p:nvSpPr>
          <p:spPr>
            <a:xfrm>
              <a:off x="11404600" y="876300"/>
              <a:ext cx="381000" cy="609600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7" name="Rectángulo 6"/>
          <p:cNvSpPr/>
          <p:nvPr/>
        </p:nvSpPr>
        <p:spPr>
          <a:xfrm>
            <a:off x="26234" y="1485900"/>
            <a:ext cx="1357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518036" y="1582414"/>
            <a:ext cx="228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Multiplicar 8"/>
          <p:cNvSpPr/>
          <p:nvPr/>
        </p:nvSpPr>
        <p:spPr>
          <a:xfrm>
            <a:off x="19050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Multiplicar 9"/>
          <p:cNvSpPr/>
          <p:nvPr/>
        </p:nvSpPr>
        <p:spPr>
          <a:xfrm>
            <a:off x="37909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Multiplicar 10"/>
          <p:cNvSpPr/>
          <p:nvPr/>
        </p:nvSpPr>
        <p:spPr>
          <a:xfrm>
            <a:off x="575310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Multiplicar 11"/>
          <p:cNvSpPr/>
          <p:nvPr/>
        </p:nvSpPr>
        <p:spPr>
          <a:xfrm>
            <a:off x="7372350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Multiplicar 12"/>
          <p:cNvSpPr/>
          <p:nvPr/>
        </p:nvSpPr>
        <p:spPr>
          <a:xfrm>
            <a:off x="9388475" y="549908"/>
            <a:ext cx="685800" cy="6858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1624286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1996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517004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2000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50124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2003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132399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2011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190595" y="1241167"/>
            <a:ext cx="1165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2015</a:t>
            </a:r>
            <a:endParaRPr lang="es-E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67369" y="2451379"/>
            <a:ext cx="6699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1996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7369" y="302823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2000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67369" y="3605099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2003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67369" y="422095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2011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67369" y="4797814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 2015 I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went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to USA.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Cerrar llave 23"/>
          <p:cNvSpPr/>
          <p:nvPr/>
        </p:nvSpPr>
        <p:spPr>
          <a:xfrm>
            <a:off x="6866639" y="2505744"/>
            <a:ext cx="505711" cy="331085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Rectángulo 24"/>
          <p:cNvSpPr/>
          <p:nvPr/>
        </p:nvSpPr>
        <p:spPr>
          <a:xfrm>
            <a:off x="7532085" y="2928292"/>
            <a:ext cx="39719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have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been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 USA 5 times.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26" name="Marcador de número de diapositiva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8</a:t>
            </a:fld>
            <a:endParaRPr lang="es-MX"/>
          </a:p>
        </p:txBody>
      </p:sp>
      <p:pic>
        <p:nvPicPr>
          <p:cNvPr id="27" name="Imagen 2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9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528" y="305816"/>
            <a:ext cx="11701272" cy="811784"/>
          </a:xfrm>
        </p:spPr>
        <p:txBody>
          <a:bodyPr>
            <a:noAutofit/>
          </a:bodyPr>
          <a:lstStyle/>
          <a:p>
            <a:r>
              <a:rPr lang="es-MX" sz="6000" dirty="0" smtClean="0">
                <a:solidFill>
                  <a:srgbClr val="0070C0"/>
                </a:solidFill>
              </a:rPr>
              <a:t>Uses</a:t>
            </a:r>
            <a:endParaRPr lang="es-MX" sz="6000" dirty="0">
              <a:solidFill>
                <a:srgbClr val="0070C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528" y="1117600"/>
            <a:ext cx="11701272" cy="5740400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en-US" sz="4000" dirty="0"/>
              <a:t>We use the Present Perfect Tense </a:t>
            </a:r>
            <a:r>
              <a:rPr lang="en-US" sz="4000" dirty="0" smtClean="0"/>
              <a:t>to… </a:t>
            </a:r>
          </a:p>
          <a:p>
            <a:pPr marL="109728" indent="0" algn="just">
              <a:buNone/>
            </a:pPr>
            <a:r>
              <a:rPr lang="en-US" sz="4000" dirty="0"/>
              <a:t>…talk about several different actions which have occurred in the past at different times. Present Perfect suggests the process is not complete and more actions are possible.</a:t>
            </a:r>
            <a:endParaRPr lang="es-MX" sz="4000" dirty="0"/>
          </a:p>
          <a:p>
            <a:pPr marL="109728" indent="0" algn="just">
              <a:buNone/>
            </a:pPr>
            <a:r>
              <a:rPr lang="en-US" sz="4000" dirty="0"/>
              <a:t>…talk about an action which started in the past and continuous up to now (and may continue into the future).</a:t>
            </a:r>
          </a:p>
          <a:p>
            <a:pPr marL="109728" indent="0" algn="just">
              <a:buNone/>
            </a:pPr>
            <a:r>
              <a:rPr lang="en-US" sz="4000" dirty="0" smtClean="0"/>
              <a:t>…talk about experiences.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432" y="305816"/>
            <a:ext cx="2421272" cy="1612755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9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204" y="6381750"/>
            <a:ext cx="444500" cy="4445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82617" y="-92680"/>
            <a:ext cx="22220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Explanation</a:t>
            </a:r>
            <a:endParaRPr lang="es-E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508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Rojo naranj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391</TotalTime>
  <Words>2231</Words>
  <Application>Microsoft Office PowerPoint</Application>
  <PresentationFormat>Panorámica</PresentationFormat>
  <Paragraphs>381</Paragraphs>
  <Slides>41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7" baseType="lpstr">
      <vt:lpstr>Arial</vt:lpstr>
      <vt:lpstr>Calibri</vt:lpstr>
      <vt:lpstr>Century Gothic</vt:lpstr>
      <vt:lpstr>Tw Cen MT</vt:lpstr>
      <vt:lpstr>Wingdings</vt:lpstr>
      <vt:lpstr>Tema de Office</vt:lpstr>
      <vt:lpstr>Material Didáctico Audiovisual Sólo Visión Proyectables Diapositivas  Inglés 3 - Módulo II Bachillerato Universitario 2015</vt:lpstr>
      <vt:lpstr>Propósito General</vt:lpstr>
      <vt:lpstr>Módulo I</vt:lpstr>
      <vt:lpstr>Competencia Disciplinar</vt:lpstr>
      <vt:lpstr>Competencia Genérica</vt:lpstr>
      <vt:lpstr>TEMAS</vt:lpstr>
      <vt:lpstr>Present Perfect</vt:lpstr>
      <vt:lpstr>Presentación de PowerPoint</vt:lpstr>
      <vt:lpstr>Uses</vt:lpstr>
      <vt:lpstr>Examples</vt:lpstr>
      <vt:lpstr>Structure</vt:lpstr>
      <vt:lpstr>Presentación de PowerPoint</vt:lpstr>
      <vt:lpstr>Experiences &amp; Recent Activities</vt:lpstr>
      <vt:lpstr>Recent Activities</vt:lpstr>
      <vt:lpstr>Have you ever…?</vt:lpstr>
      <vt:lpstr>Have you ever…?</vt:lpstr>
      <vt:lpstr>Complete the following sentences using Present Perfect.</vt:lpstr>
      <vt:lpstr>Complete the following sentences with the present perfect of the verb in parentheses. </vt:lpstr>
      <vt:lpstr>Write Sentences Using Present Perfect.</vt:lpstr>
      <vt:lpstr>Already &amp; YET</vt:lpstr>
      <vt:lpstr>Already &amp; Yet</vt:lpstr>
      <vt:lpstr>ALREADY AND YET</vt:lpstr>
      <vt:lpstr>Presentación de PowerPoint</vt:lpstr>
      <vt:lpstr>Presentación de PowerPoint</vt:lpstr>
      <vt:lpstr>Rewrite the sentences adding: Already &amp; Yet</vt:lpstr>
      <vt:lpstr>JUST &amp; STILL</vt:lpstr>
      <vt:lpstr>RECENT EVENTS: JUST</vt:lpstr>
      <vt:lpstr>I’ve just…</vt:lpstr>
      <vt:lpstr>Presentación de PowerPoint</vt:lpstr>
      <vt:lpstr>Just &amp; Still</vt:lpstr>
      <vt:lpstr>Make true sentences using  ALREADY, YET, JUST, STILL &amp; NEVER.</vt:lpstr>
      <vt:lpstr>Presentación de PowerPoint</vt:lpstr>
      <vt:lpstr>Now ask some friends about the activites you described</vt:lpstr>
      <vt:lpstr>Presentación de PowerPoint</vt:lpstr>
      <vt:lpstr>Choose the correct word.</vt:lpstr>
      <vt:lpstr>Complete these sentences with just, yet, already. </vt:lpstr>
      <vt:lpstr>Presentación de PowerPoint</vt:lpstr>
      <vt:lpstr>Presentación de PowerPoint</vt:lpstr>
      <vt:lpstr>Referencias</vt:lpstr>
      <vt:lpstr>Referencias Imágenes</vt:lpstr>
      <vt:lpstr>Referencias Imágenes</vt:lpstr>
    </vt:vector>
  </TitlesOfParts>
  <Company>Laptop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 Mtz A</cp:lastModifiedBy>
  <cp:revision>133</cp:revision>
  <dcterms:created xsi:type="dcterms:W3CDTF">2017-09-26T21:41:15Z</dcterms:created>
  <dcterms:modified xsi:type="dcterms:W3CDTF">2017-10-17T03:27:06Z</dcterms:modified>
</cp:coreProperties>
</file>