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82" r:id="rId18"/>
    <p:sldId id="281" r:id="rId19"/>
    <p:sldId id="283" r:id="rId20"/>
    <p:sldId id="286" r:id="rId21"/>
    <p:sldId id="273" r:id="rId22"/>
    <p:sldId id="287" r:id="rId23"/>
    <p:sldId id="289" r:id="rId24"/>
    <p:sldId id="274" r:id="rId25"/>
    <p:sldId id="298" r:id="rId26"/>
    <p:sldId id="290" r:id="rId27"/>
    <p:sldId id="275" r:id="rId28"/>
    <p:sldId id="292" r:id="rId29"/>
    <p:sldId id="294" r:id="rId30"/>
    <p:sldId id="293" r:id="rId31"/>
    <p:sldId id="291" r:id="rId32"/>
    <p:sldId id="276" r:id="rId33"/>
    <p:sldId id="277" r:id="rId34"/>
    <p:sldId id="278" r:id="rId35"/>
    <p:sldId id="279" r:id="rId36"/>
    <p:sldId id="297" r:id="rId37"/>
    <p:sldId id="280" r:id="rId38"/>
    <p:sldId id="301" r:id="rId39"/>
    <p:sldId id="295" r:id="rId40"/>
    <p:sldId id="306" r:id="rId41"/>
    <p:sldId id="302" r:id="rId42"/>
    <p:sldId id="303" r:id="rId43"/>
    <p:sldId id="304" r:id="rId44"/>
    <p:sldId id="300" r:id="rId45"/>
    <p:sldId id="307" r:id="rId46"/>
    <p:sldId id="305" r:id="rId47"/>
    <p:sldId id="299"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92" d="100"/>
          <a:sy n="92" d="100"/>
        </p:scale>
        <p:origin x="49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7E2FC3-2E9D-4C8A-A8F7-E066E955BF9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6C1979A-0BED-43C7-B534-D8646EC861D7}">
      <dgm:prSet phldrT="[Texto]" custT="1"/>
      <dgm:spPr/>
      <dgm:t>
        <a:bodyPr/>
        <a:lstStyle/>
        <a:p>
          <a:r>
            <a:rPr lang="es-MX" sz="2800" dirty="0" smtClean="0"/>
            <a:t>Básicas</a:t>
          </a:r>
        </a:p>
        <a:p>
          <a:r>
            <a:rPr lang="es-MX" sz="2800" dirty="0" smtClean="0"/>
            <a:t>1.  Identifica el conocimiento social y humanista como una construcción en constante transformación.</a:t>
          </a:r>
          <a:endParaRPr lang="es-MX" sz="2800" dirty="0"/>
        </a:p>
      </dgm:t>
    </dgm:pt>
    <dgm:pt modelId="{B77CA30F-0688-43EC-97AD-2E02546FCFB7}" type="parTrans" cxnId="{F3E44E48-893C-42EF-B7DE-67DA349B5282}">
      <dgm:prSet/>
      <dgm:spPr/>
      <dgm:t>
        <a:bodyPr/>
        <a:lstStyle/>
        <a:p>
          <a:endParaRPr lang="es-MX"/>
        </a:p>
      </dgm:t>
    </dgm:pt>
    <dgm:pt modelId="{F6A490BB-8505-48C5-B622-5F43157650F6}" type="sibTrans" cxnId="{F3E44E48-893C-42EF-B7DE-67DA349B5282}">
      <dgm:prSet/>
      <dgm:spPr/>
      <dgm:t>
        <a:bodyPr/>
        <a:lstStyle/>
        <a:p>
          <a:endParaRPr lang="es-MX"/>
        </a:p>
      </dgm:t>
    </dgm:pt>
    <dgm:pt modelId="{B313C6FA-B937-4E93-8CA8-7E6D3D5F0918}">
      <dgm:prSet phldrT="[Texto]" phldr="1"/>
      <dgm:spPr/>
      <dgm:t>
        <a:bodyPr/>
        <a:lstStyle/>
        <a:p>
          <a:endParaRPr lang="es-MX"/>
        </a:p>
      </dgm:t>
    </dgm:pt>
    <dgm:pt modelId="{CA9DD6DA-EEEB-49F5-8C4F-AE1C18A15394}" type="parTrans" cxnId="{1E28AA69-5D58-48F9-90C3-87B77C4406A3}">
      <dgm:prSet/>
      <dgm:spPr/>
      <dgm:t>
        <a:bodyPr/>
        <a:lstStyle/>
        <a:p>
          <a:endParaRPr lang="es-MX"/>
        </a:p>
      </dgm:t>
    </dgm:pt>
    <dgm:pt modelId="{33197652-00F6-4A82-9058-2D43567AD591}" type="sibTrans" cxnId="{1E28AA69-5D58-48F9-90C3-87B77C4406A3}">
      <dgm:prSet/>
      <dgm:spPr/>
      <dgm:t>
        <a:bodyPr/>
        <a:lstStyle/>
        <a:p>
          <a:endParaRPr lang="es-MX"/>
        </a:p>
      </dgm:t>
    </dgm:pt>
    <dgm:pt modelId="{D5FFE93E-14BD-4604-AB63-E005C6952D10}">
      <dgm:prSet phldrT="[Texto]" custT="1"/>
      <dgm:spPr/>
      <dgm:t>
        <a:bodyPr/>
        <a:lstStyle/>
        <a:p>
          <a:r>
            <a:rPr lang="es-MX" sz="2800" dirty="0" smtClean="0"/>
            <a:t>Extendidas</a:t>
          </a:r>
        </a:p>
        <a:p>
          <a:r>
            <a:rPr lang="es-MX" sz="2800" dirty="0" smtClean="0"/>
            <a:t>6. Utiliza herramientas y equipos especializados en la búsqueda, selección, análisis y síntesis para la divulgación que contribuya a formación académica.</a:t>
          </a:r>
          <a:endParaRPr lang="es-MX" sz="2800" dirty="0"/>
        </a:p>
      </dgm:t>
    </dgm:pt>
    <dgm:pt modelId="{87765B34-26EA-4650-AB5C-C74D893E7C67}" type="parTrans" cxnId="{A9990FFC-B36B-4077-AF83-65E2F9177883}">
      <dgm:prSet/>
      <dgm:spPr/>
      <dgm:t>
        <a:bodyPr/>
        <a:lstStyle/>
        <a:p>
          <a:endParaRPr lang="es-MX"/>
        </a:p>
      </dgm:t>
    </dgm:pt>
    <dgm:pt modelId="{CCA5F1E4-7339-444B-A362-40AC6FC0009D}" type="sibTrans" cxnId="{A9990FFC-B36B-4077-AF83-65E2F9177883}">
      <dgm:prSet/>
      <dgm:spPr/>
      <dgm:t>
        <a:bodyPr/>
        <a:lstStyle/>
        <a:p>
          <a:endParaRPr lang="es-MX"/>
        </a:p>
      </dgm:t>
    </dgm:pt>
    <dgm:pt modelId="{6F345D5F-0DE8-409F-A013-870CD392157D}">
      <dgm:prSet phldrT="[Texto]" phldr="1"/>
      <dgm:spPr/>
      <dgm:t>
        <a:bodyPr/>
        <a:lstStyle/>
        <a:p>
          <a:endParaRPr lang="es-MX"/>
        </a:p>
      </dgm:t>
    </dgm:pt>
    <dgm:pt modelId="{37BC741C-FEA3-4D4E-BFF0-81B16956E063}" type="parTrans" cxnId="{E167529C-F3CA-4430-B6AB-45328992DA70}">
      <dgm:prSet/>
      <dgm:spPr/>
      <dgm:t>
        <a:bodyPr/>
        <a:lstStyle/>
        <a:p>
          <a:endParaRPr lang="es-MX"/>
        </a:p>
      </dgm:t>
    </dgm:pt>
    <dgm:pt modelId="{3F45E8EE-406F-4F20-A2D0-2FA82A91B579}" type="sibTrans" cxnId="{E167529C-F3CA-4430-B6AB-45328992DA70}">
      <dgm:prSet/>
      <dgm:spPr/>
      <dgm:t>
        <a:bodyPr/>
        <a:lstStyle/>
        <a:p>
          <a:endParaRPr lang="es-MX"/>
        </a:p>
      </dgm:t>
    </dgm:pt>
    <dgm:pt modelId="{76FC4542-59DD-4E01-9F79-F8C1DDCB5165}" type="pres">
      <dgm:prSet presAssocID="{567E2FC3-2E9D-4C8A-A8F7-E066E955BF99}" presName="linear" presStyleCnt="0">
        <dgm:presLayoutVars>
          <dgm:animLvl val="lvl"/>
          <dgm:resizeHandles val="exact"/>
        </dgm:presLayoutVars>
      </dgm:prSet>
      <dgm:spPr/>
      <dgm:t>
        <a:bodyPr/>
        <a:lstStyle/>
        <a:p>
          <a:endParaRPr lang="es-MX"/>
        </a:p>
      </dgm:t>
    </dgm:pt>
    <dgm:pt modelId="{E347C926-7A7E-4EDD-B310-88DA426B7719}" type="pres">
      <dgm:prSet presAssocID="{76C1979A-0BED-43C7-B534-D8646EC861D7}" presName="parentText" presStyleLbl="node1" presStyleIdx="0" presStyleCnt="2" custLinFactY="-14113" custLinFactNeighborY="-100000">
        <dgm:presLayoutVars>
          <dgm:chMax val="0"/>
          <dgm:bulletEnabled val="1"/>
        </dgm:presLayoutVars>
      </dgm:prSet>
      <dgm:spPr/>
      <dgm:t>
        <a:bodyPr/>
        <a:lstStyle/>
        <a:p>
          <a:endParaRPr lang="es-MX"/>
        </a:p>
      </dgm:t>
    </dgm:pt>
    <dgm:pt modelId="{E3451130-0B01-479A-BA92-F9A22ADBF60C}" type="pres">
      <dgm:prSet presAssocID="{76C1979A-0BED-43C7-B534-D8646EC861D7}" presName="childText" presStyleLbl="revTx" presStyleIdx="0" presStyleCnt="2">
        <dgm:presLayoutVars>
          <dgm:bulletEnabled val="1"/>
        </dgm:presLayoutVars>
      </dgm:prSet>
      <dgm:spPr/>
      <dgm:t>
        <a:bodyPr/>
        <a:lstStyle/>
        <a:p>
          <a:endParaRPr lang="es-MX"/>
        </a:p>
      </dgm:t>
    </dgm:pt>
    <dgm:pt modelId="{4C6EE0AC-7652-418E-BB51-E2C669A6CEE7}" type="pres">
      <dgm:prSet presAssocID="{D5FFE93E-14BD-4604-AB63-E005C6952D10}" presName="parentText" presStyleLbl="node1" presStyleIdx="1" presStyleCnt="2" custLinFactNeighborX="592" custLinFactNeighborY="26430">
        <dgm:presLayoutVars>
          <dgm:chMax val="0"/>
          <dgm:bulletEnabled val="1"/>
        </dgm:presLayoutVars>
      </dgm:prSet>
      <dgm:spPr/>
      <dgm:t>
        <a:bodyPr/>
        <a:lstStyle/>
        <a:p>
          <a:endParaRPr lang="es-MX"/>
        </a:p>
      </dgm:t>
    </dgm:pt>
    <dgm:pt modelId="{B4B32B52-CB3B-4352-B999-B12FFC70D6B3}" type="pres">
      <dgm:prSet presAssocID="{D5FFE93E-14BD-4604-AB63-E005C6952D10}" presName="childText" presStyleLbl="revTx" presStyleIdx="1" presStyleCnt="2">
        <dgm:presLayoutVars>
          <dgm:bulletEnabled val="1"/>
        </dgm:presLayoutVars>
      </dgm:prSet>
      <dgm:spPr/>
      <dgm:t>
        <a:bodyPr/>
        <a:lstStyle/>
        <a:p>
          <a:endParaRPr lang="es-MX"/>
        </a:p>
      </dgm:t>
    </dgm:pt>
  </dgm:ptLst>
  <dgm:cxnLst>
    <dgm:cxn modelId="{B4AAC853-0043-43BF-AF26-62344A4542FD}" type="presOf" srcId="{D5FFE93E-14BD-4604-AB63-E005C6952D10}" destId="{4C6EE0AC-7652-418E-BB51-E2C669A6CEE7}" srcOrd="0" destOrd="0" presId="urn:microsoft.com/office/officeart/2005/8/layout/vList2"/>
    <dgm:cxn modelId="{F3E44E48-893C-42EF-B7DE-67DA349B5282}" srcId="{567E2FC3-2E9D-4C8A-A8F7-E066E955BF99}" destId="{76C1979A-0BED-43C7-B534-D8646EC861D7}" srcOrd="0" destOrd="0" parTransId="{B77CA30F-0688-43EC-97AD-2E02546FCFB7}" sibTransId="{F6A490BB-8505-48C5-B622-5F43157650F6}"/>
    <dgm:cxn modelId="{A9579422-4826-4160-93C9-A03C4EA6F78D}" type="presOf" srcId="{6F345D5F-0DE8-409F-A013-870CD392157D}" destId="{B4B32B52-CB3B-4352-B999-B12FFC70D6B3}" srcOrd="0" destOrd="0" presId="urn:microsoft.com/office/officeart/2005/8/layout/vList2"/>
    <dgm:cxn modelId="{E167529C-F3CA-4430-B6AB-45328992DA70}" srcId="{D5FFE93E-14BD-4604-AB63-E005C6952D10}" destId="{6F345D5F-0DE8-409F-A013-870CD392157D}" srcOrd="0" destOrd="0" parTransId="{37BC741C-FEA3-4D4E-BFF0-81B16956E063}" sibTransId="{3F45E8EE-406F-4F20-A2D0-2FA82A91B579}"/>
    <dgm:cxn modelId="{7667A841-1C34-4683-801E-DC0426997275}" type="presOf" srcId="{567E2FC3-2E9D-4C8A-A8F7-E066E955BF99}" destId="{76FC4542-59DD-4E01-9F79-F8C1DDCB5165}" srcOrd="0" destOrd="0" presId="urn:microsoft.com/office/officeart/2005/8/layout/vList2"/>
    <dgm:cxn modelId="{1E28AA69-5D58-48F9-90C3-87B77C4406A3}" srcId="{76C1979A-0BED-43C7-B534-D8646EC861D7}" destId="{B313C6FA-B937-4E93-8CA8-7E6D3D5F0918}" srcOrd="0" destOrd="0" parTransId="{CA9DD6DA-EEEB-49F5-8C4F-AE1C18A15394}" sibTransId="{33197652-00F6-4A82-9058-2D43567AD591}"/>
    <dgm:cxn modelId="{649E4F73-B46D-4F23-82D1-2053F2405BE8}" type="presOf" srcId="{76C1979A-0BED-43C7-B534-D8646EC861D7}" destId="{E347C926-7A7E-4EDD-B310-88DA426B7719}" srcOrd="0" destOrd="0" presId="urn:microsoft.com/office/officeart/2005/8/layout/vList2"/>
    <dgm:cxn modelId="{A9990FFC-B36B-4077-AF83-65E2F9177883}" srcId="{567E2FC3-2E9D-4C8A-A8F7-E066E955BF99}" destId="{D5FFE93E-14BD-4604-AB63-E005C6952D10}" srcOrd="1" destOrd="0" parTransId="{87765B34-26EA-4650-AB5C-C74D893E7C67}" sibTransId="{CCA5F1E4-7339-444B-A362-40AC6FC0009D}"/>
    <dgm:cxn modelId="{4FE1450A-E118-44C0-9C1A-4920891C927A}" type="presOf" srcId="{B313C6FA-B937-4E93-8CA8-7E6D3D5F0918}" destId="{E3451130-0B01-479A-BA92-F9A22ADBF60C}" srcOrd="0" destOrd="0" presId="urn:microsoft.com/office/officeart/2005/8/layout/vList2"/>
    <dgm:cxn modelId="{1C057CAB-F0CB-415D-88A2-5E58021CF6B0}" type="presParOf" srcId="{76FC4542-59DD-4E01-9F79-F8C1DDCB5165}" destId="{E347C926-7A7E-4EDD-B310-88DA426B7719}" srcOrd="0" destOrd="0" presId="urn:microsoft.com/office/officeart/2005/8/layout/vList2"/>
    <dgm:cxn modelId="{8A0E50B2-7B39-41D3-BB53-EC18A310EADF}" type="presParOf" srcId="{76FC4542-59DD-4E01-9F79-F8C1DDCB5165}" destId="{E3451130-0B01-479A-BA92-F9A22ADBF60C}" srcOrd="1" destOrd="0" presId="urn:microsoft.com/office/officeart/2005/8/layout/vList2"/>
    <dgm:cxn modelId="{B447AEFA-67D4-44BA-99D3-5FB248C7F202}" type="presParOf" srcId="{76FC4542-59DD-4E01-9F79-F8C1DDCB5165}" destId="{4C6EE0AC-7652-418E-BB51-E2C669A6CEE7}" srcOrd="2" destOrd="0" presId="urn:microsoft.com/office/officeart/2005/8/layout/vList2"/>
    <dgm:cxn modelId="{60BF5118-2416-484A-BE97-A0F782C61E6E}" type="presParOf" srcId="{76FC4542-59DD-4E01-9F79-F8C1DDCB5165}" destId="{B4B32B52-CB3B-4352-B999-B12FFC70D6B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9E6C8C-285C-442E-9B58-1225B9CB94E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F49ECA61-35D6-46A0-9770-FC0E7437BF2A}">
      <dgm:prSet phldrT="[Texto]"/>
      <dgm:spPr/>
      <dgm:t>
        <a:bodyPr/>
        <a:lstStyle/>
        <a:p>
          <a:r>
            <a:rPr lang="es-MX" dirty="0" smtClean="0"/>
            <a:t>Metodología de la Investigación I</a:t>
          </a:r>
          <a:endParaRPr lang="es-MX" dirty="0"/>
        </a:p>
      </dgm:t>
    </dgm:pt>
    <dgm:pt modelId="{F79C98B6-BCC2-43D3-B019-AA6E71234AE5}" type="parTrans" cxnId="{547D5A39-FD47-472C-ABB3-C09ABB53DD9B}">
      <dgm:prSet/>
      <dgm:spPr/>
      <dgm:t>
        <a:bodyPr/>
        <a:lstStyle/>
        <a:p>
          <a:endParaRPr lang="es-MX"/>
        </a:p>
      </dgm:t>
    </dgm:pt>
    <dgm:pt modelId="{D34701D0-570D-4674-9284-54767C32C7FC}" type="sibTrans" cxnId="{547D5A39-FD47-472C-ABB3-C09ABB53DD9B}">
      <dgm:prSet/>
      <dgm:spPr/>
      <dgm:t>
        <a:bodyPr/>
        <a:lstStyle/>
        <a:p>
          <a:endParaRPr lang="es-MX"/>
        </a:p>
      </dgm:t>
    </dgm:pt>
    <dgm:pt modelId="{49B6CCF6-96AA-421E-8C32-82B1A17E0545}">
      <dgm:prSet phldrT="[Texto]"/>
      <dgm:spPr/>
      <dgm:t>
        <a:bodyPr/>
        <a:lstStyle/>
        <a:p>
          <a:r>
            <a:rPr lang="es-MX" dirty="0" smtClean="0"/>
            <a:t>Módulo I</a:t>
          </a:r>
        </a:p>
        <a:p>
          <a:r>
            <a:rPr lang="es-MX" dirty="0" smtClean="0"/>
            <a:t>La Investigación como Disciplina</a:t>
          </a:r>
          <a:endParaRPr lang="es-MX" dirty="0"/>
        </a:p>
      </dgm:t>
    </dgm:pt>
    <dgm:pt modelId="{E8D0A7EA-4423-423D-BEF7-3B1E0860A331}" type="parTrans" cxnId="{522CB472-E410-4E80-8643-8D1151E77493}">
      <dgm:prSet/>
      <dgm:spPr/>
      <dgm:t>
        <a:bodyPr/>
        <a:lstStyle/>
        <a:p>
          <a:endParaRPr lang="es-MX"/>
        </a:p>
      </dgm:t>
    </dgm:pt>
    <dgm:pt modelId="{2CF5096F-3D12-4E59-AADD-88AFED800483}" type="sibTrans" cxnId="{522CB472-E410-4E80-8643-8D1151E77493}">
      <dgm:prSet/>
      <dgm:spPr/>
      <dgm:t>
        <a:bodyPr/>
        <a:lstStyle/>
        <a:p>
          <a:endParaRPr lang="es-MX"/>
        </a:p>
      </dgm:t>
    </dgm:pt>
    <dgm:pt modelId="{B05FE3AB-D1CD-4D3F-A125-CCDC8D1199FD}">
      <dgm:prSet phldrT="[Texto]"/>
      <dgm:spPr/>
      <dgm:t>
        <a:bodyPr/>
        <a:lstStyle/>
        <a:p>
          <a:r>
            <a:rPr lang="es-MX" dirty="0" smtClean="0"/>
            <a:t>Módulo II</a:t>
          </a:r>
        </a:p>
        <a:p>
          <a:r>
            <a:rPr lang="es-MX" dirty="0" smtClean="0"/>
            <a:t>Planeación de la Investigación: el proyecto </a:t>
          </a:r>
          <a:endParaRPr lang="es-MX" dirty="0"/>
        </a:p>
      </dgm:t>
    </dgm:pt>
    <dgm:pt modelId="{E32A524A-656F-4D07-AC73-221CD2FF5CD4}" type="parTrans" cxnId="{FCEA4275-5C27-4DEC-8EB4-D5F4C20554E3}">
      <dgm:prSet/>
      <dgm:spPr/>
      <dgm:t>
        <a:bodyPr/>
        <a:lstStyle/>
        <a:p>
          <a:endParaRPr lang="es-MX"/>
        </a:p>
      </dgm:t>
    </dgm:pt>
    <dgm:pt modelId="{8C2A12B6-C448-40AB-A9AD-E40777BF8C9F}" type="sibTrans" cxnId="{FCEA4275-5C27-4DEC-8EB4-D5F4C20554E3}">
      <dgm:prSet/>
      <dgm:spPr/>
      <dgm:t>
        <a:bodyPr/>
        <a:lstStyle/>
        <a:p>
          <a:endParaRPr lang="es-MX"/>
        </a:p>
      </dgm:t>
    </dgm:pt>
    <dgm:pt modelId="{2A16D2A0-13F6-4FA5-949E-6B28449139DD}">
      <dgm:prSet phldrT="[Texto]"/>
      <dgm:spPr/>
      <dgm:t>
        <a:bodyPr/>
        <a:lstStyle/>
        <a:p>
          <a:r>
            <a:rPr lang="es-MX" dirty="0" smtClean="0"/>
            <a:t>Módulo III </a:t>
          </a:r>
        </a:p>
        <a:p>
          <a:r>
            <a:rPr lang="es-MX" dirty="0" smtClean="0"/>
            <a:t>Medios y Recursos de Investigación</a:t>
          </a:r>
          <a:endParaRPr lang="es-MX" dirty="0"/>
        </a:p>
      </dgm:t>
    </dgm:pt>
    <dgm:pt modelId="{B262159A-6D2D-4E63-B75D-AA3CD6073BC0}" type="parTrans" cxnId="{D0CCF979-E783-469B-8A80-3E60054A33B8}">
      <dgm:prSet/>
      <dgm:spPr/>
      <dgm:t>
        <a:bodyPr/>
        <a:lstStyle/>
        <a:p>
          <a:endParaRPr lang="es-MX"/>
        </a:p>
      </dgm:t>
    </dgm:pt>
    <dgm:pt modelId="{33FC8674-D817-404A-8D2A-BE74A3897549}" type="sibTrans" cxnId="{D0CCF979-E783-469B-8A80-3E60054A33B8}">
      <dgm:prSet/>
      <dgm:spPr/>
      <dgm:t>
        <a:bodyPr/>
        <a:lstStyle/>
        <a:p>
          <a:endParaRPr lang="es-MX"/>
        </a:p>
      </dgm:t>
    </dgm:pt>
    <dgm:pt modelId="{3E21C35A-4310-47D7-AAEC-6783E4A5E179}">
      <dgm:prSet phldrT="[Texto]"/>
      <dgm:spPr/>
      <dgm:t>
        <a:bodyPr/>
        <a:lstStyle/>
        <a:p>
          <a:r>
            <a:rPr lang="es-MX" dirty="0" smtClean="0"/>
            <a:t>Módulo IV</a:t>
          </a:r>
        </a:p>
        <a:p>
          <a:r>
            <a:rPr lang="es-MX" dirty="0" smtClean="0"/>
            <a:t>Desarrollo de la Investigación</a:t>
          </a:r>
          <a:endParaRPr lang="es-MX" dirty="0"/>
        </a:p>
      </dgm:t>
    </dgm:pt>
    <dgm:pt modelId="{B38CC78B-4C6C-4C60-B86F-7BB7F4E17C20}" type="parTrans" cxnId="{810277CA-6B1B-456C-B0F4-75EE4F4C9125}">
      <dgm:prSet/>
      <dgm:spPr/>
      <dgm:t>
        <a:bodyPr/>
        <a:lstStyle/>
        <a:p>
          <a:endParaRPr lang="es-MX"/>
        </a:p>
      </dgm:t>
    </dgm:pt>
    <dgm:pt modelId="{A868026F-475A-4E4F-B634-63DFB2D7414A}" type="sibTrans" cxnId="{810277CA-6B1B-456C-B0F4-75EE4F4C9125}">
      <dgm:prSet/>
      <dgm:spPr/>
      <dgm:t>
        <a:bodyPr/>
        <a:lstStyle/>
        <a:p>
          <a:endParaRPr lang="es-MX"/>
        </a:p>
      </dgm:t>
    </dgm:pt>
    <dgm:pt modelId="{BF751B35-421C-47A5-B712-E39D8B9B9BFB}" type="pres">
      <dgm:prSet presAssocID="{129E6C8C-285C-442E-9B58-1225B9CB94EC}" presName="diagram" presStyleCnt="0">
        <dgm:presLayoutVars>
          <dgm:chMax val="1"/>
          <dgm:dir/>
          <dgm:animLvl val="ctr"/>
          <dgm:resizeHandles val="exact"/>
        </dgm:presLayoutVars>
      </dgm:prSet>
      <dgm:spPr/>
      <dgm:t>
        <a:bodyPr/>
        <a:lstStyle/>
        <a:p>
          <a:endParaRPr lang="es-MX"/>
        </a:p>
      </dgm:t>
    </dgm:pt>
    <dgm:pt modelId="{0460D9D7-E203-4CEC-8A21-4790CFA09EC3}" type="pres">
      <dgm:prSet presAssocID="{129E6C8C-285C-442E-9B58-1225B9CB94EC}" presName="matrix" presStyleCnt="0"/>
      <dgm:spPr/>
    </dgm:pt>
    <dgm:pt modelId="{783DB7FB-4730-4AFE-9AAE-73DB76560A95}" type="pres">
      <dgm:prSet presAssocID="{129E6C8C-285C-442E-9B58-1225B9CB94EC}" presName="tile1" presStyleLbl="node1" presStyleIdx="0" presStyleCnt="4"/>
      <dgm:spPr/>
      <dgm:t>
        <a:bodyPr/>
        <a:lstStyle/>
        <a:p>
          <a:endParaRPr lang="es-MX"/>
        </a:p>
      </dgm:t>
    </dgm:pt>
    <dgm:pt modelId="{C7A432D6-D1B2-47DD-8448-46E53477222C}" type="pres">
      <dgm:prSet presAssocID="{129E6C8C-285C-442E-9B58-1225B9CB94EC}" presName="tile1text" presStyleLbl="node1" presStyleIdx="0" presStyleCnt="4">
        <dgm:presLayoutVars>
          <dgm:chMax val="0"/>
          <dgm:chPref val="0"/>
          <dgm:bulletEnabled val="1"/>
        </dgm:presLayoutVars>
      </dgm:prSet>
      <dgm:spPr/>
      <dgm:t>
        <a:bodyPr/>
        <a:lstStyle/>
        <a:p>
          <a:endParaRPr lang="es-MX"/>
        </a:p>
      </dgm:t>
    </dgm:pt>
    <dgm:pt modelId="{81755475-BC4F-4C12-A20B-88639777DAC6}" type="pres">
      <dgm:prSet presAssocID="{129E6C8C-285C-442E-9B58-1225B9CB94EC}" presName="tile2" presStyleLbl="node1" presStyleIdx="1" presStyleCnt="4"/>
      <dgm:spPr/>
      <dgm:t>
        <a:bodyPr/>
        <a:lstStyle/>
        <a:p>
          <a:endParaRPr lang="es-MX"/>
        </a:p>
      </dgm:t>
    </dgm:pt>
    <dgm:pt modelId="{D9A77C84-0973-4DD4-BD96-ED2038829FB9}" type="pres">
      <dgm:prSet presAssocID="{129E6C8C-285C-442E-9B58-1225B9CB94EC}" presName="tile2text" presStyleLbl="node1" presStyleIdx="1" presStyleCnt="4">
        <dgm:presLayoutVars>
          <dgm:chMax val="0"/>
          <dgm:chPref val="0"/>
          <dgm:bulletEnabled val="1"/>
        </dgm:presLayoutVars>
      </dgm:prSet>
      <dgm:spPr/>
      <dgm:t>
        <a:bodyPr/>
        <a:lstStyle/>
        <a:p>
          <a:endParaRPr lang="es-MX"/>
        </a:p>
      </dgm:t>
    </dgm:pt>
    <dgm:pt modelId="{EB14AF9D-67AE-4115-8E18-D156F87B2D6F}" type="pres">
      <dgm:prSet presAssocID="{129E6C8C-285C-442E-9B58-1225B9CB94EC}" presName="tile3" presStyleLbl="node1" presStyleIdx="2" presStyleCnt="4"/>
      <dgm:spPr/>
      <dgm:t>
        <a:bodyPr/>
        <a:lstStyle/>
        <a:p>
          <a:endParaRPr lang="es-MX"/>
        </a:p>
      </dgm:t>
    </dgm:pt>
    <dgm:pt modelId="{25B71E8C-E32A-481A-91A2-754A50885B2B}" type="pres">
      <dgm:prSet presAssocID="{129E6C8C-285C-442E-9B58-1225B9CB94EC}" presName="tile3text" presStyleLbl="node1" presStyleIdx="2" presStyleCnt="4">
        <dgm:presLayoutVars>
          <dgm:chMax val="0"/>
          <dgm:chPref val="0"/>
          <dgm:bulletEnabled val="1"/>
        </dgm:presLayoutVars>
      </dgm:prSet>
      <dgm:spPr/>
      <dgm:t>
        <a:bodyPr/>
        <a:lstStyle/>
        <a:p>
          <a:endParaRPr lang="es-MX"/>
        </a:p>
      </dgm:t>
    </dgm:pt>
    <dgm:pt modelId="{6E4D54C8-97CB-4487-8044-8A7F5AE8474A}" type="pres">
      <dgm:prSet presAssocID="{129E6C8C-285C-442E-9B58-1225B9CB94EC}" presName="tile4" presStyleLbl="node1" presStyleIdx="3" presStyleCnt="4" custLinFactNeighborX="359"/>
      <dgm:spPr/>
      <dgm:t>
        <a:bodyPr/>
        <a:lstStyle/>
        <a:p>
          <a:endParaRPr lang="es-MX"/>
        </a:p>
      </dgm:t>
    </dgm:pt>
    <dgm:pt modelId="{BE879727-60DF-4118-84C4-255C8100DE78}" type="pres">
      <dgm:prSet presAssocID="{129E6C8C-285C-442E-9B58-1225B9CB94EC}" presName="tile4text" presStyleLbl="node1" presStyleIdx="3" presStyleCnt="4">
        <dgm:presLayoutVars>
          <dgm:chMax val="0"/>
          <dgm:chPref val="0"/>
          <dgm:bulletEnabled val="1"/>
        </dgm:presLayoutVars>
      </dgm:prSet>
      <dgm:spPr/>
      <dgm:t>
        <a:bodyPr/>
        <a:lstStyle/>
        <a:p>
          <a:endParaRPr lang="es-MX"/>
        </a:p>
      </dgm:t>
    </dgm:pt>
    <dgm:pt modelId="{02FECF97-FC99-4578-B616-AC07E8476C7F}" type="pres">
      <dgm:prSet presAssocID="{129E6C8C-285C-442E-9B58-1225B9CB94EC}" presName="centerTile" presStyleLbl="fgShp" presStyleIdx="0" presStyleCnt="1">
        <dgm:presLayoutVars>
          <dgm:chMax val="0"/>
          <dgm:chPref val="0"/>
        </dgm:presLayoutVars>
      </dgm:prSet>
      <dgm:spPr/>
      <dgm:t>
        <a:bodyPr/>
        <a:lstStyle/>
        <a:p>
          <a:endParaRPr lang="es-MX"/>
        </a:p>
      </dgm:t>
    </dgm:pt>
  </dgm:ptLst>
  <dgm:cxnLst>
    <dgm:cxn modelId="{01CEC45E-5F2E-4D93-AE33-89AC20441FCC}" type="presOf" srcId="{3E21C35A-4310-47D7-AAEC-6783E4A5E179}" destId="{BE879727-60DF-4118-84C4-255C8100DE78}" srcOrd="1" destOrd="0" presId="urn:microsoft.com/office/officeart/2005/8/layout/matrix1"/>
    <dgm:cxn modelId="{9F194874-2FEB-4350-854B-791746C95DDE}" type="presOf" srcId="{129E6C8C-285C-442E-9B58-1225B9CB94EC}" destId="{BF751B35-421C-47A5-B712-E39D8B9B9BFB}" srcOrd="0" destOrd="0" presId="urn:microsoft.com/office/officeart/2005/8/layout/matrix1"/>
    <dgm:cxn modelId="{522CB472-E410-4E80-8643-8D1151E77493}" srcId="{F49ECA61-35D6-46A0-9770-FC0E7437BF2A}" destId="{49B6CCF6-96AA-421E-8C32-82B1A17E0545}" srcOrd="0" destOrd="0" parTransId="{E8D0A7EA-4423-423D-BEF7-3B1E0860A331}" sibTransId="{2CF5096F-3D12-4E59-AADD-88AFED800483}"/>
    <dgm:cxn modelId="{547D5A39-FD47-472C-ABB3-C09ABB53DD9B}" srcId="{129E6C8C-285C-442E-9B58-1225B9CB94EC}" destId="{F49ECA61-35D6-46A0-9770-FC0E7437BF2A}" srcOrd="0" destOrd="0" parTransId="{F79C98B6-BCC2-43D3-B019-AA6E71234AE5}" sibTransId="{D34701D0-570D-4674-9284-54767C32C7FC}"/>
    <dgm:cxn modelId="{8E8096A2-FA92-4060-9D5D-554CCC15B6E8}" type="presOf" srcId="{49B6CCF6-96AA-421E-8C32-82B1A17E0545}" destId="{C7A432D6-D1B2-47DD-8448-46E53477222C}" srcOrd="1" destOrd="0" presId="urn:microsoft.com/office/officeart/2005/8/layout/matrix1"/>
    <dgm:cxn modelId="{810277CA-6B1B-456C-B0F4-75EE4F4C9125}" srcId="{F49ECA61-35D6-46A0-9770-FC0E7437BF2A}" destId="{3E21C35A-4310-47D7-AAEC-6783E4A5E179}" srcOrd="3" destOrd="0" parTransId="{B38CC78B-4C6C-4C60-B86F-7BB7F4E17C20}" sibTransId="{A868026F-475A-4E4F-B634-63DFB2D7414A}"/>
    <dgm:cxn modelId="{D4364B8F-D293-4859-A1F5-252743B1F01E}" type="presOf" srcId="{B05FE3AB-D1CD-4D3F-A125-CCDC8D1199FD}" destId="{81755475-BC4F-4C12-A20B-88639777DAC6}" srcOrd="0" destOrd="0" presId="urn:microsoft.com/office/officeart/2005/8/layout/matrix1"/>
    <dgm:cxn modelId="{D0CCF979-E783-469B-8A80-3E60054A33B8}" srcId="{F49ECA61-35D6-46A0-9770-FC0E7437BF2A}" destId="{2A16D2A0-13F6-4FA5-949E-6B28449139DD}" srcOrd="2" destOrd="0" parTransId="{B262159A-6D2D-4E63-B75D-AA3CD6073BC0}" sibTransId="{33FC8674-D817-404A-8D2A-BE74A3897549}"/>
    <dgm:cxn modelId="{FCEA4275-5C27-4DEC-8EB4-D5F4C20554E3}" srcId="{F49ECA61-35D6-46A0-9770-FC0E7437BF2A}" destId="{B05FE3AB-D1CD-4D3F-A125-CCDC8D1199FD}" srcOrd="1" destOrd="0" parTransId="{E32A524A-656F-4D07-AC73-221CD2FF5CD4}" sibTransId="{8C2A12B6-C448-40AB-A9AD-E40777BF8C9F}"/>
    <dgm:cxn modelId="{2D908B03-5CBF-40AB-9D50-12E7DED568EB}" type="presOf" srcId="{49B6CCF6-96AA-421E-8C32-82B1A17E0545}" destId="{783DB7FB-4730-4AFE-9AAE-73DB76560A95}" srcOrd="0" destOrd="0" presId="urn:microsoft.com/office/officeart/2005/8/layout/matrix1"/>
    <dgm:cxn modelId="{59BC437C-F42B-49F8-9538-1542CEBC7B97}" type="presOf" srcId="{B05FE3AB-D1CD-4D3F-A125-CCDC8D1199FD}" destId="{D9A77C84-0973-4DD4-BD96-ED2038829FB9}" srcOrd="1" destOrd="0" presId="urn:microsoft.com/office/officeart/2005/8/layout/matrix1"/>
    <dgm:cxn modelId="{B1880183-AA34-4731-BCA1-25D2CDBCF911}" type="presOf" srcId="{2A16D2A0-13F6-4FA5-949E-6B28449139DD}" destId="{EB14AF9D-67AE-4115-8E18-D156F87B2D6F}" srcOrd="0" destOrd="0" presId="urn:microsoft.com/office/officeart/2005/8/layout/matrix1"/>
    <dgm:cxn modelId="{F912AD69-98DB-4577-AA24-7F55868CE337}" type="presOf" srcId="{3E21C35A-4310-47D7-AAEC-6783E4A5E179}" destId="{6E4D54C8-97CB-4487-8044-8A7F5AE8474A}" srcOrd="0" destOrd="0" presId="urn:microsoft.com/office/officeart/2005/8/layout/matrix1"/>
    <dgm:cxn modelId="{A59E6A4E-EB80-4D16-86DF-5ED4DE1AD812}" type="presOf" srcId="{2A16D2A0-13F6-4FA5-949E-6B28449139DD}" destId="{25B71E8C-E32A-481A-91A2-754A50885B2B}" srcOrd="1" destOrd="0" presId="urn:microsoft.com/office/officeart/2005/8/layout/matrix1"/>
    <dgm:cxn modelId="{574411F1-F505-4BF3-8CFE-4482A1681245}" type="presOf" srcId="{F49ECA61-35D6-46A0-9770-FC0E7437BF2A}" destId="{02FECF97-FC99-4578-B616-AC07E8476C7F}" srcOrd="0" destOrd="0" presId="urn:microsoft.com/office/officeart/2005/8/layout/matrix1"/>
    <dgm:cxn modelId="{3ABBF8AC-CA96-4F61-A72F-0ACB0B11985D}" type="presParOf" srcId="{BF751B35-421C-47A5-B712-E39D8B9B9BFB}" destId="{0460D9D7-E203-4CEC-8A21-4790CFA09EC3}" srcOrd="0" destOrd="0" presId="urn:microsoft.com/office/officeart/2005/8/layout/matrix1"/>
    <dgm:cxn modelId="{6FD26CC3-67D5-4BF5-9920-B0B9396726A9}" type="presParOf" srcId="{0460D9D7-E203-4CEC-8A21-4790CFA09EC3}" destId="{783DB7FB-4730-4AFE-9AAE-73DB76560A95}" srcOrd="0" destOrd="0" presId="urn:microsoft.com/office/officeart/2005/8/layout/matrix1"/>
    <dgm:cxn modelId="{EC044511-37E6-49F4-8FAA-BEBB20194D20}" type="presParOf" srcId="{0460D9D7-E203-4CEC-8A21-4790CFA09EC3}" destId="{C7A432D6-D1B2-47DD-8448-46E53477222C}" srcOrd="1" destOrd="0" presId="urn:microsoft.com/office/officeart/2005/8/layout/matrix1"/>
    <dgm:cxn modelId="{7BF95B8F-C774-4746-96B4-8486F3811727}" type="presParOf" srcId="{0460D9D7-E203-4CEC-8A21-4790CFA09EC3}" destId="{81755475-BC4F-4C12-A20B-88639777DAC6}" srcOrd="2" destOrd="0" presId="urn:microsoft.com/office/officeart/2005/8/layout/matrix1"/>
    <dgm:cxn modelId="{50026666-7A8F-466C-9C2A-CAA807E7F67D}" type="presParOf" srcId="{0460D9D7-E203-4CEC-8A21-4790CFA09EC3}" destId="{D9A77C84-0973-4DD4-BD96-ED2038829FB9}" srcOrd="3" destOrd="0" presId="urn:microsoft.com/office/officeart/2005/8/layout/matrix1"/>
    <dgm:cxn modelId="{0C90AE76-7F27-4F7D-9158-C0A0599BA909}" type="presParOf" srcId="{0460D9D7-E203-4CEC-8A21-4790CFA09EC3}" destId="{EB14AF9D-67AE-4115-8E18-D156F87B2D6F}" srcOrd="4" destOrd="0" presId="urn:microsoft.com/office/officeart/2005/8/layout/matrix1"/>
    <dgm:cxn modelId="{FC32943B-EA4F-4AC1-B9E7-8F906D526EDB}" type="presParOf" srcId="{0460D9D7-E203-4CEC-8A21-4790CFA09EC3}" destId="{25B71E8C-E32A-481A-91A2-754A50885B2B}" srcOrd="5" destOrd="0" presId="urn:microsoft.com/office/officeart/2005/8/layout/matrix1"/>
    <dgm:cxn modelId="{C8B8B182-1428-436C-B9B9-9C06C06D6723}" type="presParOf" srcId="{0460D9D7-E203-4CEC-8A21-4790CFA09EC3}" destId="{6E4D54C8-97CB-4487-8044-8A7F5AE8474A}" srcOrd="6" destOrd="0" presId="urn:microsoft.com/office/officeart/2005/8/layout/matrix1"/>
    <dgm:cxn modelId="{B47AF0EC-8118-4F59-BC2A-251EE40CC466}" type="presParOf" srcId="{0460D9D7-E203-4CEC-8A21-4790CFA09EC3}" destId="{BE879727-60DF-4118-84C4-255C8100DE78}" srcOrd="7" destOrd="0" presId="urn:microsoft.com/office/officeart/2005/8/layout/matrix1"/>
    <dgm:cxn modelId="{78CEB8C5-342C-4810-B678-0CF7A4D92367}" type="presParOf" srcId="{BF751B35-421C-47A5-B712-E39D8B9B9BFB}" destId="{02FECF97-FC99-4578-B616-AC07E8476C7F}"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186F68-7421-4117-B3ED-0CDDA9584157}" type="doc">
      <dgm:prSet loTypeId="urn:microsoft.com/office/officeart/2009/layout/ReverseList" loCatId="relationship" qsTypeId="urn:microsoft.com/office/officeart/2005/8/quickstyle/simple1" qsCatId="simple" csTypeId="urn:microsoft.com/office/officeart/2005/8/colors/colorful1" csCatId="colorful" phldr="1"/>
      <dgm:spPr/>
      <dgm:t>
        <a:bodyPr/>
        <a:lstStyle/>
        <a:p>
          <a:endParaRPr lang="es-MX"/>
        </a:p>
      </dgm:t>
    </dgm:pt>
    <dgm:pt modelId="{BF8E85BD-934A-48D2-9A66-F12CF516916A}">
      <dgm:prSet phldrT="[Texto]"/>
      <dgm:spPr>
        <a:xfrm rot="5400000">
          <a:off x="2371665" y="971673"/>
          <a:ext cx="2057537" cy="1257373"/>
        </a:xfrm>
        <a:prstGeom prst="round2SameRect">
          <a:avLst>
            <a:gd name="adj1" fmla="val 16670"/>
            <a:gd name="adj2" fmla="val 0"/>
          </a:avLst>
        </a:prstGeom>
        <a:solidFill>
          <a:srgbClr val="5B9BD5">
            <a:tint val="50000"/>
            <a:hueOff val="-12059734"/>
            <a:satOff val="24125"/>
            <a:lumOff val="10225"/>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r>
            <a:rPr lang="es-MX" dirty="0" smtClean="0">
              <a:solidFill>
                <a:sysClr val="windowText" lastClr="000000">
                  <a:hueOff val="0"/>
                  <a:satOff val="0"/>
                  <a:lumOff val="0"/>
                  <a:alphaOff val="0"/>
                </a:sysClr>
              </a:solidFill>
              <a:latin typeface="Calibri" panose="020F0502020204030204"/>
              <a:ea typeface="+mn-ea"/>
              <a:cs typeface="+mn-cs"/>
            </a:rPr>
            <a:t>   Método</a:t>
          </a:r>
          <a:endParaRPr lang="es-MX" dirty="0">
            <a:solidFill>
              <a:sysClr val="windowText" lastClr="000000">
                <a:hueOff val="0"/>
                <a:satOff val="0"/>
                <a:lumOff val="0"/>
                <a:alphaOff val="0"/>
              </a:sysClr>
            </a:solidFill>
            <a:latin typeface="Calibri" panose="020F0502020204030204"/>
            <a:ea typeface="+mn-ea"/>
            <a:cs typeface="+mn-cs"/>
          </a:endParaRPr>
        </a:p>
      </dgm:t>
    </dgm:pt>
    <dgm:pt modelId="{C09CA088-DEFC-4E41-9283-4F2C73D92F60}" type="sibTrans" cxnId="{05217D15-404F-4B9A-85E0-0CD718C3026A}">
      <dgm:prSet/>
      <dgm:spPr/>
      <dgm:t>
        <a:bodyPr/>
        <a:lstStyle/>
        <a:p>
          <a:endParaRPr lang="es-MX"/>
        </a:p>
      </dgm:t>
    </dgm:pt>
    <dgm:pt modelId="{CB598FA2-CDE7-41E9-8651-5984ECE2365F}" type="parTrans" cxnId="{05217D15-404F-4B9A-85E0-0CD718C3026A}">
      <dgm:prSet/>
      <dgm:spPr/>
      <dgm:t>
        <a:bodyPr/>
        <a:lstStyle/>
        <a:p>
          <a:endParaRPr lang="es-MX"/>
        </a:p>
      </dgm:t>
    </dgm:pt>
    <dgm:pt modelId="{25C3DF5D-DD2F-4A68-B469-6E46F91F22A4}">
      <dgm:prSet phldrT="[Texto]"/>
      <dgm:spPr>
        <a:xfrm rot="16200000">
          <a:off x="1057197" y="971673"/>
          <a:ext cx="2057537" cy="1257373"/>
        </a:xfrm>
        <a:prstGeom prst="round2SameRect">
          <a:avLst>
            <a:gd name="adj1" fmla="val 16670"/>
            <a:gd name="adj2" fmla="val 0"/>
          </a:avLst>
        </a:prstGeom>
        <a:solidFill>
          <a:srgbClr val="5B9BD5">
            <a:tint val="5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s-MX">
              <a:solidFill>
                <a:sysClr val="windowText" lastClr="000000">
                  <a:hueOff val="0"/>
                  <a:satOff val="0"/>
                  <a:lumOff val="0"/>
                  <a:alphaOff val="0"/>
                </a:sysClr>
              </a:solidFill>
              <a:latin typeface="Calibri" panose="020F0502020204030204"/>
              <a:ea typeface="+mn-ea"/>
              <a:cs typeface="+mn-cs"/>
            </a:rPr>
            <a:t>Metodología</a:t>
          </a:r>
        </a:p>
      </dgm:t>
    </dgm:pt>
    <dgm:pt modelId="{636441C3-688F-470F-B54D-B32DC95FEA6C}" type="sibTrans" cxnId="{F3075B1A-4CA4-4740-968C-18F53FF21135}">
      <dgm:prSet/>
      <dgm:spPr/>
      <dgm:t>
        <a:bodyPr/>
        <a:lstStyle/>
        <a:p>
          <a:endParaRPr lang="es-MX"/>
        </a:p>
      </dgm:t>
    </dgm:pt>
    <dgm:pt modelId="{CA75DC45-7ED6-43C0-8F5E-8DC9D330AAD4}" type="parTrans" cxnId="{F3075B1A-4CA4-4740-968C-18F53FF21135}">
      <dgm:prSet/>
      <dgm:spPr/>
      <dgm:t>
        <a:bodyPr/>
        <a:lstStyle/>
        <a:p>
          <a:endParaRPr lang="es-MX"/>
        </a:p>
      </dgm:t>
    </dgm:pt>
    <dgm:pt modelId="{E80D451B-839D-48EE-A179-945B4A1C428B}" type="pres">
      <dgm:prSet presAssocID="{FA186F68-7421-4117-B3ED-0CDDA9584157}" presName="Name0" presStyleCnt="0">
        <dgm:presLayoutVars>
          <dgm:chMax val="2"/>
          <dgm:chPref val="2"/>
          <dgm:animLvl val="lvl"/>
        </dgm:presLayoutVars>
      </dgm:prSet>
      <dgm:spPr/>
      <dgm:t>
        <a:bodyPr/>
        <a:lstStyle/>
        <a:p>
          <a:endParaRPr lang="es-MX"/>
        </a:p>
      </dgm:t>
    </dgm:pt>
    <dgm:pt modelId="{9E051E56-3F93-48BF-A4E5-A62E3D5E6891}" type="pres">
      <dgm:prSet presAssocID="{FA186F68-7421-4117-B3ED-0CDDA9584157}" presName="LeftText" presStyleLbl="revTx" presStyleIdx="0" presStyleCnt="0">
        <dgm:presLayoutVars>
          <dgm:bulletEnabled val="1"/>
        </dgm:presLayoutVars>
      </dgm:prSet>
      <dgm:spPr/>
      <dgm:t>
        <a:bodyPr/>
        <a:lstStyle/>
        <a:p>
          <a:endParaRPr lang="es-MX"/>
        </a:p>
      </dgm:t>
    </dgm:pt>
    <dgm:pt modelId="{ACE3BA0F-684C-45A9-90E4-7B202C5ACAC5}" type="pres">
      <dgm:prSet presAssocID="{FA186F68-7421-4117-B3ED-0CDDA9584157}" presName="LeftNode" presStyleLbl="bgImgPlace1" presStyleIdx="0" presStyleCnt="2">
        <dgm:presLayoutVars>
          <dgm:chMax val="2"/>
          <dgm:chPref val="2"/>
        </dgm:presLayoutVars>
      </dgm:prSet>
      <dgm:spPr/>
      <dgm:t>
        <a:bodyPr/>
        <a:lstStyle/>
        <a:p>
          <a:endParaRPr lang="es-MX"/>
        </a:p>
      </dgm:t>
    </dgm:pt>
    <dgm:pt modelId="{6BB13935-7E7E-4DE3-95C4-BC29E6B87230}" type="pres">
      <dgm:prSet presAssocID="{FA186F68-7421-4117-B3ED-0CDDA9584157}" presName="RightText" presStyleLbl="revTx" presStyleIdx="0" presStyleCnt="0">
        <dgm:presLayoutVars>
          <dgm:bulletEnabled val="1"/>
        </dgm:presLayoutVars>
      </dgm:prSet>
      <dgm:spPr/>
      <dgm:t>
        <a:bodyPr/>
        <a:lstStyle/>
        <a:p>
          <a:endParaRPr lang="es-MX"/>
        </a:p>
      </dgm:t>
    </dgm:pt>
    <dgm:pt modelId="{60D897D3-C750-4CAB-A376-EA9F30DCCAD6}" type="pres">
      <dgm:prSet presAssocID="{FA186F68-7421-4117-B3ED-0CDDA9584157}" presName="RightNode" presStyleLbl="bgImgPlace1" presStyleIdx="1" presStyleCnt="2">
        <dgm:presLayoutVars>
          <dgm:chMax val="0"/>
          <dgm:chPref val="0"/>
        </dgm:presLayoutVars>
      </dgm:prSet>
      <dgm:spPr/>
      <dgm:t>
        <a:bodyPr/>
        <a:lstStyle/>
        <a:p>
          <a:endParaRPr lang="es-MX"/>
        </a:p>
      </dgm:t>
    </dgm:pt>
    <dgm:pt modelId="{E56D6F8A-1206-46C7-9D3D-347180AD6572}" type="pres">
      <dgm:prSet presAssocID="{FA186F68-7421-4117-B3ED-0CDDA9584157}" presName="TopArrow" presStyleLbl="node1" presStyleIdx="0" presStyleCnt="2"/>
      <dgm:spPr>
        <a:xfrm>
          <a:off x="2085837" y="0"/>
          <a:ext cx="1314468" cy="1314404"/>
        </a:xfrm>
        <a:prstGeom prst="circularArrow">
          <a:avLst>
            <a:gd name="adj1" fmla="val 12500"/>
            <a:gd name="adj2" fmla="val 1142322"/>
            <a:gd name="adj3" fmla="val 20457678"/>
            <a:gd name="adj4" fmla="val 10800000"/>
            <a:gd name="adj5" fmla="val 12500"/>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endParaRPr lang="es-MX"/>
        </a:p>
      </dgm:t>
    </dgm:pt>
    <dgm:pt modelId="{6EE9DC79-874E-40D6-90C9-9D9E85040D5A}" type="pres">
      <dgm:prSet presAssocID="{FA186F68-7421-4117-B3ED-0CDDA9584157}" presName="BottomArrow" presStyleLbl="node1" presStyleIdx="1" presStyleCnt="2"/>
      <dgm:spPr>
        <a:xfrm rot="10800000">
          <a:off x="2085837" y="1885995"/>
          <a:ext cx="1314468" cy="1314404"/>
        </a:xfrm>
        <a:prstGeom prst="circularArrow">
          <a:avLst>
            <a:gd name="adj1" fmla="val 12500"/>
            <a:gd name="adj2" fmla="val 1142322"/>
            <a:gd name="adj3" fmla="val 20457678"/>
            <a:gd name="adj4" fmla="val 10800000"/>
            <a:gd name="adj5" fmla="val 125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endParaRPr lang="es-MX"/>
        </a:p>
      </dgm:t>
    </dgm:pt>
  </dgm:ptLst>
  <dgm:cxnLst>
    <dgm:cxn modelId="{05217D15-404F-4B9A-85E0-0CD718C3026A}" srcId="{FA186F68-7421-4117-B3ED-0CDDA9584157}" destId="{BF8E85BD-934A-48D2-9A66-F12CF516916A}" srcOrd="1" destOrd="0" parTransId="{CB598FA2-CDE7-41E9-8651-5984ECE2365F}" sibTransId="{C09CA088-DEFC-4E41-9283-4F2C73D92F60}"/>
    <dgm:cxn modelId="{276A50A4-1CF4-46DA-B91B-3F170A72DFCC}" type="presOf" srcId="{BF8E85BD-934A-48D2-9A66-F12CF516916A}" destId="{6BB13935-7E7E-4DE3-95C4-BC29E6B87230}" srcOrd="0" destOrd="0" presId="urn:microsoft.com/office/officeart/2009/layout/ReverseList"/>
    <dgm:cxn modelId="{F512DF9C-7421-4976-B6A4-FF8548A5F4B6}" type="presOf" srcId="{25C3DF5D-DD2F-4A68-B469-6E46F91F22A4}" destId="{9E051E56-3F93-48BF-A4E5-A62E3D5E6891}" srcOrd="0" destOrd="0" presId="urn:microsoft.com/office/officeart/2009/layout/ReverseList"/>
    <dgm:cxn modelId="{073C5EEB-5842-4F09-ADCB-BEAC712B608E}" type="presOf" srcId="{25C3DF5D-DD2F-4A68-B469-6E46F91F22A4}" destId="{ACE3BA0F-684C-45A9-90E4-7B202C5ACAC5}" srcOrd="1" destOrd="0" presId="urn:microsoft.com/office/officeart/2009/layout/ReverseList"/>
    <dgm:cxn modelId="{32DFA0D4-25D9-4EC5-A815-A48CB2F91FE4}" type="presOf" srcId="{BF8E85BD-934A-48D2-9A66-F12CF516916A}" destId="{60D897D3-C750-4CAB-A376-EA9F30DCCAD6}" srcOrd="1" destOrd="0" presId="urn:microsoft.com/office/officeart/2009/layout/ReverseList"/>
    <dgm:cxn modelId="{8C580A5A-C568-4D41-815F-BA62B86ED9AB}" type="presOf" srcId="{FA186F68-7421-4117-B3ED-0CDDA9584157}" destId="{E80D451B-839D-48EE-A179-945B4A1C428B}" srcOrd="0" destOrd="0" presId="urn:microsoft.com/office/officeart/2009/layout/ReverseList"/>
    <dgm:cxn modelId="{F3075B1A-4CA4-4740-968C-18F53FF21135}" srcId="{FA186F68-7421-4117-B3ED-0CDDA9584157}" destId="{25C3DF5D-DD2F-4A68-B469-6E46F91F22A4}" srcOrd="0" destOrd="0" parTransId="{CA75DC45-7ED6-43C0-8F5E-8DC9D330AAD4}" sibTransId="{636441C3-688F-470F-B54D-B32DC95FEA6C}"/>
    <dgm:cxn modelId="{6ADC4D4D-7BAC-49B5-8006-5E7341452CB4}" type="presParOf" srcId="{E80D451B-839D-48EE-A179-945B4A1C428B}" destId="{9E051E56-3F93-48BF-A4E5-A62E3D5E6891}" srcOrd="0" destOrd="0" presId="urn:microsoft.com/office/officeart/2009/layout/ReverseList"/>
    <dgm:cxn modelId="{E7E23511-5129-49D4-9508-DC44894FDFF8}" type="presParOf" srcId="{E80D451B-839D-48EE-A179-945B4A1C428B}" destId="{ACE3BA0F-684C-45A9-90E4-7B202C5ACAC5}" srcOrd="1" destOrd="0" presId="urn:microsoft.com/office/officeart/2009/layout/ReverseList"/>
    <dgm:cxn modelId="{2285E023-0AEB-451B-88D6-80B1B5A1F5A7}" type="presParOf" srcId="{E80D451B-839D-48EE-A179-945B4A1C428B}" destId="{6BB13935-7E7E-4DE3-95C4-BC29E6B87230}" srcOrd="2" destOrd="0" presId="urn:microsoft.com/office/officeart/2009/layout/ReverseList"/>
    <dgm:cxn modelId="{0A6D7FBB-6FF3-4E35-A53A-6C34A8D44E58}" type="presParOf" srcId="{E80D451B-839D-48EE-A179-945B4A1C428B}" destId="{60D897D3-C750-4CAB-A376-EA9F30DCCAD6}" srcOrd="3" destOrd="0" presId="urn:microsoft.com/office/officeart/2009/layout/ReverseList"/>
    <dgm:cxn modelId="{6D3AECB9-5528-4A48-AEA0-3EC39228F2A9}" type="presParOf" srcId="{E80D451B-839D-48EE-A179-945B4A1C428B}" destId="{E56D6F8A-1206-46C7-9D3D-347180AD6572}" srcOrd="4" destOrd="0" presId="urn:microsoft.com/office/officeart/2009/layout/ReverseList"/>
    <dgm:cxn modelId="{2912832A-54AB-4C28-AD13-CE811CF5649D}" type="presParOf" srcId="{E80D451B-839D-48EE-A179-945B4A1C428B}" destId="{6EE9DC79-874E-40D6-90C9-9D9E85040D5A}"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624B883-0950-42DD-8D1B-B172A86C895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s-MX"/>
        </a:p>
      </dgm:t>
    </dgm:pt>
    <dgm:pt modelId="{1D04AA38-C00E-4286-8DF3-D3605DE38278}">
      <dgm:prSet phldrT="[Texto]"/>
      <dgm:spPr/>
      <dgm:t>
        <a:bodyPr/>
        <a:lstStyle/>
        <a:p>
          <a:r>
            <a:rPr lang="es-MX" dirty="0" smtClean="0"/>
            <a:t>Documental</a:t>
          </a:r>
          <a:endParaRPr lang="es-MX" dirty="0"/>
        </a:p>
      </dgm:t>
    </dgm:pt>
    <dgm:pt modelId="{8266893E-8F55-4337-9DBE-80E5E6AC9F9B}" type="parTrans" cxnId="{E6A1342A-9FB5-4DD3-A4FC-0974306E3E27}">
      <dgm:prSet/>
      <dgm:spPr/>
      <dgm:t>
        <a:bodyPr/>
        <a:lstStyle/>
        <a:p>
          <a:endParaRPr lang="es-MX"/>
        </a:p>
      </dgm:t>
    </dgm:pt>
    <dgm:pt modelId="{13FE25F5-E302-4862-9E35-02C782465F41}" type="sibTrans" cxnId="{E6A1342A-9FB5-4DD3-A4FC-0974306E3E27}">
      <dgm:prSet/>
      <dgm:spPr/>
      <dgm:t>
        <a:bodyPr/>
        <a:lstStyle/>
        <a:p>
          <a:endParaRPr lang="es-MX"/>
        </a:p>
      </dgm:t>
    </dgm:pt>
    <dgm:pt modelId="{44CFE362-4038-42E4-B5F8-BD572B868A9C}">
      <dgm:prSet phldrT="[Texto]"/>
      <dgm:spPr/>
      <dgm:t>
        <a:bodyPr/>
        <a:lstStyle/>
        <a:p>
          <a:r>
            <a:rPr lang="es-MX" dirty="0" smtClean="0"/>
            <a:t>De Campo</a:t>
          </a:r>
          <a:endParaRPr lang="es-MX" dirty="0"/>
        </a:p>
      </dgm:t>
    </dgm:pt>
    <dgm:pt modelId="{020F917B-D93B-47AB-8DF1-B4300BEEBF82}" type="parTrans" cxnId="{E2FECF82-9BBC-4F41-8E3F-B07A3502ED3F}">
      <dgm:prSet/>
      <dgm:spPr/>
      <dgm:t>
        <a:bodyPr/>
        <a:lstStyle/>
        <a:p>
          <a:endParaRPr lang="es-MX"/>
        </a:p>
      </dgm:t>
    </dgm:pt>
    <dgm:pt modelId="{FE9F191C-B863-47DA-A1FB-A418CDB6F454}" type="sibTrans" cxnId="{E2FECF82-9BBC-4F41-8E3F-B07A3502ED3F}">
      <dgm:prSet/>
      <dgm:spPr/>
      <dgm:t>
        <a:bodyPr/>
        <a:lstStyle/>
        <a:p>
          <a:endParaRPr lang="es-MX"/>
        </a:p>
      </dgm:t>
    </dgm:pt>
    <dgm:pt modelId="{AB268BEE-7E3A-47AA-9D4B-C5C2FE7C5932}">
      <dgm:prSet phldrT="[Texto]"/>
      <dgm:spPr/>
      <dgm:t>
        <a:bodyPr/>
        <a:lstStyle/>
        <a:p>
          <a:r>
            <a:rPr lang="es-MX" dirty="0" smtClean="0"/>
            <a:t>Experimental</a:t>
          </a:r>
          <a:endParaRPr lang="es-MX" dirty="0"/>
        </a:p>
      </dgm:t>
    </dgm:pt>
    <dgm:pt modelId="{B3522456-8A45-4FCA-AEAA-AE5F0FE90BDB}" type="parTrans" cxnId="{0D64D373-717F-4C9B-BBB7-AAC841AD3765}">
      <dgm:prSet/>
      <dgm:spPr/>
      <dgm:t>
        <a:bodyPr/>
        <a:lstStyle/>
        <a:p>
          <a:endParaRPr lang="es-MX"/>
        </a:p>
      </dgm:t>
    </dgm:pt>
    <dgm:pt modelId="{B79EBA73-BA50-4785-A4D5-F045A08196C3}" type="sibTrans" cxnId="{0D64D373-717F-4C9B-BBB7-AAC841AD3765}">
      <dgm:prSet/>
      <dgm:spPr/>
      <dgm:t>
        <a:bodyPr/>
        <a:lstStyle/>
        <a:p>
          <a:endParaRPr lang="es-MX"/>
        </a:p>
      </dgm:t>
    </dgm:pt>
    <dgm:pt modelId="{47F800A6-F8F4-463C-8375-B4141DF25C62}" type="pres">
      <dgm:prSet presAssocID="{8624B883-0950-42DD-8D1B-B172A86C8957}" presName="Name0" presStyleCnt="0">
        <dgm:presLayoutVars>
          <dgm:dir/>
          <dgm:animLvl val="lvl"/>
          <dgm:resizeHandles val="exact"/>
        </dgm:presLayoutVars>
      </dgm:prSet>
      <dgm:spPr/>
      <dgm:t>
        <a:bodyPr/>
        <a:lstStyle/>
        <a:p>
          <a:endParaRPr lang="es-MX"/>
        </a:p>
      </dgm:t>
    </dgm:pt>
    <dgm:pt modelId="{EBE9245B-2454-438B-8876-49A71380A0A5}" type="pres">
      <dgm:prSet presAssocID="{1D04AA38-C00E-4286-8DF3-D3605DE38278}" presName="composite" presStyleCnt="0"/>
      <dgm:spPr/>
    </dgm:pt>
    <dgm:pt modelId="{A67EA69D-E022-48D8-943A-DEA2C51373C3}" type="pres">
      <dgm:prSet presAssocID="{1D04AA38-C00E-4286-8DF3-D3605DE38278}" presName="parTx" presStyleLbl="alignNode1" presStyleIdx="0" presStyleCnt="3">
        <dgm:presLayoutVars>
          <dgm:chMax val="0"/>
          <dgm:chPref val="0"/>
          <dgm:bulletEnabled val="1"/>
        </dgm:presLayoutVars>
      </dgm:prSet>
      <dgm:spPr/>
      <dgm:t>
        <a:bodyPr/>
        <a:lstStyle/>
        <a:p>
          <a:endParaRPr lang="es-MX"/>
        </a:p>
      </dgm:t>
    </dgm:pt>
    <dgm:pt modelId="{5872418C-7E2D-47D2-B133-77DDBCDA914D}" type="pres">
      <dgm:prSet presAssocID="{1D04AA38-C00E-4286-8DF3-D3605DE38278}" presName="desTx" presStyleLbl="alignAccFollowNode1" presStyleIdx="0" presStyleCnt="3">
        <dgm:presLayoutVars>
          <dgm:bulletEnabled val="1"/>
        </dgm:presLayoutVars>
      </dgm:prSet>
      <dgm:spPr/>
      <dgm:t>
        <a:bodyPr/>
        <a:lstStyle/>
        <a:p>
          <a:endParaRPr lang="es-MX"/>
        </a:p>
      </dgm:t>
    </dgm:pt>
    <dgm:pt modelId="{E7297889-0794-449A-A17E-C7CA9A09B4B3}" type="pres">
      <dgm:prSet presAssocID="{13FE25F5-E302-4862-9E35-02C782465F41}" presName="space" presStyleCnt="0"/>
      <dgm:spPr/>
    </dgm:pt>
    <dgm:pt modelId="{959880A1-6C47-455C-BCAE-2CD33AB17839}" type="pres">
      <dgm:prSet presAssocID="{44CFE362-4038-42E4-B5F8-BD572B868A9C}" presName="composite" presStyleCnt="0"/>
      <dgm:spPr/>
    </dgm:pt>
    <dgm:pt modelId="{7ADAAB31-2098-4A17-BDF1-070032EB07E3}" type="pres">
      <dgm:prSet presAssocID="{44CFE362-4038-42E4-B5F8-BD572B868A9C}" presName="parTx" presStyleLbl="alignNode1" presStyleIdx="1" presStyleCnt="3">
        <dgm:presLayoutVars>
          <dgm:chMax val="0"/>
          <dgm:chPref val="0"/>
          <dgm:bulletEnabled val="1"/>
        </dgm:presLayoutVars>
      </dgm:prSet>
      <dgm:spPr/>
      <dgm:t>
        <a:bodyPr/>
        <a:lstStyle/>
        <a:p>
          <a:endParaRPr lang="es-MX"/>
        </a:p>
      </dgm:t>
    </dgm:pt>
    <dgm:pt modelId="{AB3676BE-3B71-4304-978D-180D1CDB3705}" type="pres">
      <dgm:prSet presAssocID="{44CFE362-4038-42E4-B5F8-BD572B868A9C}" presName="desTx" presStyleLbl="alignAccFollowNode1" presStyleIdx="1" presStyleCnt="3">
        <dgm:presLayoutVars>
          <dgm:bulletEnabled val="1"/>
        </dgm:presLayoutVars>
      </dgm:prSet>
      <dgm:spPr/>
      <dgm:t>
        <a:bodyPr/>
        <a:lstStyle/>
        <a:p>
          <a:endParaRPr lang="es-MX"/>
        </a:p>
      </dgm:t>
    </dgm:pt>
    <dgm:pt modelId="{712456DB-DD65-4509-9128-00F735AADFA0}" type="pres">
      <dgm:prSet presAssocID="{FE9F191C-B863-47DA-A1FB-A418CDB6F454}" presName="space" presStyleCnt="0"/>
      <dgm:spPr/>
    </dgm:pt>
    <dgm:pt modelId="{32A4CEA3-0C60-4F49-81FB-9E682D2CEC2C}" type="pres">
      <dgm:prSet presAssocID="{AB268BEE-7E3A-47AA-9D4B-C5C2FE7C5932}" presName="composite" presStyleCnt="0"/>
      <dgm:spPr/>
    </dgm:pt>
    <dgm:pt modelId="{91564590-2CA1-43A6-B32D-5564904A71A1}" type="pres">
      <dgm:prSet presAssocID="{AB268BEE-7E3A-47AA-9D4B-C5C2FE7C5932}" presName="parTx" presStyleLbl="alignNode1" presStyleIdx="2" presStyleCnt="3">
        <dgm:presLayoutVars>
          <dgm:chMax val="0"/>
          <dgm:chPref val="0"/>
          <dgm:bulletEnabled val="1"/>
        </dgm:presLayoutVars>
      </dgm:prSet>
      <dgm:spPr/>
      <dgm:t>
        <a:bodyPr/>
        <a:lstStyle/>
        <a:p>
          <a:endParaRPr lang="es-MX"/>
        </a:p>
      </dgm:t>
    </dgm:pt>
    <dgm:pt modelId="{A6243165-8AB6-4A3E-A9F2-E2AA704D532C}" type="pres">
      <dgm:prSet presAssocID="{AB268BEE-7E3A-47AA-9D4B-C5C2FE7C5932}" presName="desTx" presStyleLbl="alignAccFollowNode1" presStyleIdx="2" presStyleCnt="3">
        <dgm:presLayoutVars>
          <dgm:bulletEnabled val="1"/>
        </dgm:presLayoutVars>
      </dgm:prSet>
      <dgm:spPr/>
      <dgm:t>
        <a:bodyPr/>
        <a:lstStyle/>
        <a:p>
          <a:endParaRPr lang="es-MX"/>
        </a:p>
      </dgm:t>
    </dgm:pt>
  </dgm:ptLst>
  <dgm:cxnLst>
    <dgm:cxn modelId="{B3E34FD5-FB1A-4877-9639-322809E26C71}" type="presOf" srcId="{AB268BEE-7E3A-47AA-9D4B-C5C2FE7C5932}" destId="{91564590-2CA1-43A6-B32D-5564904A71A1}" srcOrd="0" destOrd="0" presId="urn:microsoft.com/office/officeart/2005/8/layout/hList1"/>
    <dgm:cxn modelId="{7AD7B7FD-5F9B-4272-97A4-FAF5DAC98D7D}" type="presOf" srcId="{8624B883-0950-42DD-8D1B-B172A86C8957}" destId="{47F800A6-F8F4-463C-8375-B4141DF25C62}" srcOrd="0" destOrd="0" presId="urn:microsoft.com/office/officeart/2005/8/layout/hList1"/>
    <dgm:cxn modelId="{0D64D373-717F-4C9B-BBB7-AAC841AD3765}" srcId="{8624B883-0950-42DD-8D1B-B172A86C8957}" destId="{AB268BEE-7E3A-47AA-9D4B-C5C2FE7C5932}" srcOrd="2" destOrd="0" parTransId="{B3522456-8A45-4FCA-AEAA-AE5F0FE90BDB}" sibTransId="{B79EBA73-BA50-4785-A4D5-F045A08196C3}"/>
    <dgm:cxn modelId="{E6A1342A-9FB5-4DD3-A4FC-0974306E3E27}" srcId="{8624B883-0950-42DD-8D1B-B172A86C8957}" destId="{1D04AA38-C00E-4286-8DF3-D3605DE38278}" srcOrd="0" destOrd="0" parTransId="{8266893E-8F55-4337-9DBE-80E5E6AC9F9B}" sibTransId="{13FE25F5-E302-4862-9E35-02C782465F41}"/>
    <dgm:cxn modelId="{77B9D9A8-50A6-4CF5-B4A7-78ABF1A78246}" type="presOf" srcId="{44CFE362-4038-42E4-B5F8-BD572B868A9C}" destId="{7ADAAB31-2098-4A17-BDF1-070032EB07E3}" srcOrd="0" destOrd="0" presId="urn:microsoft.com/office/officeart/2005/8/layout/hList1"/>
    <dgm:cxn modelId="{F38C11AA-FFC4-43E3-85E4-F4782865A9DD}" type="presOf" srcId="{1D04AA38-C00E-4286-8DF3-D3605DE38278}" destId="{A67EA69D-E022-48D8-943A-DEA2C51373C3}" srcOrd="0" destOrd="0" presId="urn:microsoft.com/office/officeart/2005/8/layout/hList1"/>
    <dgm:cxn modelId="{E2FECF82-9BBC-4F41-8E3F-B07A3502ED3F}" srcId="{8624B883-0950-42DD-8D1B-B172A86C8957}" destId="{44CFE362-4038-42E4-B5F8-BD572B868A9C}" srcOrd="1" destOrd="0" parTransId="{020F917B-D93B-47AB-8DF1-B4300BEEBF82}" sibTransId="{FE9F191C-B863-47DA-A1FB-A418CDB6F454}"/>
    <dgm:cxn modelId="{0E5A2F33-0CF2-4704-AB12-120DB17B0395}" type="presParOf" srcId="{47F800A6-F8F4-463C-8375-B4141DF25C62}" destId="{EBE9245B-2454-438B-8876-49A71380A0A5}" srcOrd="0" destOrd="0" presId="urn:microsoft.com/office/officeart/2005/8/layout/hList1"/>
    <dgm:cxn modelId="{DFC5A1BA-F9D1-459E-BF1C-05B8397BB745}" type="presParOf" srcId="{EBE9245B-2454-438B-8876-49A71380A0A5}" destId="{A67EA69D-E022-48D8-943A-DEA2C51373C3}" srcOrd="0" destOrd="0" presId="urn:microsoft.com/office/officeart/2005/8/layout/hList1"/>
    <dgm:cxn modelId="{DE90451C-DE8C-4D9D-AF59-A55CC855460D}" type="presParOf" srcId="{EBE9245B-2454-438B-8876-49A71380A0A5}" destId="{5872418C-7E2D-47D2-B133-77DDBCDA914D}" srcOrd="1" destOrd="0" presId="urn:microsoft.com/office/officeart/2005/8/layout/hList1"/>
    <dgm:cxn modelId="{3D0FE7E2-4562-4EA2-BD5D-08B1E55949C8}" type="presParOf" srcId="{47F800A6-F8F4-463C-8375-B4141DF25C62}" destId="{E7297889-0794-449A-A17E-C7CA9A09B4B3}" srcOrd="1" destOrd="0" presId="urn:microsoft.com/office/officeart/2005/8/layout/hList1"/>
    <dgm:cxn modelId="{2889DAC5-8EB2-445B-A6E0-B7C2F35B74B2}" type="presParOf" srcId="{47F800A6-F8F4-463C-8375-B4141DF25C62}" destId="{959880A1-6C47-455C-BCAE-2CD33AB17839}" srcOrd="2" destOrd="0" presId="urn:microsoft.com/office/officeart/2005/8/layout/hList1"/>
    <dgm:cxn modelId="{7D341DB9-D77C-4C6A-85A3-A113971DA79F}" type="presParOf" srcId="{959880A1-6C47-455C-BCAE-2CD33AB17839}" destId="{7ADAAB31-2098-4A17-BDF1-070032EB07E3}" srcOrd="0" destOrd="0" presId="urn:microsoft.com/office/officeart/2005/8/layout/hList1"/>
    <dgm:cxn modelId="{D41D3C28-1F08-487C-8130-2D954F660C53}" type="presParOf" srcId="{959880A1-6C47-455C-BCAE-2CD33AB17839}" destId="{AB3676BE-3B71-4304-978D-180D1CDB3705}" srcOrd="1" destOrd="0" presId="urn:microsoft.com/office/officeart/2005/8/layout/hList1"/>
    <dgm:cxn modelId="{84BF124C-0F15-4A32-847B-F840789FF1BD}" type="presParOf" srcId="{47F800A6-F8F4-463C-8375-B4141DF25C62}" destId="{712456DB-DD65-4509-9128-00F735AADFA0}" srcOrd="3" destOrd="0" presId="urn:microsoft.com/office/officeart/2005/8/layout/hList1"/>
    <dgm:cxn modelId="{FBFDAAA8-9EA1-44DB-AEE9-B91FF37BDA24}" type="presParOf" srcId="{47F800A6-F8F4-463C-8375-B4141DF25C62}" destId="{32A4CEA3-0C60-4F49-81FB-9E682D2CEC2C}" srcOrd="4" destOrd="0" presId="urn:microsoft.com/office/officeart/2005/8/layout/hList1"/>
    <dgm:cxn modelId="{2606665D-D6A6-4C46-A43C-A0F2932133B8}" type="presParOf" srcId="{32A4CEA3-0C60-4F49-81FB-9E682D2CEC2C}" destId="{91564590-2CA1-43A6-B32D-5564904A71A1}" srcOrd="0" destOrd="0" presId="urn:microsoft.com/office/officeart/2005/8/layout/hList1"/>
    <dgm:cxn modelId="{5ED3B629-2DC3-43D3-9AFE-69F189FE0749}" type="presParOf" srcId="{32A4CEA3-0C60-4F49-81FB-9E682D2CEC2C}" destId="{A6243165-8AB6-4A3E-A9F2-E2AA704D532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47C926-7A7E-4EDD-B310-88DA426B7719}">
      <dsp:nvSpPr>
        <dsp:cNvPr id="0" name=""/>
        <dsp:cNvSpPr/>
      </dsp:nvSpPr>
      <dsp:spPr>
        <a:xfrm>
          <a:off x="0" y="0"/>
          <a:ext cx="8128000" cy="238799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t>Básicas</a:t>
          </a:r>
        </a:p>
        <a:p>
          <a:pPr lvl="0" algn="l" defTabSz="1244600">
            <a:lnSpc>
              <a:spcPct val="90000"/>
            </a:lnSpc>
            <a:spcBef>
              <a:spcPct val="0"/>
            </a:spcBef>
            <a:spcAft>
              <a:spcPct val="35000"/>
            </a:spcAft>
          </a:pPr>
          <a:r>
            <a:rPr lang="es-MX" sz="2800" kern="1200" dirty="0" smtClean="0"/>
            <a:t>1.  Identifica el conocimiento social y humanista como una construcción en constante transformación.</a:t>
          </a:r>
          <a:endParaRPr lang="es-MX" sz="2800" kern="1200" dirty="0"/>
        </a:p>
      </dsp:txBody>
      <dsp:txXfrm>
        <a:off x="116573" y="116573"/>
        <a:ext cx="7894854" cy="2154853"/>
      </dsp:txXfrm>
    </dsp:sp>
    <dsp:sp modelId="{E3451130-0B01-479A-BA92-F9A22ADBF60C}">
      <dsp:nvSpPr>
        <dsp:cNvPr id="0" name=""/>
        <dsp:cNvSpPr/>
      </dsp:nvSpPr>
      <dsp:spPr>
        <a:xfrm>
          <a:off x="0" y="2388216"/>
          <a:ext cx="8128000" cy="75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s-MX" sz="400" kern="1200"/>
        </a:p>
      </dsp:txBody>
      <dsp:txXfrm>
        <a:off x="0" y="2388216"/>
        <a:ext cx="8128000" cy="75360"/>
      </dsp:txXfrm>
    </dsp:sp>
    <dsp:sp modelId="{4C6EE0AC-7652-418E-BB51-E2C669A6CEE7}">
      <dsp:nvSpPr>
        <dsp:cNvPr id="0" name=""/>
        <dsp:cNvSpPr/>
      </dsp:nvSpPr>
      <dsp:spPr>
        <a:xfrm>
          <a:off x="0" y="2483495"/>
          <a:ext cx="8128000" cy="238799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t>Extendidas</a:t>
          </a:r>
        </a:p>
        <a:p>
          <a:pPr lvl="0" algn="l" defTabSz="1244600">
            <a:lnSpc>
              <a:spcPct val="90000"/>
            </a:lnSpc>
            <a:spcBef>
              <a:spcPct val="0"/>
            </a:spcBef>
            <a:spcAft>
              <a:spcPct val="35000"/>
            </a:spcAft>
          </a:pPr>
          <a:r>
            <a:rPr lang="es-MX" sz="2800" kern="1200" dirty="0" smtClean="0"/>
            <a:t>6. Utiliza herramientas y equipos especializados en la búsqueda, selección, análisis y síntesis para la divulgación que contribuya a formación académica.</a:t>
          </a:r>
          <a:endParaRPr lang="es-MX" sz="2800" kern="1200" dirty="0"/>
        </a:p>
      </dsp:txBody>
      <dsp:txXfrm>
        <a:off x="116573" y="2600068"/>
        <a:ext cx="7894854" cy="2154853"/>
      </dsp:txXfrm>
    </dsp:sp>
    <dsp:sp modelId="{B4B32B52-CB3B-4352-B999-B12FFC70D6B3}">
      <dsp:nvSpPr>
        <dsp:cNvPr id="0" name=""/>
        <dsp:cNvSpPr/>
      </dsp:nvSpPr>
      <dsp:spPr>
        <a:xfrm>
          <a:off x="0" y="4851577"/>
          <a:ext cx="8128000" cy="75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s-MX" sz="400" kern="1200"/>
        </a:p>
      </dsp:txBody>
      <dsp:txXfrm>
        <a:off x="0" y="4851577"/>
        <a:ext cx="8128000" cy="75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3DB7FB-4730-4AFE-9AAE-73DB76560A95}">
      <dsp:nvSpPr>
        <dsp:cNvPr id="0" name=""/>
        <dsp:cNvSpPr/>
      </dsp:nvSpPr>
      <dsp:spPr>
        <a:xfrm rot="16200000">
          <a:off x="1187847" y="-1187847"/>
          <a:ext cx="2097881" cy="4473575"/>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kern="1200" dirty="0" smtClean="0"/>
            <a:t>Módulo I</a:t>
          </a:r>
        </a:p>
        <a:p>
          <a:pPr lvl="0" algn="ctr" defTabSz="1022350">
            <a:lnSpc>
              <a:spcPct val="90000"/>
            </a:lnSpc>
            <a:spcBef>
              <a:spcPct val="0"/>
            </a:spcBef>
            <a:spcAft>
              <a:spcPct val="35000"/>
            </a:spcAft>
          </a:pPr>
          <a:r>
            <a:rPr lang="es-MX" sz="2300" kern="1200" dirty="0" smtClean="0"/>
            <a:t>La Investigación como Disciplina</a:t>
          </a:r>
          <a:endParaRPr lang="es-MX" sz="2300" kern="1200" dirty="0"/>
        </a:p>
      </dsp:txBody>
      <dsp:txXfrm rot="5400000">
        <a:off x="0" y="0"/>
        <a:ext cx="4473575" cy="1573410"/>
      </dsp:txXfrm>
    </dsp:sp>
    <dsp:sp modelId="{81755475-BC4F-4C12-A20B-88639777DAC6}">
      <dsp:nvSpPr>
        <dsp:cNvPr id="0" name=""/>
        <dsp:cNvSpPr/>
      </dsp:nvSpPr>
      <dsp:spPr>
        <a:xfrm>
          <a:off x="4473575" y="0"/>
          <a:ext cx="4473575" cy="2097881"/>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kern="1200" dirty="0" smtClean="0"/>
            <a:t>Módulo II</a:t>
          </a:r>
        </a:p>
        <a:p>
          <a:pPr lvl="0" algn="ctr" defTabSz="1022350">
            <a:lnSpc>
              <a:spcPct val="90000"/>
            </a:lnSpc>
            <a:spcBef>
              <a:spcPct val="0"/>
            </a:spcBef>
            <a:spcAft>
              <a:spcPct val="35000"/>
            </a:spcAft>
          </a:pPr>
          <a:r>
            <a:rPr lang="es-MX" sz="2300" kern="1200" dirty="0" smtClean="0"/>
            <a:t>Planeación de la Investigación: el proyecto </a:t>
          </a:r>
          <a:endParaRPr lang="es-MX" sz="2300" kern="1200" dirty="0"/>
        </a:p>
      </dsp:txBody>
      <dsp:txXfrm>
        <a:off x="4473575" y="0"/>
        <a:ext cx="4473575" cy="1573410"/>
      </dsp:txXfrm>
    </dsp:sp>
    <dsp:sp modelId="{EB14AF9D-67AE-4115-8E18-D156F87B2D6F}">
      <dsp:nvSpPr>
        <dsp:cNvPr id="0" name=""/>
        <dsp:cNvSpPr/>
      </dsp:nvSpPr>
      <dsp:spPr>
        <a:xfrm rot="10800000">
          <a:off x="0" y="2097881"/>
          <a:ext cx="4473575" cy="2097881"/>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kern="1200" dirty="0" smtClean="0"/>
            <a:t>Módulo III </a:t>
          </a:r>
        </a:p>
        <a:p>
          <a:pPr lvl="0" algn="ctr" defTabSz="1022350">
            <a:lnSpc>
              <a:spcPct val="90000"/>
            </a:lnSpc>
            <a:spcBef>
              <a:spcPct val="0"/>
            </a:spcBef>
            <a:spcAft>
              <a:spcPct val="35000"/>
            </a:spcAft>
          </a:pPr>
          <a:r>
            <a:rPr lang="es-MX" sz="2300" kern="1200" dirty="0" smtClean="0"/>
            <a:t>Medios y Recursos de Investigación</a:t>
          </a:r>
          <a:endParaRPr lang="es-MX" sz="2300" kern="1200" dirty="0"/>
        </a:p>
      </dsp:txBody>
      <dsp:txXfrm rot="10800000">
        <a:off x="0" y="2622351"/>
        <a:ext cx="4473575" cy="1573410"/>
      </dsp:txXfrm>
    </dsp:sp>
    <dsp:sp modelId="{6E4D54C8-97CB-4487-8044-8A7F5AE8474A}">
      <dsp:nvSpPr>
        <dsp:cNvPr id="0" name=""/>
        <dsp:cNvSpPr/>
      </dsp:nvSpPr>
      <dsp:spPr>
        <a:xfrm rot="5400000">
          <a:off x="5661421" y="910034"/>
          <a:ext cx="2097881" cy="4473575"/>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s-MX" sz="2300" kern="1200" dirty="0" smtClean="0"/>
            <a:t>Módulo IV</a:t>
          </a:r>
        </a:p>
        <a:p>
          <a:pPr lvl="0" algn="ctr" defTabSz="1022350">
            <a:lnSpc>
              <a:spcPct val="90000"/>
            </a:lnSpc>
            <a:spcBef>
              <a:spcPct val="0"/>
            </a:spcBef>
            <a:spcAft>
              <a:spcPct val="35000"/>
            </a:spcAft>
          </a:pPr>
          <a:r>
            <a:rPr lang="es-MX" sz="2300" kern="1200" dirty="0" smtClean="0"/>
            <a:t>Desarrollo de la Investigación</a:t>
          </a:r>
          <a:endParaRPr lang="es-MX" sz="2300" kern="1200" dirty="0"/>
        </a:p>
      </dsp:txBody>
      <dsp:txXfrm rot="-5400000">
        <a:off x="4473575" y="2622351"/>
        <a:ext cx="4473575" cy="1573410"/>
      </dsp:txXfrm>
    </dsp:sp>
    <dsp:sp modelId="{02FECF97-FC99-4578-B616-AC07E8476C7F}">
      <dsp:nvSpPr>
        <dsp:cNvPr id="0" name=""/>
        <dsp:cNvSpPr/>
      </dsp:nvSpPr>
      <dsp:spPr>
        <a:xfrm>
          <a:off x="3131502" y="1573410"/>
          <a:ext cx="2684145" cy="1048940"/>
        </a:xfrm>
        <a:prstGeom prst="roundRect">
          <a:avLst/>
        </a:prstGeom>
        <a:solidFill>
          <a:schemeClr val="accent1">
            <a:tint val="6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Metodología de la Investigación I</a:t>
          </a:r>
          <a:endParaRPr lang="es-MX" sz="2300" kern="1200" dirty="0"/>
        </a:p>
      </dsp:txBody>
      <dsp:txXfrm>
        <a:off x="3182707" y="1624615"/>
        <a:ext cx="2581735" cy="9465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702090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753980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495363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234824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425363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6625379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9689517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572647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029994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635869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796027F-7875-4030-9381-8BD8C4F21935}"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774882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766835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882341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795669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017387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73305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988212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smtClean="0"/>
              <a:t>10/20/2017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750026606"/>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154955" y="3080084"/>
            <a:ext cx="8825658" cy="3092116"/>
          </a:xfrm>
        </p:spPr>
        <p:txBody>
          <a:bodyPr>
            <a:noAutofit/>
          </a:bodyPr>
          <a:lstStyle/>
          <a:p>
            <a:r>
              <a:rPr lang="es-MX" sz="2400" b="1" dirty="0" smtClean="0"/>
              <a:t>Autora: </a:t>
            </a:r>
          </a:p>
          <a:p>
            <a:r>
              <a:rPr lang="es-MX" sz="2400" b="1" dirty="0" smtClean="0"/>
              <a:t>Dra. en  ED. FELICITAS VILCHIS VELÁZQUEZ</a:t>
            </a:r>
          </a:p>
          <a:p>
            <a:r>
              <a:rPr lang="es-MX" sz="2400" b="1" dirty="0" smtClean="0"/>
              <a:t>ASIGNATURA.</a:t>
            </a:r>
          </a:p>
          <a:p>
            <a:r>
              <a:rPr lang="es-MX" sz="2400" b="1" dirty="0" smtClean="0"/>
              <a:t>METODOLOGÍA DE LA INVESTIGACIÓN </a:t>
            </a:r>
            <a:r>
              <a:rPr lang="es-MX" sz="2400" b="1" dirty="0" smtClean="0"/>
              <a:t>I</a:t>
            </a:r>
          </a:p>
          <a:p>
            <a:r>
              <a:rPr lang="es-MX" sz="2400" b="1" dirty="0" smtClean="0"/>
              <a:t>MÓDULO i LA INVESTIGACION COMO DISCIPLINA</a:t>
            </a:r>
            <a:endParaRPr lang="es-MX" sz="2400" b="1" dirty="0"/>
          </a:p>
          <a:p>
            <a:r>
              <a:rPr lang="es-MX" sz="2400" b="1" dirty="0" smtClean="0"/>
              <a:t>Toluca, 2017</a:t>
            </a:r>
            <a:endParaRPr lang="es-MX" sz="2400" b="1" dirty="0"/>
          </a:p>
        </p:txBody>
      </p:sp>
      <p:sp>
        <p:nvSpPr>
          <p:cNvPr id="6" name="Rectángulo 5"/>
          <p:cNvSpPr/>
          <p:nvPr/>
        </p:nvSpPr>
        <p:spPr>
          <a:xfrm>
            <a:off x="322015" y="296746"/>
            <a:ext cx="10491538" cy="2308324"/>
          </a:xfrm>
          <a:prstGeom prst="rect">
            <a:avLst/>
          </a:prstGeom>
          <a:noFill/>
        </p:spPr>
        <p:txBody>
          <a:bodyPr wrap="square" lIns="91440" tIns="45720" rIns="91440" bIns="45720">
            <a:spAutoFit/>
          </a:bodyPr>
          <a:lstStyle/>
          <a:p>
            <a:pPr algn="ctr"/>
            <a:r>
              <a:rPr lang="es-MX" sz="48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UNIVERSIDAD AUTÓNOMA DEL ESTADO DE MÉXICO</a:t>
            </a:r>
          </a:p>
          <a:p>
            <a:pPr algn="ctr"/>
            <a:r>
              <a:rPr lang="es-MX" sz="4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PLANTEL NEZAHUALCOYOTL</a:t>
            </a:r>
            <a:endParaRPr lang="es-MX" sz="4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026" name="Picture 2" descr="https://media1.picsearch.com/is?hRgZv7yM0TCuvu-9yzG_Igudb7rNFRsp70YHUqWbh00&amp;height=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3158" y="3761873"/>
            <a:ext cx="3368842" cy="2735179"/>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8927431" y="6502335"/>
            <a:ext cx="3096126" cy="215444"/>
          </a:xfrm>
          <a:prstGeom prst="rect">
            <a:avLst/>
          </a:prstGeom>
        </p:spPr>
        <p:txBody>
          <a:bodyPr wrap="square">
            <a:spAutoFit/>
          </a:bodyPr>
          <a:lstStyle/>
          <a:p>
            <a:r>
              <a:rPr lang="es-MX" sz="800" dirty="0"/>
              <a:t>https://int.search.myway.com/search/AJimage.jhtml?&amp;n</a:t>
            </a:r>
          </a:p>
        </p:txBody>
      </p:sp>
    </p:spTree>
    <p:extLst>
      <p:ext uri="{BB962C8B-B14F-4D97-AF65-F5344CB8AC3E}">
        <p14:creationId xmlns:p14="http://schemas.microsoft.com/office/powerpoint/2010/main" val="41423677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94752" y="240177"/>
            <a:ext cx="9304150" cy="830997"/>
          </a:xfrm>
          <a:prstGeom prst="rect">
            <a:avLst/>
          </a:prstGeom>
          <a:noFill/>
        </p:spPr>
        <p:txBody>
          <a:bodyPr wrap="none" lIns="91440" tIns="45720" rIns="91440" bIns="45720">
            <a:spAutoFit/>
          </a:bodyPr>
          <a:lstStyle/>
          <a:p>
            <a:pPr algn="ctr"/>
            <a:r>
              <a:rPr lang="es-ES" sz="48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COMPETENCIAS DISCIPLINARES</a:t>
            </a:r>
            <a:endParaRPr lang="es-ES" sz="4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graphicFrame>
        <p:nvGraphicFramePr>
          <p:cNvPr id="5" name="Diagrama 4"/>
          <p:cNvGraphicFramePr/>
          <p:nvPr>
            <p:extLst>
              <p:ext uri="{D42A27DB-BD31-4B8C-83A1-F6EECF244321}">
                <p14:modId xmlns:p14="http://schemas.microsoft.com/office/powerpoint/2010/main" val="644401531"/>
              </p:ext>
            </p:extLst>
          </p:nvPr>
        </p:nvGraphicFramePr>
        <p:xfrm>
          <a:off x="1978396" y="1425518"/>
          <a:ext cx="8128000" cy="49271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53974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860694" y="256220"/>
            <a:ext cx="5700600" cy="923330"/>
          </a:xfrm>
          <a:prstGeom prst="rect">
            <a:avLst/>
          </a:prstGeom>
          <a:noFill/>
        </p:spPr>
        <p:txBody>
          <a:bodyPr wrap="none" lIns="91440" tIns="45720" rIns="91440" bIns="45720">
            <a:spAutoFit/>
          </a:bodyPr>
          <a:lstStyle/>
          <a:p>
            <a:pPr algn="ctr"/>
            <a:r>
              <a:rPr lang="es-E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INDICE GENERAL</a:t>
            </a:r>
            <a:endParaRPr lang="es-E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753931556"/>
              </p:ext>
            </p:extLst>
          </p:nvPr>
        </p:nvGraphicFramePr>
        <p:xfrm>
          <a:off x="1793124" y="1699712"/>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32420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48582" y="3416497"/>
            <a:ext cx="4489566" cy="2535123"/>
          </a:xfrm>
        </p:spPr>
        <p:txBody>
          <a:bodyPr>
            <a:noAutofit/>
          </a:bodyPr>
          <a:lstStyle/>
          <a:p>
            <a:pPr marL="0" indent="0" algn="ctr">
              <a:buNone/>
            </a:pPr>
            <a:r>
              <a:rPr lang="es-MX" sz="3200" dirty="0" smtClean="0"/>
              <a:t>MÓDULO I</a:t>
            </a:r>
          </a:p>
          <a:p>
            <a:pPr marL="0" indent="0" algn="ctr">
              <a:buNone/>
            </a:pPr>
            <a:endParaRPr lang="es-MX" sz="3200" dirty="0" smtClean="0"/>
          </a:p>
          <a:p>
            <a:pPr marL="0" indent="0" algn="ctr">
              <a:buNone/>
            </a:pPr>
            <a:r>
              <a:rPr lang="es-MX" sz="3200" dirty="0" smtClean="0"/>
              <a:t>LA INVESTIGACIÓN COMO DISCIPLINA</a:t>
            </a:r>
            <a:endParaRPr lang="es-MX" sz="3200" dirty="0"/>
          </a:p>
        </p:txBody>
      </p:sp>
      <p:sp>
        <p:nvSpPr>
          <p:cNvPr id="4" name="Rectángulo 3"/>
          <p:cNvSpPr/>
          <p:nvPr/>
        </p:nvSpPr>
        <p:spPr>
          <a:xfrm>
            <a:off x="2847493" y="657271"/>
            <a:ext cx="6296507" cy="2585323"/>
          </a:xfrm>
          <a:prstGeom prst="rect">
            <a:avLst/>
          </a:prstGeom>
          <a:noFill/>
        </p:spPr>
        <p:txBody>
          <a:bodyPr wrap="square" lIns="91440" tIns="45720" rIns="91440" bIns="45720">
            <a:spAutoFit/>
          </a:bodyPr>
          <a:lstStyle/>
          <a:p>
            <a:pPr algn="ctr"/>
            <a:r>
              <a:rPr lang="es-ES"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METODOLOGÍA DE LA INVESTIGACIÓN I</a:t>
            </a:r>
            <a:endParaRPr lang="es-E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16043033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081881" y="1259760"/>
            <a:ext cx="8946541" cy="5413756"/>
          </a:xfrm>
        </p:spPr>
        <p:txBody>
          <a:bodyPr>
            <a:normAutofit fontScale="77500" lnSpcReduction="20000"/>
          </a:bodyPr>
          <a:lstStyle/>
          <a:p>
            <a:pPr marL="0" indent="0">
              <a:buNone/>
            </a:pPr>
            <a:r>
              <a:rPr lang="es-MX" sz="2200" dirty="0" smtClean="0">
                <a:solidFill>
                  <a:schemeClr val="accent1">
                    <a:lumMod val="75000"/>
                  </a:schemeClr>
                </a:solidFill>
              </a:rPr>
              <a:t>1.1     </a:t>
            </a:r>
            <a:r>
              <a:rPr lang="es-MX" sz="2200" dirty="0" smtClean="0"/>
              <a:t>Conceptos generales</a:t>
            </a:r>
          </a:p>
          <a:p>
            <a:pPr marL="0" indent="0">
              <a:buNone/>
            </a:pPr>
            <a:r>
              <a:rPr lang="es-MX" sz="2200" dirty="0" smtClean="0">
                <a:solidFill>
                  <a:schemeClr val="accent1">
                    <a:lumMod val="75000"/>
                  </a:schemeClr>
                </a:solidFill>
              </a:rPr>
              <a:t>1.1.1  </a:t>
            </a:r>
            <a:r>
              <a:rPr lang="es-MX" sz="2200" dirty="0" smtClean="0"/>
              <a:t>Ciencia</a:t>
            </a:r>
          </a:p>
          <a:p>
            <a:pPr marL="0" indent="0">
              <a:buNone/>
            </a:pPr>
            <a:r>
              <a:rPr lang="es-MX" sz="2200" dirty="0" smtClean="0">
                <a:solidFill>
                  <a:schemeClr val="accent1">
                    <a:lumMod val="75000"/>
                  </a:schemeClr>
                </a:solidFill>
              </a:rPr>
              <a:t>1.1.2  </a:t>
            </a:r>
            <a:r>
              <a:rPr lang="es-MX" sz="2200" dirty="0" smtClean="0"/>
              <a:t>Investigación</a:t>
            </a:r>
          </a:p>
          <a:p>
            <a:pPr marL="0" indent="0">
              <a:buNone/>
            </a:pPr>
            <a:r>
              <a:rPr lang="es-MX" sz="2200" dirty="0" smtClean="0">
                <a:solidFill>
                  <a:schemeClr val="accent1">
                    <a:lumMod val="75000"/>
                  </a:schemeClr>
                </a:solidFill>
              </a:rPr>
              <a:t>1.1.3  </a:t>
            </a:r>
            <a:r>
              <a:rPr lang="es-MX" sz="2200" dirty="0" smtClean="0"/>
              <a:t>Método científico</a:t>
            </a:r>
          </a:p>
          <a:p>
            <a:pPr marL="0" indent="0">
              <a:buNone/>
            </a:pPr>
            <a:r>
              <a:rPr lang="es-MX" sz="2200" dirty="0" smtClean="0">
                <a:solidFill>
                  <a:schemeClr val="accent1">
                    <a:lumMod val="75000"/>
                  </a:schemeClr>
                </a:solidFill>
              </a:rPr>
              <a:t>1.1.4</a:t>
            </a:r>
            <a:r>
              <a:rPr lang="es-MX" sz="2200" dirty="0" smtClean="0"/>
              <a:t>  Metodología</a:t>
            </a:r>
          </a:p>
          <a:p>
            <a:pPr marL="0" indent="0">
              <a:buNone/>
            </a:pPr>
            <a:r>
              <a:rPr lang="es-MX" sz="2200" dirty="0" smtClean="0">
                <a:solidFill>
                  <a:srgbClr val="92D050"/>
                </a:solidFill>
              </a:rPr>
              <a:t>1.1.5  </a:t>
            </a:r>
            <a:r>
              <a:rPr lang="es-MX" sz="2200" dirty="0" smtClean="0"/>
              <a:t>Clasificación de la investigación: </a:t>
            </a:r>
          </a:p>
          <a:p>
            <a:pPr marL="0" indent="0">
              <a:buNone/>
            </a:pPr>
            <a:r>
              <a:rPr lang="es-MX" sz="2200" dirty="0"/>
              <a:t> </a:t>
            </a:r>
            <a:r>
              <a:rPr lang="es-MX" sz="2200" dirty="0" smtClean="0"/>
              <a:t>       </a:t>
            </a:r>
            <a:r>
              <a:rPr lang="es-MX" sz="2200" dirty="0">
                <a:solidFill>
                  <a:srgbClr val="92D050"/>
                </a:solidFill>
              </a:rPr>
              <a:t>1</a:t>
            </a:r>
            <a:r>
              <a:rPr lang="es-MX" sz="2200" dirty="0" smtClean="0">
                <a:solidFill>
                  <a:srgbClr val="92D050"/>
                </a:solidFill>
              </a:rPr>
              <a:t>.1.5.1</a:t>
            </a:r>
            <a:r>
              <a:rPr lang="es-MX" sz="2200" dirty="0" smtClean="0"/>
              <a:t> Documental</a:t>
            </a:r>
          </a:p>
          <a:p>
            <a:pPr marL="0" indent="0">
              <a:buNone/>
            </a:pPr>
            <a:r>
              <a:rPr lang="es-MX" sz="2200" dirty="0"/>
              <a:t> </a:t>
            </a:r>
            <a:r>
              <a:rPr lang="es-MX" sz="2200" dirty="0" smtClean="0"/>
              <a:t>       </a:t>
            </a:r>
            <a:r>
              <a:rPr lang="es-MX" sz="2200" dirty="0" smtClean="0">
                <a:solidFill>
                  <a:srgbClr val="92D050"/>
                </a:solidFill>
              </a:rPr>
              <a:t>1.1.5.2 </a:t>
            </a:r>
            <a:r>
              <a:rPr lang="es-MX" sz="2200" dirty="0" smtClean="0"/>
              <a:t> De campo</a:t>
            </a:r>
          </a:p>
          <a:p>
            <a:pPr marL="0" indent="0">
              <a:buNone/>
            </a:pPr>
            <a:r>
              <a:rPr lang="es-MX" sz="2200" dirty="0"/>
              <a:t> </a:t>
            </a:r>
            <a:r>
              <a:rPr lang="es-MX" sz="2200" dirty="0" smtClean="0"/>
              <a:t>       </a:t>
            </a:r>
            <a:r>
              <a:rPr lang="es-MX" sz="2200" dirty="0" smtClean="0">
                <a:solidFill>
                  <a:srgbClr val="92D050"/>
                </a:solidFill>
              </a:rPr>
              <a:t>1.1.5.3 </a:t>
            </a:r>
            <a:r>
              <a:rPr lang="es-MX" sz="2200" dirty="0" smtClean="0"/>
              <a:t> Experimental</a:t>
            </a:r>
          </a:p>
          <a:p>
            <a:pPr marL="0" indent="0">
              <a:buNone/>
            </a:pPr>
            <a:r>
              <a:rPr lang="es-MX" sz="2200" dirty="0" smtClean="0">
                <a:solidFill>
                  <a:srgbClr val="92D050"/>
                </a:solidFill>
              </a:rPr>
              <a:t>        1.1.5.4 </a:t>
            </a:r>
            <a:r>
              <a:rPr lang="es-MX" sz="2200" dirty="0" smtClean="0"/>
              <a:t>Cuantitativa</a:t>
            </a:r>
          </a:p>
          <a:p>
            <a:pPr marL="0" indent="0">
              <a:buNone/>
            </a:pPr>
            <a:r>
              <a:rPr lang="es-MX" sz="2200" dirty="0"/>
              <a:t> </a:t>
            </a:r>
            <a:r>
              <a:rPr lang="es-MX" sz="2200" dirty="0" smtClean="0"/>
              <a:t>       </a:t>
            </a:r>
            <a:r>
              <a:rPr lang="es-MX" sz="2200" dirty="0" smtClean="0">
                <a:solidFill>
                  <a:srgbClr val="92D050"/>
                </a:solidFill>
              </a:rPr>
              <a:t>1.1.5.4.1 </a:t>
            </a:r>
            <a:r>
              <a:rPr lang="es-MX" sz="2200" dirty="0" smtClean="0"/>
              <a:t>Concepto</a:t>
            </a:r>
          </a:p>
          <a:p>
            <a:pPr marL="0" indent="0">
              <a:buNone/>
            </a:pPr>
            <a:r>
              <a:rPr lang="es-MX" sz="2200" dirty="0">
                <a:solidFill>
                  <a:srgbClr val="92D050"/>
                </a:solidFill>
              </a:rPr>
              <a:t> </a:t>
            </a:r>
            <a:r>
              <a:rPr lang="es-MX" sz="2200" dirty="0" smtClean="0">
                <a:solidFill>
                  <a:srgbClr val="92D050"/>
                </a:solidFill>
              </a:rPr>
              <a:t>       1.1.5.4.2 </a:t>
            </a:r>
            <a:r>
              <a:rPr lang="es-MX" sz="2200" dirty="0" smtClean="0"/>
              <a:t>Características</a:t>
            </a:r>
          </a:p>
          <a:p>
            <a:pPr marL="0" indent="0">
              <a:buNone/>
            </a:pPr>
            <a:r>
              <a:rPr lang="es-MX" sz="2200" dirty="0">
                <a:solidFill>
                  <a:srgbClr val="92D050"/>
                </a:solidFill>
              </a:rPr>
              <a:t> </a:t>
            </a:r>
            <a:r>
              <a:rPr lang="es-MX" sz="2200" dirty="0" smtClean="0">
                <a:solidFill>
                  <a:srgbClr val="92D050"/>
                </a:solidFill>
              </a:rPr>
              <a:t>       1.1.5.5    </a:t>
            </a:r>
            <a:r>
              <a:rPr lang="es-MX" sz="2200" dirty="0" smtClean="0"/>
              <a:t>Cualitativa</a:t>
            </a:r>
          </a:p>
          <a:p>
            <a:pPr marL="0" indent="0">
              <a:buNone/>
            </a:pPr>
            <a:r>
              <a:rPr lang="es-MX" sz="2200" dirty="0">
                <a:solidFill>
                  <a:srgbClr val="92D050"/>
                </a:solidFill>
              </a:rPr>
              <a:t> </a:t>
            </a:r>
            <a:r>
              <a:rPr lang="es-MX" sz="2200" dirty="0" smtClean="0">
                <a:solidFill>
                  <a:srgbClr val="92D050"/>
                </a:solidFill>
              </a:rPr>
              <a:t>       1.1.5.5.1 </a:t>
            </a:r>
            <a:r>
              <a:rPr lang="es-MX" sz="2200" dirty="0" smtClean="0"/>
              <a:t>Conceptos</a:t>
            </a:r>
          </a:p>
          <a:p>
            <a:pPr marL="0" indent="0">
              <a:buNone/>
            </a:pPr>
            <a:r>
              <a:rPr lang="es-MX" sz="2200" dirty="0">
                <a:solidFill>
                  <a:srgbClr val="92D050"/>
                </a:solidFill>
              </a:rPr>
              <a:t> </a:t>
            </a:r>
            <a:r>
              <a:rPr lang="es-MX" sz="2200" dirty="0" smtClean="0">
                <a:solidFill>
                  <a:srgbClr val="92D050"/>
                </a:solidFill>
              </a:rPr>
              <a:t>       1.1.5.5.2 </a:t>
            </a:r>
            <a:r>
              <a:rPr lang="es-MX" sz="2200" dirty="0" smtClean="0"/>
              <a:t>Características</a:t>
            </a:r>
          </a:p>
          <a:p>
            <a:pPr marL="0" indent="0">
              <a:buNone/>
            </a:pPr>
            <a:r>
              <a:rPr lang="es-MX" sz="2200" dirty="0" smtClean="0">
                <a:solidFill>
                  <a:srgbClr val="92D050"/>
                </a:solidFill>
              </a:rPr>
              <a:t> </a:t>
            </a:r>
          </a:p>
          <a:p>
            <a:pPr marL="0" indent="0">
              <a:buNone/>
            </a:pPr>
            <a:endParaRPr lang="es-MX" sz="2200" dirty="0" smtClean="0">
              <a:solidFill>
                <a:srgbClr val="92D050"/>
              </a:solidFill>
            </a:endParaRPr>
          </a:p>
          <a:p>
            <a:pPr marL="0" indent="0">
              <a:buNone/>
            </a:pPr>
            <a:endParaRPr lang="es-MX" sz="2200" dirty="0" smtClean="0">
              <a:solidFill>
                <a:srgbClr val="92D050"/>
              </a:solidFill>
            </a:endParaRPr>
          </a:p>
          <a:p>
            <a:pPr>
              <a:buFont typeface="Wingdings" panose="05000000000000000000" pitchFamily="2" charset="2"/>
              <a:buChar char="§"/>
            </a:pPr>
            <a:endParaRPr lang="es-MX" dirty="0" smtClean="0"/>
          </a:p>
          <a:p>
            <a:pPr marL="0" indent="0">
              <a:buNone/>
            </a:pPr>
            <a:endParaRPr lang="es-MX" dirty="0" smtClean="0"/>
          </a:p>
        </p:txBody>
      </p:sp>
      <p:sp>
        <p:nvSpPr>
          <p:cNvPr id="5" name="Rectángulo 4"/>
          <p:cNvSpPr/>
          <p:nvPr/>
        </p:nvSpPr>
        <p:spPr>
          <a:xfrm>
            <a:off x="2592673" y="0"/>
            <a:ext cx="6609502" cy="830997"/>
          </a:xfrm>
          <a:prstGeom prst="rect">
            <a:avLst/>
          </a:prstGeom>
          <a:noFill/>
        </p:spPr>
        <p:txBody>
          <a:bodyPr wrap="none" lIns="91440" tIns="45720" rIns="91440" bIns="45720">
            <a:spAutoFit/>
          </a:bodyPr>
          <a:lstStyle/>
          <a:p>
            <a:pPr algn="ctr"/>
            <a:r>
              <a:rPr lang="es-ES" sz="4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ÍNDICE DEL MÓDULO I</a:t>
            </a:r>
            <a:endParaRPr lang="es-ES" sz="4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6928680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4286" y="1267126"/>
            <a:ext cx="10282990" cy="2454913"/>
          </a:xfrm>
        </p:spPr>
        <p:txBody>
          <a:bodyPr>
            <a:normAutofit/>
          </a:bodyPr>
          <a:lstStyle/>
          <a:p>
            <a:pPr algn="just"/>
            <a:r>
              <a:rPr lang="es-MX" sz="2400" dirty="0"/>
              <a:t>Desde la antigüedad el ser humano</a:t>
            </a:r>
            <a:r>
              <a:rPr lang="es-MX" sz="2400" dirty="0" smtClean="0"/>
              <a:t>, </a:t>
            </a:r>
            <a:r>
              <a:rPr lang="es-MX" sz="2400" dirty="0"/>
              <a:t>ha buscado el conocimiento, pretendiendo clasificarlo a través de conceptos sencillos, claros y bien diferenciados entre sí, los Griegos una de las civilizaciones más antigua a través de sus investigaciones concluyeron construir un concepto que cediera abarcar los conocimientos entre ellos, la ciencia.</a:t>
            </a:r>
          </a:p>
          <a:p>
            <a:endParaRPr lang="es-MX" dirty="0" smtClean="0"/>
          </a:p>
          <a:p>
            <a:endParaRPr lang="es-MX" dirty="0"/>
          </a:p>
        </p:txBody>
      </p:sp>
      <p:sp>
        <p:nvSpPr>
          <p:cNvPr id="5" name="Rectángulo 4"/>
          <p:cNvSpPr/>
          <p:nvPr/>
        </p:nvSpPr>
        <p:spPr>
          <a:xfrm>
            <a:off x="1962046" y="279357"/>
            <a:ext cx="7048724" cy="707886"/>
          </a:xfrm>
          <a:prstGeom prst="rect">
            <a:avLst/>
          </a:prstGeom>
          <a:noFill/>
        </p:spPr>
        <p:txBody>
          <a:bodyPr wrap="none" lIns="91440" tIns="45720" rIns="91440" bIns="45720">
            <a:spAutoFit/>
          </a:bodyPr>
          <a:lstStyle/>
          <a:p>
            <a:pPr algn="ctr"/>
            <a:r>
              <a:rPr lang="es-ES"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 CONCEPTOS GENERALES</a:t>
            </a: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1266" name="Picture 2" descr="Resultado de imagen para conceptos gener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2166" y="3621448"/>
            <a:ext cx="3751407" cy="2813556"/>
          </a:xfrm>
          <a:prstGeom prst="rect">
            <a:avLst/>
          </a:prstGeom>
          <a:noFill/>
          <a:effectLst>
            <a:outerShdw blurRad="76200" dist="12700" dir="8100000" sy="-23000" kx="8004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2" name="Rectángulo 1"/>
          <p:cNvSpPr/>
          <p:nvPr/>
        </p:nvSpPr>
        <p:spPr>
          <a:xfrm>
            <a:off x="4073245" y="6327282"/>
            <a:ext cx="3730328" cy="215444"/>
          </a:xfrm>
          <a:prstGeom prst="rect">
            <a:avLst/>
          </a:prstGeom>
        </p:spPr>
        <p:txBody>
          <a:bodyPr wrap="square">
            <a:spAutoFit/>
          </a:bodyPr>
          <a:lstStyle/>
          <a:p>
            <a:r>
              <a:rPr lang="es-MX" sz="800" dirty="0"/>
              <a:t>https://www.google.com.mx/search?q=conceptos+generales&amp;source</a:t>
            </a:r>
          </a:p>
        </p:txBody>
      </p:sp>
    </p:spTree>
    <p:extLst>
      <p:ext uri="{BB962C8B-B14F-4D97-AF65-F5344CB8AC3E}">
        <p14:creationId xmlns:p14="http://schemas.microsoft.com/office/powerpoint/2010/main" val="13020770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92070" y="817676"/>
            <a:ext cx="8946541" cy="1364050"/>
          </a:xfrm>
        </p:spPr>
        <p:txBody>
          <a:bodyPr>
            <a:noAutofit/>
          </a:bodyPr>
          <a:lstStyle/>
          <a:p>
            <a:pPr algn="just"/>
            <a:r>
              <a:rPr lang="es-MX" sz="2400" dirty="0" smtClean="0"/>
              <a:t>Es importante mencionar aclarar que se llama conocimiento a un conjunto de datos o información adquirida a través de la experiencia.</a:t>
            </a:r>
            <a:endParaRPr lang="es-MX" sz="2400" dirty="0"/>
          </a:p>
        </p:txBody>
      </p:sp>
      <p:pic>
        <p:nvPicPr>
          <p:cNvPr id="7170" name="Picture 2" descr="https://media3.picsearch.com/is?FDZCI6pV0wPsdXdUTl8FNDm-4TmAumJyPbMaxbcfNPY&amp;height=1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5937" y="2727158"/>
            <a:ext cx="4443663" cy="3336758"/>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4779117" y="5956194"/>
            <a:ext cx="3018775" cy="215444"/>
          </a:xfrm>
          <a:prstGeom prst="rect">
            <a:avLst/>
          </a:prstGeom>
        </p:spPr>
        <p:txBody>
          <a:bodyPr wrap="none">
            <a:spAutoFit/>
          </a:bodyPr>
          <a:lstStyle/>
          <a:p>
            <a:pPr lvl="0"/>
            <a:r>
              <a:rPr lang="es-MX" sz="800" dirty="0">
                <a:solidFill>
                  <a:prstClr val="white"/>
                </a:solidFill>
              </a:rPr>
              <a:t>https://int.search.myway.com/search/AJimage.jhtml?&amp;n</a:t>
            </a:r>
          </a:p>
        </p:txBody>
      </p:sp>
    </p:spTree>
    <p:extLst>
      <p:ext uri="{BB962C8B-B14F-4D97-AF65-F5344CB8AC3E}">
        <p14:creationId xmlns:p14="http://schemas.microsoft.com/office/powerpoint/2010/main" val="369601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4032" y="1192560"/>
            <a:ext cx="10299032" cy="2936177"/>
          </a:xfrm>
        </p:spPr>
        <p:txBody>
          <a:bodyPr/>
          <a:lstStyle/>
          <a:p>
            <a:pPr algn="just"/>
            <a:r>
              <a:rPr lang="es-MX" sz="2400" dirty="0" smtClean="0"/>
              <a:t>Elí de Gortari (1999), describe  una definición de ciencia de manera clara y sencilla “Ciencia es la explicación racional y objetiva del universo”.</a:t>
            </a:r>
          </a:p>
          <a:p>
            <a:pPr algn="just"/>
            <a:r>
              <a:rPr lang="es-MX" sz="2400" dirty="0" smtClean="0"/>
              <a:t>Una definición que se utiliza con más frecuencia es:</a:t>
            </a:r>
            <a:r>
              <a:rPr lang="es-MX" sz="2400" dirty="0"/>
              <a:t> </a:t>
            </a:r>
            <a:r>
              <a:rPr lang="es-MX" sz="2400" dirty="0" smtClean="0"/>
              <a:t>“Ciencia: (del latín </a:t>
            </a:r>
            <a:r>
              <a:rPr lang="es-MX" sz="2400" dirty="0" err="1" smtClean="0"/>
              <a:t>sciencia</a:t>
            </a:r>
            <a:r>
              <a:rPr lang="es-MX" sz="2400" dirty="0" smtClean="0"/>
              <a:t>). Es el conjunto sistemático de conocimientos, métodos y conceptos  con que el hombre describe y explica los fenómenos que observa”</a:t>
            </a:r>
          </a:p>
          <a:p>
            <a:endParaRPr lang="es-MX" dirty="0"/>
          </a:p>
        </p:txBody>
      </p:sp>
      <p:sp>
        <p:nvSpPr>
          <p:cNvPr id="4" name="Rectángulo 3"/>
          <p:cNvSpPr/>
          <p:nvPr/>
        </p:nvSpPr>
        <p:spPr>
          <a:xfrm>
            <a:off x="1460781" y="15244"/>
            <a:ext cx="8565535" cy="830997"/>
          </a:xfrm>
          <a:prstGeom prst="rect">
            <a:avLst/>
          </a:prstGeom>
          <a:noFill/>
        </p:spPr>
        <p:txBody>
          <a:bodyPr wrap="square" lIns="91440" tIns="45720" rIns="91440" bIns="45720">
            <a:spAutoFit/>
          </a:bodyPr>
          <a:lstStyle/>
          <a:p>
            <a:pPr algn="ctr"/>
            <a:r>
              <a:rPr lang="es-ES" sz="4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t>
            </a:r>
            <a:r>
              <a:rPr lang="es-ES"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1.1.1CONCEPTO DE CIENCIA</a:t>
            </a: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9218" name="Picture 2" descr="https://media1.picsearch.com/is?pb6pUa8NcQDZ2wT6fKPeIgDuSFNqNqFPP4aC1xdYDl8&amp;height=18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2882" y="4637000"/>
            <a:ext cx="3400927" cy="208136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6549188" y="6561222"/>
            <a:ext cx="3168316" cy="215444"/>
          </a:xfrm>
          <a:prstGeom prst="rect">
            <a:avLst/>
          </a:prstGeom>
        </p:spPr>
        <p:txBody>
          <a:bodyPr wrap="square">
            <a:spAutoFit/>
          </a:bodyPr>
          <a:lstStyle/>
          <a:p>
            <a:r>
              <a:rPr lang="es-MX" sz="800" dirty="0"/>
              <a:t>https://int.search.myway.com/search/AJimage.jhtml?&amp;n</a:t>
            </a:r>
          </a:p>
        </p:txBody>
      </p:sp>
      <p:pic>
        <p:nvPicPr>
          <p:cNvPr id="9220" name="Picture 4" descr="https://media2.picsearch.com/is?5FFRF49ukPHVUu5Or9sx4UDfDtC0-PCraGZobpkBuKg&amp;height=19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3171" y="4620957"/>
            <a:ext cx="3889711" cy="2081365"/>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
        <p:nvSpPr>
          <p:cNvPr id="5" name="Rectángulo 4"/>
          <p:cNvSpPr/>
          <p:nvPr/>
        </p:nvSpPr>
        <p:spPr>
          <a:xfrm>
            <a:off x="3048000" y="6572693"/>
            <a:ext cx="3144253" cy="215444"/>
          </a:xfrm>
          <a:prstGeom prst="rect">
            <a:avLst/>
          </a:prstGeom>
        </p:spPr>
        <p:txBody>
          <a:bodyPr wrap="square">
            <a:spAutoFit/>
          </a:bodyPr>
          <a:lstStyle/>
          <a:p>
            <a:r>
              <a:rPr lang="es-MX" sz="800" dirty="0"/>
              <a:t>https://int.search.myway.com/search/AJimage.jhtml?&amp;n</a:t>
            </a:r>
          </a:p>
        </p:txBody>
      </p:sp>
    </p:spTree>
    <p:extLst>
      <p:ext uri="{BB962C8B-B14F-4D97-AF65-F5344CB8AC3E}">
        <p14:creationId xmlns:p14="http://schemas.microsoft.com/office/powerpoint/2010/main" val="1738289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0864" y="2186741"/>
            <a:ext cx="10315074" cy="2142092"/>
          </a:xfrm>
        </p:spPr>
        <p:txBody>
          <a:bodyPr/>
          <a:lstStyle/>
          <a:p>
            <a:pPr algn="just"/>
            <a:r>
              <a:rPr lang="es-MX" sz="2400" dirty="0"/>
              <a:t>Para </a:t>
            </a:r>
            <a:r>
              <a:rPr lang="es-MX" sz="2400" dirty="0" err="1"/>
              <a:t>Kerlinger</a:t>
            </a:r>
            <a:r>
              <a:rPr lang="es-MX" sz="2400" dirty="0"/>
              <a:t> (</a:t>
            </a:r>
            <a:r>
              <a:rPr lang="es-MX" sz="2400" dirty="0" smtClean="0"/>
              <a:t>1988). Ciencia es </a:t>
            </a:r>
            <a:r>
              <a:rPr lang="es-MX" sz="2400" dirty="0"/>
              <a:t>el “Conocimiento sistemático que el hombre construye sobre una realidad </a:t>
            </a:r>
            <a:r>
              <a:rPr lang="es-MX" sz="2400" dirty="0" smtClean="0"/>
              <a:t>en </a:t>
            </a:r>
            <a:r>
              <a:rPr lang="es-MX" sz="2400" dirty="0"/>
              <a:t>canalizaciones históricas y sociales concretas y determinadas. Se expresan en proposiciones teóricas a partir de las cuales se validan y formulan alternativas a esa realidad.</a:t>
            </a:r>
          </a:p>
          <a:p>
            <a:endParaRPr lang="es-MX" dirty="0" smtClean="0"/>
          </a:p>
          <a:p>
            <a:endParaRPr lang="es-MX" dirty="0"/>
          </a:p>
        </p:txBody>
      </p:sp>
      <p:pic>
        <p:nvPicPr>
          <p:cNvPr id="4" name="Imagen 3"/>
          <p:cNvPicPr>
            <a:picLocks noChangeAspect="1"/>
          </p:cNvPicPr>
          <p:nvPr/>
        </p:nvPicPr>
        <p:blipFill>
          <a:blip r:embed="rId2"/>
          <a:stretch>
            <a:fillRect/>
          </a:stretch>
        </p:blipFill>
        <p:spPr>
          <a:xfrm>
            <a:off x="1507958" y="280885"/>
            <a:ext cx="1557588" cy="177203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Rectángulo 4"/>
          <p:cNvSpPr/>
          <p:nvPr/>
        </p:nvSpPr>
        <p:spPr>
          <a:xfrm>
            <a:off x="1360058" y="1972238"/>
            <a:ext cx="3869669" cy="214503"/>
          </a:xfrm>
          <a:prstGeom prst="rect">
            <a:avLst/>
          </a:prstGeom>
        </p:spPr>
        <p:txBody>
          <a:bodyPr wrap="square">
            <a:spAutoFit/>
          </a:bodyPr>
          <a:lstStyle/>
          <a:p>
            <a:r>
              <a:rPr lang="es-MX" sz="800" dirty="0"/>
              <a:t>https://</a:t>
            </a:r>
            <a:r>
              <a:rPr lang="es-MX" sz="800" dirty="0" smtClean="0"/>
              <a:t>www.google.com.mx/imgres</a:t>
            </a:r>
            <a:endParaRPr lang="es-MX" sz="800" dirty="0"/>
          </a:p>
        </p:txBody>
      </p:sp>
      <p:pic>
        <p:nvPicPr>
          <p:cNvPr id="6" name="Imagen 5"/>
          <p:cNvPicPr>
            <a:picLocks noChangeAspect="1"/>
          </p:cNvPicPr>
          <p:nvPr/>
        </p:nvPicPr>
        <p:blipFill>
          <a:blip r:embed="rId3"/>
          <a:stretch>
            <a:fillRect/>
          </a:stretch>
        </p:blipFill>
        <p:spPr>
          <a:xfrm>
            <a:off x="4908884" y="4395537"/>
            <a:ext cx="5157011" cy="2261937"/>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
        <p:nvSpPr>
          <p:cNvPr id="7" name="Rectángulo 6"/>
          <p:cNvSpPr/>
          <p:nvPr/>
        </p:nvSpPr>
        <p:spPr>
          <a:xfrm>
            <a:off x="5592624" y="6611779"/>
            <a:ext cx="3422732" cy="246221"/>
          </a:xfrm>
          <a:prstGeom prst="rect">
            <a:avLst/>
          </a:prstGeom>
        </p:spPr>
        <p:txBody>
          <a:bodyPr wrap="none">
            <a:spAutoFit/>
          </a:bodyPr>
          <a:lstStyle/>
          <a:p>
            <a:r>
              <a:rPr lang="es-MX" sz="1000" dirty="0"/>
              <a:t>http://int.search.myway.com/search/AJimage.jhtml</a:t>
            </a:r>
          </a:p>
        </p:txBody>
      </p:sp>
      <p:sp>
        <p:nvSpPr>
          <p:cNvPr id="2" name="Rectángulo 1"/>
          <p:cNvSpPr/>
          <p:nvPr/>
        </p:nvSpPr>
        <p:spPr>
          <a:xfrm>
            <a:off x="4577708" y="529342"/>
            <a:ext cx="2811988" cy="707886"/>
          </a:xfrm>
          <a:prstGeom prst="rect">
            <a:avLst/>
          </a:prstGeom>
          <a:noFill/>
        </p:spPr>
        <p:txBody>
          <a:bodyPr wrap="none" lIns="91440" tIns="45720" rIns="91440" bIns="45720">
            <a:spAutoFit/>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KERLINGER</a:t>
            </a: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36052653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8250" y="1922895"/>
            <a:ext cx="10266947" cy="1656273"/>
          </a:xfrm>
        </p:spPr>
        <p:txBody>
          <a:bodyPr/>
          <a:lstStyle/>
          <a:p>
            <a:pPr algn="just"/>
            <a:r>
              <a:rPr lang="es-MX" sz="2400" dirty="0"/>
              <a:t>La ciencia es "el conjunto de conocimientos racionales, ciertos y probables, obtenidos metódicamente, mediante la sistematización y la verificación y que hacen referencia a objetos de la misma naturaleza”.</a:t>
            </a:r>
          </a:p>
          <a:p>
            <a:endParaRPr lang="es-MX" dirty="0" smtClean="0"/>
          </a:p>
          <a:p>
            <a:endParaRPr lang="es-MX" dirty="0"/>
          </a:p>
        </p:txBody>
      </p:sp>
      <p:sp>
        <p:nvSpPr>
          <p:cNvPr id="4" name="Rectángulo 3"/>
          <p:cNvSpPr/>
          <p:nvPr/>
        </p:nvSpPr>
        <p:spPr>
          <a:xfrm>
            <a:off x="1343202" y="432683"/>
            <a:ext cx="8169766" cy="1446550"/>
          </a:xfrm>
          <a:prstGeom prst="rect">
            <a:avLst/>
          </a:prstGeom>
          <a:noFill/>
        </p:spPr>
        <p:txBody>
          <a:bodyPr wrap="square" lIns="91440" tIns="45720" rIns="91440" bIns="45720">
            <a:spAutoFit/>
          </a:bodyPr>
          <a:lstStyle/>
          <a:p>
            <a:pPr algn="ctr"/>
            <a:r>
              <a:rPr lang="es-ES"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MARIO TAMAYO Y TAMAYO (2004)</a:t>
            </a:r>
            <a:endParaRPr lang="es-ES" sz="4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2" name="Imagen 1"/>
          <p:cNvPicPr>
            <a:picLocks noChangeAspect="1"/>
          </p:cNvPicPr>
          <p:nvPr/>
        </p:nvPicPr>
        <p:blipFill>
          <a:blip r:embed="rId2"/>
          <a:stretch>
            <a:fillRect/>
          </a:stretch>
        </p:blipFill>
        <p:spPr>
          <a:xfrm>
            <a:off x="4122820" y="3579168"/>
            <a:ext cx="3769895" cy="3048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5" name="Rectángulo 4"/>
          <p:cNvSpPr/>
          <p:nvPr/>
        </p:nvSpPr>
        <p:spPr>
          <a:xfrm>
            <a:off x="3922294" y="6627168"/>
            <a:ext cx="4170948" cy="230832"/>
          </a:xfrm>
          <a:prstGeom prst="rect">
            <a:avLst/>
          </a:prstGeom>
        </p:spPr>
        <p:txBody>
          <a:bodyPr wrap="square">
            <a:spAutoFit/>
          </a:bodyPr>
          <a:lstStyle/>
          <a:p>
            <a:r>
              <a:rPr lang="es-MX" sz="900" dirty="0"/>
              <a:t>http://int.search.myway.com/search/AJimage.jhtml?&amp;n=783a357e&amp;p2</a:t>
            </a:r>
          </a:p>
        </p:txBody>
      </p:sp>
    </p:spTree>
    <p:extLst>
      <p:ext uri="{BB962C8B-B14F-4D97-AF65-F5344CB8AC3E}">
        <p14:creationId xmlns:p14="http://schemas.microsoft.com/office/powerpoint/2010/main" val="99159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4190" y="2269251"/>
            <a:ext cx="10363200" cy="1916129"/>
          </a:xfrm>
        </p:spPr>
        <p:txBody>
          <a:bodyPr>
            <a:normAutofit/>
          </a:bodyPr>
          <a:lstStyle/>
          <a:p>
            <a:pPr algn="just"/>
            <a:r>
              <a:rPr lang="es-MX" sz="2400" dirty="0" smtClean="0"/>
              <a:t>La ciencia. Es </a:t>
            </a:r>
            <a:r>
              <a:rPr lang="es-MX" sz="2400" dirty="0"/>
              <a:t>conocimiento racional, sistemático, exacto, verificable y por ende falible. Por medio de la investigación científica el hombre ha alcanzado la reconstrucción conceptual del mundo que es cada vez más amplia, profunda y </a:t>
            </a:r>
            <a:r>
              <a:rPr lang="es-MX" sz="2400" dirty="0" smtClean="0"/>
              <a:t>exacta.</a:t>
            </a:r>
            <a:endParaRPr lang="es-MX" sz="2400" dirty="0"/>
          </a:p>
        </p:txBody>
      </p:sp>
      <p:sp>
        <p:nvSpPr>
          <p:cNvPr id="4" name="Rectángulo 3"/>
          <p:cNvSpPr/>
          <p:nvPr/>
        </p:nvSpPr>
        <p:spPr>
          <a:xfrm>
            <a:off x="3368842" y="315215"/>
            <a:ext cx="6753726" cy="707886"/>
          </a:xfrm>
          <a:prstGeom prst="rect">
            <a:avLst/>
          </a:prstGeom>
          <a:noFill/>
        </p:spPr>
        <p:txBody>
          <a:bodyPr wrap="square" lIns="91440" tIns="45720" rIns="91440" bIns="45720">
            <a:spAutoFit/>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MARIO BUNGE (2004)</a:t>
            </a: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5" name="Imagen 4"/>
          <p:cNvPicPr>
            <a:picLocks noChangeAspect="1"/>
          </p:cNvPicPr>
          <p:nvPr/>
        </p:nvPicPr>
        <p:blipFill>
          <a:blip r:embed="rId2"/>
          <a:stretch>
            <a:fillRect/>
          </a:stretch>
        </p:blipFill>
        <p:spPr>
          <a:xfrm>
            <a:off x="3647741" y="4195011"/>
            <a:ext cx="5133474"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a:extrusionClr>
              <a:srgbClr val="000000"/>
            </a:extrusionClr>
          </a:sp3d>
        </p:spPr>
      </p:pic>
      <p:pic>
        <p:nvPicPr>
          <p:cNvPr id="6" name="Imagen 5"/>
          <p:cNvPicPr>
            <a:picLocks noChangeAspect="1"/>
          </p:cNvPicPr>
          <p:nvPr/>
        </p:nvPicPr>
        <p:blipFill>
          <a:blip r:embed="rId3"/>
          <a:stretch>
            <a:fillRect/>
          </a:stretch>
        </p:blipFill>
        <p:spPr>
          <a:xfrm>
            <a:off x="320842" y="55706"/>
            <a:ext cx="3048000" cy="202882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7" name="Rectángulo 6"/>
          <p:cNvSpPr/>
          <p:nvPr/>
        </p:nvSpPr>
        <p:spPr>
          <a:xfrm>
            <a:off x="320842" y="2038419"/>
            <a:ext cx="3144253" cy="230832"/>
          </a:xfrm>
          <a:prstGeom prst="rect">
            <a:avLst/>
          </a:prstGeom>
        </p:spPr>
        <p:txBody>
          <a:bodyPr wrap="square">
            <a:spAutoFit/>
          </a:bodyPr>
          <a:lstStyle/>
          <a:p>
            <a:r>
              <a:rPr lang="es-MX" sz="900" dirty="0"/>
              <a:t>http://</a:t>
            </a:r>
            <a:r>
              <a:rPr lang="es-MX" sz="900" dirty="0" smtClean="0"/>
              <a:t>int.search.myway.com/search/AJimage.jhtml</a:t>
            </a:r>
            <a:endParaRPr lang="es-MX" sz="900" dirty="0"/>
          </a:p>
        </p:txBody>
      </p:sp>
      <p:sp>
        <p:nvSpPr>
          <p:cNvPr id="8" name="Rectángulo 7"/>
          <p:cNvSpPr/>
          <p:nvPr/>
        </p:nvSpPr>
        <p:spPr>
          <a:xfrm>
            <a:off x="4379495" y="6547594"/>
            <a:ext cx="4203032" cy="230196"/>
          </a:xfrm>
          <a:prstGeom prst="rect">
            <a:avLst/>
          </a:prstGeom>
        </p:spPr>
        <p:txBody>
          <a:bodyPr wrap="square">
            <a:spAutoFit/>
          </a:bodyPr>
          <a:lstStyle/>
          <a:p>
            <a:r>
              <a:rPr lang="es-MX" sz="900" dirty="0"/>
              <a:t>http://int.search.myway.com/search/AJimage.jhtml?&amp;n=783a357e&amp;p2</a:t>
            </a:r>
          </a:p>
        </p:txBody>
      </p:sp>
    </p:spTree>
    <p:extLst>
      <p:ext uri="{BB962C8B-B14F-4D97-AF65-F5344CB8AC3E}">
        <p14:creationId xmlns:p14="http://schemas.microsoft.com/office/powerpoint/2010/main" val="651823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40195" y="1754326"/>
            <a:ext cx="10126163" cy="4508302"/>
          </a:xfrm>
        </p:spPr>
        <p:txBody>
          <a:bodyPr>
            <a:noAutofit/>
          </a:bodyPr>
          <a:lstStyle/>
          <a:p>
            <a:pPr marL="0" indent="0" algn="ctr">
              <a:buNone/>
            </a:pPr>
            <a:endParaRPr lang="es-MX" sz="3200" b="1" dirty="0" smtClean="0">
              <a:latin typeface="Times New Roman" panose="02020603050405020304" pitchFamily="18" charset="0"/>
              <a:cs typeface="Times New Roman" panose="02020603050405020304" pitchFamily="18" charset="0"/>
            </a:endParaRPr>
          </a:p>
          <a:p>
            <a:pPr marL="0" indent="0" algn="ctr">
              <a:buNone/>
            </a:pPr>
            <a:r>
              <a:rPr lang="es-MX" sz="3200" dirty="0" smtClean="0">
                <a:latin typeface="Times New Roman" panose="02020603050405020304" pitchFamily="18" charset="0"/>
                <a:cs typeface="Times New Roman" panose="02020603050405020304" pitchFamily="18" charset="0"/>
              </a:rPr>
              <a:t>Material de Apoyo:</a:t>
            </a:r>
          </a:p>
          <a:p>
            <a:pPr marL="0" indent="0" algn="ctr">
              <a:buNone/>
            </a:pPr>
            <a:r>
              <a:rPr lang="es-MX" sz="3200" b="1" dirty="0" smtClean="0">
                <a:latin typeface="Times New Roman" panose="02020603050405020304" pitchFamily="18" charset="0"/>
                <a:cs typeface="Times New Roman" panose="02020603050405020304" pitchFamily="18" charset="0"/>
              </a:rPr>
              <a:t>Conceptos Generales</a:t>
            </a:r>
          </a:p>
          <a:p>
            <a:pPr marL="0" indent="0" algn="ctr">
              <a:buNone/>
            </a:pPr>
            <a:r>
              <a:rPr lang="es-MX" sz="3200" dirty="0" smtClean="0">
                <a:latin typeface="Times New Roman" panose="02020603050405020304" pitchFamily="18" charset="0"/>
                <a:cs typeface="Times New Roman" panose="02020603050405020304" pitchFamily="18" charset="0"/>
              </a:rPr>
              <a:t>Sólo visión proyectable</a:t>
            </a:r>
          </a:p>
          <a:p>
            <a:pPr marL="0" indent="0" algn="ctr">
              <a:buNone/>
            </a:pPr>
            <a:r>
              <a:rPr lang="es-MX" sz="2400" dirty="0" smtClean="0">
                <a:latin typeface="Times New Roman" panose="02020603050405020304" pitchFamily="18" charset="0"/>
                <a:cs typeface="Times New Roman" panose="02020603050405020304" pitchFamily="18" charset="0"/>
              </a:rPr>
              <a:t>Bachillerato 2015</a:t>
            </a:r>
          </a:p>
          <a:p>
            <a:pPr marL="0" indent="0" algn="ctr">
              <a:buNone/>
            </a:pPr>
            <a:r>
              <a:rPr lang="es-MX" sz="2400" dirty="0" smtClean="0">
                <a:latin typeface="Times New Roman" panose="02020603050405020304" pitchFamily="18" charset="0"/>
                <a:cs typeface="Times New Roman" panose="02020603050405020304" pitchFamily="18" charset="0"/>
              </a:rPr>
              <a:t>Plantel: Nezahualcóyotl</a:t>
            </a:r>
          </a:p>
          <a:p>
            <a:pPr marL="0" indent="0" algn="ctr">
              <a:buNone/>
            </a:pPr>
            <a:r>
              <a:rPr lang="es-MX" sz="3200" dirty="0" smtClean="0">
                <a:latin typeface="Times New Roman" panose="02020603050405020304" pitchFamily="18" charset="0"/>
                <a:cs typeface="Times New Roman" panose="02020603050405020304" pitchFamily="18" charset="0"/>
              </a:rPr>
              <a:t>Elaborado por: Dra. en Ed. Felicitas Vilchis Velázquez</a:t>
            </a:r>
            <a:endParaRPr lang="es-MX" sz="3200" dirty="0">
              <a:latin typeface="Times New Roman" panose="02020603050405020304" pitchFamily="18" charset="0"/>
              <a:cs typeface="Times New Roman" panose="02020603050405020304" pitchFamily="18" charset="0"/>
            </a:endParaRPr>
          </a:p>
        </p:txBody>
      </p:sp>
      <p:sp>
        <p:nvSpPr>
          <p:cNvPr id="4" name="Rectángulo 3"/>
          <p:cNvSpPr/>
          <p:nvPr/>
        </p:nvSpPr>
        <p:spPr>
          <a:xfrm>
            <a:off x="937564" y="0"/>
            <a:ext cx="9320836" cy="1754326"/>
          </a:xfrm>
          <a:prstGeom prst="rect">
            <a:avLst/>
          </a:prstGeom>
          <a:noFill/>
        </p:spPr>
        <p:txBody>
          <a:bodyPr wrap="square" lIns="91440" tIns="45720" rIns="91440" bIns="45720">
            <a:spAutoFit/>
          </a:bodyPr>
          <a:lstStyle/>
          <a:p>
            <a:pPr algn="ctr"/>
            <a:r>
              <a:rPr lang="es-MX"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Times New Roman" panose="02020603050405020304" pitchFamily="18" charset="0"/>
                <a:cs typeface="Times New Roman" panose="02020603050405020304" pitchFamily="18" charset="0"/>
              </a:rPr>
              <a:t>Asignatura: Metodología de la Investigación I</a:t>
            </a:r>
            <a:endParaRPr lang="es-MX"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2050" name="Picture 2" descr="https://media2.picsearch.com/is?V5rfSUDZQSmWdvE5tjrKPSo9EBkK8CX8i7Wb-nyB-VE&amp;height=1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9012" y="2450094"/>
            <a:ext cx="2817346" cy="2378579"/>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pic>
        <p:nvPicPr>
          <p:cNvPr id="2052" name="Picture 4" descr="https://media5.picsearch.com/is?k38BIijAwAAuAV-eB1RMnAbPJOqkiRdRGKlyhL9VIjc&amp;height=1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895" y="2450095"/>
            <a:ext cx="2807367" cy="2506916"/>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
        <p:nvSpPr>
          <p:cNvPr id="5" name="Rectángulo 4"/>
          <p:cNvSpPr/>
          <p:nvPr/>
        </p:nvSpPr>
        <p:spPr>
          <a:xfrm>
            <a:off x="8648297" y="4810389"/>
            <a:ext cx="3018775" cy="215444"/>
          </a:xfrm>
          <a:prstGeom prst="rect">
            <a:avLst/>
          </a:prstGeom>
        </p:spPr>
        <p:txBody>
          <a:bodyPr wrap="none">
            <a:spAutoFit/>
          </a:bodyPr>
          <a:lstStyle/>
          <a:p>
            <a:pPr lvl="0"/>
            <a:r>
              <a:rPr lang="es-MX" sz="800" dirty="0">
                <a:solidFill>
                  <a:prstClr val="white"/>
                </a:solidFill>
              </a:rPr>
              <a:t>https://int.search.myway.com/search/AJimage.jhtml?&amp;n</a:t>
            </a:r>
          </a:p>
        </p:txBody>
      </p:sp>
      <p:sp>
        <p:nvSpPr>
          <p:cNvPr id="6" name="Rectángulo 5"/>
          <p:cNvSpPr/>
          <p:nvPr/>
        </p:nvSpPr>
        <p:spPr>
          <a:xfrm>
            <a:off x="721895" y="4931826"/>
            <a:ext cx="3018775" cy="215444"/>
          </a:xfrm>
          <a:prstGeom prst="rect">
            <a:avLst/>
          </a:prstGeom>
        </p:spPr>
        <p:txBody>
          <a:bodyPr wrap="none">
            <a:spAutoFit/>
          </a:bodyPr>
          <a:lstStyle/>
          <a:p>
            <a:pPr lvl="0"/>
            <a:r>
              <a:rPr lang="es-MX" sz="800" dirty="0">
                <a:solidFill>
                  <a:prstClr val="white"/>
                </a:solidFill>
              </a:rPr>
              <a:t>https://int.search.myway.com/search/AJimage.jhtml?&amp;n</a:t>
            </a:r>
          </a:p>
        </p:txBody>
      </p:sp>
      <p:sp>
        <p:nvSpPr>
          <p:cNvPr id="8" name="Rectángulo 7"/>
          <p:cNvSpPr/>
          <p:nvPr/>
        </p:nvSpPr>
        <p:spPr>
          <a:xfrm>
            <a:off x="8547583" y="4824104"/>
            <a:ext cx="3018775" cy="215444"/>
          </a:xfrm>
          <a:prstGeom prst="rect">
            <a:avLst/>
          </a:prstGeom>
        </p:spPr>
        <p:txBody>
          <a:bodyPr wrap="none">
            <a:spAutoFit/>
          </a:bodyPr>
          <a:lstStyle/>
          <a:p>
            <a:pPr lvl="0"/>
            <a:r>
              <a:rPr lang="es-MX" sz="800" dirty="0">
                <a:solidFill>
                  <a:prstClr val="white"/>
                </a:solidFill>
              </a:rPr>
              <a:t>https://int.search.myway.com/search/AJimage.jhtml?&amp;n</a:t>
            </a:r>
          </a:p>
        </p:txBody>
      </p:sp>
    </p:spTree>
    <p:extLst>
      <p:ext uri="{BB962C8B-B14F-4D97-AF65-F5344CB8AC3E}">
        <p14:creationId xmlns:p14="http://schemas.microsoft.com/office/powerpoint/2010/main" val="12689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200" dirty="0" smtClean="0"/>
              <a:t>Ejercicio No. 1: Ahora tu puedes escribir tu propia definición de Ciencia.</a:t>
            </a:r>
            <a:endParaRPr lang="es-MX" sz="3200" dirty="0"/>
          </a:p>
        </p:txBody>
      </p:sp>
      <p:sp>
        <p:nvSpPr>
          <p:cNvPr id="3" name="Marcador de contenido 2"/>
          <p:cNvSpPr>
            <a:spLocks noGrp="1"/>
          </p:cNvSpPr>
          <p:nvPr>
            <p:ph idx="1"/>
          </p:nvPr>
        </p:nvSpPr>
        <p:spPr>
          <a:xfrm>
            <a:off x="1104293" y="2229380"/>
            <a:ext cx="9692044" cy="2310535"/>
          </a:xfrm>
        </p:spPr>
        <p:txBody>
          <a:bodyPr/>
          <a:lstStyle/>
          <a:p>
            <a:r>
              <a:rPr lang="es-MX"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s-MX" dirty="0"/>
          </a:p>
        </p:txBody>
      </p:sp>
    </p:spTree>
    <p:extLst>
      <p:ext uri="{BB962C8B-B14F-4D97-AF65-F5344CB8AC3E}">
        <p14:creationId xmlns:p14="http://schemas.microsoft.com/office/powerpoint/2010/main" val="3721722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4631" y="1457098"/>
            <a:ext cx="6624364" cy="5071293"/>
          </a:xfrm>
        </p:spPr>
        <p:txBody>
          <a:bodyPr>
            <a:normAutofit/>
          </a:bodyPr>
          <a:lstStyle/>
          <a:p>
            <a:pPr algn="just"/>
            <a:r>
              <a:rPr lang="es-MX" sz="2400" dirty="0"/>
              <a:t>La investigación científica, es aquella actividad que te lleva a tener nuevos conocimientos, de tal manera que también te da la posibilidad de resolver problemas o preguntas de investigación según sea el caso</a:t>
            </a:r>
            <a:r>
              <a:rPr lang="es-MX" sz="2400" dirty="0" smtClean="0"/>
              <a:t>.</a:t>
            </a:r>
          </a:p>
          <a:p>
            <a:pPr algn="just"/>
            <a:r>
              <a:rPr lang="es-MX" sz="2400" dirty="0" smtClean="0"/>
              <a:t>Tamayo y Tamayo (2004) dice que “la investigación es un proceso que, mediante la aplicación del método científico, procura obtener información relevante y fidedigna, para entender, verificar, corregir o aplicar el conocimiento.</a:t>
            </a:r>
          </a:p>
          <a:p>
            <a:pPr marL="0" indent="0" algn="just">
              <a:buNone/>
            </a:pPr>
            <a:endParaRPr lang="es-MX" sz="2400" dirty="0"/>
          </a:p>
          <a:p>
            <a:endParaRPr lang="es-MX" dirty="0" smtClean="0"/>
          </a:p>
          <a:p>
            <a:pPr marL="0" indent="0">
              <a:buNone/>
            </a:pPr>
            <a:endParaRPr lang="es-MX" dirty="0"/>
          </a:p>
        </p:txBody>
      </p:sp>
      <p:sp>
        <p:nvSpPr>
          <p:cNvPr id="4" name="Rectángulo 3"/>
          <p:cNvSpPr/>
          <p:nvPr/>
        </p:nvSpPr>
        <p:spPr>
          <a:xfrm>
            <a:off x="1296984" y="321135"/>
            <a:ext cx="9037863" cy="830997"/>
          </a:xfrm>
          <a:prstGeom prst="rect">
            <a:avLst/>
          </a:prstGeom>
          <a:noFill/>
        </p:spPr>
        <p:txBody>
          <a:bodyPr wrap="square" lIns="91440" tIns="45720" rIns="91440" bIns="45720">
            <a:spAutoFit/>
          </a:bodyPr>
          <a:lstStyle/>
          <a:p>
            <a:pPr algn="ctr"/>
            <a:r>
              <a:rPr lang="es-ES" sz="48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t>
            </a:r>
            <a:r>
              <a:rPr lang="es-ES" sz="36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1.1.2 CONCEPTO DE INVESTIGACIÓN</a:t>
            </a:r>
            <a:endParaRPr lang="es-ES" sz="36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0242" name="Picture 2" descr="Resultado de imagen para metodologia dela investig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3426" y="1714500"/>
            <a:ext cx="4171950" cy="429144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8420100" y="5898223"/>
            <a:ext cx="2989118" cy="215444"/>
          </a:xfrm>
          <a:prstGeom prst="rect">
            <a:avLst/>
          </a:prstGeom>
        </p:spPr>
        <p:txBody>
          <a:bodyPr wrap="square">
            <a:spAutoFit/>
          </a:bodyPr>
          <a:lstStyle/>
          <a:p>
            <a:r>
              <a:rPr lang="es-MX" sz="800" dirty="0"/>
              <a:t>https://www.google.com.mx/search?biw=1600&amp;bih=794</a:t>
            </a:r>
          </a:p>
        </p:txBody>
      </p:sp>
    </p:spTree>
    <p:extLst>
      <p:ext uri="{BB962C8B-B14F-4D97-AF65-F5344CB8AC3E}">
        <p14:creationId xmlns:p14="http://schemas.microsoft.com/office/powerpoint/2010/main" val="1967790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995" y="292297"/>
            <a:ext cx="9404723" cy="985785"/>
          </a:xfrm>
        </p:spPr>
        <p:txBody>
          <a:bodyPr/>
          <a:lstStyle/>
          <a:p>
            <a:pPr algn="ctr"/>
            <a:r>
              <a:rPr lang="es-ES" sz="4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CONCEPTO DE INVESTIGACIÓN</a:t>
            </a:r>
            <a: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r>
            <a:br>
              <a:rPr lang="es-E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endParaRPr lang="es-MX" dirty="0"/>
          </a:p>
        </p:txBody>
      </p:sp>
      <p:sp>
        <p:nvSpPr>
          <p:cNvPr id="3" name="Marcador de contenido 2"/>
          <p:cNvSpPr>
            <a:spLocks noGrp="1"/>
          </p:cNvSpPr>
          <p:nvPr>
            <p:ph idx="1"/>
          </p:nvPr>
        </p:nvSpPr>
        <p:spPr>
          <a:xfrm>
            <a:off x="781924" y="1123023"/>
            <a:ext cx="9291972" cy="2839924"/>
          </a:xfrm>
        </p:spPr>
        <p:txBody>
          <a:bodyPr>
            <a:normAutofit fontScale="92500" lnSpcReduction="10000"/>
          </a:bodyPr>
          <a:lstStyle/>
          <a:p>
            <a:pPr algn="just"/>
            <a:r>
              <a:rPr lang="es-MX" sz="2400" dirty="0" smtClean="0"/>
              <a:t>Rosas Uribe </a:t>
            </a:r>
            <a:r>
              <a:rPr lang="es-MX" sz="2400" dirty="0"/>
              <a:t>(</a:t>
            </a:r>
            <a:r>
              <a:rPr lang="es-MX" sz="2400" dirty="0" smtClean="0"/>
              <a:t>2007), menciona que la investigación es “un proceso empírico sistemático y controlado que parte de interrogantes planteadas acerca de sucesos del mundo en general”.</a:t>
            </a:r>
          </a:p>
          <a:p>
            <a:pPr algn="just"/>
            <a:r>
              <a:rPr lang="es-MX" sz="2400" dirty="0" smtClean="0"/>
              <a:t>También </a:t>
            </a:r>
            <a:r>
              <a:rPr lang="es-MX" sz="2400" dirty="0" err="1" smtClean="0"/>
              <a:t>Booth</a:t>
            </a:r>
            <a:r>
              <a:rPr lang="es-MX" sz="2400" dirty="0" smtClean="0"/>
              <a:t> y Williams (2001), Conceptualiza a la investigación como el proceso riguroso que emplea métodos y técnicas para obtener un conocimiento verdadero que dé respuesta a la problemática de origen social o natural.</a:t>
            </a:r>
          </a:p>
          <a:p>
            <a:endParaRPr lang="es-MX" dirty="0"/>
          </a:p>
        </p:txBody>
      </p:sp>
      <p:pic>
        <p:nvPicPr>
          <p:cNvPr id="14338" name="Picture 2" descr="Resultado de imagen para metodologia dela investig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7575" y="3656589"/>
            <a:ext cx="2409825" cy="2085976"/>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4727575" y="5742565"/>
            <a:ext cx="2661306" cy="215444"/>
          </a:xfrm>
          <a:prstGeom prst="rect">
            <a:avLst/>
          </a:prstGeom>
        </p:spPr>
        <p:txBody>
          <a:bodyPr wrap="none">
            <a:spAutoFit/>
          </a:bodyPr>
          <a:lstStyle/>
          <a:p>
            <a:r>
              <a:rPr lang="es-MX" sz="800" dirty="0"/>
              <a:t>https://userscontent2.emaze.com/images/843957</a:t>
            </a:r>
          </a:p>
        </p:txBody>
      </p:sp>
    </p:spTree>
    <p:extLst>
      <p:ext uri="{BB962C8B-B14F-4D97-AF65-F5344CB8AC3E}">
        <p14:creationId xmlns:p14="http://schemas.microsoft.com/office/powerpoint/2010/main" val="11343022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1376082"/>
          </a:xfrm>
        </p:spPr>
        <p:txBody>
          <a:bodyPr/>
          <a:lstStyle/>
          <a:p>
            <a:r>
              <a:rPr lang="es-MX" sz="3200" dirty="0" smtClean="0"/>
              <a:t>Ejercicio No. 2: Con tus conocimientos previos escribe el significado de:</a:t>
            </a:r>
            <a:endParaRPr lang="es-MX" sz="3200" dirty="0"/>
          </a:p>
        </p:txBody>
      </p:sp>
      <p:sp>
        <p:nvSpPr>
          <p:cNvPr id="3" name="Marcador de contenido 2"/>
          <p:cNvSpPr>
            <a:spLocks noGrp="1"/>
          </p:cNvSpPr>
          <p:nvPr>
            <p:ph idx="1"/>
          </p:nvPr>
        </p:nvSpPr>
        <p:spPr>
          <a:xfrm>
            <a:off x="946484" y="1828800"/>
            <a:ext cx="10186737" cy="2277979"/>
          </a:xfrm>
        </p:spPr>
        <p:txBody>
          <a:bodyPr/>
          <a:lstStyle/>
          <a:p>
            <a:r>
              <a:rPr lang="es-MX" dirty="0"/>
              <a:t>investigación.</a:t>
            </a:r>
            <a:r>
              <a:rPr lang="es-MX"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s-MX" dirty="0"/>
          </a:p>
        </p:txBody>
      </p:sp>
    </p:spTree>
    <p:extLst>
      <p:ext uri="{BB962C8B-B14F-4D97-AF65-F5344CB8AC3E}">
        <p14:creationId xmlns:p14="http://schemas.microsoft.com/office/powerpoint/2010/main" val="4100913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12091" y="1526190"/>
            <a:ext cx="10944727" cy="1572598"/>
          </a:xfrm>
        </p:spPr>
        <p:txBody>
          <a:bodyPr>
            <a:normAutofit/>
          </a:bodyPr>
          <a:lstStyle/>
          <a:p>
            <a:pPr algn="just"/>
            <a:r>
              <a:rPr lang="es-MX" sz="2400" dirty="0" smtClean="0"/>
              <a:t>El método científico son una serie de pasos ordenados y sistematizados de procedimientos que se utilizan el la investigación con el fin de percibir u observar el desenvolviendo de nuestros conocimientos.</a:t>
            </a:r>
            <a:endParaRPr lang="es-MX" sz="2400" dirty="0"/>
          </a:p>
        </p:txBody>
      </p:sp>
      <p:sp>
        <p:nvSpPr>
          <p:cNvPr id="4" name="Rectángulo 3"/>
          <p:cNvSpPr/>
          <p:nvPr/>
        </p:nvSpPr>
        <p:spPr>
          <a:xfrm>
            <a:off x="-112658" y="349283"/>
            <a:ext cx="10844463" cy="707886"/>
          </a:xfrm>
          <a:prstGeom prst="rect">
            <a:avLst/>
          </a:prstGeom>
          <a:noFill/>
        </p:spPr>
        <p:txBody>
          <a:bodyPr wrap="square" lIns="91440" tIns="45720" rIns="91440" bIns="45720">
            <a:spAutoFit/>
          </a:bodyPr>
          <a:lstStyle/>
          <a:p>
            <a:pPr algn="ctr"/>
            <a:r>
              <a:rPr lang="es-ES"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1.1.3 CONCEPTO DE MÉTODO CIENTÍFICO</a:t>
            </a: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2" name="Imagen 1"/>
          <p:cNvPicPr>
            <a:picLocks noChangeAspect="1"/>
          </p:cNvPicPr>
          <p:nvPr/>
        </p:nvPicPr>
        <p:blipFill>
          <a:blip r:embed="rId2"/>
          <a:stretch>
            <a:fillRect/>
          </a:stretch>
        </p:blipFill>
        <p:spPr>
          <a:xfrm>
            <a:off x="3673643" y="3029465"/>
            <a:ext cx="5630778" cy="3128210"/>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p:spPr>
      </p:pic>
      <p:sp>
        <p:nvSpPr>
          <p:cNvPr id="5" name="Rectángulo 4"/>
          <p:cNvSpPr/>
          <p:nvPr/>
        </p:nvSpPr>
        <p:spPr>
          <a:xfrm>
            <a:off x="5000033" y="6157675"/>
            <a:ext cx="3288631" cy="230832"/>
          </a:xfrm>
          <a:prstGeom prst="rect">
            <a:avLst/>
          </a:prstGeom>
        </p:spPr>
        <p:txBody>
          <a:bodyPr wrap="square">
            <a:spAutoFit/>
          </a:bodyPr>
          <a:lstStyle/>
          <a:p>
            <a:r>
              <a:rPr lang="es-MX" sz="900" dirty="0"/>
              <a:t>http://int.search.myway.com/search/AJimage.jhtml?&amp;</a:t>
            </a:r>
          </a:p>
        </p:txBody>
      </p:sp>
    </p:spTree>
    <p:extLst>
      <p:ext uri="{BB962C8B-B14F-4D97-AF65-F5344CB8AC3E}">
        <p14:creationId xmlns:p14="http://schemas.microsoft.com/office/powerpoint/2010/main" val="27445265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2138" y="151382"/>
            <a:ext cx="9058998" cy="1054769"/>
          </a:xfrm>
        </p:spPr>
        <p:txBody>
          <a:bodyPr/>
          <a:lstStyle/>
          <a:p>
            <a:r>
              <a:rPr lang="es-ES" sz="4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CONCEPTO DE MÉTODO CIENTÍFICO</a:t>
            </a:r>
            <a:endParaRPr lang="es-MX" sz="4000" dirty="0"/>
          </a:p>
        </p:txBody>
      </p:sp>
      <p:sp>
        <p:nvSpPr>
          <p:cNvPr id="3" name="Marcador de contenido 2"/>
          <p:cNvSpPr>
            <a:spLocks noGrp="1"/>
          </p:cNvSpPr>
          <p:nvPr>
            <p:ph idx="1"/>
          </p:nvPr>
        </p:nvSpPr>
        <p:spPr>
          <a:xfrm>
            <a:off x="646111" y="1507487"/>
            <a:ext cx="10487110" cy="3160765"/>
          </a:xfrm>
        </p:spPr>
        <p:txBody>
          <a:bodyPr>
            <a:normAutofit fontScale="92500"/>
          </a:bodyPr>
          <a:lstStyle/>
          <a:p>
            <a:pPr algn="just"/>
            <a:r>
              <a:rPr lang="es-MX" sz="2400" dirty="0" smtClean="0"/>
              <a:t>Moreno </a:t>
            </a:r>
            <a:r>
              <a:rPr lang="es-MX" sz="2400" dirty="0"/>
              <a:t>– </a:t>
            </a:r>
            <a:r>
              <a:rPr lang="es-MX" sz="2400" dirty="0" smtClean="0"/>
              <a:t>Hernández (</a:t>
            </a:r>
            <a:r>
              <a:rPr lang="es-MX" sz="2400" dirty="0"/>
              <a:t>1997</a:t>
            </a:r>
            <a:r>
              <a:rPr lang="es-MX" sz="2400" dirty="0" smtClean="0"/>
              <a:t>). Señala que el método científico “Es el conjunto de conocimientos científicos que se usan para investigar todo lo referente a problemas científicos y validación de sus méritos y sus resultados”.</a:t>
            </a:r>
          </a:p>
          <a:p>
            <a:pPr algn="just"/>
            <a:r>
              <a:rPr lang="es-MX" sz="2400" dirty="0" smtClean="0"/>
              <a:t>Por tanto el método científico, es </a:t>
            </a:r>
            <a:r>
              <a:rPr lang="es-MX" sz="2400" dirty="0"/>
              <a:t>aquel procedimiento que tiene como finalidad el establecimiento de relaciones entre hechos, fenómenos, sucesos para describir leyes y teóricas que argumenten la funcionalidad del mundo y el universo que nos rodea.</a:t>
            </a:r>
          </a:p>
          <a:p>
            <a:pPr algn="just"/>
            <a:endParaRPr lang="es-MX" dirty="0" smtClean="0"/>
          </a:p>
          <a:p>
            <a:pPr algn="just"/>
            <a:endParaRPr lang="es-MX" dirty="0"/>
          </a:p>
        </p:txBody>
      </p:sp>
      <p:pic>
        <p:nvPicPr>
          <p:cNvPr id="11266" name="Picture 2" descr="https://media4.picsearch.com/is?V1yanIpZZiBTX1Zmz3DPM1JTwWAfGWYuhtCj70ysfQk&amp;height=3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620" y="4076290"/>
            <a:ext cx="2809875" cy="2654498"/>
          </a:xfrm>
          <a:prstGeom prst="rect">
            <a:avLst/>
          </a:prstGeom>
          <a:no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a:extLst>
            <a:ext uri="{909E8E84-426E-40DD-AFC4-6F175D3DCCD1}">
              <a14:hiddenFill xmlns:a14="http://schemas.microsoft.com/office/drawing/2010/main">
                <a:solidFill>
                  <a:srgbClr val="FFFFFF"/>
                </a:solidFill>
              </a14:hiddenFill>
            </a:ext>
          </a:extLst>
        </p:spPr>
      </p:pic>
      <p:sp>
        <p:nvSpPr>
          <p:cNvPr id="4" name="Rectángulo 3"/>
          <p:cNvSpPr/>
          <p:nvPr/>
        </p:nvSpPr>
        <p:spPr>
          <a:xfrm>
            <a:off x="7665620" y="6642556"/>
            <a:ext cx="3096126" cy="215444"/>
          </a:xfrm>
          <a:prstGeom prst="rect">
            <a:avLst/>
          </a:prstGeom>
        </p:spPr>
        <p:txBody>
          <a:bodyPr wrap="square">
            <a:spAutoFit/>
          </a:bodyPr>
          <a:lstStyle/>
          <a:p>
            <a:r>
              <a:rPr lang="es-MX" sz="800" dirty="0"/>
              <a:t>https://int.search.myway.com/search/AJimage.jhtml?&amp;n</a:t>
            </a:r>
          </a:p>
        </p:txBody>
      </p:sp>
    </p:spTree>
    <p:extLst>
      <p:ext uri="{BB962C8B-B14F-4D97-AF65-F5344CB8AC3E}">
        <p14:creationId xmlns:p14="http://schemas.microsoft.com/office/powerpoint/2010/main" val="24680121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1696924"/>
          </a:xfrm>
        </p:spPr>
        <p:txBody>
          <a:bodyPr/>
          <a:lstStyle/>
          <a:p>
            <a:pPr algn="just"/>
            <a:r>
              <a:rPr lang="es-MX" sz="3200" dirty="0" smtClean="0"/>
              <a:t>Ejercicio No. 3: Escribe algún objeto de estudio que puede ser indagado de acuerdo al método científico</a:t>
            </a:r>
            <a:endParaRPr lang="es-MX" sz="3200" dirty="0"/>
          </a:p>
        </p:txBody>
      </p:sp>
      <p:sp>
        <p:nvSpPr>
          <p:cNvPr id="3" name="Marcador de contenido 2"/>
          <p:cNvSpPr>
            <a:spLocks noGrp="1"/>
          </p:cNvSpPr>
          <p:nvPr>
            <p:ph idx="1"/>
          </p:nvPr>
        </p:nvSpPr>
        <p:spPr>
          <a:xfrm>
            <a:off x="898358" y="2374233"/>
            <a:ext cx="10186737" cy="2406316"/>
          </a:xfrm>
        </p:spPr>
        <p:txBody>
          <a:bodyPr/>
          <a:lstStyle/>
          <a:p>
            <a:r>
              <a:rPr lang="es-MX"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s-MX" dirty="0"/>
          </a:p>
        </p:txBody>
      </p:sp>
    </p:spTree>
    <p:extLst>
      <p:ext uri="{BB962C8B-B14F-4D97-AF65-F5344CB8AC3E}">
        <p14:creationId xmlns:p14="http://schemas.microsoft.com/office/powerpoint/2010/main" val="17082367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2545" y="1745687"/>
            <a:ext cx="10395283" cy="1460303"/>
          </a:xfrm>
        </p:spPr>
        <p:txBody>
          <a:bodyPr>
            <a:noAutofit/>
          </a:bodyPr>
          <a:lstStyle/>
          <a:p>
            <a:pPr algn="just"/>
            <a:r>
              <a:rPr lang="es-MX" sz="2400" dirty="0" smtClean="0"/>
              <a:t>Se puede decir que es parte del proceso de investigación que sigue la instrucción permitiendo simplificar los métodos y técnicas pertinentes para llevarla a cabo.</a:t>
            </a:r>
            <a:endParaRPr lang="es-MX" sz="2400" dirty="0"/>
          </a:p>
        </p:txBody>
      </p:sp>
      <p:sp>
        <p:nvSpPr>
          <p:cNvPr id="4" name="Rectángulo 3"/>
          <p:cNvSpPr/>
          <p:nvPr/>
        </p:nvSpPr>
        <p:spPr>
          <a:xfrm>
            <a:off x="1973180" y="179185"/>
            <a:ext cx="7528000" cy="1323439"/>
          </a:xfrm>
          <a:prstGeom prst="rect">
            <a:avLst/>
          </a:prstGeom>
          <a:noFill/>
        </p:spPr>
        <p:txBody>
          <a:bodyPr wrap="square" lIns="91440" tIns="45720" rIns="91440" bIns="45720">
            <a:spAutoFit/>
          </a:bodyPr>
          <a:lstStyle/>
          <a:p>
            <a:pPr algn="ctr"/>
            <a:r>
              <a:rPr lang="es-ES"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1.1.4 CONCEPTO DE </a:t>
            </a:r>
          </a:p>
          <a:p>
            <a:pPr algn="ctr"/>
            <a:r>
              <a:rPr lang="es-ES"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METODOLOGÍA</a:t>
            </a: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0242" name="Picture 2" descr="https://media1.picsearch.com/is?d4VO1OCDYyUufeklCNIdvy63LqjEBUvgXPCPpBgE8gw&amp;height=19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9642" y="3449053"/>
            <a:ext cx="8218289" cy="32244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4614470" y="6642556"/>
            <a:ext cx="3288632" cy="215444"/>
          </a:xfrm>
          <a:prstGeom prst="rect">
            <a:avLst/>
          </a:prstGeom>
        </p:spPr>
        <p:txBody>
          <a:bodyPr wrap="square">
            <a:spAutoFit/>
          </a:bodyPr>
          <a:lstStyle/>
          <a:p>
            <a:r>
              <a:rPr lang="es-MX" sz="800" dirty="0"/>
              <a:t>https://int.search.myway.com/search/AJimage.jhtml?&amp;n</a:t>
            </a:r>
          </a:p>
        </p:txBody>
      </p:sp>
    </p:spTree>
    <p:extLst>
      <p:ext uri="{BB962C8B-B14F-4D97-AF65-F5344CB8AC3E}">
        <p14:creationId xmlns:p14="http://schemas.microsoft.com/office/powerpoint/2010/main" val="20517751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7808" y="236926"/>
            <a:ext cx="9404723" cy="929273"/>
          </a:xfrm>
        </p:spPr>
        <p:txBody>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METODOLOGÍA</a:t>
            </a:r>
            <a:endParaRPr lang="es-MX" sz="4000" dirty="0"/>
          </a:p>
        </p:txBody>
      </p:sp>
      <p:sp>
        <p:nvSpPr>
          <p:cNvPr id="3" name="Marcador de contenido 2"/>
          <p:cNvSpPr>
            <a:spLocks noGrp="1"/>
          </p:cNvSpPr>
          <p:nvPr>
            <p:ph idx="1"/>
          </p:nvPr>
        </p:nvSpPr>
        <p:spPr>
          <a:xfrm>
            <a:off x="145992" y="1470874"/>
            <a:ext cx="7474893" cy="5052535"/>
          </a:xfrm>
        </p:spPr>
        <p:txBody>
          <a:bodyPr>
            <a:normAutofit fontScale="85000" lnSpcReduction="20000"/>
          </a:bodyPr>
          <a:lstStyle/>
          <a:p>
            <a:pPr algn="just"/>
            <a:r>
              <a:rPr lang="es-MX" sz="2800" dirty="0" smtClean="0"/>
              <a:t>La palabra metodología viene del  griego </a:t>
            </a:r>
            <a:r>
              <a:rPr lang="es-MX" sz="2800" dirty="0" err="1" smtClean="0"/>
              <a:t>metá</a:t>
            </a:r>
            <a:r>
              <a:rPr lang="es-MX" sz="2800" dirty="0" smtClean="0"/>
              <a:t> (más allá) </a:t>
            </a:r>
            <a:r>
              <a:rPr lang="es-MX" sz="2800" dirty="0" err="1" smtClean="0"/>
              <a:t>odós</a:t>
            </a:r>
            <a:r>
              <a:rPr lang="es-MX" sz="2800" dirty="0" smtClean="0"/>
              <a:t> (camino) y logos (estudio) por lo que la metodología significa: </a:t>
            </a:r>
          </a:p>
          <a:p>
            <a:pPr marL="0" indent="0" algn="just">
              <a:buNone/>
            </a:pPr>
            <a:r>
              <a:rPr lang="es-MX" sz="2800" dirty="0" smtClean="0"/>
              <a:t>             1.- ciencia o estudio de</a:t>
            </a:r>
          </a:p>
          <a:p>
            <a:pPr marL="0" indent="0" algn="just">
              <a:buNone/>
            </a:pPr>
            <a:r>
              <a:rPr lang="es-MX" sz="2800" dirty="0" smtClean="0"/>
              <a:t>             2.- o ciencia que estudia métodos.</a:t>
            </a:r>
          </a:p>
          <a:p>
            <a:pPr algn="just"/>
            <a:r>
              <a:rPr lang="es-MX" sz="2800" dirty="0" smtClean="0"/>
              <a:t>Es el estudio de las condiciones, posibilidades y validez de los métodos o caminos que se siguen para lograr, como meta, un conocimiento científico (Hernández, </a:t>
            </a:r>
            <a:r>
              <a:rPr lang="es-MX" sz="2800" dirty="0" err="1" smtClean="0"/>
              <a:t>Sampieri</a:t>
            </a:r>
            <a:r>
              <a:rPr lang="es-MX" sz="2800" dirty="0" smtClean="0"/>
              <a:t> R. y </a:t>
            </a:r>
            <a:r>
              <a:rPr lang="es-MX" sz="2800" dirty="0" err="1" smtClean="0"/>
              <a:t>Colbs</a:t>
            </a:r>
            <a:r>
              <a:rPr lang="es-MX" sz="2800" dirty="0" smtClean="0"/>
              <a:t>. 2013)</a:t>
            </a:r>
            <a:endParaRPr lang="es-MX" sz="2800" dirty="0"/>
          </a:p>
          <a:p>
            <a:pPr marL="0" indent="0" algn="just">
              <a:buNone/>
            </a:pPr>
            <a:r>
              <a:rPr lang="es-MX" sz="2800" dirty="0" smtClean="0"/>
              <a:t>La metodología describe y examina los métodos que sirven para establecer un criterio científico utilizado en la conducción de cualquier investigación.</a:t>
            </a:r>
          </a:p>
          <a:p>
            <a:pPr marL="0" indent="0" algn="just">
              <a:buNone/>
            </a:pPr>
            <a:endParaRPr lang="es-MX" dirty="0"/>
          </a:p>
        </p:txBody>
      </p:sp>
      <p:sp>
        <p:nvSpPr>
          <p:cNvPr id="4" name="Rectángulo 3"/>
          <p:cNvSpPr/>
          <p:nvPr/>
        </p:nvSpPr>
        <p:spPr>
          <a:xfrm>
            <a:off x="7620885" y="5607279"/>
            <a:ext cx="4373526" cy="215444"/>
          </a:xfrm>
          <a:prstGeom prst="rect">
            <a:avLst/>
          </a:prstGeom>
        </p:spPr>
        <p:txBody>
          <a:bodyPr wrap="square">
            <a:spAutoFit/>
          </a:bodyPr>
          <a:lstStyle/>
          <a:p>
            <a:r>
              <a:rPr lang="es-MX" sz="800" dirty="0"/>
              <a:t>https://www.google.com.mx/search?biw=1600&amp;bih=794&amp;tbm=isch&amp;q=metodologia</a:t>
            </a:r>
          </a:p>
        </p:txBody>
      </p:sp>
      <p:pic>
        <p:nvPicPr>
          <p:cNvPr id="9220" name="Picture 4" descr="Resultado de imagen para metodologia dela investig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7598" y="1569028"/>
            <a:ext cx="3872991" cy="414597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0686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7909" y="324381"/>
            <a:ext cx="10137856" cy="1161519"/>
          </a:xfrm>
        </p:spPr>
        <p:txBody>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METODOLOGÍA DE LA INVESTIGACIÓN</a:t>
            </a:r>
            <a:endParaRPr lang="es-MX" sz="4000" dirty="0"/>
          </a:p>
        </p:txBody>
      </p:sp>
      <p:sp>
        <p:nvSpPr>
          <p:cNvPr id="3" name="Marcador de contenido 2"/>
          <p:cNvSpPr>
            <a:spLocks noGrp="1"/>
          </p:cNvSpPr>
          <p:nvPr>
            <p:ph idx="1"/>
          </p:nvPr>
        </p:nvSpPr>
        <p:spPr>
          <a:xfrm>
            <a:off x="782989" y="1606109"/>
            <a:ext cx="10475495" cy="2904093"/>
          </a:xfrm>
        </p:spPr>
        <p:txBody>
          <a:bodyPr>
            <a:normAutofit lnSpcReduction="10000"/>
          </a:bodyPr>
          <a:lstStyle/>
          <a:p>
            <a:pPr algn="just"/>
            <a:r>
              <a:rPr lang="es-MX" sz="2400" dirty="0" smtClean="0"/>
              <a:t>Hace referencia a la diversidad de métodos y técnicas que se aplican en una investigación científica. </a:t>
            </a:r>
          </a:p>
          <a:p>
            <a:pPr algn="just"/>
            <a:r>
              <a:rPr lang="es-MX" sz="2400" dirty="0" smtClean="0"/>
              <a:t>Incluye la elección de la teoría que englobará y explicará la investigación que se esté realizando.</a:t>
            </a:r>
          </a:p>
          <a:p>
            <a:pPr algn="just"/>
            <a:r>
              <a:rPr lang="es-MX" sz="2400" dirty="0" smtClean="0"/>
              <a:t>También por medio de la metodología de la investigación, el investigador logra enlazar los métodos de investigación de un área del conocimiento y la postura filosófica.</a:t>
            </a:r>
          </a:p>
          <a:p>
            <a:pPr marL="0" indent="0" algn="just">
              <a:buNone/>
            </a:pPr>
            <a:endParaRPr lang="es-MX" dirty="0"/>
          </a:p>
        </p:txBody>
      </p:sp>
      <p:pic>
        <p:nvPicPr>
          <p:cNvPr id="8194" name="Picture 2" descr="Resultado de imagen para metodologia de la investig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5066" y="3793943"/>
            <a:ext cx="4638675"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4633736" y="6590314"/>
            <a:ext cx="3674918" cy="215444"/>
          </a:xfrm>
          <a:prstGeom prst="rect">
            <a:avLst/>
          </a:prstGeom>
        </p:spPr>
        <p:txBody>
          <a:bodyPr wrap="square">
            <a:spAutoFit/>
          </a:bodyPr>
          <a:lstStyle/>
          <a:p>
            <a:r>
              <a:rPr lang="es-MX" sz="800" dirty="0"/>
              <a:t>https://www.google.com.mx/search?biw=1600&amp;bih=794&amp;tbm=isch&amp;sa</a:t>
            </a:r>
          </a:p>
        </p:txBody>
      </p:sp>
    </p:spTree>
    <p:extLst>
      <p:ext uri="{BB962C8B-B14F-4D97-AF65-F5344CB8AC3E}">
        <p14:creationId xmlns:p14="http://schemas.microsoft.com/office/powerpoint/2010/main" val="2775752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buNone/>
            </a:pPr>
            <a:r>
              <a:rPr lang="es-MX" sz="2400" dirty="0" smtClean="0"/>
              <a:t>La asignatura de Metodología de la Investigación debe desarrollar en el estudiante:</a:t>
            </a:r>
          </a:p>
          <a:p>
            <a:pPr marL="0" indent="0">
              <a:buNone/>
            </a:pPr>
            <a:endParaRPr lang="es-MX" sz="2400" dirty="0"/>
          </a:p>
          <a:p>
            <a:pPr marL="0" indent="0" algn="just">
              <a:buNone/>
            </a:pPr>
            <a:r>
              <a:rPr lang="es-MX" sz="2400" dirty="0" smtClean="0"/>
              <a:t>Realizar investigación documental de manera reflexiva y sistemática al elegir y consultar diversas fuentes, previo análisis, aplicando procedimientos teórico-metodológicos, usando las tecnologías de la información y comunicación como apoyo para la búsqueda, selección y procesamiento de la información</a:t>
            </a:r>
            <a:endParaRPr lang="es-MX" sz="2400" dirty="0"/>
          </a:p>
        </p:txBody>
      </p:sp>
      <p:sp>
        <p:nvSpPr>
          <p:cNvPr id="4" name="Rectángulo 3"/>
          <p:cNvSpPr/>
          <p:nvPr/>
        </p:nvSpPr>
        <p:spPr>
          <a:xfrm>
            <a:off x="1414254" y="143925"/>
            <a:ext cx="8324655" cy="1754326"/>
          </a:xfrm>
          <a:prstGeom prst="rect">
            <a:avLst/>
          </a:prstGeom>
          <a:noFill/>
        </p:spPr>
        <p:txBody>
          <a:bodyPr wrap="square" lIns="91440" tIns="45720" rIns="91440" bIns="45720">
            <a:spAutoFit/>
          </a:bodyPr>
          <a:lstStyle/>
          <a:p>
            <a:pPr algn="ctr"/>
            <a:r>
              <a:rPr lang="es-MX"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Propósito General de la Asignatura</a:t>
            </a:r>
            <a:endParaRPr lang="es-MX"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2897356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251337"/>
            <a:ext cx="9404723" cy="1185086"/>
          </a:xfrm>
        </p:spPr>
        <p:txBody>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MÉTODO</a:t>
            </a:r>
            <a:endParaRPr lang="es-MX" sz="4000" dirty="0"/>
          </a:p>
        </p:txBody>
      </p:sp>
      <p:sp>
        <p:nvSpPr>
          <p:cNvPr id="3" name="Marcador de contenido 2"/>
          <p:cNvSpPr>
            <a:spLocks noGrp="1"/>
          </p:cNvSpPr>
          <p:nvPr>
            <p:ph idx="1"/>
          </p:nvPr>
        </p:nvSpPr>
        <p:spPr>
          <a:xfrm>
            <a:off x="646111" y="1651867"/>
            <a:ext cx="10519193" cy="2615334"/>
          </a:xfrm>
        </p:spPr>
        <p:txBody>
          <a:bodyPr>
            <a:normAutofit/>
          </a:bodyPr>
          <a:lstStyle/>
          <a:p>
            <a:pPr algn="just"/>
            <a:r>
              <a:rPr lang="es-MX" sz="2400" dirty="0" smtClean="0"/>
              <a:t>Algunos autores definen al método como la ruta o camino a través del cual se llega a un fin propuesto y se alcanza un resultado propuesto.</a:t>
            </a:r>
          </a:p>
          <a:p>
            <a:pPr algn="just"/>
            <a:r>
              <a:rPr lang="es-MX" sz="2400" dirty="0" smtClean="0"/>
              <a:t>Por lo que método es el camino para llegar a un fin.</a:t>
            </a:r>
          </a:p>
          <a:p>
            <a:pPr algn="just"/>
            <a:r>
              <a:rPr lang="es-MX" sz="2400" dirty="0" smtClean="0"/>
              <a:t>Entonces en investigación vienen siendo los procedimientos que se utilizan para lograr los objetivos que el investigador se propone.</a:t>
            </a:r>
            <a:endParaRPr lang="es-MX" sz="2400" dirty="0"/>
          </a:p>
        </p:txBody>
      </p:sp>
      <p:pic>
        <p:nvPicPr>
          <p:cNvPr id="14338" name="Picture 2" descr="https://media4.picsearch.com/is?9L4Nn4SfQW3RUVJ9MjDbzQyn6QmdBItKAp959R1fO5I&amp;height=2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1111" y="4267201"/>
            <a:ext cx="3248025" cy="2257426"/>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6" name="Rectángulo 5"/>
          <p:cNvSpPr/>
          <p:nvPr/>
        </p:nvSpPr>
        <p:spPr>
          <a:xfrm>
            <a:off x="4765923" y="6524627"/>
            <a:ext cx="2818400" cy="215444"/>
          </a:xfrm>
          <a:prstGeom prst="rect">
            <a:avLst/>
          </a:prstGeom>
        </p:spPr>
        <p:txBody>
          <a:bodyPr wrap="none">
            <a:spAutoFit/>
          </a:bodyPr>
          <a:lstStyle/>
          <a:p>
            <a:r>
              <a:rPr lang="es-MX" sz="800" dirty="0"/>
              <a:t>https://int.search.myway.com/search/AJimage.jhtml</a:t>
            </a:r>
          </a:p>
        </p:txBody>
      </p:sp>
    </p:spTree>
    <p:extLst>
      <p:ext uri="{BB962C8B-B14F-4D97-AF65-F5344CB8AC3E}">
        <p14:creationId xmlns:p14="http://schemas.microsoft.com/office/powerpoint/2010/main" val="21223066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8007" y="917940"/>
            <a:ext cx="9404723" cy="1400530"/>
          </a:xfrm>
        </p:spPr>
        <p:txBody>
          <a:bodyPr/>
          <a:lstStyle/>
          <a:p>
            <a:pPr algn="just"/>
            <a:r>
              <a:rPr lang="es-MX" sz="3200" dirty="0" smtClean="0"/>
              <a:t>Ejercicio No. 4: Escribe en el siguiente espacio tu definición de metodología y método.</a:t>
            </a:r>
            <a:endParaRPr lang="es-MX" sz="3200" dirty="0"/>
          </a:p>
        </p:txBody>
      </p:sp>
      <p:graphicFrame>
        <p:nvGraphicFramePr>
          <p:cNvPr id="7" name="Diagrama 6"/>
          <p:cNvGraphicFramePr/>
          <p:nvPr>
            <p:extLst>
              <p:ext uri="{D42A27DB-BD31-4B8C-83A1-F6EECF244321}">
                <p14:modId xmlns:p14="http://schemas.microsoft.com/office/powerpoint/2010/main" val="2271713048"/>
              </p:ext>
            </p:extLst>
          </p:nvPr>
        </p:nvGraphicFramePr>
        <p:xfrm>
          <a:off x="1203158" y="2101901"/>
          <a:ext cx="9705474" cy="4668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50345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47124" y="1559791"/>
            <a:ext cx="6647394" cy="4658880"/>
          </a:xfrm>
        </p:spPr>
        <p:txBody>
          <a:bodyPr>
            <a:normAutofit fontScale="40000" lnSpcReduction="20000"/>
          </a:bodyPr>
          <a:lstStyle/>
          <a:p>
            <a:pPr algn="just"/>
            <a:r>
              <a:rPr lang="es-MX" sz="5000" dirty="0" smtClean="0"/>
              <a:t>De acuerdo al temario del programa de Metodología de la Investigación se puede clasificar en:</a:t>
            </a:r>
          </a:p>
          <a:p>
            <a:pPr marL="0" indent="0">
              <a:buNone/>
            </a:pPr>
            <a:r>
              <a:rPr lang="es-MX" sz="5000" dirty="0" smtClean="0">
                <a:solidFill>
                  <a:srgbClr val="92D050"/>
                </a:solidFill>
              </a:rPr>
              <a:t>        1.1.5.1</a:t>
            </a:r>
            <a:r>
              <a:rPr lang="es-MX" sz="5000" dirty="0" smtClean="0"/>
              <a:t>    Documental</a:t>
            </a:r>
            <a:endParaRPr lang="es-MX" sz="5000" dirty="0"/>
          </a:p>
          <a:p>
            <a:pPr marL="0" indent="0">
              <a:buNone/>
            </a:pPr>
            <a:r>
              <a:rPr lang="es-MX" sz="5000" dirty="0"/>
              <a:t>        </a:t>
            </a:r>
            <a:r>
              <a:rPr lang="es-MX" sz="5000" dirty="0" smtClean="0">
                <a:solidFill>
                  <a:srgbClr val="92D050"/>
                </a:solidFill>
              </a:rPr>
              <a:t>1.1.5.2</a:t>
            </a:r>
            <a:r>
              <a:rPr lang="es-MX" sz="5000" dirty="0" smtClean="0"/>
              <a:t>    De </a:t>
            </a:r>
            <a:r>
              <a:rPr lang="es-MX" sz="5000" dirty="0"/>
              <a:t>campo</a:t>
            </a:r>
          </a:p>
          <a:p>
            <a:pPr marL="0" lvl="0" indent="0">
              <a:buClr>
                <a:srgbClr val="ACD433"/>
              </a:buClr>
              <a:buNone/>
            </a:pPr>
            <a:r>
              <a:rPr lang="es-MX" sz="5000" dirty="0"/>
              <a:t>        </a:t>
            </a:r>
            <a:r>
              <a:rPr lang="es-MX" sz="5000" dirty="0" smtClean="0">
                <a:solidFill>
                  <a:srgbClr val="92D050"/>
                </a:solidFill>
              </a:rPr>
              <a:t>1.1.5.3    </a:t>
            </a:r>
            <a:r>
              <a:rPr lang="es-MX" sz="5000" dirty="0" smtClean="0">
                <a:solidFill>
                  <a:prstClr val="white"/>
                </a:solidFill>
              </a:rPr>
              <a:t>Experimental</a:t>
            </a:r>
            <a:endParaRPr lang="es-MX" sz="5000" dirty="0" smtClean="0">
              <a:solidFill>
                <a:srgbClr val="92D050"/>
              </a:solidFill>
            </a:endParaRPr>
          </a:p>
          <a:p>
            <a:pPr marL="0" indent="0">
              <a:buNone/>
            </a:pPr>
            <a:r>
              <a:rPr lang="es-MX" sz="5000" dirty="0">
                <a:solidFill>
                  <a:srgbClr val="92D050"/>
                </a:solidFill>
              </a:rPr>
              <a:t> </a:t>
            </a:r>
            <a:r>
              <a:rPr lang="es-MX" sz="5000" dirty="0" smtClean="0">
                <a:solidFill>
                  <a:srgbClr val="92D050"/>
                </a:solidFill>
              </a:rPr>
              <a:t>       1.1.5.4    </a:t>
            </a:r>
            <a:r>
              <a:rPr lang="es-MX" sz="5000" dirty="0" smtClean="0"/>
              <a:t>Cuantitativa</a:t>
            </a:r>
          </a:p>
          <a:p>
            <a:pPr marL="0" indent="0">
              <a:buNone/>
            </a:pPr>
            <a:r>
              <a:rPr lang="es-MX" sz="5000" dirty="0">
                <a:solidFill>
                  <a:srgbClr val="92D050"/>
                </a:solidFill>
              </a:rPr>
              <a:t> </a:t>
            </a:r>
            <a:r>
              <a:rPr lang="es-MX" sz="5000" dirty="0" smtClean="0">
                <a:solidFill>
                  <a:srgbClr val="92D050"/>
                </a:solidFill>
              </a:rPr>
              <a:t>       1.1.5.4.1 </a:t>
            </a:r>
            <a:r>
              <a:rPr lang="es-MX" sz="5000" dirty="0" smtClean="0"/>
              <a:t>Concepto</a:t>
            </a:r>
          </a:p>
          <a:p>
            <a:pPr marL="0" indent="0">
              <a:buNone/>
            </a:pPr>
            <a:r>
              <a:rPr lang="es-MX" sz="5000" dirty="0">
                <a:solidFill>
                  <a:srgbClr val="92D050"/>
                </a:solidFill>
              </a:rPr>
              <a:t> </a:t>
            </a:r>
            <a:r>
              <a:rPr lang="es-MX" sz="5000" dirty="0" smtClean="0">
                <a:solidFill>
                  <a:srgbClr val="92D050"/>
                </a:solidFill>
              </a:rPr>
              <a:t>       1.1.5.4.2 </a:t>
            </a:r>
            <a:r>
              <a:rPr lang="es-MX" sz="5000" dirty="0" smtClean="0"/>
              <a:t>Características</a:t>
            </a:r>
          </a:p>
          <a:p>
            <a:pPr marL="0" indent="0">
              <a:buNone/>
            </a:pPr>
            <a:r>
              <a:rPr lang="es-MX" sz="5000" dirty="0">
                <a:solidFill>
                  <a:srgbClr val="92D050"/>
                </a:solidFill>
              </a:rPr>
              <a:t> </a:t>
            </a:r>
            <a:r>
              <a:rPr lang="es-MX" sz="5000" dirty="0" smtClean="0">
                <a:solidFill>
                  <a:srgbClr val="92D050"/>
                </a:solidFill>
              </a:rPr>
              <a:t>       1.1.5.5    </a:t>
            </a:r>
            <a:r>
              <a:rPr lang="es-MX" sz="5000" dirty="0" smtClean="0"/>
              <a:t>Cualitativa</a:t>
            </a:r>
          </a:p>
          <a:p>
            <a:pPr marL="0" indent="0">
              <a:buNone/>
            </a:pPr>
            <a:r>
              <a:rPr lang="es-MX" sz="5000" dirty="0">
                <a:solidFill>
                  <a:srgbClr val="92D050"/>
                </a:solidFill>
              </a:rPr>
              <a:t> </a:t>
            </a:r>
            <a:r>
              <a:rPr lang="es-MX" sz="5000" dirty="0" smtClean="0">
                <a:solidFill>
                  <a:srgbClr val="92D050"/>
                </a:solidFill>
              </a:rPr>
              <a:t>       1.1.5.5.1 </a:t>
            </a:r>
            <a:r>
              <a:rPr lang="es-MX" sz="5000" dirty="0" smtClean="0"/>
              <a:t>Concepto</a:t>
            </a:r>
          </a:p>
          <a:p>
            <a:pPr marL="0" indent="0">
              <a:buNone/>
            </a:pPr>
            <a:r>
              <a:rPr lang="es-MX" sz="5000" dirty="0">
                <a:solidFill>
                  <a:srgbClr val="92D050"/>
                </a:solidFill>
              </a:rPr>
              <a:t> </a:t>
            </a:r>
            <a:r>
              <a:rPr lang="es-MX" sz="5000" dirty="0" smtClean="0">
                <a:solidFill>
                  <a:srgbClr val="92D050"/>
                </a:solidFill>
              </a:rPr>
              <a:t>       1.1.5.5.2  </a:t>
            </a:r>
            <a:r>
              <a:rPr lang="es-MX" sz="5000" dirty="0" smtClean="0"/>
              <a:t>Características</a:t>
            </a:r>
          </a:p>
          <a:p>
            <a:pPr marL="0" indent="0">
              <a:buNone/>
            </a:pPr>
            <a:r>
              <a:rPr lang="es-MX" sz="2400" dirty="0">
                <a:solidFill>
                  <a:srgbClr val="92D050"/>
                </a:solidFill>
              </a:rPr>
              <a:t> </a:t>
            </a:r>
            <a:r>
              <a:rPr lang="es-MX" sz="2400" dirty="0" smtClean="0">
                <a:solidFill>
                  <a:srgbClr val="92D050"/>
                </a:solidFill>
              </a:rPr>
              <a:t>                   </a:t>
            </a:r>
          </a:p>
          <a:p>
            <a:pPr marL="0" indent="0">
              <a:buNone/>
            </a:pPr>
            <a:r>
              <a:rPr lang="es-MX" sz="2400" dirty="0" smtClean="0"/>
              <a:t> </a:t>
            </a:r>
            <a:endParaRPr lang="es-MX" sz="2400" dirty="0"/>
          </a:p>
          <a:p>
            <a:pPr marL="0" indent="0">
              <a:buNone/>
            </a:pPr>
            <a:endParaRPr lang="es-MX" dirty="0"/>
          </a:p>
        </p:txBody>
      </p:sp>
      <p:sp>
        <p:nvSpPr>
          <p:cNvPr id="4" name="Rectángulo 3"/>
          <p:cNvSpPr/>
          <p:nvPr/>
        </p:nvSpPr>
        <p:spPr>
          <a:xfrm>
            <a:off x="336370" y="479133"/>
            <a:ext cx="10336771" cy="646331"/>
          </a:xfrm>
          <a:prstGeom prst="rect">
            <a:avLst/>
          </a:prstGeom>
          <a:noFill/>
        </p:spPr>
        <p:txBody>
          <a:bodyPr wrap="square" lIns="91440" tIns="45720" rIns="91440" bIns="45720">
            <a:spAutoFit/>
          </a:bodyPr>
          <a:lstStyle/>
          <a:p>
            <a:pPr algn="ctr"/>
            <a:r>
              <a:rPr lang="es-ES"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1.1.5 </a:t>
            </a:r>
            <a:r>
              <a:rPr lang="es-ES" sz="36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CLASIFICACIÓN DE LA INVESTIGACIÓN</a:t>
            </a:r>
            <a:endParaRPr lang="es-ES" sz="36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7170" name="Picture 2" descr="Resultado de imagen para clasificación de la investig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0322" y="2773724"/>
            <a:ext cx="4819560" cy="2231014"/>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7245927" y="4897016"/>
            <a:ext cx="3020291" cy="215444"/>
          </a:xfrm>
          <a:prstGeom prst="rect">
            <a:avLst/>
          </a:prstGeom>
        </p:spPr>
        <p:txBody>
          <a:bodyPr wrap="square">
            <a:spAutoFit/>
          </a:bodyPr>
          <a:lstStyle/>
          <a:p>
            <a:r>
              <a:rPr lang="es-MX" sz="800" dirty="0"/>
              <a:t>https://www.google.com.mx/search?biw=1600&amp;bih=794</a:t>
            </a:r>
          </a:p>
        </p:txBody>
      </p:sp>
    </p:spTree>
    <p:extLst>
      <p:ext uri="{BB962C8B-B14F-4D97-AF65-F5344CB8AC3E}">
        <p14:creationId xmlns:p14="http://schemas.microsoft.com/office/powerpoint/2010/main" val="26004203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6333" y="1201310"/>
            <a:ext cx="10511015" cy="3007440"/>
          </a:xfrm>
        </p:spPr>
        <p:txBody>
          <a:bodyPr>
            <a:normAutofit/>
          </a:bodyPr>
          <a:lstStyle/>
          <a:p>
            <a:pPr algn="just"/>
            <a:r>
              <a:rPr lang="es-MX" sz="2400" dirty="0" smtClean="0"/>
              <a:t>Tena </a:t>
            </a:r>
            <a:r>
              <a:rPr lang="es-MX" sz="2400" dirty="0" err="1" smtClean="0"/>
              <a:t>Suck</a:t>
            </a:r>
            <a:r>
              <a:rPr lang="es-MX" sz="2400" dirty="0" smtClean="0"/>
              <a:t>, A. y Rivas-Torres, R.(2000) describen a la investigación de documental como “Es todo aquello  en lo que ha dejado huella el ser humano”.</a:t>
            </a:r>
          </a:p>
          <a:p>
            <a:pPr algn="just"/>
            <a:r>
              <a:rPr lang="es-MX" sz="2400" dirty="0" smtClean="0"/>
              <a:t>La investigación documental es aquella que se realiza a través de documentos, escritos, de manera electrónica entre otros y  materiales sonoros que son fuentes de información acordes con el tema o problema a investigar.</a:t>
            </a:r>
            <a:endParaRPr lang="es-MX" sz="2400" dirty="0"/>
          </a:p>
        </p:txBody>
      </p:sp>
      <p:sp>
        <p:nvSpPr>
          <p:cNvPr id="4" name="Rectángulo 3"/>
          <p:cNvSpPr/>
          <p:nvPr/>
        </p:nvSpPr>
        <p:spPr>
          <a:xfrm>
            <a:off x="684395" y="153365"/>
            <a:ext cx="9443611" cy="707886"/>
          </a:xfrm>
          <a:prstGeom prst="rect">
            <a:avLst/>
          </a:prstGeom>
          <a:noFill/>
        </p:spPr>
        <p:txBody>
          <a:bodyPr wrap="none" lIns="91440" tIns="45720" rIns="91440" bIns="45720">
            <a:spAutoFit/>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1.1.5.1 INVESTIGACION DOCUMENTAL</a:t>
            </a: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8194" name="Picture 2" descr="https://media3.picsearch.com/is?TgJsjKNi9G1OcGLfYpgxZ9WRdI89-1VQbr2lgL2Cww8&amp;height=19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737" y="4058653"/>
            <a:ext cx="3316815" cy="2502568"/>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1257577" y="6545667"/>
            <a:ext cx="3018775" cy="215444"/>
          </a:xfrm>
          <a:prstGeom prst="rect">
            <a:avLst/>
          </a:prstGeom>
        </p:spPr>
        <p:txBody>
          <a:bodyPr wrap="none">
            <a:spAutoFit/>
          </a:bodyPr>
          <a:lstStyle/>
          <a:p>
            <a:pPr lvl="0"/>
            <a:r>
              <a:rPr lang="es-MX" sz="800" dirty="0">
                <a:solidFill>
                  <a:prstClr val="white"/>
                </a:solidFill>
              </a:rPr>
              <a:t>https://int.search.myway.com/search/AJimage.jhtml?&amp;n</a:t>
            </a:r>
          </a:p>
        </p:txBody>
      </p:sp>
      <p:pic>
        <p:nvPicPr>
          <p:cNvPr id="8196" name="Picture 4" descr="https://media4.picsearch.com/is?o44UNbMFubdU2fPPdXppPfcC8WdhdqGLQF4ybgdFkPo&amp;height=2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8632" y="4048748"/>
            <a:ext cx="3140299" cy="2496919"/>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8327830" y="6545667"/>
            <a:ext cx="3176337" cy="216080"/>
          </a:xfrm>
          <a:prstGeom prst="rect">
            <a:avLst/>
          </a:prstGeom>
        </p:spPr>
        <p:txBody>
          <a:bodyPr wrap="square">
            <a:spAutoFit/>
          </a:bodyPr>
          <a:lstStyle/>
          <a:p>
            <a:r>
              <a:rPr lang="es-MX" sz="800" dirty="0"/>
              <a:t>https://int.search.myway.com/search/AJimage.jhtml?&amp;n</a:t>
            </a:r>
          </a:p>
        </p:txBody>
      </p:sp>
      <p:pic>
        <p:nvPicPr>
          <p:cNvPr id="8198" name="Picture 6" descr="https://media5.picsearch.com/is?a24ovp2pXOQ_rQJ2XK2DAZ9pzykzpV-_adLTTOFa6M8&amp;height=19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3532" y="4049384"/>
            <a:ext cx="3361120" cy="2496283"/>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725115" y="6545667"/>
            <a:ext cx="3176337" cy="215444"/>
          </a:xfrm>
          <a:prstGeom prst="rect">
            <a:avLst/>
          </a:prstGeom>
        </p:spPr>
        <p:txBody>
          <a:bodyPr wrap="square">
            <a:spAutoFit/>
          </a:bodyPr>
          <a:lstStyle/>
          <a:p>
            <a:r>
              <a:rPr lang="es-MX" sz="800" dirty="0"/>
              <a:t>https://int.search.myway.com/search/AJimage.jhtml?&amp;n</a:t>
            </a:r>
          </a:p>
        </p:txBody>
      </p:sp>
    </p:spTree>
    <p:extLst>
      <p:ext uri="{BB962C8B-B14F-4D97-AF65-F5344CB8AC3E}">
        <p14:creationId xmlns:p14="http://schemas.microsoft.com/office/powerpoint/2010/main" val="1438336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3979" y="1459362"/>
            <a:ext cx="10395284" cy="2085944"/>
          </a:xfrm>
        </p:spPr>
        <p:txBody>
          <a:bodyPr>
            <a:normAutofit/>
          </a:bodyPr>
          <a:lstStyle/>
          <a:p>
            <a:pPr algn="just"/>
            <a:r>
              <a:rPr lang="es-MX" sz="2400" dirty="0" smtClean="0"/>
              <a:t>La investigación de campo es aquella que se realiza en el lugar de los hechos, donde el investigador recaba información directamente de las perdonas afectadas o que viven el problema.</a:t>
            </a:r>
            <a:endParaRPr lang="es-MX" sz="2400" dirty="0"/>
          </a:p>
        </p:txBody>
      </p:sp>
      <p:sp>
        <p:nvSpPr>
          <p:cNvPr id="4" name="Rectángulo 3"/>
          <p:cNvSpPr/>
          <p:nvPr/>
        </p:nvSpPr>
        <p:spPr>
          <a:xfrm>
            <a:off x="1283729" y="304346"/>
            <a:ext cx="8725466" cy="707886"/>
          </a:xfrm>
          <a:prstGeom prst="rect">
            <a:avLst/>
          </a:prstGeom>
          <a:noFill/>
        </p:spPr>
        <p:txBody>
          <a:bodyPr wrap="none" lIns="91440" tIns="45720" rIns="91440" bIns="45720">
            <a:spAutoFit/>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1.1.5.</a:t>
            </a:r>
            <a:r>
              <a:rPr lang="es-ES"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2 INVESTIGACIÓN DE CAMPO</a:t>
            </a: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2290" name="Picture 2" descr="https://media2.picsearch.com/is?c9BW0tP8TvkomczgNZBuTW6k81D1OVkKVJF1K0-8OUI&amp;height=3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6066" y="3211178"/>
            <a:ext cx="3009900" cy="3005367"/>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s://media5.picsearch.com/is?repUGcZM8k3ZHFA_kK5ZkVHmQZggscY8M3_LsmHrAD8&amp;height=3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0927" y="3208422"/>
            <a:ext cx="2599900" cy="3039774"/>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4828886" y="6245440"/>
            <a:ext cx="2818400" cy="215444"/>
          </a:xfrm>
          <a:prstGeom prst="rect">
            <a:avLst/>
          </a:prstGeom>
        </p:spPr>
        <p:txBody>
          <a:bodyPr wrap="none">
            <a:spAutoFit/>
          </a:bodyPr>
          <a:lstStyle/>
          <a:p>
            <a:r>
              <a:rPr lang="es-MX" sz="800" dirty="0" smtClean="0"/>
              <a:t>https://int.search.myway.com/search/AJimage.jhtml</a:t>
            </a:r>
            <a:endParaRPr lang="es-MX" sz="800" dirty="0"/>
          </a:p>
        </p:txBody>
      </p:sp>
      <p:pic>
        <p:nvPicPr>
          <p:cNvPr id="12294" name="Picture 6" descr="https://media4.picsearch.com/is?qpdTrEXiSBjmKOLlKceqf4VBdZ01-zynlxfjTh9jP5c&amp;height=2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0827" y="3195352"/>
            <a:ext cx="2850327" cy="3037018"/>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https://media2.picsearch.com/is?Ibqb929Lw7y2dzbCWBraEAoeWK1PNh-TNW9bD7l-giU&amp;height=1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2661" y="3211178"/>
            <a:ext cx="3018266" cy="3021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41307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3259" y="1473875"/>
            <a:ext cx="10362131" cy="2438871"/>
          </a:xfrm>
        </p:spPr>
        <p:txBody>
          <a:bodyPr>
            <a:normAutofit/>
          </a:bodyPr>
          <a:lstStyle/>
          <a:p>
            <a:pPr algn="just"/>
            <a:r>
              <a:rPr lang="es-MX" sz="2400" dirty="0" smtClean="0"/>
              <a:t>Tamayo y Tamayo (2004), menciona que este estudio se presenta mediante la manipulación de una o más variables no comprobadas, donde el experimento lo maneja el investigador de manera deliberada y luego observa lo que ocurre en condiciones controladas.</a:t>
            </a:r>
            <a:endParaRPr lang="es-MX" sz="2400" dirty="0"/>
          </a:p>
        </p:txBody>
      </p:sp>
      <p:sp>
        <p:nvSpPr>
          <p:cNvPr id="4" name="Rectángulo 3"/>
          <p:cNvSpPr/>
          <p:nvPr/>
        </p:nvSpPr>
        <p:spPr>
          <a:xfrm>
            <a:off x="749123" y="468979"/>
            <a:ext cx="9534982" cy="707886"/>
          </a:xfrm>
          <a:prstGeom prst="rect">
            <a:avLst/>
          </a:prstGeom>
          <a:noFill/>
        </p:spPr>
        <p:txBody>
          <a:bodyPr wrap="none" lIns="91440" tIns="45720" rIns="91440" bIns="45720">
            <a:spAutoFit/>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1.1.5.</a:t>
            </a:r>
            <a:r>
              <a:rPr lang="es-ES"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3 INVESTIGACIÓN EXPERIMENTAL</a:t>
            </a: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2290" name="Picture 2" descr="Resultado de imagen para metodologia dela investig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5128" y="3356263"/>
            <a:ext cx="3127664" cy="3210791"/>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
        <p:nvSpPr>
          <p:cNvPr id="5" name="Rectángulo 4"/>
          <p:cNvSpPr/>
          <p:nvPr/>
        </p:nvSpPr>
        <p:spPr>
          <a:xfrm>
            <a:off x="4954030" y="6459332"/>
            <a:ext cx="2529860" cy="215444"/>
          </a:xfrm>
          <a:prstGeom prst="rect">
            <a:avLst/>
          </a:prstGeom>
        </p:spPr>
        <p:txBody>
          <a:bodyPr wrap="none">
            <a:spAutoFit/>
          </a:bodyPr>
          <a:lstStyle/>
          <a:p>
            <a:r>
              <a:rPr lang="es-MX" sz="800" dirty="0"/>
              <a:t>https://www.google.com.mx/search?biw=1600</a:t>
            </a:r>
          </a:p>
        </p:txBody>
      </p:sp>
    </p:spTree>
    <p:extLst>
      <p:ext uri="{BB962C8B-B14F-4D97-AF65-F5344CB8AC3E}">
        <p14:creationId xmlns:p14="http://schemas.microsoft.com/office/powerpoint/2010/main" val="32460470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422" y="196044"/>
            <a:ext cx="10202778" cy="1400530"/>
          </a:xfrm>
        </p:spPr>
        <p:txBody>
          <a:bodyPr/>
          <a:lstStyle/>
          <a:p>
            <a:pPr algn="just"/>
            <a:r>
              <a:rPr lang="es-MX" sz="3200" dirty="0" smtClean="0"/>
              <a:t>Ejercicio No. 4: Elabora un cuadro comparativo sobre las características de la investigación de Campo, Documental y Experimental.</a:t>
            </a:r>
            <a:endParaRPr lang="es-MX" sz="3200" dirty="0"/>
          </a:p>
        </p:txBody>
      </p:sp>
      <p:graphicFrame>
        <p:nvGraphicFramePr>
          <p:cNvPr id="4" name="Diagrama 3"/>
          <p:cNvGraphicFramePr/>
          <p:nvPr>
            <p:extLst>
              <p:ext uri="{D42A27DB-BD31-4B8C-83A1-F6EECF244321}">
                <p14:modId xmlns:p14="http://schemas.microsoft.com/office/powerpoint/2010/main" val="2091750256"/>
              </p:ext>
            </p:extLst>
          </p:nvPr>
        </p:nvGraphicFramePr>
        <p:xfrm>
          <a:off x="360401" y="1118532"/>
          <a:ext cx="11470104" cy="5604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2828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5432" y="2147283"/>
            <a:ext cx="11101136" cy="4462064"/>
          </a:xfrm>
        </p:spPr>
        <p:txBody>
          <a:bodyPr>
            <a:noAutofit/>
          </a:bodyPr>
          <a:lstStyle/>
          <a:p>
            <a:r>
              <a:rPr lang="es-ES" sz="2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El enfoque Cuantitativo</a:t>
            </a:r>
            <a:r>
              <a:rPr lang="es-MX" sz="2400" dirty="0" smtClean="0"/>
              <a:t>, tiene su origen con Augusto Comte (Francia, 1798-1857) y Emile Durkheim (1858 -1917).</a:t>
            </a:r>
          </a:p>
          <a:p>
            <a:r>
              <a:rPr lang="es-MX" sz="2400" dirty="0" smtClean="0"/>
              <a:t>En 1849 el “discurso sobre el espíritu positivo” (paradigma positivista).</a:t>
            </a:r>
          </a:p>
          <a:p>
            <a:r>
              <a:rPr lang="es-MX" sz="2400" dirty="0" smtClean="0"/>
              <a:t>La realidad es una sola y es necesario descubrirla y conocerla.</a:t>
            </a:r>
          </a:p>
          <a:p>
            <a:r>
              <a:rPr lang="es-MX" sz="2400" dirty="0" smtClean="0"/>
              <a:t>Las ideas esenciales del positivismo provienen de las denominadas ciencias “exactas”.</a:t>
            </a:r>
          </a:p>
          <a:p>
            <a:r>
              <a:rPr lang="es-MX" sz="2400" dirty="0" smtClean="0"/>
              <a:t>“EL mundo social puede estudiarse de manera similar al mundo natural”.</a:t>
            </a:r>
          </a:p>
          <a:p>
            <a:r>
              <a:rPr lang="es-MX" sz="2400" dirty="0" smtClean="0"/>
              <a:t>Para el positivismo, la objetividad es muy importante, el investigador observa, mide y manipula variables.</a:t>
            </a:r>
            <a:endParaRPr lang="es-MX" sz="2400" dirty="0"/>
          </a:p>
        </p:txBody>
      </p:sp>
      <p:sp>
        <p:nvSpPr>
          <p:cNvPr id="4" name="Rectángulo 3"/>
          <p:cNvSpPr/>
          <p:nvPr/>
        </p:nvSpPr>
        <p:spPr>
          <a:xfrm>
            <a:off x="1392042" y="138170"/>
            <a:ext cx="8433248" cy="2554545"/>
          </a:xfrm>
          <a:prstGeom prst="rect">
            <a:avLst/>
          </a:prstGeom>
          <a:noFill/>
        </p:spPr>
        <p:txBody>
          <a:bodyPr wrap="square" lIns="91440" tIns="45720" rIns="91440" bIns="45720">
            <a:spAutoFit/>
          </a:bodyPr>
          <a:lstStyle/>
          <a:p>
            <a:pPr algn="ctr"/>
            <a:r>
              <a:rPr lang="es-ES"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1.1.5.4 INVESTIGACIÓN CUANTITATIVA</a:t>
            </a:r>
          </a:p>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ORIGEN:</a:t>
            </a:r>
          </a:p>
          <a:p>
            <a:pPr algn="ctr"/>
            <a:endParaRPr lang="es-ES"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41751143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42149" y="1050833"/>
            <a:ext cx="8724170" cy="1087324"/>
          </a:xfrm>
        </p:spPr>
        <p:txBody>
          <a:bodyPr/>
          <a:lstStyle/>
          <a:p>
            <a:r>
              <a:rPr lang="es-ES"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KARL R. POPPER (Austria 1902 – 1994)</a:t>
            </a:r>
            <a:endParaRPr lang="es-MX" sz="3600" dirty="0"/>
          </a:p>
        </p:txBody>
      </p:sp>
      <p:sp>
        <p:nvSpPr>
          <p:cNvPr id="3" name="Marcador de contenido 2"/>
          <p:cNvSpPr>
            <a:spLocks noGrp="1"/>
          </p:cNvSpPr>
          <p:nvPr>
            <p:ph idx="1"/>
          </p:nvPr>
        </p:nvSpPr>
        <p:spPr>
          <a:xfrm>
            <a:off x="782418" y="3004690"/>
            <a:ext cx="10876548" cy="3257018"/>
          </a:xfrm>
        </p:spPr>
        <p:txBody>
          <a:bodyPr>
            <a:normAutofit/>
          </a:bodyPr>
          <a:lstStyle/>
          <a:p>
            <a:pPr algn="just"/>
            <a:r>
              <a:rPr lang="es-MX" sz="2400" dirty="0" smtClean="0"/>
              <a:t>El positivismo (muy rígido) fue remplazado por el “postpositivismo” fundamentado en el anterior, pero más abierto y flexible.</a:t>
            </a:r>
          </a:p>
          <a:p>
            <a:pPr algn="just"/>
            <a:r>
              <a:rPr lang="es-MX" sz="2400" dirty="0" smtClean="0"/>
              <a:t>También los hechos son lo único que cuenta, es decir, los positivistas establecen como fundamental el principio de verificación.</a:t>
            </a:r>
          </a:p>
          <a:p>
            <a:pPr algn="just"/>
            <a:r>
              <a:rPr lang="es-MX" sz="2400" dirty="0" smtClean="0"/>
              <a:t>Según el positivismo “existe una realidad, pero solamente puede ser conocida de manera imperfecta debido a las limitaciones humanas del investigador” (</a:t>
            </a:r>
            <a:r>
              <a:rPr lang="es-MX" sz="2400" dirty="0" err="1" smtClean="0"/>
              <a:t>Mertens</a:t>
            </a:r>
            <a:r>
              <a:rPr lang="es-MX" sz="2400" dirty="0" smtClean="0"/>
              <a:t>, 2005).</a:t>
            </a:r>
            <a:endParaRPr lang="es-MX" sz="2400" dirty="0"/>
          </a:p>
        </p:txBody>
      </p:sp>
      <p:pic>
        <p:nvPicPr>
          <p:cNvPr id="4" name="Imagen 3"/>
          <p:cNvPicPr>
            <a:picLocks noChangeAspect="1"/>
          </p:cNvPicPr>
          <p:nvPr/>
        </p:nvPicPr>
        <p:blipFill>
          <a:blip r:embed="rId2"/>
          <a:stretch>
            <a:fillRect/>
          </a:stretch>
        </p:blipFill>
        <p:spPr>
          <a:xfrm>
            <a:off x="456199" y="502213"/>
            <a:ext cx="1885950" cy="241935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Rectángulo 4"/>
          <p:cNvSpPr/>
          <p:nvPr/>
        </p:nvSpPr>
        <p:spPr>
          <a:xfrm>
            <a:off x="0" y="2855405"/>
            <a:ext cx="3851564" cy="215444"/>
          </a:xfrm>
          <a:prstGeom prst="rect">
            <a:avLst/>
          </a:prstGeom>
        </p:spPr>
        <p:txBody>
          <a:bodyPr wrap="square">
            <a:spAutoFit/>
          </a:bodyPr>
          <a:lstStyle/>
          <a:p>
            <a:r>
              <a:rPr lang="es-MX" sz="800" dirty="0"/>
              <a:t>https://www.google.com.mx/imgres?imgurl=https://upload.wikimedia.org</a:t>
            </a:r>
          </a:p>
        </p:txBody>
      </p:sp>
    </p:spTree>
    <p:extLst>
      <p:ext uri="{BB962C8B-B14F-4D97-AF65-F5344CB8AC3E}">
        <p14:creationId xmlns:p14="http://schemas.microsoft.com/office/powerpoint/2010/main" val="11737058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0632" y="324381"/>
            <a:ext cx="10118521" cy="1392124"/>
          </a:xfrm>
        </p:spPr>
        <p:txBody>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1.1.5.1 INVESTIGACIÓN CUANTITATIVO</a:t>
            </a:r>
            <a:b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CONCEPTO</a:t>
            </a:r>
            <a:endParaRPr lang="es-MX" sz="4000" dirty="0"/>
          </a:p>
        </p:txBody>
      </p:sp>
      <p:sp>
        <p:nvSpPr>
          <p:cNvPr id="3" name="Marcador de contenido 2"/>
          <p:cNvSpPr>
            <a:spLocks noGrp="1"/>
          </p:cNvSpPr>
          <p:nvPr>
            <p:ph idx="1"/>
          </p:nvPr>
        </p:nvSpPr>
        <p:spPr>
          <a:xfrm>
            <a:off x="771970" y="1716505"/>
            <a:ext cx="10250906" cy="1893440"/>
          </a:xfrm>
        </p:spPr>
        <p:txBody>
          <a:bodyPr>
            <a:noAutofit/>
          </a:bodyPr>
          <a:lstStyle/>
          <a:p>
            <a:pPr algn="just"/>
            <a:r>
              <a:rPr lang="es-MX" sz="2400" dirty="0" smtClean="0"/>
              <a:t>Es la que busca las causas de un fenómeno, </a:t>
            </a:r>
            <a:r>
              <a:rPr lang="es-MX" sz="2400" dirty="0" err="1" smtClean="0"/>
              <a:t>problma</a:t>
            </a:r>
            <a:r>
              <a:rPr lang="es-MX" sz="2400" dirty="0" smtClean="0"/>
              <a:t> u objeto de estudio de manera sistemática y técnica, emplea procedimientos e instrumentos para recabar datos para su análisis estadístico, en pro de solucionar problemas o bien la adquisición de conocimientos.</a:t>
            </a:r>
            <a:endParaRPr lang="es-MX" sz="2400" dirty="0"/>
          </a:p>
        </p:txBody>
      </p:sp>
      <p:pic>
        <p:nvPicPr>
          <p:cNvPr id="2050" name="Picture 2" descr="Resultado de imagen para investigacion cuantitat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9955" y="3328821"/>
            <a:ext cx="3884544" cy="347019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
        <p:nvSpPr>
          <p:cNvPr id="5" name="Rectángulo 4"/>
          <p:cNvSpPr/>
          <p:nvPr/>
        </p:nvSpPr>
        <p:spPr>
          <a:xfrm>
            <a:off x="6909955" y="6691293"/>
            <a:ext cx="6096000" cy="215444"/>
          </a:xfrm>
          <a:prstGeom prst="rect">
            <a:avLst/>
          </a:prstGeom>
        </p:spPr>
        <p:txBody>
          <a:bodyPr>
            <a:spAutoFit/>
          </a:bodyPr>
          <a:lstStyle/>
          <a:p>
            <a:r>
              <a:rPr lang="es-MX" sz="800" dirty="0"/>
              <a:t>https://www.google.com.mx/search?q=investigacion+cuantitativa&amp;source</a:t>
            </a:r>
          </a:p>
        </p:txBody>
      </p:sp>
    </p:spTree>
    <p:extLst>
      <p:ext uri="{BB962C8B-B14F-4D97-AF65-F5344CB8AC3E}">
        <p14:creationId xmlns:p14="http://schemas.microsoft.com/office/powerpoint/2010/main" val="2222362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4190" y="1427276"/>
            <a:ext cx="10571748" cy="4195481"/>
          </a:xfrm>
        </p:spPr>
        <p:txBody>
          <a:bodyPr>
            <a:normAutofit/>
          </a:bodyPr>
          <a:lstStyle/>
          <a:p>
            <a:pPr marL="0" indent="0" algn="just">
              <a:buNone/>
            </a:pPr>
            <a:r>
              <a:rPr lang="es-MX" sz="3200" dirty="0" smtClean="0"/>
              <a:t>El presente material didáctico de sólo visión proyectable, desarrolla en el estudiante la habilidad de la observación, recolección, reflexión y análisis, acerca de algunos contenidos del módulo I.</a:t>
            </a:r>
          </a:p>
          <a:p>
            <a:pPr marL="0" indent="0" algn="just">
              <a:buNone/>
            </a:pPr>
            <a:endParaRPr lang="es-MX" sz="3200" dirty="0"/>
          </a:p>
          <a:p>
            <a:pPr marL="0" indent="0" algn="ctr">
              <a:buNone/>
            </a:pPr>
            <a:r>
              <a:rPr lang="es-MX" sz="3200" b="1" dirty="0" smtClean="0"/>
              <a:t>LA INVESTIGACIÓN COMO DISCIPLINA</a:t>
            </a:r>
            <a:endParaRPr lang="es-MX" sz="3200" b="1" dirty="0"/>
          </a:p>
        </p:txBody>
      </p:sp>
      <p:sp>
        <p:nvSpPr>
          <p:cNvPr id="4" name="Rectángulo 3"/>
          <p:cNvSpPr/>
          <p:nvPr/>
        </p:nvSpPr>
        <p:spPr>
          <a:xfrm>
            <a:off x="3168055" y="240177"/>
            <a:ext cx="5202065" cy="923330"/>
          </a:xfrm>
          <a:prstGeom prst="rect">
            <a:avLst/>
          </a:prstGeom>
          <a:noFill/>
        </p:spPr>
        <p:txBody>
          <a:bodyPr wrap="none" lIns="91440" tIns="45720" rIns="91440" bIns="45720">
            <a:spAutoFit/>
          </a:bodyPr>
          <a:lstStyle/>
          <a:p>
            <a:pPr algn="ctr"/>
            <a:r>
              <a:rPr lang="es-E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PRESENTACIÓN</a:t>
            </a:r>
            <a:endParaRPr lang="es-E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3074" name="Picture 2" descr="https://media3.picsearch.com/is?Hf5n5QsNC5q1iYce8pj6NX9fM0cfu_zl6es47XFo7nM&amp;height=3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0630" y="3525016"/>
            <a:ext cx="1876425" cy="3124201"/>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9256295" y="6649217"/>
            <a:ext cx="2935705" cy="338554"/>
          </a:xfrm>
          <a:prstGeom prst="rect">
            <a:avLst/>
          </a:prstGeom>
        </p:spPr>
        <p:txBody>
          <a:bodyPr wrap="square">
            <a:spAutoFit/>
          </a:bodyPr>
          <a:lstStyle/>
          <a:p>
            <a:pPr lvl="0"/>
            <a:r>
              <a:rPr lang="es-MX" sz="800" dirty="0">
                <a:solidFill>
                  <a:prstClr val="white"/>
                </a:solidFill>
              </a:rPr>
              <a:t>https://int.search.myway.com/search/AJimage.jhtml?&amp;n</a:t>
            </a:r>
          </a:p>
        </p:txBody>
      </p:sp>
    </p:spTree>
    <p:extLst>
      <p:ext uri="{BB962C8B-B14F-4D97-AF65-F5344CB8AC3E}">
        <p14:creationId xmlns:p14="http://schemas.microsoft.com/office/powerpoint/2010/main" val="18810462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9379" y="740017"/>
            <a:ext cx="9404723" cy="880964"/>
          </a:xfrm>
        </p:spPr>
        <p:txBody>
          <a:bodyPr/>
          <a:lstStyle/>
          <a:p>
            <a:pPr algn="ctr"/>
            <a:r>
              <a:rPr lang="es-ES"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1.1.5.4.2 CARACTERISTICAS CUANTITATIVA</a:t>
            </a:r>
            <a:endParaRPr lang="es-MX" sz="3600" dirty="0"/>
          </a:p>
        </p:txBody>
      </p:sp>
      <p:sp>
        <p:nvSpPr>
          <p:cNvPr id="3" name="Marcador de contenido 2"/>
          <p:cNvSpPr>
            <a:spLocks noGrp="1"/>
          </p:cNvSpPr>
          <p:nvPr>
            <p:ph idx="1"/>
          </p:nvPr>
        </p:nvSpPr>
        <p:spPr>
          <a:xfrm>
            <a:off x="691759" y="1924583"/>
            <a:ext cx="6083114" cy="4756771"/>
          </a:xfrm>
        </p:spPr>
        <p:txBody>
          <a:bodyPr>
            <a:noAutofit/>
          </a:bodyPr>
          <a:lstStyle/>
          <a:p>
            <a:r>
              <a:rPr lang="es-MX" sz="2400" dirty="0"/>
              <a:t>Explica y comprende.</a:t>
            </a:r>
          </a:p>
          <a:p>
            <a:r>
              <a:rPr lang="es-MX" sz="2400" dirty="0"/>
              <a:t>Utiliza hipótesis</a:t>
            </a:r>
          </a:p>
          <a:p>
            <a:r>
              <a:rPr lang="es-MX" sz="2400" dirty="0"/>
              <a:t>Somete a prueba la hipótesis</a:t>
            </a:r>
          </a:p>
          <a:p>
            <a:r>
              <a:rPr lang="es-MX" sz="2400" dirty="0"/>
              <a:t>Busca el dato numérico</a:t>
            </a:r>
          </a:p>
          <a:p>
            <a:r>
              <a:rPr lang="es-MX" sz="2400" dirty="0"/>
              <a:t>Es objetiva</a:t>
            </a:r>
          </a:p>
          <a:p>
            <a:r>
              <a:rPr lang="es-MX" sz="2400" dirty="0"/>
              <a:t>Se busca el máximo control</a:t>
            </a:r>
          </a:p>
          <a:p>
            <a:r>
              <a:rPr lang="es-MX" sz="2400" dirty="0"/>
              <a:t>Descubre el conocimiento a partir de la realidad</a:t>
            </a:r>
          </a:p>
          <a:p>
            <a:r>
              <a:rPr lang="es-MX" sz="2400" dirty="0"/>
              <a:t>Generaliza </a:t>
            </a:r>
            <a:r>
              <a:rPr lang="es-MX" sz="2400" dirty="0" smtClean="0"/>
              <a:t>resultados</a:t>
            </a:r>
            <a:endParaRPr lang="es-MX" sz="2400" dirty="0"/>
          </a:p>
          <a:p>
            <a:r>
              <a:rPr lang="es-MX" sz="2400" dirty="0"/>
              <a:t>Es fría</a:t>
            </a:r>
          </a:p>
          <a:p>
            <a:pPr algn="just"/>
            <a:endParaRPr lang="es-MX" sz="2400" dirty="0"/>
          </a:p>
        </p:txBody>
      </p:sp>
      <p:pic>
        <p:nvPicPr>
          <p:cNvPr id="3074" name="Picture 2" descr="Resultado de imagen para investigacion cuantitat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0352" y="2926772"/>
            <a:ext cx="5401648" cy="375458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4" name="Rectángulo 3"/>
          <p:cNvSpPr/>
          <p:nvPr/>
        </p:nvSpPr>
        <p:spPr>
          <a:xfrm>
            <a:off x="7381010" y="6642556"/>
            <a:ext cx="3924300" cy="215444"/>
          </a:xfrm>
          <a:prstGeom prst="rect">
            <a:avLst/>
          </a:prstGeom>
        </p:spPr>
        <p:txBody>
          <a:bodyPr wrap="square">
            <a:spAutoFit/>
          </a:bodyPr>
          <a:lstStyle/>
          <a:p>
            <a:r>
              <a:rPr lang="es-MX" sz="800" dirty="0"/>
              <a:t>https://www.google.com.mx/search?q=investigacion+cuantitativa&amp;source</a:t>
            </a:r>
          </a:p>
        </p:txBody>
      </p:sp>
    </p:spTree>
    <p:extLst>
      <p:ext uri="{BB962C8B-B14F-4D97-AF65-F5344CB8AC3E}">
        <p14:creationId xmlns:p14="http://schemas.microsoft.com/office/powerpoint/2010/main" val="19144554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2578" y="270164"/>
            <a:ext cx="9404723" cy="1143000"/>
          </a:xfrm>
        </p:spPr>
        <p:txBody>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t>
            </a:r>
            <a:r>
              <a:rPr lang="es-ES"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1.1.5.5 ORIGEN DE LA INVESTIGACION CUALITATIVO</a:t>
            </a:r>
            <a:endParaRPr lang="es-MX" sz="3600" dirty="0"/>
          </a:p>
        </p:txBody>
      </p:sp>
      <p:sp>
        <p:nvSpPr>
          <p:cNvPr id="3" name="Marcador de contenido 2"/>
          <p:cNvSpPr>
            <a:spLocks noGrp="1"/>
          </p:cNvSpPr>
          <p:nvPr>
            <p:ph idx="1"/>
          </p:nvPr>
        </p:nvSpPr>
        <p:spPr>
          <a:xfrm>
            <a:off x="705669" y="1815385"/>
            <a:ext cx="10956758" cy="4652682"/>
          </a:xfrm>
        </p:spPr>
        <p:txBody>
          <a:bodyPr>
            <a:noAutofit/>
          </a:bodyPr>
          <a:lstStyle/>
          <a:p>
            <a:pPr algn="just"/>
            <a:r>
              <a:rPr lang="es-MX" sz="2400" dirty="0" smtClean="0"/>
              <a:t>Para el enfoque cualitativo el conocimiento, en cambio, se visualiza como el resultado de una interacción, de una dialéctica, entre el conocedor y el objeto conocido.</a:t>
            </a:r>
          </a:p>
          <a:p>
            <a:pPr algn="just"/>
            <a:r>
              <a:rPr lang="es-MX" sz="2400" dirty="0" smtClean="0"/>
              <a:t>Los inicios provienen de diversas fuentes y su evolución ha sido continua.</a:t>
            </a:r>
          </a:p>
          <a:p>
            <a:pPr algn="just"/>
            <a:r>
              <a:rPr lang="es-MX" sz="2400" dirty="0" smtClean="0"/>
              <a:t>El enfoque cualitativo tiene su inicia como un proceso investigativo a finales del siglo XIX, se afianza a partir del siglo XX.</a:t>
            </a:r>
          </a:p>
          <a:p>
            <a:pPr algn="just"/>
            <a:r>
              <a:rPr lang="es-MX" sz="2400" dirty="0" smtClean="0"/>
              <a:t>Tiene sus bases con Emmanuel Kant (siglo XVIII), quien describe que “El mundo que conocemos es construido por la mente humana. Las cosas en si mismas existen, pero nosotros las percibimos del modo como es capaz de percibirlas nuestra mente”.</a:t>
            </a:r>
            <a:endParaRPr lang="es-MX" sz="2400" dirty="0"/>
          </a:p>
        </p:txBody>
      </p:sp>
    </p:spTree>
    <p:extLst>
      <p:ext uri="{BB962C8B-B14F-4D97-AF65-F5344CB8AC3E}">
        <p14:creationId xmlns:p14="http://schemas.microsoft.com/office/powerpoint/2010/main" val="5211251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94021" y="452718"/>
            <a:ext cx="7756813" cy="991071"/>
          </a:xfrm>
        </p:spPr>
        <p:txBody>
          <a:bodyPr/>
          <a:lstStyle/>
          <a:p>
            <a:pPr algn="ctr"/>
            <a:r>
              <a:rPr lang="es-ES"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MAX WEBER (1864 – 1920)</a:t>
            </a:r>
            <a:endParaRPr lang="es-MX" sz="3600" dirty="0"/>
          </a:p>
        </p:txBody>
      </p:sp>
      <p:sp>
        <p:nvSpPr>
          <p:cNvPr id="3" name="Marcador de contenido 2"/>
          <p:cNvSpPr>
            <a:spLocks noGrp="1"/>
          </p:cNvSpPr>
          <p:nvPr>
            <p:ph idx="1"/>
          </p:nvPr>
        </p:nvSpPr>
        <p:spPr>
          <a:xfrm>
            <a:off x="1423555" y="2325170"/>
            <a:ext cx="9913602" cy="1624043"/>
          </a:xfrm>
        </p:spPr>
        <p:txBody>
          <a:bodyPr/>
          <a:lstStyle/>
          <a:p>
            <a:pPr algn="just"/>
            <a:r>
              <a:rPr lang="es-MX" dirty="0" smtClean="0"/>
              <a:t>Es otro autor clave de la corriente paradigmática, quien introduce el término </a:t>
            </a:r>
            <a:r>
              <a:rPr lang="es-MX" dirty="0" err="1" smtClean="0"/>
              <a:t>verstehen</a:t>
            </a:r>
            <a:r>
              <a:rPr lang="es-MX" dirty="0" smtClean="0"/>
              <a:t> o “entender”, reconoce  además de la descripción y medición de variables sociales, deben considerarse los significados subjetivos y la comprensión del contexto donde ocurre el fenómeno.</a:t>
            </a:r>
            <a:endParaRPr lang="es-MX" dirty="0"/>
          </a:p>
        </p:txBody>
      </p:sp>
      <p:pic>
        <p:nvPicPr>
          <p:cNvPr id="4" name="Imagen 3"/>
          <p:cNvPicPr>
            <a:picLocks noChangeAspect="1"/>
          </p:cNvPicPr>
          <p:nvPr/>
        </p:nvPicPr>
        <p:blipFill>
          <a:blip r:embed="rId2"/>
          <a:stretch>
            <a:fillRect/>
          </a:stretch>
        </p:blipFill>
        <p:spPr>
          <a:xfrm>
            <a:off x="737937" y="452717"/>
            <a:ext cx="1764631" cy="1802109"/>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5" name="Rectángulo 4"/>
          <p:cNvSpPr/>
          <p:nvPr/>
        </p:nvSpPr>
        <p:spPr>
          <a:xfrm>
            <a:off x="253878" y="2147104"/>
            <a:ext cx="2634796" cy="215444"/>
          </a:xfrm>
          <a:prstGeom prst="rect">
            <a:avLst/>
          </a:prstGeom>
        </p:spPr>
        <p:txBody>
          <a:bodyPr wrap="square">
            <a:spAutoFit/>
          </a:bodyPr>
          <a:lstStyle/>
          <a:p>
            <a:r>
              <a:rPr lang="es-MX" sz="800" dirty="0">
                <a:latin typeface="Arial" panose="020B0604020202020204" pitchFamily="34" charset="0"/>
                <a:cs typeface="Arial" panose="020B0604020202020204" pitchFamily="34" charset="0"/>
              </a:rPr>
              <a:t>https://</a:t>
            </a:r>
            <a:r>
              <a:rPr lang="es-MX" sz="800" dirty="0" smtClean="0">
                <a:latin typeface="Arial" panose="020B0604020202020204" pitchFamily="34" charset="0"/>
                <a:cs typeface="Arial" panose="020B0604020202020204" pitchFamily="34" charset="0"/>
              </a:rPr>
              <a:t>www.google.com.mx/search?q=MAX+WEBER</a:t>
            </a:r>
            <a:endParaRPr lang="es-MX" sz="800" dirty="0">
              <a:latin typeface="Arial" panose="020B0604020202020204" pitchFamily="34" charset="0"/>
              <a:cs typeface="Arial" panose="020B0604020202020204" pitchFamily="34" charset="0"/>
            </a:endParaRPr>
          </a:p>
        </p:txBody>
      </p:sp>
      <p:pic>
        <p:nvPicPr>
          <p:cNvPr id="4098" name="Picture 2" descr="Resultado de imagen para biografia  (Mertens, 20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719945"/>
            <a:ext cx="3013363" cy="2859278"/>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
        <p:nvSpPr>
          <p:cNvPr id="6" name="Rectángulo 5"/>
          <p:cNvSpPr/>
          <p:nvPr/>
        </p:nvSpPr>
        <p:spPr>
          <a:xfrm>
            <a:off x="4524301" y="6541619"/>
            <a:ext cx="3565960" cy="215444"/>
          </a:xfrm>
          <a:prstGeom prst="rect">
            <a:avLst/>
          </a:prstGeom>
        </p:spPr>
        <p:txBody>
          <a:bodyPr wrap="square">
            <a:spAutoFit/>
          </a:bodyPr>
          <a:lstStyle/>
          <a:p>
            <a:r>
              <a:rPr lang="es-MX" sz="800" dirty="0"/>
              <a:t>https://www.google.com.mx/search?q=biografia++(Mertens,+2005)</a:t>
            </a:r>
          </a:p>
        </p:txBody>
      </p:sp>
    </p:spTree>
    <p:extLst>
      <p:ext uri="{BB962C8B-B14F-4D97-AF65-F5344CB8AC3E}">
        <p14:creationId xmlns:p14="http://schemas.microsoft.com/office/powerpoint/2010/main" val="407514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EL CONSTRUCTIVISMO PROPONE</a:t>
            </a:r>
            <a:endParaRPr lang="es-MX" dirty="0"/>
          </a:p>
        </p:txBody>
      </p:sp>
      <p:sp>
        <p:nvSpPr>
          <p:cNvPr id="3" name="Marcador de contenido 2"/>
          <p:cNvSpPr>
            <a:spLocks noGrp="1"/>
          </p:cNvSpPr>
          <p:nvPr>
            <p:ph idx="1"/>
          </p:nvPr>
        </p:nvSpPr>
        <p:spPr>
          <a:xfrm>
            <a:off x="1103312" y="2052919"/>
            <a:ext cx="10463046" cy="2775756"/>
          </a:xfrm>
        </p:spPr>
        <p:txBody>
          <a:bodyPr/>
          <a:lstStyle/>
          <a:p>
            <a:pPr algn="just"/>
            <a:r>
              <a:rPr lang="es-MX" sz="2400" dirty="0" smtClean="0"/>
              <a:t>Que “no hay una realidad objetiva, la realidad es edificada socialmente, por consecuencia, múltiples construcciones mentales pueden ser “aprehendidas” sobre esta” (</a:t>
            </a:r>
            <a:r>
              <a:rPr lang="es-MX" sz="2400" dirty="0" err="1" smtClean="0"/>
              <a:t>Mertens</a:t>
            </a:r>
            <a:r>
              <a:rPr lang="es-MX" sz="2400" dirty="0" smtClean="0"/>
              <a:t>, 2005).</a:t>
            </a:r>
          </a:p>
          <a:p>
            <a:pPr algn="just"/>
            <a:r>
              <a:rPr lang="es-MX" sz="2400" dirty="0" smtClean="0"/>
              <a:t>Por tanto el conocimiento es construido socialmente por las personas que participan en la investigación.</a:t>
            </a:r>
          </a:p>
          <a:p>
            <a:endParaRPr lang="es-MX" dirty="0"/>
          </a:p>
        </p:txBody>
      </p:sp>
      <p:pic>
        <p:nvPicPr>
          <p:cNvPr id="5122" name="Picture 2" descr="Resultado de imagen para construcciones ment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8256" y="4286971"/>
            <a:ext cx="4052743" cy="238399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
        <p:nvSpPr>
          <p:cNvPr id="4" name="Rectángulo 3"/>
          <p:cNvSpPr/>
          <p:nvPr/>
        </p:nvSpPr>
        <p:spPr>
          <a:xfrm>
            <a:off x="4225347" y="6642556"/>
            <a:ext cx="3276889" cy="215444"/>
          </a:xfrm>
          <a:prstGeom prst="rect">
            <a:avLst/>
          </a:prstGeom>
        </p:spPr>
        <p:txBody>
          <a:bodyPr wrap="square">
            <a:spAutoFit/>
          </a:bodyPr>
          <a:lstStyle/>
          <a:p>
            <a:r>
              <a:rPr lang="es-MX" sz="800" dirty="0"/>
              <a:t>https://www.google.com.mx/search?biw=1600&amp;bih=794&amp;tbm</a:t>
            </a:r>
          </a:p>
        </p:txBody>
      </p:sp>
    </p:spTree>
    <p:extLst>
      <p:ext uri="{BB962C8B-B14F-4D97-AF65-F5344CB8AC3E}">
        <p14:creationId xmlns:p14="http://schemas.microsoft.com/office/powerpoint/2010/main" val="27633484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251658"/>
            <a:ext cx="9404723" cy="1400530"/>
          </a:xfrm>
        </p:spPr>
        <p:txBody>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1.1.5.5.2 CARACTERISTICAS DE LA INVESTIGACION CUALITATIVA</a:t>
            </a:r>
            <a:endParaRPr lang="es-MX" dirty="0"/>
          </a:p>
        </p:txBody>
      </p:sp>
      <p:sp>
        <p:nvSpPr>
          <p:cNvPr id="5" name="Marcador de contenido 4"/>
          <p:cNvSpPr>
            <a:spLocks noGrp="1"/>
          </p:cNvSpPr>
          <p:nvPr>
            <p:ph sz="half" idx="2"/>
          </p:nvPr>
        </p:nvSpPr>
        <p:spPr>
          <a:xfrm>
            <a:off x="446810" y="1780674"/>
            <a:ext cx="8530936" cy="4780464"/>
          </a:xfrm>
        </p:spPr>
        <p:txBody>
          <a:bodyPr>
            <a:noAutofit/>
          </a:bodyPr>
          <a:lstStyle/>
          <a:p>
            <a:r>
              <a:rPr lang="es-MX" sz="2400" dirty="0" smtClean="0"/>
              <a:t>Explica, comprende y describe.</a:t>
            </a:r>
          </a:p>
          <a:p>
            <a:r>
              <a:rPr lang="es-MX" sz="2400" dirty="0" smtClean="0"/>
              <a:t>Utiliza premisas</a:t>
            </a:r>
          </a:p>
          <a:p>
            <a:r>
              <a:rPr lang="es-MX" sz="2400" dirty="0" smtClean="0"/>
              <a:t>Van de lo particular a lo general</a:t>
            </a:r>
          </a:p>
          <a:p>
            <a:r>
              <a:rPr lang="es-MX" sz="2400" dirty="0" smtClean="0"/>
              <a:t>Busca el dato humano.</a:t>
            </a:r>
          </a:p>
          <a:p>
            <a:r>
              <a:rPr lang="es-MX" sz="2400" dirty="0" smtClean="0"/>
              <a:t>Es  subjetiva.</a:t>
            </a:r>
          </a:p>
          <a:p>
            <a:r>
              <a:rPr lang="es-MX" sz="2400" dirty="0" smtClean="0"/>
              <a:t>Analiza cualidades no cantidades</a:t>
            </a:r>
          </a:p>
          <a:p>
            <a:r>
              <a:rPr lang="es-MX" sz="2400" dirty="0" smtClean="0"/>
              <a:t>Construye el conocimiento a partir de la experiencia.</a:t>
            </a:r>
          </a:p>
          <a:p>
            <a:r>
              <a:rPr lang="es-MX" sz="2400" dirty="0" smtClean="0"/>
              <a:t>Es más profunda</a:t>
            </a:r>
          </a:p>
          <a:p>
            <a:r>
              <a:rPr lang="es-MX" sz="2400" dirty="0" smtClean="0"/>
              <a:t>Se fundamenta en la interpretación</a:t>
            </a:r>
            <a:endParaRPr lang="es-MX" sz="2400" dirty="0"/>
          </a:p>
        </p:txBody>
      </p:sp>
      <p:sp>
        <p:nvSpPr>
          <p:cNvPr id="11" name="Rectángulo 10"/>
          <p:cNvSpPr/>
          <p:nvPr/>
        </p:nvSpPr>
        <p:spPr>
          <a:xfrm>
            <a:off x="8694449" y="4381961"/>
            <a:ext cx="2247178" cy="215444"/>
          </a:xfrm>
          <a:prstGeom prst="rect">
            <a:avLst/>
          </a:prstGeom>
        </p:spPr>
        <p:txBody>
          <a:bodyPr wrap="square">
            <a:spAutoFit/>
          </a:bodyPr>
          <a:lstStyle/>
          <a:p>
            <a:r>
              <a:rPr lang="es-MX" sz="800" dirty="0"/>
              <a:t>https://</a:t>
            </a:r>
            <a:r>
              <a:rPr lang="es-MX" sz="800" dirty="0" smtClean="0"/>
              <a:t>www.google.com.mx/search?biw</a:t>
            </a:r>
            <a:endParaRPr lang="es-MX" sz="800" dirty="0"/>
          </a:p>
        </p:txBody>
      </p:sp>
      <p:pic>
        <p:nvPicPr>
          <p:cNvPr id="6148" name="Picture 4" descr="Resultado de imagen para metodologia dela investig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5238" y="2226742"/>
            <a:ext cx="272415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8194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5947" y="369591"/>
            <a:ext cx="10118142" cy="1085137"/>
          </a:xfrm>
        </p:spPr>
        <p:txBody>
          <a:bodyPr/>
          <a:lstStyle/>
          <a:p>
            <a:pPr algn="just"/>
            <a:r>
              <a:rPr lang="es-MX" sz="2400" dirty="0" smtClean="0"/>
              <a:t>Ejercicio No. 6 Elabora un cuadro comparativo de las características de la investigación cuantitativa y cualitativa.</a:t>
            </a:r>
            <a:r>
              <a:rPr lang="es-MX" sz="3200" dirty="0" smtClean="0"/>
              <a:t/>
            </a:r>
            <a:br>
              <a:rPr lang="es-MX" sz="3200" dirty="0" smtClean="0"/>
            </a:br>
            <a:endParaRPr lang="es-MX" sz="3200" dirty="0"/>
          </a:p>
        </p:txBody>
      </p:sp>
      <p:graphicFrame>
        <p:nvGraphicFramePr>
          <p:cNvPr id="10" name="Tabla 9"/>
          <p:cNvGraphicFramePr>
            <a:graphicFrameLocks noGrp="1"/>
          </p:cNvGraphicFramePr>
          <p:nvPr>
            <p:extLst>
              <p:ext uri="{D42A27DB-BD31-4B8C-83A1-F6EECF244321}">
                <p14:modId xmlns:p14="http://schemas.microsoft.com/office/powerpoint/2010/main" val="3386271417"/>
              </p:ext>
            </p:extLst>
          </p:nvPr>
        </p:nvGraphicFramePr>
        <p:xfrm>
          <a:off x="2083955" y="2548465"/>
          <a:ext cx="8128000" cy="3966635"/>
        </p:xfrm>
        <a:graphic>
          <a:graphicData uri="http://schemas.openxmlformats.org/drawingml/2006/table">
            <a:tbl>
              <a:tblPr firstRow="1" bandRow="1">
                <a:tableStyleId>{5C22544A-7EE6-4342-B048-85BDC9FD1C3A}</a:tableStyleId>
              </a:tblPr>
              <a:tblGrid>
                <a:gridCol w="4077854"/>
                <a:gridCol w="4050146"/>
              </a:tblGrid>
              <a:tr h="475048">
                <a:tc>
                  <a:txBody>
                    <a:bodyPr/>
                    <a:lstStyle/>
                    <a:p>
                      <a:r>
                        <a:rPr lang="es-MX" dirty="0" smtClean="0"/>
                        <a:t>INVESTIGACION CUANTITATIVA</a:t>
                      </a:r>
                      <a:endParaRPr lang="es-MX" dirty="0"/>
                    </a:p>
                  </a:txBody>
                  <a:tcPr/>
                </a:tc>
                <a:tc>
                  <a:txBody>
                    <a:bodyPr/>
                    <a:lstStyle/>
                    <a:p>
                      <a:r>
                        <a:rPr lang="es-MX" dirty="0" smtClean="0"/>
                        <a:t>INVESTIGACIÓN CUALITATIVA</a:t>
                      </a:r>
                      <a:endParaRPr lang="es-MX" dirty="0"/>
                    </a:p>
                  </a:txBody>
                  <a:tcPr/>
                </a:tc>
              </a:tr>
              <a:tr h="475048">
                <a:tc>
                  <a:txBody>
                    <a:bodyPr/>
                    <a:lstStyle/>
                    <a:p>
                      <a:endParaRPr lang="es-MX"/>
                    </a:p>
                  </a:txBody>
                  <a:tcPr/>
                </a:tc>
                <a:tc>
                  <a:txBody>
                    <a:bodyPr/>
                    <a:lstStyle/>
                    <a:p>
                      <a:endParaRPr lang="es-MX"/>
                    </a:p>
                  </a:txBody>
                  <a:tcPr/>
                </a:tc>
              </a:tr>
              <a:tr h="475048">
                <a:tc>
                  <a:txBody>
                    <a:bodyPr/>
                    <a:lstStyle/>
                    <a:p>
                      <a:endParaRPr lang="es-MX"/>
                    </a:p>
                  </a:txBody>
                  <a:tcPr/>
                </a:tc>
                <a:tc>
                  <a:txBody>
                    <a:bodyPr/>
                    <a:lstStyle/>
                    <a:p>
                      <a:endParaRPr lang="es-MX"/>
                    </a:p>
                  </a:txBody>
                  <a:tcPr/>
                </a:tc>
              </a:tr>
              <a:tr h="475048">
                <a:tc>
                  <a:txBody>
                    <a:bodyPr/>
                    <a:lstStyle/>
                    <a:p>
                      <a:endParaRPr lang="es-MX"/>
                    </a:p>
                  </a:txBody>
                  <a:tcPr/>
                </a:tc>
                <a:tc>
                  <a:txBody>
                    <a:bodyPr/>
                    <a:lstStyle/>
                    <a:p>
                      <a:endParaRPr lang="es-MX"/>
                    </a:p>
                  </a:txBody>
                  <a:tcPr/>
                </a:tc>
              </a:tr>
              <a:tr h="475048">
                <a:tc>
                  <a:txBody>
                    <a:bodyPr/>
                    <a:lstStyle/>
                    <a:p>
                      <a:endParaRPr lang="es-MX"/>
                    </a:p>
                  </a:txBody>
                  <a:tcPr/>
                </a:tc>
                <a:tc>
                  <a:txBody>
                    <a:bodyPr/>
                    <a:lstStyle/>
                    <a:p>
                      <a:endParaRPr lang="es-MX"/>
                    </a:p>
                  </a:txBody>
                  <a:tcPr/>
                </a:tc>
              </a:tr>
              <a:tr h="475048">
                <a:tc>
                  <a:txBody>
                    <a:bodyPr/>
                    <a:lstStyle/>
                    <a:p>
                      <a:endParaRPr lang="es-MX"/>
                    </a:p>
                  </a:txBody>
                  <a:tcPr/>
                </a:tc>
                <a:tc>
                  <a:txBody>
                    <a:bodyPr/>
                    <a:lstStyle/>
                    <a:p>
                      <a:endParaRPr lang="es-MX"/>
                    </a:p>
                  </a:txBody>
                  <a:tcPr/>
                </a:tc>
              </a:tr>
              <a:tr h="475048">
                <a:tc>
                  <a:txBody>
                    <a:bodyPr/>
                    <a:lstStyle/>
                    <a:p>
                      <a:endParaRPr lang="es-MX"/>
                    </a:p>
                  </a:txBody>
                  <a:tcPr/>
                </a:tc>
                <a:tc>
                  <a:txBody>
                    <a:bodyPr/>
                    <a:lstStyle/>
                    <a:p>
                      <a:endParaRPr lang="es-MX"/>
                    </a:p>
                  </a:txBody>
                  <a:tcPr/>
                </a:tc>
              </a:tr>
              <a:tr h="641299">
                <a:tc>
                  <a:txBody>
                    <a:bodyPr/>
                    <a:lstStyle/>
                    <a:p>
                      <a:endParaRPr lang="es-MX"/>
                    </a:p>
                  </a:txBody>
                  <a:tcPr/>
                </a:tc>
                <a:tc>
                  <a:txBody>
                    <a:bodyPr/>
                    <a:lstStyle/>
                    <a:p>
                      <a:endParaRPr lang="es-MX" dirty="0"/>
                    </a:p>
                  </a:txBody>
                  <a:tcPr/>
                </a:tc>
              </a:tr>
            </a:tbl>
          </a:graphicData>
        </a:graphic>
      </p:graphicFrame>
      <p:sp>
        <p:nvSpPr>
          <p:cNvPr id="11" name="Rectángulo redondeado 10"/>
          <p:cNvSpPr/>
          <p:nvPr/>
        </p:nvSpPr>
        <p:spPr>
          <a:xfrm>
            <a:off x="3034145" y="1620982"/>
            <a:ext cx="5902037"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Cuadro comparativo de las características de la investigación cuantitativa y cualitativa </a:t>
            </a:r>
            <a:endParaRPr lang="es-MX" dirty="0"/>
          </a:p>
        </p:txBody>
      </p:sp>
    </p:spTree>
    <p:extLst>
      <p:ext uri="{BB962C8B-B14F-4D97-AF65-F5344CB8AC3E}">
        <p14:creationId xmlns:p14="http://schemas.microsoft.com/office/powerpoint/2010/main" val="412740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4211" y="452718"/>
            <a:ext cx="8446623" cy="2274440"/>
          </a:xfrm>
        </p:spPr>
        <p:txBody>
          <a:bodyPr/>
          <a:lstStyle/>
          <a:p>
            <a:pPr algn="ctr"/>
            <a:r>
              <a:rPr lang="es-ES" sz="4400" b="1" dirty="0" smtClean="0">
                <a:ln w="12700">
                  <a:solidFill>
                    <a:srgbClr val="ACD433"/>
                  </a:solidFill>
                  <a:prstDash val="solid"/>
                </a:ln>
                <a:pattFill prst="pct50">
                  <a:fgClr>
                    <a:srgbClr val="ACD433"/>
                  </a:fgClr>
                  <a:bgClr>
                    <a:srgbClr val="ACD433">
                      <a:lumMod val="20000"/>
                      <a:lumOff val="80000"/>
                    </a:srgbClr>
                  </a:bgClr>
                </a:pattFill>
                <a:effectLst>
                  <a:outerShdw dist="38100" dir="2640000" algn="bl" rotWithShape="0">
                    <a:srgbClr val="ACD433"/>
                  </a:outerShdw>
                </a:effectLst>
              </a:rPr>
              <a:t>FIN DEL MÓDULO I LA INVESTIGACION COMO DISCIPLINA</a:t>
            </a:r>
            <a:endParaRPr lang="es-MX" dirty="0"/>
          </a:p>
        </p:txBody>
      </p:sp>
      <p:sp>
        <p:nvSpPr>
          <p:cNvPr id="3" name="Marcador de texto 2"/>
          <p:cNvSpPr>
            <a:spLocks noGrp="1"/>
          </p:cNvSpPr>
          <p:nvPr>
            <p:ph type="body" idx="1"/>
          </p:nvPr>
        </p:nvSpPr>
        <p:spPr>
          <a:xfrm>
            <a:off x="2759242" y="3493168"/>
            <a:ext cx="7844589" cy="565485"/>
          </a:xfrm>
        </p:spPr>
        <p:txBody>
          <a:bodyPr/>
          <a:lstStyle/>
          <a:p>
            <a:r>
              <a:rPr lang="es-MX" sz="3200" b="1" dirty="0" smtClean="0"/>
              <a:t>Espero te haya servido este material</a:t>
            </a:r>
            <a:endParaRPr lang="es-MX" sz="3200" b="1" dirty="0"/>
          </a:p>
        </p:txBody>
      </p:sp>
      <p:sp>
        <p:nvSpPr>
          <p:cNvPr id="7" name="Rectángulo 6"/>
          <p:cNvSpPr/>
          <p:nvPr/>
        </p:nvSpPr>
        <p:spPr>
          <a:xfrm>
            <a:off x="5356204" y="5611017"/>
            <a:ext cx="6636817" cy="1015663"/>
          </a:xfrm>
          <a:prstGeom prst="rect">
            <a:avLst/>
          </a:prstGeom>
        </p:spPr>
        <p:txBody>
          <a:bodyPr wrap="none">
            <a:spAutoFit/>
          </a:bodyPr>
          <a:lstStyle/>
          <a:p>
            <a:pPr algn="r"/>
            <a:r>
              <a:rPr lang="es-ES" sz="2000" dirty="0" smtClean="0">
                <a:ln w="12700">
                  <a:solidFill>
                    <a:srgbClr val="ACD433"/>
                  </a:solidFill>
                  <a:prstDash val="solid"/>
                </a:ln>
                <a:pattFill prst="pct50">
                  <a:fgClr>
                    <a:srgbClr val="ACD433"/>
                  </a:fgClr>
                  <a:bgClr>
                    <a:srgbClr val="ACD433">
                      <a:lumMod val="20000"/>
                      <a:lumOff val="80000"/>
                    </a:srgbClr>
                  </a:bgClr>
                </a:pattFill>
                <a:effectLst>
                  <a:outerShdw dist="38100" dir="2640000" algn="bl" rotWithShape="0">
                    <a:srgbClr val="ACD433"/>
                  </a:outerShdw>
                </a:effectLst>
                <a:ea typeface="+mj-ea"/>
                <a:cs typeface="+mj-cs"/>
              </a:rPr>
              <a:t>Elaboro: Felicitas Vilchis Velázquez</a:t>
            </a:r>
          </a:p>
          <a:p>
            <a:pPr algn="r"/>
            <a:r>
              <a:rPr lang="es-ES" sz="2000" dirty="0" smtClean="0">
                <a:ln w="12700">
                  <a:solidFill>
                    <a:srgbClr val="ACD433"/>
                  </a:solidFill>
                  <a:prstDash val="solid"/>
                </a:ln>
                <a:pattFill prst="pct50">
                  <a:fgClr>
                    <a:srgbClr val="ACD433"/>
                  </a:fgClr>
                  <a:bgClr>
                    <a:srgbClr val="ACD433">
                      <a:lumMod val="20000"/>
                      <a:lumOff val="80000"/>
                    </a:srgbClr>
                  </a:bgClr>
                </a:pattFill>
                <a:effectLst>
                  <a:outerShdw dist="38100" dir="2640000" algn="bl" rotWithShape="0">
                    <a:srgbClr val="ACD433"/>
                  </a:outerShdw>
                </a:effectLst>
                <a:ea typeface="+mj-ea"/>
                <a:cs typeface="+mj-cs"/>
              </a:rPr>
              <a:t>Docente del Plantel Nezahualcóyotl de la UAEMEX. </a:t>
            </a:r>
          </a:p>
          <a:p>
            <a:pPr algn="r"/>
            <a:r>
              <a:rPr lang="es-ES" sz="2000" dirty="0" smtClean="0">
                <a:ln w="12700">
                  <a:solidFill>
                    <a:srgbClr val="ACD433"/>
                  </a:solidFill>
                  <a:prstDash val="solid"/>
                </a:ln>
                <a:pattFill prst="pct50">
                  <a:fgClr>
                    <a:srgbClr val="ACD433"/>
                  </a:fgClr>
                  <a:bgClr>
                    <a:srgbClr val="ACD433">
                      <a:lumMod val="20000"/>
                      <a:lumOff val="80000"/>
                    </a:srgbClr>
                  </a:bgClr>
                </a:pattFill>
                <a:effectLst>
                  <a:outerShdw dist="38100" dir="2640000" algn="bl" rotWithShape="0">
                    <a:srgbClr val="ACD433"/>
                  </a:outerShdw>
                </a:effectLst>
                <a:ea typeface="+mj-ea"/>
                <a:cs typeface="+mj-cs"/>
              </a:rPr>
              <a:t>Octubre de 2017</a:t>
            </a:r>
            <a:endParaRPr lang="es-MX" sz="2000" dirty="0"/>
          </a:p>
        </p:txBody>
      </p:sp>
    </p:spTree>
    <p:extLst>
      <p:ext uri="{BB962C8B-B14F-4D97-AF65-F5344CB8AC3E}">
        <p14:creationId xmlns:p14="http://schemas.microsoft.com/office/powerpoint/2010/main" val="3287232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2557" y="292297"/>
            <a:ext cx="9404723" cy="1400530"/>
          </a:xfrm>
        </p:spPr>
        <p:txBody>
          <a:bodyPr/>
          <a:lstStyle/>
          <a:p>
            <a:pPr algn="ctr"/>
            <a:r>
              <a:rPr lang="es-E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REFERENCIAS BIBLIOGRAFICAS</a:t>
            </a:r>
            <a:endParaRPr lang="es-MX" dirty="0"/>
          </a:p>
        </p:txBody>
      </p:sp>
      <p:sp>
        <p:nvSpPr>
          <p:cNvPr id="3" name="Marcador de contenido 2"/>
          <p:cNvSpPr>
            <a:spLocks noGrp="1"/>
          </p:cNvSpPr>
          <p:nvPr>
            <p:ph idx="1"/>
          </p:nvPr>
        </p:nvSpPr>
        <p:spPr>
          <a:xfrm>
            <a:off x="1231647" y="992562"/>
            <a:ext cx="8946541" cy="5119480"/>
          </a:xfrm>
        </p:spPr>
        <p:txBody>
          <a:bodyPr>
            <a:normAutofit fontScale="77500" lnSpcReduction="20000"/>
          </a:bodyPr>
          <a:lstStyle/>
          <a:p>
            <a:pPr marL="0" indent="0">
              <a:buNone/>
            </a:pPr>
            <a:endParaRPr lang="es-MX" dirty="0"/>
          </a:p>
          <a:p>
            <a:r>
              <a:rPr lang="es-MX" dirty="0" err="1" smtClean="0"/>
              <a:t>Booth</a:t>
            </a:r>
            <a:r>
              <a:rPr lang="es-MX" dirty="0" smtClean="0"/>
              <a:t> W.C., </a:t>
            </a:r>
            <a:r>
              <a:rPr lang="es-MX" dirty="0" err="1" smtClean="0"/>
              <a:t>Colomb</a:t>
            </a:r>
            <a:r>
              <a:rPr lang="es-MX" dirty="0" smtClean="0"/>
              <a:t>, G. y Williams, J.M. (2001). Cómo convertirse en un hábil investigador. España: </a:t>
            </a:r>
            <a:r>
              <a:rPr lang="es-MX" dirty="0" err="1" smtClean="0"/>
              <a:t>Gedisa</a:t>
            </a:r>
            <a:r>
              <a:rPr lang="es-MX" dirty="0" smtClean="0"/>
              <a:t>.</a:t>
            </a:r>
          </a:p>
          <a:p>
            <a:r>
              <a:rPr lang="es-MX" dirty="0" smtClean="0"/>
              <a:t>Bunge, Mario. (2004). La ciencia, su método y su filosofía. México: Nueva Imagen.</a:t>
            </a:r>
          </a:p>
          <a:p>
            <a:r>
              <a:rPr lang="es-MX" dirty="0" smtClean="0"/>
              <a:t>De Gortari, Eli. (1999) El método de las ciencias: Nociones </a:t>
            </a:r>
            <a:r>
              <a:rPr lang="es-MX" dirty="0" err="1" smtClean="0"/>
              <a:t>Preeliminares</a:t>
            </a:r>
            <a:r>
              <a:rPr lang="es-MX" dirty="0" smtClean="0"/>
              <a:t>. México: Grijalbo.</a:t>
            </a:r>
          </a:p>
          <a:p>
            <a:r>
              <a:rPr lang="es-MX" dirty="0"/>
              <a:t>Hernández </a:t>
            </a:r>
            <a:r>
              <a:rPr lang="es-MX" dirty="0" err="1" smtClean="0"/>
              <a:t>Sampieri</a:t>
            </a:r>
            <a:r>
              <a:rPr lang="es-MX" dirty="0" smtClean="0"/>
              <a:t>, Robert. Zapata Salazar, Nancy Elena y Mendoza Torres, Cristian Paulina. (2013). Metodología de la Investigación: Enfoque por </a:t>
            </a:r>
            <a:r>
              <a:rPr lang="es-MX" dirty="0" err="1" smtClean="0"/>
              <a:t>copetncias</a:t>
            </a:r>
            <a:r>
              <a:rPr lang="es-MX" dirty="0" smtClean="0"/>
              <a:t>, para bachillerato. México: Mc Graw Hill.</a:t>
            </a:r>
          </a:p>
          <a:p>
            <a:r>
              <a:rPr lang="es-MX" dirty="0"/>
              <a:t>Herrera Vázquez, Marina Adriana (2004). Métodos de investigación 2: un enfoque dinámico. México: Esfinge</a:t>
            </a:r>
            <a:r>
              <a:rPr lang="es-MX" dirty="0" smtClean="0"/>
              <a:t>.</a:t>
            </a:r>
          </a:p>
          <a:p>
            <a:r>
              <a:rPr lang="es-MX" dirty="0" err="1" smtClean="0"/>
              <a:t>Kerlinger</a:t>
            </a:r>
            <a:r>
              <a:rPr lang="es-MX" dirty="0" smtClean="0"/>
              <a:t>, Fred N. (1988) Investigación del comportamiento. México: Mc Graw Hill.</a:t>
            </a:r>
          </a:p>
          <a:p>
            <a:r>
              <a:rPr lang="es-MX" dirty="0" smtClean="0"/>
              <a:t>Moreno Hernández G. (1997) Como investigar : Técnicas documentales y de campo. México: </a:t>
            </a:r>
            <a:r>
              <a:rPr lang="es-MX" dirty="0" err="1" smtClean="0"/>
              <a:t>Édere</a:t>
            </a:r>
            <a:r>
              <a:rPr lang="es-MX" dirty="0" smtClean="0"/>
              <a:t>.</a:t>
            </a:r>
          </a:p>
          <a:p>
            <a:r>
              <a:rPr lang="es-MX" dirty="0" smtClean="0"/>
              <a:t>Tamayo y Tamayo, Mario. (2004). El proceso de la investigación científica. México: Limusa.</a:t>
            </a:r>
          </a:p>
          <a:p>
            <a:r>
              <a:rPr lang="es-MX" dirty="0" smtClean="0"/>
              <a:t>Tena </a:t>
            </a:r>
            <a:r>
              <a:rPr lang="es-MX" dirty="0" err="1" smtClean="0"/>
              <a:t>Suck</a:t>
            </a:r>
            <a:r>
              <a:rPr lang="es-MX" dirty="0" smtClean="0"/>
              <a:t>, A. y Rivas-Torres, R. (2000). Manual de investigación documental: Elaboración de Tesinas. Colombia: Plaza y Valdés.</a:t>
            </a:r>
          </a:p>
          <a:p>
            <a:endParaRPr lang="es-MX" dirty="0" smtClean="0"/>
          </a:p>
          <a:p>
            <a:endParaRPr lang="es-MX" dirty="0" smtClean="0"/>
          </a:p>
          <a:p>
            <a:endParaRPr lang="es-MX" dirty="0" smtClean="0"/>
          </a:p>
          <a:p>
            <a:endParaRPr lang="es-MX" dirty="0"/>
          </a:p>
        </p:txBody>
      </p:sp>
    </p:spTree>
    <p:extLst>
      <p:ext uri="{BB962C8B-B14F-4D97-AF65-F5344CB8AC3E}">
        <p14:creationId xmlns:p14="http://schemas.microsoft.com/office/powerpoint/2010/main" val="2984675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83524" y="432665"/>
            <a:ext cx="8946541" cy="4195481"/>
          </a:xfrm>
        </p:spPr>
        <p:txBody>
          <a:bodyPr>
            <a:normAutofit/>
          </a:bodyPr>
          <a:lstStyle/>
          <a:p>
            <a:pPr marL="0" indent="0" algn="just">
              <a:buNone/>
            </a:pPr>
            <a:r>
              <a:rPr lang="es-MX" sz="2800" dirty="0" smtClean="0"/>
              <a:t>El material resulta de utilidad en la enseñanza para el aprendizaje de la asignatura en cuestión, ya que los contenidos se presentan de manera coloridos y claros, favoreciendo el estilo de aprendizaje visual que predomina en los estudiantes, según algunas investigaciones realizadas.</a:t>
            </a:r>
            <a:endParaRPr lang="es-MX" sz="2800" dirty="0"/>
          </a:p>
        </p:txBody>
      </p:sp>
      <p:pic>
        <p:nvPicPr>
          <p:cNvPr id="4098" name="Picture 2" descr="https://media2.picsearch.com/is?1r_f4xM1pnYwsvcByz3-JCOxg5MkR1L5nOkDIvTS064&amp;height=2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5936" y="3351796"/>
            <a:ext cx="5662863" cy="2552700"/>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4883390" y="5796774"/>
            <a:ext cx="3018775" cy="215444"/>
          </a:xfrm>
          <a:prstGeom prst="rect">
            <a:avLst/>
          </a:prstGeom>
        </p:spPr>
        <p:txBody>
          <a:bodyPr wrap="none">
            <a:spAutoFit/>
          </a:bodyPr>
          <a:lstStyle/>
          <a:p>
            <a:pPr lvl="0"/>
            <a:r>
              <a:rPr lang="es-MX" sz="800" dirty="0">
                <a:solidFill>
                  <a:prstClr val="white"/>
                </a:solidFill>
              </a:rPr>
              <a:t>https://int.search.myway.com/search/AJimage.jhtml?&amp;n</a:t>
            </a:r>
          </a:p>
        </p:txBody>
      </p:sp>
    </p:spTree>
    <p:extLst>
      <p:ext uri="{BB962C8B-B14F-4D97-AF65-F5344CB8AC3E}">
        <p14:creationId xmlns:p14="http://schemas.microsoft.com/office/powerpoint/2010/main" val="2717730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38989" y="1587697"/>
            <a:ext cx="10010273" cy="3898703"/>
          </a:xfrm>
        </p:spPr>
        <p:txBody>
          <a:bodyPr>
            <a:normAutofit/>
          </a:bodyPr>
          <a:lstStyle/>
          <a:p>
            <a:pPr marL="0" indent="0" algn="just">
              <a:buNone/>
            </a:pPr>
            <a:r>
              <a:rPr lang="es-MX" sz="2400" dirty="0" smtClean="0"/>
              <a:t>Las estrategias que se sugieren para el mejor aprovechamiento del material son las siguientes:</a:t>
            </a:r>
          </a:p>
          <a:p>
            <a:pPr algn="just"/>
            <a:r>
              <a:rPr lang="es-MX" sz="2400" dirty="0" smtClean="0"/>
              <a:t>Exposición del material para generar una lluvia de ideas sobre los diversos conceptos, procedimientos, métodos y aplicaciones de los contenidos que se abordan en el material.</a:t>
            </a:r>
          </a:p>
          <a:p>
            <a:pPr algn="just"/>
            <a:r>
              <a:rPr lang="es-MX" sz="2400" dirty="0" smtClean="0"/>
              <a:t>Puede ser usado como una actividad de reforzamiento o realimentación ya que los estudiantes lo pueden revisar infinidad de veces y tenerlo como apunte digital.</a:t>
            </a:r>
          </a:p>
          <a:p>
            <a:endParaRPr lang="es-MX" dirty="0"/>
          </a:p>
        </p:txBody>
      </p:sp>
      <p:sp>
        <p:nvSpPr>
          <p:cNvPr id="4" name="Rectángulo 3"/>
          <p:cNvSpPr/>
          <p:nvPr/>
        </p:nvSpPr>
        <p:spPr>
          <a:xfrm>
            <a:off x="2435883" y="464767"/>
            <a:ext cx="6518131" cy="923330"/>
          </a:xfrm>
          <a:prstGeom prst="rect">
            <a:avLst/>
          </a:prstGeom>
          <a:noFill/>
        </p:spPr>
        <p:txBody>
          <a:bodyPr wrap="none" lIns="91440" tIns="45720" rIns="91440" bIns="45720">
            <a:spAutoFit/>
          </a:bodyPr>
          <a:lstStyle/>
          <a:p>
            <a:pPr algn="ctr"/>
            <a:r>
              <a:rPr lang="es-ES"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ESPECIFICACIONES</a:t>
            </a:r>
            <a:endParaRPr lang="es-E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5122" name="Picture 2" descr="https://media4.picsearch.com/is?Y6svsfsXQy9uYbjiLSDinpaIb0sTmpuymOHZxvjBhbI&amp;height=2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4015" y="4449678"/>
            <a:ext cx="3237986" cy="2324101"/>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8954014" y="6666057"/>
            <a:ext cx="3018775" cy="215444"/>
          </a:xfrm>
          <a:prstGeom prst="rect">
            <a:avLst/>
          </a:prstGeom>
        </p:spPr>
        <p:txBody>
          <a:bodyPr wrap="none">
            <a:spAutoFit/>
          </a:bodyPr>
          <a:lstStyle/>
          <a:p>
            <a:pPr lvl="0"/>
            <a:r>
              <a:rPr lang="es-MX" sz="800" dirty="0">
                <a:solidFill>
                  <a:prstClr val="white"/>
                </a:solidFill>
              </a:rPr>
              <a:t>https://int.search.myway.com/search/AJimage.jhtml?&amp;n</a:t>
            </a:r>
          </a:p>
        </p:txBody>
      </p:sp>
    </p:spTree>
    <p:extLst>
      <p:ext uri="{BB962C8B-B14F-4D97-AF65-F5344CB8AC3E}">
        <p14:creationId xmlns:p14="http://schemas.microsoft.com/office/powerpoint/2010/main" val="36766457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8722" y="1475402"/>
            <a:ext cx="8946541" cy="4195481"/>
          </a:xfrm>
        </p:spPr>
        <p:txBody>
          <a:bodyPr/>
          <a:lstStyle/>
          <a:p>
            <a:r>
              <a:rPr lang="es-MX" sz="3200" dirty="0" smtClean="0"/>
              <a:t>Cañón</a:t>
            </a:r>
          </a:p>
          <a:p>
            <a:r>
              <a:rPr lang="es-MX" sz="3200" dirty="0" smtClean="0"/>
              <a:t>Software de aplicación </a:t>
            </a:r>
            <a:r>
              <a:rPr lang="es-MX" sz="3200" dirty="0" err="1" smtClean="0"/>
              <a:t>Power</a:t>
            </a:r>
            <a:r>
              <a:rPr lang="es-MX" sz="3200" dirty="0" smtClean="0"/>
              <a:t> Point 2007</a:t>
            </a:r>
          </a:p>
          <a:p>
            <a:r>
              <a:rPr lang="es-MX" sz="3200" dirty="0" smtClean="0"/>
              <a:t>Computadora</a:t>
            </a:r>
          </a:p>
          <a:p>
            <a:r>
              <a:rPr lang="es-MX" sz="3200" dirty="0" smtClean="0"/>
              <a:t>Pintarrón</a:t>
            </a:r>
          </a:p>
          <a:p>
            <a:r>
              <a:rPr lang="es-MX" sz="3200" dirty="0" smtClean="0"/>
              <a:t>Material impreso (libros de texto, apuntes y ejercicios)</a:t>
            </a:r>
          </a:p>
          <a:p>
            <a:endParaRPr lang="es-MX" dirty="0" smtClean="0"/>
          </a:p>
          <a:p>
            <a:endParaRPr lang="es-MX" dirty="0"/>
          </a:p>
        </p:txBody>
      </p:sp>
      <p:sp>
        <p:nvSpPr>
          <p:cNvPr id="4" name="Rectángulo 3"/>
          <p:cNvSpPr/>
          <p:nvPr/>
        </p:nvSpPr>
        <p:spPr>
          <a:xfrm>
            <a:off x="301207" y="0"/>
            <a:ext cx="10041531" cy="923330"/>
          </a:xfrm>
          <a:prstGeom prst="rect">
            <a:avLst/>
          </a:prstGeom>
          <a:noFill/>
        </p:spPr>
        <p:txBody>
          <a:bodyPr wrap="none" lIns="91440" tIns="45720" rIns="91440" bIns="45720">
            <a:spAutoFit/>
          </a:bodyPr>
          <a:lstStyle/>
          <a:p>
            <a:pPr algn="ctr"/>
            <a:r>
              <a:rPr lang="es-E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RECURSOS QUE SE UTILIZARÁN</a:t>
            </a:r>
            <a:endParaRPr lang="es-E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6146" name="Picture 2" descr="https://media3.picsearch.com/is?Xtvb0Iu-__opZMjHuMzAHA4OnSsVGNovNQC3xBLxFC4&amp;height=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55876" y="4718383"/>
            <a:ext cx="2980384" cy="1905000"/>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9055875" y="6623383"/>
            <a:ext cx="3018775" cy="215444"/>
          </a:xfrm>
          <a:prstGeom prst="rect">
            <a:avLst/>
          </a:prstGeom>
        </p:spPr>
        <p:txBody>
          <a:bodyPr wrap="none">
            <a:spAutoFit/>
          </a:bodyPr>
          <a:lstStyle/>
          <a:p>
            <a:pPr lvl="0"/>
            <a:r>
              <a:rPr lang="es-MX" sz="800" dirty="0">
                <a:solidFill>
                  <a:prstClr val="white"/>
                </a:solidFill>
              </a:rPr>
              <a:t>https://int.search.myway.com/search/AJimage.jhtml?&amp;n</a:t>
            </a:r>
          </a:p>
        </p:txBody>
      </p:sp>
    </p:spTree>
    <p:extLst>
      <p:ext uri="{BB962C8B-B14F-4D97-AF65-F5344CB8AC3E}">
        <p14:creationId xmlns:p14="http://schemas.microsoft.com/office/powerpoint/2010/main" val="1439948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92705" y="1363487"/>
            <a:ext cx="8847586" cy="3042258"/>
          </a:xfrm>
        </p:spPr>
        <p:txBody>
          <a:bodyPr/>
          <a:lstStyle/>
          <a:p>
            <a:pPr marL="0" indent="0">
              <a:buNone/>
            </a:pPr>
            <a:r>
              <a:rPr lang="es-MX" sz="2400" dirty="0" smtClean="0"/>
              <a:t>El uso del presente material es de fácil acceso:</a:t>
            </a:r>
          </a:p>
          <a:p>
            <a:r>
              <a:rPr lang="es-MX" sz="2400" dirty="0" smtClean="0"/>
              <a:t>Abra el  dispositivo de almacenamiento con doble clic.</a:t>
            </a:r>
          </a:p>
          <a:p>
            <a:r>
              <a:rPr lang="es-MX" sz="2400" dirty="0" smtClean="0"/>
              <a:t>Para pasar las diapositivas de clic.</a:t>
            </a:r>
          </a:p>
          <a:p>
            <a:r>
              <a:rPr lang="es-MX" sz="2400" dirty="0" smtClean="0"/>
              <a:t>Con la tecla ESC se interrumpe la presentación.</a:t>
            </a:r>
          </a:p>
          <a:p>
            <a:r>
              <a:rPr lang="es-MX" sz="2400" dirty="0" smtClean="0"/>
              <a:t>Con las teclas </a:t>
            </a:r>
            <a:r>
              <a:rPr lang="es-MX" sz="2400" dirty="0" err="1" smtClean="0"/>
              <a:t>Redpág</a:t>
            </a:r>
            <a:r>
              <a:rPr lang="es-MX" sz="2400" dirty="0" smtClean="0"/>
              <a:t> y </a:t>
            </a:r>
            <a:r>
              <a:rPr lang="es-MX" sz="2400" dirty="0" err="1" smtClean="0"/>
              <a:t>Adpág</a:t>
            </a:r>
            <a:r>
              <a:rPr lang="es-MX" sz="2400" dirty="0" smtClean="0"/>
              <a:t> puede avanzar y retroceder las diapositivas.</a:t>
            </a:r>
          </a:p>
          <a:p>
            <a:pPr marL="0" indent="0">
              <a:buNone/>
            </a:pPr>
            <a:endParaRPr lang="es-MX" dirty="0"/>
          </a:p>
        </p:txBody>
      </p:sp>
      <p:sp>
        <p:nvSpPr>
          <p:cNvPr id="4" name="Rectángulo 3"/>
          <p:cNvSpPr/>
          <p:nvPr/>
        </p:nvSpPr>
        <p:spPr>
          <a:xfrm>
            <a:off x="2017207" y="336429"/>
            <a:ext cx="7792518" cy="923330"/>
          </a:xfrm>
          <a:prstGeom prst="rect">
            <a:avLst/>
          </a:prstGeom>
          <a:noFill/>
        </p:spPr>
        <p:txBody>
          <a:bodyPr wrap="none" lIns="91440" tIns="45720" rIns="91440" bIns="45720">
            <a:spAutoFit/>
          </a:bodyPr>
          <a:lstStyle/>
          <a:p>
            <a:pPr algn="ctr"/>
            <a:r>
              <a:rPr lang="es-E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INDICACIONES DE USO</a:t>
            </a:r>
            <a:endParaRPr lang="es-E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13314" name="Picture 2" descr="Resultado de imagen para metodologia dela investig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7420" y="4509473"/>
            <a:ext cx="3938155" cy="20203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
        <p:nvSpPr>
          <p:cNvPr id="2" name="Rectángulo 1"/>
          <p:cNvSpPr/>
          <p:nvPr/>
        </p:nvSpPr>
        <p:spPr>
          <a:xfrm>
            <a:off x="4575463" y="6422061"/>
            <a:ext cx="3020291" cy="215444"/>
          </a:xfrm>
          <a:prstGeom prst="rect">
            <a:avLst/>
          </a:prstGeom>
        </p:spPr>
        <p:txBody>
          <a:bodyPr wrap="square">
            <a:spAutoFit/>
          </a:bodyPr>
          <a:lstStyle/>
          <a:p>
            <a:r>
              <a:rPr lang="es-MX" sz="800" dirty="0"/>
              <a:t>https://www.google.com.mx/search?biw=1600&amp;bih=794</a:t>
            </a:r>
          </a:p>
        </p:txBody>
      </p:sp>
    </p:spTree>
    <p:extLst>
      <p:ext uri="{BB962C8B-B14F-4D97-AF65-F5344CB8AC3E}">
        <p14:creationId xmlns:p14="http://schemas.microsoft.com/office/powerpoint/2010/main" val="2932438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4189" y="1443318"/>
            <a:ext cx="10299032" cy="4195481"/>
          </a:xfrm>
        </p:spPr>
        <p:txBody>
          <a:bodyPr>
            <a:normAutofit fontScale="92500" lnSpcReduction="10000"/>
          </a:bodyPr>
          <a:lstStyle/>
          <a:p>
            <a:r>
              <a:rPr lang="es-MX" sz="2400" dirty="0" smtClean="0"/>
              <a:t>Genéricas</a:t>
            </a:r>
          </a:p>
          <a:p>
            <a:pPr marL="0" indent="0">
              <a:buNone/>
            </a:pPr>
            <a:r>
              <a:rPr lang="es-MX" sz="2400" dirty="0" smtClean="0"/>
              <a:t>4. Escucha, interpreta y emite mensajes pertinentes en distintos contextos mediante la utilización de medios y códigos y herramientas apropiadas.</a:t>
            </a:r>
          </a:p>
          <a:p>
            <a:pPr marL="0" indent="0">
              <a:buNone/>
            </a:pPr>
            <a:r>
              <a:rPr lang="es-MX" sz="2400" dirty="0" smtClean="0"/>
              <a:t>4.5 Maneja las tecnologías de la información y comunicación para obtener información y expresar ideas.</a:t>
            </a:r>
          </a:p>
          <a:p>
            <a:pPr marL="0" indent="0">
              <a:buNone/>
            </a:pPr>
            <a:r>
              <a:rPr lang="es-MX" sz="2400" dirty="0" smtClean="0"/>
              <a:t>5. Desarrolla innovaciones y propone soluciones a problemas a partir de métodos establecidos.</a:t>
            </a:r>
          </a:p>
          <a:p>
            <a:pPr marL="0" indent="0">
              <a:buNone/>
            </a:pPr>
            <a:r>
              <a:rPr lang="es-MX" sz="2400" dirty="0" smtClean="0"/>
              <a:t>5.1 Sigue instrucciones y procedimientos de manera reflexiva, comprendiendo como cada uno de sus pasos, contribuye al alcance de un objetivo.</a:t>
            </a:r>
          </a:p>
          <a:p>
            <a:pPr marL="0" indent="0">
              <a:buNone/>
            </a:pPr>
            <a:r>
              <a:rPr lang="es-MX" sz="2400" dirty="0" smtClean="0"/>
              <a:t>5.2 Ordena información de acuerdo a categorías, jerarquías y relaciones</a:t>
            </a:r>
          </a:p>
          <a:p>
            <a:endParaRPr lang="es-MX" dirty="0"/>
          </a:p>
        </p:txBody>
      </p:sp>
      <p:sp>
        <p:nvSpPr>
          <p:cNvPr id="4" name="Rectángulo 3"/>
          <p:cNvSpPr/>
          <p:nvPr/>
        </p:nvSpPr>
        <p:spPr>
          <a:xfrm>
            <a:off x="592612" y="192051"/>
            <a:ext cx="9775432" cy="830997"/>
          </a:xfrm>
          <a:prstGeom prst="rect">
            <a:avLst/>
          </a:prstGeom>
          <a:noFill/>
        </p:spPr>
        <p:txBody>
          <a:bodyPr wrap="none" lIns="91440" tIns="45720" rIns="91440" bIns="45720">
            <a:spAutoFit/>
          </a:bodyPr>
          <a:lstStyle/>
          <a:p>
            <a:pPr algn="ctr"/>
            <a:r>
              <a:rPr lang="es-ES" sz="48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COMPETENCIAS A DESARROLLAR</a:t>
            </a:r>
            <a:endParaRPr lang="es-ES" sz="4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4082469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2339</TotalTime>
  <Words>2696</Words>
  <Application>Microsoft Office PowerPoint</Application>
  <PresentationFormat>Panorámica</PresentationFormat>
  <Paragraphs>265</Paragraphs>
  <Slides>47</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47</vt:i4>
      </vt:variant>
    </vt:vector>
  </HeadingPairs>
  <TitlesOfParts>
    <vt:vector size="54" baseType="lpstr">
      <vt:lpstr>Arial</vt:lpstr>
      <vt:lpstr>Calibri</vt:lpstr>
      <vt:lpstr>Century Gothic</vt:lpstr>
      <vt:lpstr>Times New Roman</vt:lpstr>
      <vt:lpstr>Wingdings</vt:lpstr>
      <vt:lpstr>Wingdings 3</vt:lpstr>
      <vt:lpstr>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Ejercicio No. 1: Ahora tu puedes escribir tu propia definición de Ciencia.</vt:lpstr>
      <vt:lpstr>Presentación de PowerPoint</vt:lpstr>
      <vt:lpstr>CONCEPTO DE INVESTIGACIÓN </vt:lpstr>
      <vt:lpstr>Ejercicio No. 2: Con tus conocimientos previos escribe el significado de:</vt:lpstr>
      <vt:lpstr>Presentación de PowerPoint</vt:lpstr>
      <vt:lpstr>CONCEPTO DE MÉTODO CIENTÍFICO</vt:lpstr>
      <vt:lpstr>Ejercicio No. 3: Escribe algún objeto de estudio que puede ser indagado de acuerdo al método científico</vt:lpstr>
      <vt:lpstr>Presentación de PowerPoint</vt:lpstr>
      <vt:lpstr>METODOLOGÍA</vt:lpstr>
      <vt:lpstr>METODOLOGÍA DE LA INVESTIGACIÓN</vt:lpstr>
      <vt:lpstr>MÉTODO</vt:lpstr>
      <vt:lpstr>Ejercicio No. 4: Escribe en el siguiente espacio tu definición de metodología y método.</vt:lpstr>
      <vt:lpstr>Presentación de PowerPoint</vt:lpstr>
      <vt:lpstr>Presentación de PowerPoint</vt:lpstr>
      <vt:lpstr>Presentación de PowerPoint</vt:lpstr>
      <vt:lpstr>Presentación de PowerPoint</vt:lpstr>
      <vt:lpstr>Ejercicio No. 4: Elabora un cuadro comparativo sobre las características de la investigación de Campo, Documental y Experimental.</vt:lpstr>
      <vt:lpstr>Presentación de PowerPoint</vt:lpstr>
      <vt:lpstr>KARL R. POPPER (Austria 1902 – 1994)</vt:lpstr>
      <vt:lpstr>1.1.5.1 INVESTIGACIÓN CUANTITATIVO CONCEPTO</vt:lpstr>
      <vt:lpstr>1.1.5.4.2 CARACTERISTICAS CUANTITATIVA</vt:lpstr>
      <vt:lpstr> 1.1.5.5 ORIGEN DE LA INVESTIGACION CUALITATIVO</vt:lpstr>
      <vt:lpstr>MAX WEBER (1864 – 1920)</vt:lpstr>
      <vt:lpstr>EL CONSTRUCTIVISMO PROPONE</vt:lpstr>
      <vt:lpstr>1.1.5.5.2 CARACTERISTICAS DE LA INVESTIGACION CUALITATIVA</vt:lpstr>
      <vt:lpstr>Ejercicio No. 6 Elabora un cuadro comparativo de las características de la investigación cuantitativa y cualitativa. </vt:lpstr>
      <vt:lpstr>FIN DEL MÓDULO I LA INVESTIGACION COMO DISCIPLINA</vt:lpstr>
      <vt:lpstr>REFERENCIAS BIBLIOGRAFICAS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90</cp:revision>
  <dcterms:created xsi:type="dcterms:W3CDTF">2017-08-24T16:45:43Z</dcterms:created>
  <dcterms:modified xsi:type="dcterms:W3CDTF">2017-10-20T20:38:16Z</dcterms:modified>
</cp:coreProperties>
</file>