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303" r:id="rId14"/>
    <p:sldId id="269" r:id="rId15"/>
    <p:sldId id="275" r:id="rId16"/>
    <p:sldId id="276" r:id="rId17"/>
    <p:sldId id="292" r:id="rId18"/>
    <p:sldId id="294" r:id="rId19"/>
    <p:sldId id="312" r:id="rId20"/>
    <p:sldId id="314" r:id="rId21"/>
    <p:sldId id="315" r:id="rId22"/>
    <p:sldId id="304" r:id="rId23"/>
    <p:sldId id="302" r:id="rId24"/>
    <p:sldId id="317" r:id="rId25"/>
    <p:sldId id="309" r:id="rId26"/>
    <p:sldId id="311" r:id="rId27"/>
    <p:sldId id="316" r:id="rId28"/>
    <p:sldId id="306" r:id="rId29"/>
    <p:sldId id="339" r:id="rId30"/>
    <p:sldId id="324" r:id="rId31"/>
    <p:sldId id="332" r:id="rId32"/>
    <p:sldId id="334" r:id="rId33"/>
    <p:sldId id="335" r:id="rId34"/>
    <p:sldId id="318" r:id="rId35"/>
    <p:sldId id="319" r:id="rId36"/>
    <p:sldId id="320" r:id="rId37"/>
    <p:sldId id="322" r:id="rId38"/>
    <p:sldId id="323" r:id="rId39"/>
    <p:sldId id="321" r:id="rId40"/>
    <p:sldId id="338" r:id="rId41"/>
    <p:sldId id="307" r:id="rId42"/>
    <p:sldId id="325" r:id="rId43"/>
    <p:sldId id="328" r:id="rId44"/>
    <p:sldId id="329" r:id="rId45"/>
    <p:sldId id="330" r:id="rId46"/>
    <p:sldId id="327" r:id="rId47"/>
    <p:sldId id="297" r:id="rId48"/>
    <p:sldId id="299" r:id="rId49"/>
    <p:sldId id="331" r:id="rId50"/>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1506" y="-15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FC4E99B-FDCB-4FE0-ABC1-1DBE61803FB1}" type="doc">
      <dgm:prSet loTypeId="urn:microsoft.com/office/officeart/2005/8/layout/arrow5" loCatId="process" qsTypeId="urn:microsoft.com/office/officeart/2005/8/quickstyle/simple1" qsCatId="simple" csTypeId="urn:microsoft.com/office/officeart/2005/8/colors/accent1_2" csCatId="accent1" phldr="1"/>
      <dgm:spPr/>
      <dgm:t>
        <a:bodyPr/>
        <a:lstStyle/>
        <a:p>
          <a:endParaRPr lang="es-MX"/>
        </a:p>
      </dgm:t>
    </dgm:pt>
    <dgm:pt modelId="{D1CBEC75-79D9-4CEB-B7AA-E1B3E6851369}">
      <dgm:prSet phldrT="[Texto]"/>
      <dgm:spPr>
        <a:solidFill>
          <a:srgbClr val="FF0000"/>
        </a:solidFill>
      </dgm:spPr>
      <dgm:t>
        <a:bodyPr/>
        <a:lstStyle/>
        <a:p>
          <a:r>
            <a:rPr lang="es-MX" dirty="0" smtClean="0"/>
            <a:t>Lo prohibido</a:t>
          </a:r>
          <a:endParaRPr lang="es-MX" dirty="0"/>
        </a:p>
      </dgm:t>
    </dgm:pt>
    <dgm:pt modelId="{E6ABD453-A73F-4314-9125-4C43C8BDA0D6}" type="parTrans" cxnId="{ABB867EC-12FA-4E28-80A8-AC33F189DF44}">
      <dgm:prSet/>
      <dgm:spPr/>
      <dgm:t>
        <a:bodyPr/>
        <a:lstStyle/>
        <a:p>
          <a:endParaRPr lang="es-MX"/>
        </a:p>
      </dgm:t>
    </dgm:pt>
    <dgm:pt modelId="{7BEAFACD-7430-41D6-BF8A-C31F587630BD}" type="sibTrans" cxnId="{ABB867EC-12FA-4E28-80A8-AC33F189DF44}">
      <dgm:prSet/>
      <dgm:spPr/>
      <dgm:t>
        <a:bodyPr/>
        <a:lstStyle/>
        <a:p>
          <a:endParaRPr lang="es-MX"/>
        </a:p>
      </dgm:t>
    </dgm:pt>
    <dgm:pt modelId="{99ABD636-8027-45AD-AE7D-43C4E263AE60}">
      <dgm:prSet phldrT="[Texto]"/>
      <dgm:spPr/>
      <dgm:t>
        <a:bodyPr/>
        <a:lstStyle/>
        <a:p>
          <a:r>
            <a:rPr lang="es-MX" dirty="0" smtClean="0"/>
            <a:t>Lo que se práctica pero no se explica y se evita hablar de ello </a:t>
          </a:r>
          <a:endParaRPr lang="es-MX" dirty="0"/>
        </a:p>
      </dgm:t>
    </dgm:pt>
    <dgm:pt modelId="{B9808C32-EE7D-4392-B464-A5A3EC317AC2}" type="parTrans" cxnId="{0414FC6A-E056-4B78-B7F5-85ABE9A2E7C7}">
      <dgm:prSet/>
      <dgm:spPr/>
      <dgm:t>
        <a:bodyPr/>
        <a:lstStyle/>
        <a:p>
          <a:endParaRPr lang="es-MX"/>
        </a:p>
      </dgm:t>
    </dgm:pt>
    <dgm:pt modelId="{0C6B31E0-748E-49A3-B187-A0A51A3DB521}" type="sibTrans" cxnId="{0414FC6A-E056-4B78-B7F5-85ABE9A2E7C7}">
      <dgm:prSet/>
      <dgm:spPr/>
      <dgm:t>
        <a:bodyPr/>
        <a:lstStyle/>
        <a:p>
          <a:endParaRPr lang="es-MX"/>
        </a:p>
      </dgm:t>
    </dgm:pt>
    <dgm:pt modelId="{C811D039-76CB-4A03-9C4E-288208D61A90}" type="pres">
      <dgm:prSet presAssocID="{4FC4E99B-FDCB-4FE0-ABC1-1DBE61803FB1}" presName="diagram" presStyleCnt="0">
        <dgm:presLayoutVars>
          <dgm:dir/>
          <dgm:resizeHandles val="exact"/>
        </dgm:presLayoutVars>
      </dgm:prSet>
      <dgm:spPr/>
      <dgm:t>
        <a:bodyPr/>
        <a:lstStyle/>
        <a:p>
          <a:endParaRPr lang="es-MX"/>
        </a:p>
      </dgm:t>
    </dgm:pt>
    <dgm:pt modelId="{FD2B1B6E-AA07-4348-9EA3-D5E5C6C2C8FC}" type="pres">
      <dgm:prSet presAssocID="{D1CBEC75-79D9-4CEB-B7AA-E1B3E6851369}" presName="arrow" presStyleLbl="node1" presStyleIdx="0" presStyleCnt="2">
        <dgm:presLayoutVars>
          <dgm:bulletEnabled val="1"/>
        </dgm:presLayoutVars>
      </dgm:prSet>
      <dgm:spPr/>
      <dgm:t>
        <a:bodyPr/>
        <a:lstStyle/>
        <a:p>
          <a:endParaRPr lang="es-MX"/>
        </a:p>
      </dgm:t>
    </dgm:pt>
    <dgm:pt modelId="{FAB08284-5012-45E2-9F53-D641F4631ACD}" type="pres">
      <dgm:prSet presAssocID="{99ABD636-8027-45AD-AE7D-43C4E263AE60}" presName="arrow" presStyleLbl="node1" presStyleIdx="1" presStyleCnt="2">
        <dgm:presLayoutVars>
          <dgm:bulletEnabled val="1"/>
        </dgm:presLayoutVars>
      </dgm:prSet>
      <dgm:spPr/>
      <dgm:t>
        <a:bodyPr/>
        <a:lstStyle/>
        <a:p>
          <a:endParaRPr lang="es-MX"/>
        </a:p>
      </dgm:t>
    </dgm:pt>
  </dgm:ptLst>
  <dgm:cxnLst>
    <dgm:cxn modelId="{0414FC6A-E056-4B78-B7F5-85ABE9A2E7C7}" srcId="{4FC4E99B-FDCB-4FE0-ABC1-1DBE61803FB1}" destId="{99ABD636-8027-45AD-AE7D-43C4E263AE60}" srcOrd="1" destOrd="0" parTransId="{B9808C32-EE7D-4392-B464-A5A3EC317AC2}" sibTransId="{0C6B31E0-748E-49A3-B187-A0A51A3DB521}"/>
    <dgm:cxn modelId="{ABB867EC-12FA-4E28-80A8-AC33F189DF44}" srcId="{4FC4E99B-FDCB-4FE0-ABC1-1DBE61803FB1}" destId="{D1CBEC75-79D9-4CEB-B7AA-E1B3E6851369}" srcOrd="0" destOrd="0" parTransId="{E6ABD453-A73F-4314-9125-4C43C8BDA0D6}" sibTransId="{7BEAFACD-7430-41D6-BF8A-C31F587630BD}"/>
    <dgm:cxn modelId="{0F465BF2-4257-4D4E-A3E2-20D751FFBF8C}" type="presOf" srcId="{D1CBEC75-79D9-4CEB-B7AA-E1B3E6851369}" destId="{FD2B1B6E-AA07-4348-9EA3-D5E5C6C2C8FC}" srcOrd="0" destOrd="0" presId="urn:microsoft.com/office/officeart/2005/8/layout/arrow5"/>
    <dgm:cxn modelId="{8E614024-4AE3-4CFD-9E33-66C8CCAE75BB}" type="presOf" srcId="{4FC4E99B-FDCB-4FE0-ABC1-1DBE61803FB1}" destId="{C811D039-76CB-4A03-9C4E-288208D61A90}" srcOrd="0" destOrd="0" presId="urn:microsoft.com/office/officeart/2005/8/layout/arrow5"/>
    <dgm:cxn modelId="{F56AD832-F8D3-4252-9311-705D01260AEE}" type="presOf" srcId="{99ABD636-8027-45AD-AE7D-43C4E263AE60}" destId="{FAB08284-5012-45E2-9F53-D641F4631ACD}" srcOrd="0" destOrd="0" presId="urn:microsoft.com/office/officeart/2005/8/layout/arrow5"/>
    <dgm:cxn modelId="{D131BBF3-15F7-423C-B02F-0C4C26D96FF1}" type="presParOf" srcId="{C811D039-76CB-4A03-9C4E-288208D61A90}" destId="{FD2B1B6E-AA07-4348-9EA3-D5E5C6C2C8FC}" srcOrd="0" destOrd="0" presId="urn:microsoft.com/office/officeart/2005/8/layout/arrow5"/>
    <dgm:cxn modelId="{7AF9034C-F087-4660-8FEB-348CBC197E94}" type="presParOf" srcId="{C811D039-76CB-4A03-9C4E-288208D61A90}" destId="{FAB08284-5012-45E2-9F53-D641F4631ACD}" srcOrd="1" destOrd="0" presId="urn:microsoft.com/office/officeart/2005/8/layout/arrow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2B1B6E-AA07-4348-9EA3-D5E5C6C2C8FC}">
      <dsp:nvSpPr>
        <dsp:cNvPr id="0" name=""/>
        <dsp:cNvSpPr/>
      </dsp:nvSpPr>
      <dsp:spPr>
        <a:xfrm rot="16200000">
          <a:off x="702" y="261838"/>
          <a:ext cx="4002285" cy="4002285"/>
        </a:xfrm>
        <a:prstGeom prst="downArrow">
          <a:avLst>
            <a:gd name="adj1" fmla="val 50000"/>
            <a:gd name="adj2" fmla="val 35000"/>
          </a:avLst>
        </a:prstGeom>
        <a:solidFill>
          <a:srgbClr val="FF0000"/>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es-MX" sz="2300" kern="1200" dirty="0" smtClean="0"/>
            <a:t>Lo prohibido</a:t>
          </a:r>
          <a:endParaRPr lang="es-MX" sz="2300" kern="1200" dirty="0"/>
        </a:p>
      </dsp:txBody>
      <dsp:txXfrm rot="5400000">
        <a:off x="702" y="1262409"/>
        <a:ext cx="3301885" cy="2001143"/>
      </dsp:txXfrm>
    </dsp:sp>
    <dsp:sp modelId="{FAB08284-5012-45E2-9F53-D641F4631ACD}">
      <dsp:nvSpPr>
        <dsp:cNvPr id="0" name=""/>
        <dsp:cNvSpPr/>
      </dsp:nvSpPr>
      <dsp:spPr>
        <a:xfrm rot="5400000">
          <a:off x="4226611" y="261838"/>
          <a:ext cx="4002285" cy="4002285"/>
        </a:xfrm>
        <a:prstGeom prst="downArrow">
          <a:avLst>
            <a:gd name="adj1" fmla="val 50000"/>
            <a:gd name="adj2" fmla="val 35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es-MX" sz="2300" kern="1200" dirty="0" smtClean="0"/>
            <a:t>Lo que se práctica pero no se explica y se evita hablar de ello </a:t>
          </a:r>
          <a:endParaRPr lang="es-MX" sz="2300" kern="1200" dirty="0"/>
        </a:p>
      </dsp:txBody>
      <dsp:txXfrm rot="-5400000">
        <a:off x="4927011" y="1262409"/>
        <a:ext cx="3301885" cy="2001143"/>
      </dsp:txXfrm>
    </dsp:sp>
  </dsp:spTree>
</dsp:drawing>
</file>

<file path=ppt/diagrams/layout1.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A0387B29-5C70-4D84-A102-7034E85D877A}" type="datetimeFigureOut">
              <a:rPr lang="es-MX" smtClean="0"/>
              <a:t>13/10/2017</a:t>
            </a:fld>
            <a:endParaRPr lang="es-MX"/>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s-MX"/>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CF2765F3-0FFA-48FA-9FD4-4023411DE378}" type="slidenum">
              <a:rPr lang="es-MX" smtClean="0"/>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A0387B29-5C70-4D84-A102-7034E85D877A}" type="datetimeFigureOut">
              <a:rPr lang="es-MX" smtClean="0"/>
              <a:t>13/10/2017</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CF2765F3-0FFA-48FA-9FD4-4023411DE378}"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A0387B29-5C70-4D84-A102-7034E85D877A}" type="datetimeFigureOut">
              <a:rPr lang="es-MX" smtClean="0"/>
              <a:t>13/10/2017</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CF2765F3-0FFA-48FA-9FD4-4023411DE378}"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A0387B29-5C70-4D84-A102-7034E85D877A}" type="datetimeFigureOut">
              <a:rPr lang="es-MX" smtClean="0"/>
              <a:t>13/10/2017</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CF2765F3-0FFA-48FA-9FD4-4023411DE378}" type="slidenum">
              <a:rPr lang="es-MX" smtClean="0"/>
              <a:t>‹Nº›</a:t>
            </a:fld>
            <a:endParaRPr lang="es-MX"/>
          </a:p>
        </p:txBody>
      </p:sp>
      <p:sp>
        <p:nvSpPr>
          <p:cNvPr id="7" name="6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A0387B29-5C70-4D84-A102-7034E85D877A}" type="datetimeFigureOut">
              <a:rPr lang="es-MX" smtClean="0"/>
              <a:t>13/10/2017</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CF2765F3-0FFA-48FA-9FD4-4023411DE378}" type="slidenum">
              <a:rPr lang="es-MX" smtClean="0"/>
              <a:t>‹Nº›</a:t>
            </a:fld>
            <a:endParaRPr lang="es-MX"/>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A0387B29-5C70-4D84-A102-7034E85D877A}" type="datetimeFigureOut">
              <a:rPr lang="es-MX" smtClean="0"/>
              <a:t>13/10/2017</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CF2765F3-0FFA-48FA-9FD4-4023411DE378}" type="slidenum">
              <a:rPr lang="es-MX" smtClean="0"/>
              <a:t>‹Nº›</a:t>
            </a:fld>
            <a:endParaRPr lang="es-MX"/>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A0387B29-5C70-4D84-A102-7034E85D877A}" type="datetimeFigureOut">
              <a:rPr lang="es-MX" smtClean="0"/>
              <a:t>13/10/2017</a:t>
            </a:fld>
            <a:endParaRPr lang="es-MX"/>
          </a:p>
        </p:txBody>
      </p:sp>
      <p:sp>
        <p:nvSpPr>
          <p:cNvPr id="8" name="7 Marcador de pie de página"/>
          <p:cNvSpPr>
            <a:spLocks noGrp="1"/>
          </p:cNvSpPr>
          <p:nvPr>
            <p:ph type="ftr" sz="quarter" idx="11"/>
          </p:nvPr>
        </p:nvSpPr>
        <p:spPr/>
        <p:txBody>
          <a:bodyPr/>
          <a:lstStyle>
            <a:extLst/>
          </a:lstStyle>
          <a:p>
            <a:endParaRPr lang="es-MX"/>
          </a:p>
        </p:txBody>
      </p:sp>
      <p:sp>
        <p:nvSpPr>
          <p:cNvPr id="9" name="8 Marcador de número de diapositiva"/>
          <p:cNvSpPr>
            <a:spLocks noGrp="1"/>
          </p:cNvSpPr>
          <p:nvPr>
            <p:ph type="sldNum" sz="quarter" idx="12"/>
          </p:nvPr>
        </p:nvSpPr>
        <p:spPr/>
        <p:txBody>
          <a:bodyPr/>
          <a:lstStyle>
            <a:extLst/>
          </a:lstStyle>
          <a:p>
            <a:fld id="{CF2765F3-0FFA-48FA-9FD4-4023411DE378}" type="slidenum">
              <a:rPr lang="es-MX" smtClean="0"/>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fld id="{A0387B29-5C70-4D84-A102-7034E85D877A}" type="datetimeFigureOut">
              <a:rPr lang="es-MX" smtClean="0"/>
              <a:t>13/10/2017</a:t>
            </a:fld>
            <a:endParaRPr lang="es-MX"/>
          </a:p>
        </p:txBody>
      </p:sp>
      <p:sp>
        <p:nvSpPr>
          <p:cNvPr id="4" name="3 Marcador de pie de página"/>
          <p:cNvSpPr>
            <a:spLocks noGrp="1"/>
          </p:cNvSpPr>
          <p:nvPr>
            <p:ph type="ftr" sz="quarter" idx="11"/>
          </p:nvPr>
        </p:nvSpPr>
        <p:spPr/>
        <p:txBody>
          <a:bodyPr/>
          <a:lstStyle>
            <a:extLst/>
          </a:lstStyle>
          <a:p>
            <a:endParaRPr lang="es-MX"/>
          </a:p>
        </p:txBody>
      </p:sp>
      <p:sp>
        <p:nvSpPr>
          <p:cNvPr id="5" name="4 Marcador de número de diapositiva"/>
          <p:cNvSpPr>
            <a:spLocks noGrp="1"/>
          </p:cNvSpPr>
          <p:nvPr>
            <p:ph type="sldNum" sz="quarter" idx="12"/>
          </p:nvPr>
        </p:nvSpPr>
        <p:spPr/>
        <p:txBody>
          <a:bodyPr/>
          <a:lstStyle>
            <a:extLst/>
          </a:lstStyle>
          <a:p>
            <a:fld id="{CF2765F3-0FFA-48FA-9FD4-4023411DE378}" type="slidenum">
              <a:rPr lang="es-MX" smtClean="0"/>
              <a:t>‹Nº›</a:t>
            </a:fld>
            <a:endParaRPr lang="es-MX"/>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A0387B29-5C70-4D84-A102-7034E85D877A}" type="datetimeFigureOut">
              <a:rPr lang="es-MX" smtClean="0"/>
              <a:t>13/10/2017</a:t>
            </a:fld>
            <a:endParaRPr lang="es-MX"/>
          </a:p>
        </p:txBody>
      </p:sp>
      <p:sp>
        <p:nvSpPr>
          <p:cNvPr id="3" name="2 Marcador de pie de página"/>
          <p:cNvSpPr>
            <a:spLocks noGrp="1"/>
          </p:cNvSpPr>
          <p:nvPr>
            <p:ph type="ftr" sz="quarter" idx="11"/>
          </p:nvPr>
        </p:nvSpPr>
        <p:spPr/>
        <p:txBody>
          <a:bodyPr/>
          <a:lstStyle>
            <a:extLst/>
          </a:lstStyle>
          <a:p>
            <a:endParaRPr lang="es-MX"/>
          </a:p>
        </p:txBody>
      </p:sp>
      <p:sp>
        <p:nvSpPr>
          <p:cNvPr id="4" name="3 Marcador de número de diapositiva"/>
          <p:cNvSpPr>
            <a:spLocks noGrp="1"/>
          </p:cNvSpPr>
          <p:nvPr>
            <p:ph type="sldNum" sz="quarter" idx="12"/>
          </p:nvPr>
        </p:nvSpPr>
        <p:spPr/>
        <p:txBody>
          <a:bodyPr/>
          <a:lstStyle>
            <a:extLst/>
          </a:lstStyle>
          <a:p>
            <a:fld id="{CF2765F3-0FFA-48FA-9FD4-4023411DE378}"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extLst/>
          </a:lstStyle>
          <a:p>
            <a:fld id="{A0387B29-5C70-4D84-A102-7034E85D877A}" type="datetimeFigureOut">
              <a:rPr lang="es-MX" smtClean="0"/>
              <a:t>13/10/2017</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CF2765F3-0FFA-48FA-9FD4-4023411DE378}" type="slidenum">
              <a:rPr lang="es-MX" smtClean="0"/>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A0387B29-5C70-4D84-A102-7034E85D877A}" type="datetimeFigureOut">
              <a:rPr lang="es-MX" smtClean="0"/>
              <a:t>13/10/2017</a:t>
            </a:fld>
            <a:endParaRPr lang="es-MX"/>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MX"/>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CF2765F3-0FFA-48FA-9FD4-4023411DE378}" type="slidenum">
              <a:rPr lang="es-MX" smtClean="0"/>
              <a:t>‹Nº›</a:t>
            </a:fld>
            <a:endParaRPr lang="es-MX"/>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8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A0387B29-5C70-4D84-A102-7034E85D877A}" type="datetimeFigureOut">
              <a:rPr lang="es-MX" smtClean="0"/>
              <a:t>13/10/2017</a:t>
            </a:fld>
            <a:endParaRPr lang="es-MX"/>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MX"/>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CF2765F3-0FFA-48FA-9FD4-4023411DE378}"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3" Type="http://schemas.openxmlformats.org/officeDocument/2006/relationships/hyperlink" Target="http://cec.vcn.bc.ca/mpfc/ctas.htm" TargetMode="External"/><Relationship Id="rId2" Type="http://schemas.openxmlformats.org/officeDocument/2006/relationships/hyperlink" Target="http://teoriaehistoriaantropologica.blogspot.mx/2012/04/levi-strauss-la-estructura-como-modelo.html" TargetMode="External"/><Relationship Id="rId1" Type="http://schemas.openxmlformats.org/officeDocument/2006/relationships/slideLayout" Target="../slideLayouts/slideLayout2.xml"/><Relationship Id="rId6" Type="http://schemas.openxmlformats.org/officeDocument/2006/relationships/hyperlink" Target="https://www.google.com.mx/url?sa=t&amp;rct=j&amp;q=&amp;esrc=s&amp;source=web&amp;cd=3&amp;cad=rja&amp;uact=8&amp;ved=0ahUKEwi1s87jtuzWAhUp5YMKHYlhD9sQFggxMAI&amp;url=https://www.unfpa.org/es/educaci%C3%B3n-sexual-integral&amp;usg=AOvVaw1hDpV85bUGypkUIO2ZZQZ_" TargetMode="External"/><Relationship Id="rId5" Type="http://schemas.openxmlformats.org/officeDocument/2006/relationships/hyperlink" Target="https://www.elnuevodia.com/noticias/locales/nota/incestolasrazonesysusconsecuencias-2017359/" TargetMode="External"/><Relationship Id="rId4" Type="http://schemas.openxmlformats.org/officeDocument/2006/relationships/hyperlink" Target="http://cec.vcn.bc.ca/mpfc/modules/fam-incs.htm" TargetMode="External"/></Relationships>
</file>

<file path=ppt/slides/_rels/slide49.xml.rels><?xml version="1.0" encoding="UTF-8" standalone="yes"?>
<Relationships xmlns="http://schemas.openxmlformats.org/package/2006/relationships"><Relationship Id="rId3" Type="http://schemas.openxmlformats.org/officeDocument/2006/relationships/hyperlink" Target="https://www.google.com.mx/url?sa=t&amp;rct=j&amp;q=&amp;esrc=s&amp;source=video&amp;cd=3&amp;cad=rja&amp;uact=8&amp;ved=0ahUKEwj8h9fD2uzWAhXmy4MKHb9ADs8QtwIILzAC&amp;url=https://www.youtube.com/watch?v%3D4xsOqJl8IkA&amp;usg=AOvVaw1OtD85YaHVkMPY6kV_q4Qo" TargetMode="External"/><Relationship Id="rId2" Type="http://schemas.openxmlformats.org/officeDocument/2006/relationships/hyperlink" Target="https://www.youtube.com/watch?v=GCqh8_Kevqw" TargetMode="External"/><Relationship Id="rId1" Type="http://schemas.openxmlformats.org/officeDocument/2006/relationships/slideLayout" Target="../slideLayouts/slideLayout2.xml"/><Relationship Id="rId4" Type="http://schemas.openxmlformats.org/officeDocument/2006/relationships/hyperlink" Target="https://www.youtube.com/watch?v=4xsOqJl8IkA"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9 Marcador de contenido" descr="escudo_UAEM.png"/>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95288" y="188913"/>
            <a:ext cx="1377950" cy="1309687"/>
          </a:xfrm>
        </p:spPr>
      </p:pic>
      <p:sp>
        <p:nvSpPr>
          <p:cNvPr id="2050" name="Rectangle 2"/>
          <p:cNvSpPr>
            <a:spLocks noGrp="1" noChangeArrowheads="1"/>
          </p:cNvSpPr>
          <p:nvPr>
            <p:ph type="title"/>
          </p:nvPr>
        </p:nvSpPr>
        <p:spPr/>
        <p:txBody>
          <a:bodyPr>
            <a:normAutofit fontScale="90000"/>
          </a:bodyPr>
          <a:lstStyle/>
          <a:p>
            <a:pPr algn="ctr" eaLnBrk="1" fontAlgn="auto" hangingPunct="1">
              <a:spcAft>
                <a:spcPts val="0"/>
              </a:spcAft>
              <a:defRPr/>
            </a:pPr>
            <a:r>
              <a:rPr lang="es-ES" sz="4000" dirty="0" smtClean="0">
                <a:solidFill>
                  <a:schemeClr val="accent4">
                    <a:lumMod val="10000"/>
                  </a:schemeClr>
                </a:solidFill>
              </a:rPr>
              <a:t/>
            </a:r>
            <a:br>
              <a:rPr lang="es-ES" sz="4000" dirty="0" smtClean="0">
                <a:solidFill>
                  <a:schemeClr val="accent4">
                    <a:lumMod val="10000"/>
                  </a:schemeClr>
                </a:solidFill>
              </a:rPr>
            </a:br>
            <a:r>
              <a:rPr lang="es-ES" sz="2700" dirty="0" smtClean="0">
                <a:solidFill>
                  <a:schemeClr val="accent4">
                    <a:lumMod val="10000"/>
                  </a:schemeClr>
                </a:solidFill>
              </a:rPr>
              <a:t>UNIVERSIDAD AUTÓNOMA DEL </a:t>
            </a:r>
            <a:br>
              <a:rPr lang="es-ES" sz="2700" dirty="0" smtClean="0">
                <a:solidFill>
                  <a:schemeClr val="accent4">
                    <a:lumMod val="10000"/>
                  </a:schemeClr>
                </a:solidFill>
              </a:rPr>
            </a:br>
            <a:r>
              <a:rPr lang="es-ES" sz="2700" dirty="0" smtClean="0">
                <a:solidFill>
                  <a:schemeClr val="accent4">
                    <a:lumMod val="10000"/>
                  </a:schemeClr>
                </a:solidFill>
              </a:rPr>
              <a:t>ESTADO DE MÉXICO</a:t>
            </a:r>
            <a:br>
              <a:rPr lang="es-ES" sz="2700" dirty="0" smtClean="0">
                <a:solidFill>
                  <a:schemeClr val="accent4">
                    <a:lumMod val="10000"/>
                  </a:schemeClr>
                </a:solidFill>
              </a:rPr>
            </a:br>
            <a:r>
              <a:rPr lang="es-ES" sz="2700" dirty="0" smtClean="0">
                <a:solidFill>
                  <a:schemeClr val="accent4">
                    <a:lumMod val="10000"/>
                  </a:schemeClr>
                </a:solidFill>
              </a:rPr>
              <a:t>PLANTEL “IGNACIO RAMÍREZ C.”</a:t>
            </a:r>
            <a:br>
              <a:rPr lang="es-ES" sz="2700" dirty="0" smtClean="0">
                <a:solidFill>
                  <a:schemeClr val="accent4">
                    <a:lumMod val="10000"/>
                  </a:schemeClr>
                </a:solidFill>
              </a:rPr>
            </a:br>
            <a:r>
              <a:rPr lang="es-ES" sz="2700" dirty="0" smtClean="0">
                <a:solidFill>
                  <a:schemeClr val="accent4">
                    <a:lumMod val="10000"/>
                  </a:schemeClr>
                </a:solidFill>
              </a:rPr>
              <a:t/>
            </a:r>
            <a:br>
              <a:rPr lang="es-ES" sz="2700" dirty="0" smtClean="0">
                <a:solidFill>
                  <a:schemeClr val="accent4">
                    <a:lumMod val="10000"/>
                  </a:schemeClr>
                </a:solidFill>
              </a:rPr>
            </a:br>
            <a:endParaRPr lang="es-ES" sz="2700" dirty="0" smtClean="0">
              <a:solidFill>
                <a:schemeClr val="accent4">
                  <a:lumMod val="10000"/>
                </a:schemeClr>
              </a:solidFill>
            </a:endParaRPr>
          </a:p>
        </p:txBody>
      </p:sp>
      <p:sp>
        <p:nvSpPr>
          <p:cNvPr id="9" name="8 Marcador de texto"/>
          <p:cNvSpPr>
            <a:spLocks noGrp="1"/>
          </p:cNvSpPr>
          <p:nvPr>
            <p:ph type="body" sz="half" idx="4294967295"/>
          </p:nvPr>
        </p:nvSpPr>
        <p:spPr>
          <a:xfrm>
            <a:off x="1654175" y="1628775"/>
            <a:ext cx="7489825" cy="4968875"/>
          </a:xfrm>
        </p:spPr>
        <p:txBody>
          <a:bodyPr>
            <a:noAutofit/>
          </a:bodyPr>
          <a:lstStyle/>
          <a:p>
            <a:pPr marL="365760" indent="-256032" algn="ctr" eaLnBrk="1" fontAlgn="auto" hangingPunct="1">
              <a:lnSpc>
                <a:spcPct val="80000"/>
              </a:lnSpc>
              <a:spcAft>
                <a:spcPts val="0"/>
              </a:spcAft>
              <a:buFont typeface="Wingdings 3"/>
              <a:buNone/>
              <a:defRPr/>
            </a:pPr>
            <a:r>
              <a:rPr lang="es-MX" sz="2000" dirty="0" smtClean="0">
                <a:solidFill>
                  <a:schemeClr val="accent4">
                    <a:lumMod val="10000"/>
                  </a:schemeClr>
                </a:solidFill>
              </a:rPr>
              <a:t>Material  </a:t>
            </a:r>
            <a:r>
              <a:rPr lang="es-MX" sz="2000" dirty="0" err="1" smtClean="0">
                <a:solidFill>
                  <a:schemeClr val="accent4">
                    <a:lumMod val="10000"/>
                  </a:schemeClr>
                </a:solidFill>
              </a:rPr>
              <a:t>proyectable</a:t>
            </a:r>
            <a:endParaRPr lang="es-MX" sz="2000" dirty="0" smtClean="0">
              <a:solidFill>
                <a:schemeClr val="accent4">
                  <a:lumMod val="10000"/>
                </a:schemeClr>
              </a:solidFill>
            </a:endParaRPr>
          </a:p>
          <a:p>
            <a:pPr marL="365760" indent="-256032" algn="ctr" eaLnBrk="1" fontAlgn="auto" hangingPunct="1">
              <a:lnSpc>
                <a:spcPct val="80000"/>
              </a:lnSpc>
              <a:spcAft>
                <a:spcPts val="0"/>
              </a:spcAft>
              <a:buFont typeface="Wingdings 3"/>
              <a:buNone/>
              <a:defRPr/>
            </a:pPr>
            <a:endParaRPr lang="es-MX" sz="2000" dirty="0" smtClean="0">
              <a:solidFill>
                <a:schemeClr val="accent4">
                  <a:lumMod val="10000"/>
                </a:schemeClr>
              </a:solidFill>
            </a:endParaRPr>
          </a:p>
          <a:p>
            <a:pPr marL="365760" indent="-256032" algn="ctr" eaLnBrk="1" fontAlgn="auto" hangingPunct="1">
              <a:lnSpc>
                <a:spcPct val="80000"/>
              </a:lnSpc>
              <a:spcAft>
                <a:spcPts val="0"/>
              </a:spcAft>
              <a:buFont typeface="Wingdings 3"/>
              <a:buNone/>
              <a:defRPr/>
            </a:pPr>
            <a:r>
              <a:rPr lang="es-MX" sz="2000" b="1" dirty="0" smtClean="0">
                <a:solidFill>
                  <a:schemeClr val="accent4">
                    <a:lumMod val="10000"/>
                  </a:schemeClr>
                </a:solidFill>
              </a:rPr>
              <a:t>ANTROPOLOGÍA: hombre, cultura y sociedad.</a:t>
            </a:r>
          </a:p>
          <a:p>
            <a:pPr marL="365760" indent="-256032" algn="ctr" eaLnBrk="1" fontAlgn="auto" hangingPunct="1">
              <a:lnSpc>
                <a:spcPct val="80000"/>
              </a:lnSpc>
              <a:spcAft>
                <a:spcPts val="0"/>
              </a:spcAft>
              <a:buFont typeface="Wingdings 3"/>
              <a:buNone/>
              <a:defRPr/>
            </a:pPr>
            <a:endParaRPr lang="es-MX" sz="2000" i="1" dirty="0" smtClean="0">
              <a:solidFill>
                <a:schemeClr val="accent4">
                  <a:lumMod val="10000"/>
                </a:schemeClr>
              </a:solidFill>
            </a:endParaRPr>
          </a:p>
          <a:p>
            <a:pPr marL="365760" indent="-256032" algn="ctr" eaLnBrk="1" fontAlgn="auto" hangingPunct="1">
              <a:lnSpc>
                <a:spcPct val="80000"/>
              </a:lnSpc>
              <a:spcAft>
                <a:spcPts val="0"/>
              </a:spcAft>
              <a:buFont typeface="Wingdings 3"/>
              <a:buNone/>
              <a:defRPr/>
            </a:pPr>
            <a:r>
              <a:rPr lang="es-MX" sz="2000" dirty="0" smtClean="0">
                <a:solidFill>
                  <a:schemeClr val="accent4">
                    <a:lumMod val="10000"/>
                  </a:schemeClr>
                </a:solidFill>
              </a:rPr>
              <a:t>1er. Semestre.</a:t>
            </a:r>
          </a:p>
          <a:p>
            <a:pPr marL="365760" indent="-256032" algn="ctr" eaLnBrk="1" fontAlgn="auto" hangingPunct="1">
              <a:lnSpc>
                <a:spcPct val="80000"/>
              </a:lnSpc>
              <a:spcAft>
                <a:spcPts val="0"/>
              </a:spcAft>
              <a:buFont typeface="Wingdings 3"/>
              <a:buNone/>
              <a:defRPr/>
            </a:pPr>
            <a:endParaRPr lang="es-MX" sz="2000" dirty="0" smtClean="0">
              <a:solidFill>
                <a:srgbClr val="060A10"/>
              </a:solidFill>
            </a:endParaRPr>
          </a:p>
          <a:p>
            <a:pPr marL="0" indent="0" algn="ctr">
              <a:buNone/>
            </a:pPr>
            <a:r>
              <a:rPr lang="es-MX" sz="2000" dirty="0" smtClean="0"/>
              <a:t>MÓDULO III. PRÁCTICAS SOCIOCULTURALES</a:t>
            </a:r>
          </a:p>
          <a:p>
            <a:pPr marL="0" indent="0" algn="ctr">
              <a:buNone/>
            </a:pPr>
            <a:endParaRPr lang="es-MX" sz="2000" dirty="0" smtClean="0"/>
          </a:p>
          <a:p>
            <a:pPr marL="365760" indent="-256032" algn="ctr" eaLnBrk="1" fontAlgn="auto" hangingPunct="1">
              <a:spcAft>
                <a:spcPts val="0"/>
              </a:spcAft>
              <a:buFont typeface="Wingdings 3"/>
              <a:buNone/>
              <a:defRPr/>
            </a:pPr>
            <a:endParaRPr lang="es-MX" sz="2000" dirty="0" smtClean="0"/>
          </a:p>
          <a:p>
            <a:pPr marL="365760" indent="-256032" algn="ctr">
              <a:buNone/>
              <a:defRPr/>
            </a:pPr>
            <a:r>
              <a:rPr lang="es-MX" sz="2000" b="1" dirty="0" smtClean="0"/>
              <a:t>Tema: </a:t>
            </a:r>
            <a:r>
              <a:rPr lang="es-MX" sz="2000" b="1" dirty="0"/>
              <a:t>3.4.2 EL TABÚ COMO PRÁCTICA SOCIOCULTURAL</a:t>
            </a:r>
          </a:p>
          <a:p>
            <a:pPr marL="365760" indent="-256032" algn="ctr" eaLnBrk="1" fontAlgn="auto" hangingPunct="1">
              <a:spcAft>
                <a:spcPts val="0"/>
              </a:spcAft>
              <a:buFont typeface="Wingdings 3"/>
              <a:buNone/>
              <a:defRPr/>
            </a:pPr>
            <a:endParaRPr lang="es-MX" sz="2000" dirty="0" smtClean="0"/>
          </a:p>
          <a:p>
            <a:pPr marL="365760" indent="-256032" algn="ctr" eaLnBrk="1" fontAlgn="auto" hangingPunct="1">
              <a:lnSpc>
                <a:spcPct val="80000"/>
              </a:lnSpc>
              <a:spcAft>
                <a:spcPts val="0"/>
              </a:spcAft>
              <a:buFont typeface="Wingdings 3"/>
              <a:buNone/>
              <a:defRPr/>
            </a:pPr>
            <a:endParaRPr lang="es-MX" sz="2000" i="1" dirty="0" smtClean="0">
              <a:solidFill>
                <a:srgbClr val="060A10"/>
              </a:solidFill>
            </a:endParaRPr>
          </a:p>
          <a:p>
            <a:pPr marL="365760" indent="-256032" algn="ctr" eaLnBrk="1" fontAlgn="auto" hangingPunct="1">
              <a:lnSpc>
                <a:spcPct val="80000"/>
              </a:lnSpc>
              <a:spcAft>
                <a:spcPts val="0"/>
              </a:spcAft>
              <a:buFont typeface="Wingdings 3"/>
              <a:buNone/>
              <a:defRPr/>
            </a:pPr>
            <a:r>
              <a:rPr lang="es-MX" sz="2000" dirty="0" smtClean="0">
                <a:solidFill>
                  <a:srgbClr val="060A10"/>
                </a:solidFill>
              </a:rPr>
              <a:t>Autora: </a:t>
            </a:r>
            <a:r>
              <a:rPr lang="es-MX" sz="2000" b="1" dirty="0" smtClean="0">
                <a:solidFill>
                  <a:srgbClr val="060A10"/>
                </a:solidFill>
              </a:rPr>
              <a:t>Concepción Noemí Martínez Real</a:t>
            </a:r>
          </a:p>
          <a:p>
            <a:pPr marL="365760" indent="-256032" algn="ctr" eaLnBrk="1" fontAlgn="auto" hangingPunct="1">
              <a:lnSpc>
                <a:spcPct val="80000"/>
              </a:lnSpc>
              <a:spcAft>
                <a:spcPts val="0"/>
              </a:spcAft>
              <a:buFont typeface="Wingdings 3"/>
              <a:buNone/>
              <a:defRPr/>
            </a:pPr>
            <a:endParaRPr lang="es-MX" sz="2000" dirty="0" smtClean="0">
              <a:solidFill>
                <a:srgbClr val="060A10"/>
              </a:solidFill>
            </a:endParaRPr>
          </a:p>
          <a:p>
            <a:pPr marL="109728" indent="0" algn="ctr" eaLnBrk="1" fontAlgn="auto" hangingPunct="1">
              <a:spcAft>
                <a:spcPts val="0"/>
              </a:spcAft>
              <a:buNone/>
              <a:defRPr/>
            </a:pPr>
            <a:r>
              <a:rPr lang="es-MX" sz="2000" dirty="0" smtClean="0"/>
              <a:t>Octubre, 2017</a:t>
            </a:r>
            <a:endParaRPr lang="es-MX" sz="2000" dirty="0"/>
          </a:p>
        </p:txBody>
      </p:sp>
      <p:pic>
        <p:nvPicPr>
          <p:cNvPr id="9221" name="Picture 4" descr="C:\Users\cys\Dropbox\MATERIAL_DIDACTICO_2013\ESCUDO_PREPA_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5825" y="0"/>
            <a:ext cx="1673225" cy="175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367111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4294967295"/>
            <p:extLst>
              <p:ext uri="{D42A27DB-BD31-4B8C-83A1-F6EECF244321}">
                <p14:modId xmlns:p14="http://schemas.microsoft.com/office/powerpoint/2010/main" val="3803764972"/>
              </p:ext>
            </p:extLst>
          </p:nvPr>
        </p:nvGraphicFramePr>
        <p:xfrm>
          <a:off x="914400" y="333375"/>
          <a:ext cx="8050088" cy="5456297"/>
        </p:xfrm>
        <a:graphic>
          <a:graphicData uri="http://schemas.openxmlformats.org/drawingml/2006/table">
            <a:tbl>
              <a:tblPr firstRow="1" bandRow="1">
                <a:tableStyleId>{5C22544A-7EE6-4342-B048-85BDC9FD1C3A}</a:tableStyleId>
              </a:tblPr>
              <a:tblGrid>
                <a:gridCol w="1489301"/>
                <a:gridCol w="6560787"/>
              </a:tblGrid>
              <a:tr h="514152">
                <a:tc>
                  <a:txBody>
                    <a:bodyPr/>
                    <a:lstStyle/>
                    <a:p>
                      <a:r>
                        <a:rPr lang="es-MX" sz="1800" dirty="0" smtClean="0"/>
                        <a:t>No. de diapositiva</a:t>
                      </a:r>
                      <a:endParaRPr lang="es-MX" sz="1800" dirty="0"/>
                    </a:p>
                  </a:txBody>
                  <a:tcPr marT="45710" marB="45710"/>
                </a:tc>
                <a:tc>
                  <a:txBody>
                    <a:bodyPr/>
                    <a:lstStyle/>
                    <a:p>
                      <a:r>
                        <a:rPr lang="es-MX" sz="1800" dirty="0" smtClean="0"/>
                        <a:t>Explicación</a:t>
                      </a:r>
                      <a:endParaRPr lang="es-MX" sz="1800" dirty="0"/>
                    </a:p>
                  </a:txBody>
                  <a:tcPr marT="45710" marB="45710"/>
                </a:tc>
              </a:tr>
              <a:tr h="1615941">
                <a:tc>
                  <a:txBody>
                    <a:bodyPr/>
                    <a:lstStyle/>
                    <a:p>
                      <a:r>
                        <a:rPr lang="es-MX" sz="1800" dirty="0" smtClean="0"/>
                        <a:t>39 y 40</a:t>
                      </a:r>
                      <a:endParaRPr lang="es-MX" sz="1800" dirty="0"/>
                    </a:p>
                  </a:txBody>
                  <a:tcPr marT="45710" marB="45710"/>
                </a:tc>
                <a:tc>
                  <a:txBody>
                    <a:bodyPr/>
                    <a:lstStyle/>
                    <a:p>
                      <a:r>
                        <a:rPr kumimoji="0" lang="es-MX" sz="1800" kern="1200" dirty="0" smtClean="0">
                          <a:solidFill>
                            <a:schemeClr val="dk1"/>
                          </a:solidFill>
                          <a:effectLst/>
                          <a:latin typeface="+mn-lt"/>
                          <a:ea typeface="+mn-ea"/>
                          <a:cs typeface="+mn-cs"/>
                        </a:rPr>
                        <a:t>Se presentan  alternativa de solución, al problema de que la sociedad mexicana vea a la sexualidad  como un tabú, en el sentido de que se evita hablar de esto con los niños y niñas y con las y los jóvenes, provocando con esto el mantenimiento de una gran ignorancia que lleva a más problemas, que no favorecen la práctica de una sexualidad sana en los individuos</a:t>
                      </a:r>
                    </a:p>
                    <a:p>
                      <a:endParaRPr lang="es-MX" sz="1800" i="0" dirty="0"/>
                    </a:p>
                  </a:txBody>
                  <a:tcPr marT="45710" marB="45710"/>
                </a:tc>
              </a:tr>
              <a:tr h="645799">
                <a:tc>
                  <a:txBody>
                    <a:bodyPr/>
                    <a:lstStyle/>
                    <a:p>
                      <a:r>
                        <a:rPr lang="es-MX" sz="1800" dirty="0" smtClean="0"/>
                        <a:t>41</a:t>
                      </a:r>
                      <a:endParaRPr lang="es-MX" sz="1800" dirty="0"/>
                    </a:p>
                  </a:txBody>
                  <a:tcPr marT="45710" marB="45710"/>
                </a:tc>
                <a:tc>
                  <a:txBody>
                    <a:bodyPr/>
                    <a:lstStyle/>
                    <a:p>
                      <a:r>
                        <a:rPr kumimoji="0" lang="es-MX" sz="1800" kern="1200" dirty="0" smtClean="0">
                          <a:solidFill>
                            <a:schemeClr val="dk1"/>
                          </a:solidFill>
                          <a:effectLst/>
                          <a:latin typeface="+mn-lt"/>
                          <a:ea typeface="+mn-ea"/>
                          <a:cs typeface="+mn-cs"/>
                        </a:rPr>
                        <a:t>Se presenta otro de los  tabúes más conocidos, el tabú del desnudo, empezando</a:t>
                      </a:r>
                      <a:r>
                        <a:rPr kumimoji="0" lang="es-MX" sz="1800" kern="1200" baseline="0" dirty="0" smtClean="0">
                          <a:solidFill>
                            <a:schemeClr val="dk1"/>
                          </a:solidFill>
                          <a:effectLst/>
                          <a:latin typeface="+mn-lt"/>
                          <a:ea typeface="+mn-ea"/>
                          <a:cs typeface="+mn-cs"/>
                        </a:rPr>
                        <a:t> por el concepto de desnudo.</a:t>
                      </a:r>
                    </a:p>
                    <a:p>
                      <a:endParaRPr lang="es-MX" sz="1800" dirty="0" smtClean="0"/>
                    </a:p>
                  </a:txBody>
                  <a:tcPr marT="45710" marB="45710"/>
                </a:tc>
              </a:tr>
              <a:tr h="1615877">
                <a:tc>
                  <a:txBody>
                    <a:bodyPr/>
                    <a:lstStyle/>
                    <a:p>
                      <a:r>
                        <a:rPr lang="es-MX" sz="1800" dirty="0" smtClean="0"/>
                        <a:t>42</a:t>
                      </a:r>
                      <a:endParaRPr lang="es-MX" sz="1800" dirty="0"/>
                    </a:p>
                  </a:txBody>
                  <a:tcPr marT="45710" marB="45710"/>
                </a:tc>
                <a:tc>
                  <a:txBody>
                    <a:bodyPr/>
                    <a:lstStyle/>
                    <a:p>
                      <a:r>
                        <a:rPr kumimoji="0" lang="es-MX" sz="1800" kern="1200" dirty="0" smtClean="0">
                          <a:solidFill>
                            <a:schemeClr val="dk1"/>
                          </a:solidFill>
                          <a:effectLst/>
                          <a:latin typeface="+mn-lt"/>
                          <a:ea typeface="+mn-ea"/>
                          <a:cs typeface="+mn-cs"/>
                        </a:rPr>
                        <a:t>Iniciamos explicando la causalidad del tabú del desnudo en gran parte de las culturas que lo establecen</a:t>
                      </a:r>
                      <a:endParaRPr lang="es-MX" sz="1800" dirty="0"/>
                    </a:p>
                  </a:txBody>
                  <a:tcPr marT="45710" marB="45710"/>
                </a:tc>
              </a:tr>
            </a:tbl>
          </a:graphicData>
        </a:graphic>
      </p:graphicFrame>
    </p:spTree>
    <p:extLst>
      <p:ext uri="{BB962C8B-B14F-4D97-AF65-F5344CB8AC3E}">
        <p14:creationId xmlns:p14="http://schemas.microsoft.com/office/powerpoint/2010/main" val="31550281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168113144"/>
              </p:ext>
            </p:extLst>
          </p:nvPr>
        </p:nvGraphicFramePr>
        <p:xfrm>
          <a:off x="457200" y="404665"/>
          <a:ext cx="8229600" cy="6242130"/>
        </p:xfrm>
        <a:graphic>
          <a:graphicData uri="http://schemas.openxmlformats.org/drawingml/2006/table">
            <a:tbl>
              <a:tblPr firstRow="1" bandRow="1">
                <a:tableStyleId>{5C22544A-7EE6-4342-B048-85BDC9FD1C3A}</a:tableStyleId>
              </a:tblPr>
              <a:tblGrid>
                <a:gridCol w="1594520"/>
                <a:gridCol w="6635080"/>
              </a:tblGrid>
              <a:tr h="905021">
                <a:tc>
                  <a:txBody>
                    <a:bodyPr/>
                    <a:lstStyle/>
                    <a:p>
                      <a:r>
                        <a:rPr lang="es-MX" sz="1800" dirty="0" smtClean="0"/>
                        <a:t>No. de diapositiva</a:t>
                      </a:r>
                      <a:endParaRPr lang="es-MX" sz="1800" dirty="0"/>
                    </a:p>
                  </a:txBody>
                  <a:tcPr marT="45704" marB="45704"/>
                </a:tc>
                <a:tc>
                  <a:txBody>
                    <a:bodyPr/>
                    <a:lstStyle/>
                    <a:p>
                      <a:r>
                        <a:rPr lang="es-MX" sz="1800" dirty="0" smtClean="0"/>
                        <a:t>Explicación</a:t>
                      </a:r>
                      <a:endParaRPr lang="es-MX" sz="1800" dirty="0"/>
                    </a:p>
                  </a:txBody>
                  <a:tcPr marT="45704" marB="45704"/>
                </a:tc>
              </a:tr>
              <a:tr h="3536119">
                <a:tc>
                  <a:txBody>
                    <a:bodyPr/>
                    <a:lstStyle/>
                    <a:p>
                      <a:r>
                        <a:rPr kumimoji="0" lang="es-MX" sz="1800" kern="1200" dirty="0" smtClean="0">
                          <a:solidFill>
                            <a:schemeClr val="dk1"/>
                          </a:solidFill>
                          <a:effectLst/>
                          <a:latin typeface="+mn-lt"/>
                          <a:ea typeface="+mn-ea"/>
                          <a:cs typeface="+mn-cs"/>
                        </a:rPr>
                        <a:t>43, 44, 45 </a:t>
                      </a:r>
                      <a:endParaRPr lang="es-MX" sz="1800" dirty="0"/>
                    </a:p>
                  </a:txBody>
                  <a:tcPr marT="45704" marB="45704"/>
                </a:tc>
                <a:tc>
                  <a:txBody>
                    <a:bodyPr/>
                    <a:lstStyle/>
                    <a:p>
                      <a:r>
                        <a:rPr kumimoji="0" lang="es-MX" sz="1800" kern="1200" dirty="0" smtClean="0">
                          <a:solidFill>
                            <a:schemeClr val="dk1"/>
                          </a:solidFill>
                          <a:effectLst/>
                          <a:latin typeface="+mn-lt"/>
                          <a:ea typeface="+mn-ea"/>
                          <a:cs typeface="+mn-cs"/>
                        </a:rPr>
                        <a:t>Dependiendo de la cultura en la que vivamos, tendremos diferentes formas de ver el desnudo, con vergüenza y pudor, lo que provoca su prohibición y se establezca el tabú del desnudo, o se vea como algo natural y se promueva su práctica. Por lo tanto presentamos una serie de ejemplos sobre la existencia del tabú del desnudo en algunas sociedades  y la existencia de prácticas de desnudo en la vida cotidiana en otras sociedades, con lo cual demostramos que en la humanidad se presenta el fenómeno cultural de la Relatividad cultural, que nos indica que la forma de vivir en las culturas que hoy existen son diferentes y por lo tanto respetables, como lo indica el enfoque antropológico del Relativismo cultural.</a:t>
                      </a:r>
                      <a:endParaRPr lang="es-MX" sz="1800" dirty="0"/>
                    </a:p>
                  </a:txBody>
                  <a:tcPr marT="45704" marB="45704"/>
                </a:tc>
              </a:tr>
              <a:tr h="1679541">
                <a:tc>
                  <a:txBody>
                    <a:bodyPr/>
                    <a:lstStyle/>
                    <a:p>
                      <a:r>
                        <a:rPr lang="es-MX" sz="1800" dirty="0" smtClean="0"/>
                        <a:t>46</a:t>
                      </a:r>
                      <a:endParaRPr lang="es-MX" sz="1800" dirty="0"/>
                    </a:p>
                  </a:txBody>
                  <a:tcPr marT="45704" marB="45704"/>
                </a:tc>
                <a:tc>
                  <a:txBody>
                    <a:bodyPr/>
                    <a:lstStyle/>
                    <a:p>
                      <a:r>
                        <a:rPr lang="es-MX" sz="1800" dirty="0" smtClean="0"/>
                        <a:t>Finalmente se presentan en estas diapositivas las fuentes bibliográficas y electrónicas consultadas para la elaboración de este material, indicando a los alumnos</a:t>
                      </a:r>
                      <a:r>
                        <a:rPr lang="es-MX" sz="1800" baseline="0" dirty="0" smtClean="0"/>
                        <a:t> que en las mismas pueden profundizar en el tema tratado.</a:t>
                      </a:r>
                      <a:endParaRPr lang="es-MX" sz="1800" dirty="0"/>
                    </a:p>
                  </a:txBody>
                  <a:tcPr marT="45704" marB="45704"/>
                </a:tc>
              </a:tr>
            </a:tbl>
          </a:graphicData>
        </a:graphic>
      </p:graphicFrame>
    </p:spTree>
    <p:extLst>
      <p:ext uri="{BB962C8B-B14F-4D97-AF65-F5344CB8AC3E}">
        <p14:creationId xmlns:p14="http://schemas.microsoft.com/office/powerpoint/2010/main" val="38009951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pPr marL="365760" indent="-256032" algn="ctr">
              <a:buNone/>
              <a:defRPr/>
            </a:pPr>
            <a:r>
              <a:rPr lang="es-MX" sz="2800" dirty="0"/>
              <a:t>MÓDULO: PRÁCTICAS </a:t>
            </a:r>
            <a:r>
              <a:rPr lang="es-MX" sz="2800" dirty="0" smtClean="0"/>
              <a:t>SOCIOCULTURALES</a:t>
            </a:r>
          </a:p>
          <a:p>
            <a:pPr marL="365760" indent="-256032" algn="ctr">
              <a:buNone/>
              <a:defRPr/>
            </a:pPr>
            <a:endParaRPr lang="es-MX" sz="2800" dirty="0" smtClean="0"/>
          </a:p>
          <a:p>
            <a:pPr marL="365760" indent="-256032" algn="ctr">
              <a:buNone/>
              <a:defRPr/>
            </a:pPr>
            <a:r>
              <a:rPr lang="es-MX" sz="2800" dirty="0"/>
              <a:t>PROPÓSITO: Relaciona las diferentes prácticas socioculturales en los grupos humanos con una actitud de respeto y tolerancia para la integración y convivencia.</a:t>
            </a:r>
          </a:p>
          <a:p>
            <a:pPr marL="365760" indent="-256032" algn="ctr" eaLnBrk="1" fontAlgn="auto" hangingPunct="1">
              <a:spcAft>
                <a:spcPts val="0"/>
              </a:spcAft>
              <a:buFont typeface="Wingdings 3"/>
              <a:buNone/>
              <a:defRPr/>
            </a:pPr>
            <a:endParaRPr lang="es-MX" sz="2800" dirty="0"/>
          </a:p>
          <a:p>
            <a:pPr marL="365760" indent="-256032" algn="ctr">
              <a:buNone/>
              <a:defRPr/>
            </a:pPr>
            <a:r>
              <a:rPr lang="es-MX" sz="2800" b="1" dirty="0">
                <a:solidFill>
                  <a:srgbClr val="FF0000"/>
                </a:solidFill>
              </a:rPr>
              <a:t>Tema:3.4.2 EL TABÚ COMO PRÁCTICA SOCIOCULTURAL</a:t>
            </a:r>
          </a:p>
          <a:p>
            <a:pPr marL="365760" indent="-256032" algn="ctr" eaLnBrk="1" fontAlgn="auto" hangingPunct="1">
              <a:spcAft>
                <a:spcPts val="0"/>
              </a:spcAft>
              <a:buFont typeface="Wingdings 3"/>
              <a:buNone/>
              <a:defRPr/>
            </a:pPr>
            <a:endParaRPr lang="es-MX" sz="2800" dirty="0"/>
          </a:p>
          <a:p>
            <a:pPr>
              <a:defRPr/>
            </a:pPr>
            <a:endParaRPr lang="es-MX" dirty="0"/>
          </a:p>
        </p:txBody>
      </p:sp>
      <p:sp>
        <p:nvSpPr>
          <p:cNvPr id="3" name="Título 2"/>
          <p:cNvSpPr>
            <a:spLocks noGrp="1"/>
          </p:cNvSpPr>
          <p:nvPr>
            <p:ph type="title"/>
          </p:nvPr>
        </p:nvSpPr>
        <p:spPr/>
        <p:txBody>
          <a:bodyPr/>
          <a:lstStyle/>
          <a:p>
            <a:pPr>
              <a:defRPr/>
            </a:pPr>
            <a:endParaRPr lang="es-MX"/>
          </a:p>
        </p:txBody>
      </p:sp>
    </p:spTree>
    <p:extLst>
      <p:ext uri="{BB962C8B-B14F-4D97-AF65-F5344CB8AC3E}">
        <p14:creationId xmlns:p14="http://schemas.microsoft.com/office/powerpoint/2010/main" val="38214530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109728" indent="0">
              <a:buNone/>
            </a:pPr>
            <a:r>
              <a:rPr lang="es-MX" dirty="0" smtClean="0"/>
              <a:t>La Antropología, es </a:t>
            </a:r>
            <a:r>
              <a:rPr lang="es-MX" dirty="0"/>
              <a:t>la ciencia que estudia al ser humano sin límite de espacio, tiempo y sin demarcaciones </a:t>
            </a:r>
            <a:r>
              <a:rPr lang="es-MX" dirty="0" smtClean="0"/>
              <a:t>intelectuales. Estudia </a:t>
            </a:r>
            <a:r>
              <a:rPr lang="es-MX" dirty="0"/>
              <a:t>aquello que hace o no hace un individuo y explica que esto está condicionado por sus creencias y paradigmas, resultado de una conformación cultural concebida por el grupo donde nació, creció y fue educado</a:t>
            </a:r>
            <a:r>
              <a:rPr lang="es-MX" dirty="0" smtClean="0"/>
              <a:t>.</a:t>
            </a:r>
          </a:p>
          <a:p>
            <a:pPr marL="109728" indent="0">
              <a:buNone/>
            </a:pPr>
            <a:r>
              <a:rPr lang="es-MX" dirty="0" smtClean="0"/>
              <a:t> </a:t>
            </a:r>
          </a:p>
          <a:p>
            <a:pPr marL="109728" indent="0">
              <a:buNone/>
            </a:pPr>
            <a:r>
              <a:rPr lang="es-MX" dirty="0" smtClean="0"/>
              <a:t>El </a:t>
            </a:r>
            <a:r>
              <a:rPr lang="es-MX" dirty="0"/>
              <a:t>tabú es un tema clásico en esta ciencia.</a:t>
            </a:r>
          </a:p>
          <a:p>
            <a:pPr marL="109728" indent="0">
              <a:buNone/>
            </a:pPr>
            <a:endParaRPr lang="es-MX" dirty="0"/>
          </a:p>
          <a:p>
            <a:pPr marL="109728" indent="0">
              <a:buNone/>
            </a:pPr>
            <a:endParaRPr lang="es-MX" dirty="0" smtClean="0"/>
          </a:p>
          <a:p>
            <a:pPr marL="109728" indent="0">
              <a:buNone/>
            </a:pPr>
            <a:endParaRPr lang="es-MX" dirty="0"/>
          </a:p>
        </p:txBody>
      </p:sp>
      <p:sp>
        <p:nvSpPr>
          <p:cNvPr id="3" name="2 Título"/>
          <p:cNvSpPr>
            <a:spLocks noGrp="1"/>
          </p:cNvSpPr>
          <p:nvPr>
            <p:ph type="title"/>
          </p:nvPr>
        </p:nvSpPr>
        <p:spPr/>
        <p:txBody>
          <a:bodyPr/>
          <a:lstStyle/>
          <a:p>
            <a:r>
              <a:rPr lang="es-MX" dirty="0" smtClean="0"/>
              <a:t>Introducción</a:t>
            </a:r>
            <a:endParaRPr lang="es-MX" dirty="0"/>
          </a:p>
        </p:txBody>
      </p:sp>
    </p:spTree>
    <p:extLst>
      <p:ext uri="{BB962C8B-B14F-4D97-AF65-F5344CB8AC3E}">
        <p14:creationId xmlns:p14="http://schemas.microsoft.com/office/powerpoint/2010/main" val="2322650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481328"/>
            <a:ext cx="8229600" cy="4972008"/>
          </a:xfrm>
        </p:spPr>
        <p:txBody>
          <a:bodyPr>
            <a:normAutofit/>
          </a:bodyPr>
          <a:lstStyle/>
          <a:p>
            <a:pPr marL="0" indent="0">
              <a:buNone/>
            </a:pPr>
            <a:r>
              <a:rPr lang="es-ES" dirty="0" smtClean="0"/>
              <a:t>El término </a:t>
            </a:r>
            <a:r>
              <a:rPr lang="es-ES" b="1" i="1" dirty="0" smtClean="0"/>
              <a:t>tabú,</a:t>
            </a:r>
            <a:r>
              <a:rPr lang="es-ES" b="1" dirty="0" smtClean="0"/>
              <a:t> </a:t>
            </a:r>
            <a:r>
              <a:rPr lang="es-ES" dirty="0" smtClean="0"/>
              <a:t>viene del idioma polinesio y significa “lo prohibido” </a:t>
            </a:r>
          </a:p>
          <a:p>
            <a:pPr marL="0" indent="0">
              <a:buNone/>
            </a:pPr>
            <a:r>
              <a:rPr lang="es-ES" dirty="0" smtClean="0"/>
              <a:t>Designa </a:t>
            </a:r>
            <a:r>
              <a:rPr lang="es-ES" dirty="0"/>
              <a:t>a una conducta, actividad o costumbre </a:t>
            </a:r>
            <a:r>
              <a:rPr lang="es-ES" dirty="0" smtClean="0"/>
              <a:t>moralmente inaceptable por una sociedad, grupo </a:t>
            </a:r>
            <a:r>
              <a:rPr lang="es-ES" dirty="0"/>
              <a:t>humano </a:t>
            </a:r>
            <a:r>
              <a:rPr lang="es-ES" dirty="0" smtClean="0"/>
              <a:t>o religión </a:t>
            </a:r>
            <a:r>
              <a:rPr lang="es-MX" dirty="0" smtClean="0"/>
              <a:t>debido </a:t>
            </a:r>
            <a:r>
              <a:rPr lang="es-MX" dirty="0"/>
              <a:t>a cuestiones culturales, sociales o religiosas. </a:t>
            </a:r>
            <a:endParaRPr lang="es-MX" dirty="0" smtClean="0"/>
          </a:p>
          <a:p>
            <a:pPr marL="0" indent="0">
              <a:buNone/>
            </a:pPr>
            <a:r>
              <a:rPr lang="es-MX" dirty="0" smtClean="0"/>
              <a:t>Los</a:t>
            </a:r>
            <a:r>
              <a:rPr lang="es-MX" dirty="0"/>
              <a:t> </a:t>
            </a:r>
            <a:r>
              <a:rPr lang="es-MX" b="1" dirty="0"/>
              <a:t>tabúes</a:t>
            </a:r>
            <a:r>
              <a:rPr lang="es-MX" dirty="0"/>
              <a:t> suelen </a:t>
            </a:r>
            <a:endParaRPr lang="es-MX" dirty="0" smtClean="0"/>
          </a:p>
          <a:p>
            <a:pPr marL="0" indent="0">
              <a:buNone/>
            </a:pPr>
            <a:r>
              <a:rPr lang="es-MX" dirty="0" smtClean="0"/>
              <a:t>instaurarse </a:t>
            </a:r>
            <a:r>
              <a:rPr lang="es-MX" dirty="0"/>
              <a:t>sobre </a:t>
            </a:r>
            <a:endParaRPr lang="es-MX" dirty="0" smtClean="0"/>
          </a:p>
          <a:p>
            <a:pPr marL="0" indent="0">
              <a:buNone/>
            </a:pPr>
            <a:r>
              <a:rPr lang="es-MX" dirty="0" smtClean="0"/>
              <a:t>aquello </a:t>
            </a:r>
            <a:r>
              <a:rPr lang="es-MX" dirty="0"/>
              <a:t>que se considera </a:t>
            </a:r>
            <a:endParaRPr lang="es-MX" dirty="0" smtClean="0"/>
          </a:p>
          <a:p>
            <a:pPr marL="0" indent="0">
              <a:buNone/>
            </a:pPr>
            <a:r>
              <a:rPr lang="es-MX" dirty="0" smtClean="0"/>
              <a:t>antinatural</a:t>
            </a:r>
            <a:r>
              <a:rPr lang="es-MX" dirty="0"/>
              <a:t>.</a:t>
            </a:r>
            <a:endParaRPr lang="es-ES" dirty="0"/>
          </a:p>
          <a:p>
            <a:pPr marL="0" indent="0">
              <a:buNone/>
            </a:pPr>
            <a:endParaRPr lang="es-MX" dirty="0"/>
          </a:p>
        </p:txBody>
      </p:sp>
      <p:sp>
        <p:nvSpPr>
          <p:cNvPr id="2" name="1 Título"/>
          <p:cNvSpPr>
            <a:spLocks noGrp="1"/>
          </p:cNvSpPr>
          <p:nvPr>
            <p:ph type="title"/>
          </p:nvPr>
        </p:nvSpPr>
        <p:spPr/>
        <p:txBody>
          <a:bodyPr/>
          <a:lstStyle/>
          <a:p>
            <a:r>
              <a:rPr lang="es-MX" dirty="0" smtClean="0"/>
              <a:t>Significado del término: </a:t>
            </a:r>
            <a:r>
              <a:rPr lang="es-MX" b="1" i="1" dirty="0" smtClean="0">
                <a:solidFill>
                  <a:srgbClr val="FF0000"/>
                </a:solidFill>
              </a:rPr>
              <a:t>Tabú</a:t>
            </a:r>
            <a:endParaRPr lang="es-MX" b="1" i="1" dirty="0">
              <a:solidFill>
                <a:srgbClr val="FF0000"/>
              </a:solidFill>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30305" y="4005064"/>
            <a:ext cx="3600400" cy="26284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546100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marL="0" indent="0">
              <a:buNone/>
            </a:pPr>
            <a:r>
              <a:rPr lang="es-MX" dirty="0" smtClean="0"/>
              <a:t>El término tabú, es uno de los conceptos más complejos de explicar, dentro de la ciencia antropológica, ya que tiene un significado dual.</a:t>
            </a:r>
          </a:p>
          <a:p>
            <a:pPr marL="0" indent="0">
              <a:buNone/>
            </a:pPr>
            <a:endParaRPr lang="es-MX" dirty="0" smtClean="0"/>
          </a:p>
          <a:p>
            <a:pPr marL="0" indent="0">
              <a:buNone/>
            </a:pPr>
            <a:r>
              <a:rPr lang="es-MX" dirty="0" smtClean="0"/>
              <a:t>Es decir, puede referirse tanto a aquello que está prohibido, como a aquello que se realiza, a pesar de que está prohibido, pero de lo cual no se quiere hablar.  </a:t>
            </a:r>
          </a:p>
          <a:p>
            <a:pPr marL="0" indent="0">
              <a:buNone/>
            </a:pPr>
            <a:endParaRPr lang="es-MX" dirty="0"/>
          </a:p>
        </p:txBody>
      </p:sp>
      <p:sp>
        <p:nvSpPr>
          <p:cNvPr id="2" name="1 Título"/>
          <p:cNvSpPr>
            <a:spLocks noGrp="1"/>
          </p:cNvSpPr>
          <p:nvPr>
            <p:ph type="title"/>
          </p:nvPr>
        </p:nvSpPr>
        <p:spPr/>
        <p:txBody>
          <a:bodyPr/>
          <a:lstStyle/>
          <a:p>
            <a:r>
              <a:rPr lang="es-MX" dirty="0"/>
              <a:t>Significado del término: </a:t>
            </a:r>
            <a:r>
              <a:rPr lang="es-MX" b="1" i="1" dirty="0">
                <a:solidFill>
                  <a:srgbClr val="FF0000"/>
                </a:solidFill>
              </a:rPr>
              <a:t>Tabú</a:t>
            </a:r>
            <a:endParaRPr lang="es-MX" dirty="0"/>
          </a:p>
        </p:txBody>
      </p:sp>
    </p:spTree>
    <p:extLst>
      <p:ext uri="{BB962C8B-B14F-4D97-AF65-F5344CB8AC3E}">
        <p14:creationId xmlns:p14="http://schemas.microsoft.com/office/powerpoint/2010/main" val="38350343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Marcador de contenido"/>
          <p:cNvGraphicFramePr>
            <a:graphicFrameLocks noGrp="1"/>
          </p:cNvGraphicFramePr>
          <p:nvPr>
            <p:ph idx="1"/>
            <p:extLst>
              <p:ext uri="{D42A27DB-BD31-4B8C-83A1-F6EECF244321}">
                <p14:modId xmlns:p14="http://schemas.microsoft.com/office/powerpoint/2010/main" val="75644413"/>
              </p:ext>
            </p:extLst>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1 Título"/>
          <p:cNvSpPr>
            <a:spLocks noGrp="1"/>
          </p:cNvSpPr>
          <p:nvPr>
            <p:ph type="title"/>
          </p:nvPr>
        </p:nvSpPr>
        <p:spPr/>
        <p:txBody>
          <a:bodyPr>
            <a:normAutofit fontScale="90000"/>
          </a:bodyPr>
          <a:lstStyle/>
          <a:p>
            <a:r>
              <a:rPr lang="es-MX" dirty="0" smtClean="0"/>
              <a:t>El significado dual, del término </a:t>
            </a:r>
            <a:r>
              <a:rPr lang="es-MX" b="1" i="1" dirty="0" smtClean="0">
                <a:solidFill>
                  <a:srgbClr val="FF0000"/>
                </a:solidFill>
              </a:rPr>
              <a:t>Tabú</a:t>
            </a:r>
            <a:r>
              <a:rPr lang="es-MX" dirty="0" smtClean="0"/>
              <a:t> </a:t>
            </a:r>
            <a:endParaRPr lang="es-MX" dirty="0"/>
          </a:p>
        </p:txBody>
      </p:sp>
    </p:spTree>
    <p:extLst>
      <p:ext uri="{BB962C8B-B14F-4D97-AF65-F5344CB8AC3E}">
        <p14:creationId xmlns:p14="http://schemas.microsoft.com/office/powerpoint/2010/main" val="39030901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endParaRPr lang="es-MX"/>
          </a:p>
        </p:txBody>
      </p:sp>
      <p:sp>
        <p:nvSpPr>
          <p:cNvPr id="5" name="4 Marcador de texto"/>
          <p:cNvSpPr>
            <a:spLocks noGrp="1"/>
          </p:cNvSpPr>
          <p:nvPr>
            <p:ph type="body" idx="1"/>
          </p:nvPr>
        </p:nvSpPr>
        <p:spPr/>
        <p:txBody>
          <a:bodyPr/>
          <a:lstStyle/>
          <a:p>
            <a:r>
              <a:rPr lang="es-MX" dirty="0" smtClean="0"/>
              <a:t>Lo prohibido</a:t>
            </a:r>
            <a:endParaRPr lang="es-MX" dirty="0"/>
          </a:p>
        </p:txBody>
      </p:sp>
      <p:sp>
        <p:nvSpPr>
          <p:cNvPr id="7" name="6 Marcador de texto"/>
          <p:cNvSpPr>
            <a:spLocks noGrp="1"/>
          </p:cNvSpPr>
          <p:nvPr>
            <p:ph type="body" sz="half" idx="3"/>
          </p:nvPr>
        </p:nvSpPr>
        <p:spPr/>
        <p:txBody>
          <a:bodyPr>
            <a:normAutofit lnSpcReduction="10000"/>
          </a:bodyPr>
          <a:lstStyle/>
          <a:p>
            <a:r>
              <a:rPr lang="es-MX" dirty="0" smtClean="0"/>
              <a:t>Lo que se práctica pero de lo que no se habla </a:t>
            </a:r>
            <a:endParaRPr lang="es-MX" dirty="0"/>
          </a:p>
        </p:txBody>
      </p:sp>
      <p:pic>
        <p:nvPicPr>
          <p:cNvPr id="9" name="8 Marcador de contenido"/>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827644" y="1671177"/>
            <a:ext cx="3416764" cy="3125975"/>
          </a:xfrm>
        </p:spPr>
      </p:pic>
      <p:pic>
        <p:nvPicPr>
          <p:cNvPr id="10" name="9 Marcador de contenido"/>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251520" y="1484784"/>
            <a:ext cx="3810000" cy="3810000"/>
          </a:xfrm>
        </p:spPr>
      </p:pic>
    </p:spTree>
    <p:extLst>
      <p:ext uri="{BB962C8B-B14F-4D97-AF65-F5344CB8AC3E}">
        <p14:creationId xmlns:p14="http://schemas.microsoft.com/office/powerpoint/2010/main" val="6671913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Función del </a:t>
            </a:r>
            <a:r>
              <a:rPr lang="es-MX" i="1" dirty="0" smtClean="0">
                <a:solidFill>
                  <a:srgbClr val="FF0000"/>
                </a:solidFill>
              </a:rPr>
              <a:t>Tabú</a:t>
            </a:r>
            <a:r>
              <a:rPr lang="es-MX" dirty="0" smtClean="0"/>
              <a:t> en las sociedades</a:t>
            </a:r>
            <a:endParaRPr lang="es-MX" dirty="0"/>
          </a:p>
        </p:txBody>
      </p:sp>
      <p:sp>
        <p:nvSpPr>
          <p:cNvPr id="3" name="2 Marcador de texto"/>
          <p:cNvSpPr>
            <a:spLocks noGrp="1"/>
          </p:cNvSpPr>
          <p:nvPr>
            <p:ph type="body" idx="1"/>
          </p:nvPr>
        </p:nvSpPr>
        <p:spPr/>
        <p:txBody>
          <a:bodyPr/>
          <a:lstStyle/>
          <a:p>
            <a:endParaRPr lang="es-MX"/>
          </a:p>
        </p:txBody>
      </p:sp>
      <p:sp>
        <p:nvSpPr>
          <p:cNvPr id="4" name="3 Marcador de texto"/>
          <p:cNvSpPr>
            <a:spLocks noGrp="1"/>
          </p:cNvSpPr>
          <p:nvPr>
            <p:ph type="body" sz="half" idx="3"/>
          </p:nvPr>
        </p:nvSpPr>
        <p:spPr/>
        <p:txBody>
          <a:bodyPr/>
          <a:lstStyle/>
          <a:p>
            <a:r>
              <a:rPr lang="es-MX" dirty="0" smtClean="0"/>
              <a:t>Levi Strauss</a:t>
            </a:r>
            <a:endParaRPr lang="es-MX" dirty="0"/>
          </a:p>
        </p:txBody>
      </p:sp>
      <p:sp>
        <p:nvSpPr>
          <p:cNvPr id="5" name="4 Marcador de contenido"/>
          <p:cNvSpPr>
            <a:spLocks noGrp="1"/>
          </p:cNvSpPr>
          <p:nvPr>
            <p:ph sz="quarter" idx="2"/>
          </p:nvPr>
        </p:nvSpPr>
        <p:spPr/>
        <p:txBody>
          <a:bodyPr>
            <a:normAutofit fontScale="92500" lnSpcReduction="10000"/>
          </a:bodyPr>
          <a:lstStyle/>
          <a:p>
            <a:pPr marL="109728" indent="0">
              <a:buNone/>
            </a:pPr>
            <a:r>
              <a:rPr lang="es-MX" sz="2800" dirty="0" smtClean="0"/>
              <a:t>Dentro del enfoque Estructural-funcionalista, el antropólogo Levi Strauss, identifico que el tabú, existe en la mayor parte de las sociedades, como una forma de vincular la naturaleza y la cultura</a:t>
            </a:r>
            <a:endParaRPr lang="es-MX" sz="2800" dirty="0"/>
          </a:p>
        </p:txBody>
      </p:sp>
      <p:pic>
        <p:nvPicPr>
          <p:cNvPr id="6" name="5 Marcador de contenido"/>
          <p:cNvPicPr>
            <a:picLocks noGrp="1" noChangeAspect="1"/>
          </p:cNvPicPr>
          <p:nvPr>
            <p:ph sz="quarter" idx="4"/>
          </p:nvPr>
        </p:nvPicPr>
        <p:blipFill>
          <a:blip r:embed="rId2" cstate="print">
            <a:extLst>
              <a:ext uri="{28A0092B-C50C-407E-A947-70E740481C1C}">
                <a14:useLocalDpi xmlns:a14="http://schemas.microsoft.com/office/drawing/2010/main" val="0"/>
              </a:ext>
            </a:extLst>
          </a:blip>
          <a:stretch>
            <a:fillRect/>
          </a:stretch>
        </p:blipFill>
        <p:spPr>
          <a:xfrm>
            <a:off x="4860032" y="1196752"/>
            <a:ext cx="3464809" cy="3941763"/>
          </a:xfrm>
        </p:spPr>
      </p:pic>
    </p:spTree>
    <p:extLst>
      <p:ext uri="{BB962C8B-B14F-4D97-AF65-F5344CB8AC3E}">
        <p14:creationId xmlns:p14="http://schemas.microsoft.com/office/powerpoint/2010/main" val="7435373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Marcador de contenido"/>
          <p:cNvSpPr>
            <a:spLocks noGrp="1"/>
          </p:cNvSpPr>
          <p:nvPr>
            <p:ph idx="4294967295"/>
          </p:nvPr>
        </p:nvSpPr>
        <p:spPr>
          <a:xfrm>
            <a:off x="755576" y="260648"/>
            <a:ext cx="7920880" cy="5689302"/>
          </a:xfrm>
        </p:spPr>
        <p:txBody>
          <a:bodyPr>
            <a:normAutofit fontScale="25000" lnSpcReduction="20000"/>
          </a:bodyPr>
          <a:lstStyle/>
          <a:p>
            <a:pPr marL="109728" indent="0">
              <a:buNone/>
            </a:pPr>
            <a:r>
              <a:rPr lang="es-MX" dirty="0"/>
              <a:t/>
            </a:r>
            <a:br>
              <a:rPr lang="es-MX" dirty="0"/>
            </a:br>
            <a:endParaRPr lang="es-MX" dirty="0"/>
          </a:p>
          <a:p>
            <a:pPr marL="109728" indent="0">
              <a:buNone/>
            </a:pPr>
            <a:r>
              <a:rPr lang="es-MX" sz="9600" dirty="0"/>
              <a:t>Levi-Strauss </a:t>
            </a:r>
            <a:r>
              <a:rPr lang="es-MX" sz="9600" dirty="0" smtClean="0"/>
              <a:t>en su libro </a:t>
            </a:r>
            <a:r>
              <a:rPr lang="es-MX" sz="9600" i="1" dirty="0"/>
              <a:t>Las estructuras elementales del </a:t>
            </a:r>
            <a:r>
              <a:rPr lang="es-MX" sz="9600" i="1" dirty="0" smtClean="0"/>
              <a:t>parentesco</a:t>
            </a:r>
            <a:r>
              <a:rPr lang="es-MX" sz="9600" dirty="0"/>
              <a:t> </a:t>
            </a:r>
            <a:r>
              <a:rPr lang="es-MX" sz="9600" dirty="0" smtClean="0"/>
              <a:t>examinó </a:t>
            </a:r>
            <a:r>
              <a:rPr lang="es-MX" sz="9600" dirty="0"/>
              <a:t>la distinción </a:t>
            </a:r>
            <a:r>
              <a:rPr lang="es-MX" sz="9600" b="1" dirty="0" smtClean="0"/>
              <a:t>naturaleza/cultura</a:t>
            </a:r>
            <a:r>
              <a:rPr lang="es-MX" sz="9600" dirty="0" smtClean="0"/>
              <a:t>,  preguntándose </a:t>
            </a:r>
          </a:p>
          <a:p>
            <a:pPr marL="109728" indent="0">
              <a:buNone/>
            </a:pPr>
            <a:endParaRPr lang="es-MX" sz="9600" dirty="0" smtClean="0"/>
          </a:p>
          <a:p>
            <a:pPr marL="109728" indent="0">
              <a:buNone/>
            </a:pPr>
            <a:r>
              <a:rPr lang="es-MX" sz="9600" dirty="0" smtClean="0"/>
              <a:t> </a:t>
            </a:r>
            <a:r>
              <a:rPr lang="es-MX" sz="9600" dirty="0"/>
              <a:t>¿Dónde termina la naturaleza y comienza la cultura? </a:t>
            </a:r>
            <a:endParaRPr lang="es-MX" sz="9600" dirty="0" smtClean="0"/>
          </a:p>
          <a:p>
            <a:pPr marL="109728" indent="0">
              <a:buNone/>
            </a:pPr>
            <a:endParaRPr lang="es-MX" sz="9600" dirty="0"/>
          </a:p>
          <a:p>
            <a:pPr marL="109728" indent="0">
              <a:buNone/>
            </a:pPr>
            <a:r>
              <a:rPr lang="es-MX" sz="9600" dirty="0" smtClean="0"/>
              <a:t>¿ Cómo </a:t>
            </a:r>
            <a:r>
              <a:rPr lang="es-MX" sz="9600" dirty="0"/>
              <a:t>se produce el paso de la naturaleza a la </a:t>
            </a:r>
            <a:r>
              <a:rPr lang="es-MX" sz="9600" dirty="0" smtClean="0"/>
              <a:t>cultura? </a:t>
            </a:r>
          </a:p>
          <a:p>
            <a:pPr marL="109728" indent="0">
              <a:buNone/>
            </a:pPr>
            <a:endParaRPr lang="es-MX" sz="9600" dirty="0"/>
          </a:p>
          <a:p>
            <a:pPr marL="109728" indent="0">
              <a:buNone/>
            </a:pPr>
            <a:r>
              <a:rPr lang="es-MX" sz="9600" dirty="0" smtClean="0"/>
              <a:t>Y responde  que el paso de la naturaleza a la cultura se da por  dos criterios:</a:t>
            </a:r>
          </a:p>
          <a:p>
            <a:r>
              <a:rPr lang="es-MX" sz="9600" dirty="0" smtClean="0"/>
              <a:t>Por la </a:t>
            </a:r>
            <a:r>
              <a:rPr lang="es-MX" sz="9600" dirty="0"/>
              <a:t>norma </a:t>
            </a:r>
            <a:endParaRPr lang="es-MX" sz="9600" dirty="0" smtClean="0"/>
          </a:p>
          <a:p>
            <a:r>
              <a:rPr lang="es-MX" sz="9600" dirty="0" smtClean="0"/>
              <a:t>Por la  universalidad</a:t>
            </a:r>
            <a:endParaRPr lang="es-MX" sz="9600" dirty="0"/>
          </a:p>
          <a:p>
            <a:pPr marL="109728" indent="0">
              <a:buNone/>
            </a:pPr>
            <a:r>
              <a:rPr lang="es-MX" sz="9600" dirty="0"/>
              <a:t/>
            </a:r>
            <a:br>
              <a:rPr lang="es-MX" sz="9600" dirty="0"/>
            </a:br>
            <a:endParaRPr lang="es-MX" sz="9600" dirty="0"/>
          </a:p>
          <a:p>
            <a:pPr marL="109728" indent="0">
              <a:buNone/>
            </a:pPr>
            <a:r>
              <a:rPr lang="es-MX" sz="3300" dirty="0"/>
              <a:t/>
            </a:r>
            <a:br>
              <a:rPr lang="es-MX" sz="3300" dirty="0"/>
            </a:br>
            <a:endParaRPr lang="es-MX" sz="3300" dirty="0"/>
          </a:p>
        </p:txBody>
      </p:sp>
    </p:spTree>
    <p:extLst>
      <p:ext uri="{BB962C8B-B14F-4D97-AF65-F5344CB8AC3E}">
        <p14:creationId xmlns:p14="http://schemas.microsoft.com/office/powerpoint/2010/main" val="9232859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1 Marcador de contenido"/>
          <p:cNvSpPr>
            <a:spLocks noGrp="1"/>
          </p:cNvSpPr>
          <p:nvPr>
            <p:ph idx="1"/>
          </p:nvPr>
        </p:nvSpPr>
        <p:spPr/>
        <p:txBody>
          <a:bodyPr>
            <a:normAutofit/>
          </a:bodyPr>
          <a:lstStyle/>
          <a:p>
            <a:pPr>
              <a:buFont typeface="Wingdings 3" pitchFamily="18" charset="2"/>
              <a:buNone/>
            </a:pPr>
            <a:endParaRPr lang="es-MX" altLang="es-MX" sz="2400" dirty="0" smtClean="0">
              <a:solidFill>
                <a:srgbClr val="FF0000"/>
              </a:solidFill>
            </a:endParaRPr>
          </a:p>
          <a:p>
            <a:pPr>
              <a:buFont typeface="Wingdings 3" pitchFamily="18" charset="2"/>
              <a:buNone/>
            </a:pPr>
            <a:r>
              <a:rPr lang="es-MX" altLang="es-MX" sz="2400" dirty="0" smtClean="0">
                <a:solidFill>
                  <a:srgbClr val="FF0000"/>
                </a:solidFill>
              </a:rPr>
              <a:t>ADVERTENCIA</a:t>
            </a:r>
            <a:r>
              <a:rPr lang="es-MX" altLang="es-MX" sz="2400" dirty="0" smtClean="0">
                <a:solidFill>
                  <a:srgbClr val="FF0000"/>
                </a:solidFill>
              </a:rPr>
              <a:t>:</a:t>
            </a:r>
            <a:r>
              <a:rPr lang="es-MX" altLang="es-MX" sz="2400" dirty="0" smtClean="0"/>
              <a:t> Este guion solo es para el docente, no para su proyección a los alumnos y abarca de la diapositiva </a:t>
            </a:r>
            <a:r>
              <a:rPr lang="es-MX" altLang="es-MX" sz="2400" b="1" dirty="0" smtClean="0"/>
              <a:t>2 a la 11</a:t>
            </a:r>
            <a:r>
              <a:rPr lang="es-MX" altLang="es-MX" sz="2400" dirty="0" smtClean="0"/>
              <a:t>.</a:t>
            </a:r>
            <a:r>
              <a:rPr lang="es-MX" altLang="es-MX" sz="2400" dirty="0" smtClean="0">
                <a:solidFill>
                  <a:srgbClr val="FF0000"/>
                </a:solidFill>
              </a:rPr>
              <a:t> </a:t>
            </a:r>
            <a:r>
              <a:rPr lang="es-MX" altLang="es-MX" sz="2400" dirty="0" smtClean="0"/>
              <a:t>A partir de la </a:t>
            </a:r>
            <a:r>
              <a:rPr lang="es-MX" altLang="es-MX" sz="2400" b="1" dirty="0" smtClean="0"/>
              <a:t>diapositiva 12</a:t>
            </a:r>
            <a:r>
              <a:rPr lang="es-MX" altLang="es-MX" sz="2400" dirty="0" smtClean="0"/>
              <a:t>, empieza la presentación del tema indicado. </a:t>
            </a:r>
          </a:p>
          <a:p>
            <a:r>
              <a:rPr lang="es-MX" altLang="es-MX" sz="2400" dirty="0" smtClean="0"/>
              <a:t> El presente material favorece la  participación continua del alumno,   con la presentación de dudas o con datos acerca del contenido temático. Los casos que se presentan ilustran perfectamente como se manifiesta el tabú en diferentes culturas.</a:t>
            </a:r>
          </a:p>
        </p:txBody>
      </p:sp>
      <p:sp>
        <p:nvSpPr>
          <p:cNvPr id="3" name="2 Título"/>
          <p:cNvSpPr>
            <a:spLocks noGrp="1"/>
          </p:cNvSpPr>
          <p:nvPr>
            <p:ph type="title"/>
          </p:nvPr>
        </p:nvSpPr>
        <p:spPr/>
        <p:txBody>
          <a:bodyPr>
            <a:normAutofit fontScale="90000"/>
          </a:bodyPr>
          <a:lstStyle/>
          <a:p>
            <a:pPr>
              <a:defRPr/>
            </a:pPr>
            <a:r>
              <a:rPr lang="es-MX" dirty="0" smtClean="0"/>
              <a:t>GUIÓN EXPLICATIVO PARA EL EMPLEO DEL MATERIAL </a:t>
            </a:r>
            <a:endParaRPr lang="es-MX" dirty="0"/>
          </a:p>
        </p:txBody>
      </p:sp>
    </p:spTree>
    <p:extLst>
      <p:ext uri="{BB962C8B-B14F-4D97-AF65-F5344CB8AC3E}">
        <p14:creationId xmlns:p14="http://schemas.microsoft.com/office/powerpoint/2010/main" val="223297295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Marcador de contenido"/>
          <p:cNvSpPr>
            <a:spLocks noGrp="1"/>
          </p:cNvSpPr>
          <p:nvPr>
            <p:ph idx="4294967295"/>
          </p:nvPr>
        </p:nvSpPr>
        <p:spPr>
          <a:xfrm>
            <a:off x="539552" y="260648"/>
            <a:ext cx="7690048" cy="5746452"/>
          </a:xfrm>
        </p:spPr>
        <p:txBody>
          <a:bodyPr>
            <a:normAutofit fontScale="85000" lnSpcReduction="20000"/>
          </a:bodyPr>
          <a:lstStyle/>
          <a:p>
            <a:pPr marL="109728" indent="0">
              <a:buNone/>
            </a:pPr>
            <a:r>
              <a:rPr lang="es-MX" sz="2800" dirty="0"/>
              <a:t>"Sostenemos, pues, que todo lo que es universal en el hombre corresponde al orden de la naturaleza y se caracteriza por la espontaneidad, mientras que todo lo que está sujeto a una norma pertenece a la cultura y presenta los atributos de lo relativo y de lo particular</a:t>
            </a:r>
            <a:r>
              <a:rPr lang="es-MX" sz="2800" dirty="0" smtClean="0"/>
              <a:t>".</a:t>
            </a:r>
          </a:p>
          <a:p>
            <a:pPr marL="109728" indent="0">
              <a:buNone/>
            </a:pPr>
            <a:r>
              <a:rPr lang="es-MX" sz="2800" dirty="0" smtClean="0"/>
              <a:t> L. Strauss</a:t>
            </a:r>
          </a:p>
          <a:p>
            <a:pPr marL="109728" indent="0">
              <a:buNone/>
            </a:pPr>
            <a:endParaRPr lang="es-MX" sz="2800" dirty="0"/>
          </a:p>
          <a:p>
            <a:pPr marL="109728" indent="0">
              <a:buNone/>
            </a:pPr>
            <a:r>
              <a:rPr lang="es-MX" dirty="0" smtClean="0"/>
              <a:t>La </a:t>
            </a:r>
            <a:r>
              <a:rPr lang="es-MX" dirty="0"/>
              <a:t>prohibición del </a:t>
            </a:r>
            <a:r>
              <a:rPr lang="es-MX" dirty="0" smtClean="0"/>
              <a:t>incesto, posee </a:t>
            </a:r>
            <a:r>
              <a:rPr lang="es-MX" dirty="0"/>
              <a:t>ambas características: constituye una regla y tiene carácter universal.</a:t>
            </a:r>
          </a:p>
          <a:p>
            <a:pPr marL="109728" indent="0">
              <a:buNone/>
            </a:pPr>
            <a:r>
              <a:rPr lang="es-MX" dirty="0"/>
              <a:t/>
            </a:r>
            <a:br>
              <a:rPr lang="es-MX" dirty="0"/>
            </a:br>
            <a:endParaRPr lang="es-MX" dirty="0" smtClean="0"/>
          </a:p>
          <a:p>
            <a:pPr marL="109728" indent="0">
              <a:buNone/>
            </a:pPr>
            <a:r>
              <a:rPr lang="es-MX" dirty="0" smtClean="0"/>
              <a:t>Para </a:t>
            </a:r>
            <a:r>
              <a:rPr lang="es-MX" dirty="0" err="1"/>
              <a:t>Lévi</a:t>
            </a:r>
            <a:r>
              <a:rPr lang="es-MX" dirty="0"/>
              <a:t>-Strauss la prohibición del incesto es el vínculo entre la naturaleza y la cultura</a:t>
            </a:r>
            <a:r>
              <a:rPr lang="es-MX" dirty="0" smtClean="0"/>
              <a:t>.</a:t>
            </a:r>
          </a:p>
          <a:p>
            <a:pPr marL="109728" indent="0">
              <a:buNone/>
            </a:pPr>
            <a:endParaRPr lang="es-MX" dirty="0"/>
          </a:p>
          <a:p>
            <a:pPr marL="109728" indent="0">
              <a:buNone/>
            </a:pPr>
            <a:r>
              <a:rPr lang="es-MX" dirty="0"/>
              <a:t/>
            </a:r>
            <a:br>
              <a:rPr lang="es-MX" dirty="0"/>
            </a:br>
            <a:endParaRPr lang="es-MX" dirty="0"/>
          </a:p>
          <a:p>
            <a:endParaRPr lang="es-MX" dirty="0"/>
          </a:p>
        </p:txBody>
      </p:sp>
      <p:pic>
        <p:nvPicPr>
          <p:cNvPr id="3" name="3 Marcador de contenido"/>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34682" y="5157192"/>
            <a:ext cx="4040188" cy="1046775"/>
          </a:xfrm>
          <a:prstGeom prst="rect">
            <a:avLst/>
          </a:prstGeom>
        </p:spPr>
      </p:pic>
    </p:spTree>
    <p:extLst>
      <p:ext uri="{BB962C8B-B14F-4D97-AF65-F5344CB8AC3E}">
        <p14:creationId xmlns:p14="http://schemas.microsoft.com/office/powerpoint/2010/main" val="37581450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109728" indent="0">
              <a:buNone/>
            </a:pPr>
            <a:r>
              <a:rPr lang="es-MX" dirty="0"/>
              <a:t>"La prohibición del incesto no tiene origen puramente cultural, ni puramente natural, y tampoco es un compuesto de elementos tomados en parte de la naturaleza y en parte de la cultura. Constituye el movimiento fundamental gracias al cual, por el cual, pero sobre todo en el cual, se cumple el pasaje de la naturaleza a la </a:t>
            </a:r>
            <a:r>
              <a:rPr lang="es-MX" dirty="0" smtClean="0"/>
              <a:t>cultura“ L. </a:t>
            </a:r>
            <a:r>
              <a:rPr lang="es-MX" dirty="0"/>
              <a:t>S</a:t>
            </a:r>
            <a:r>
              <a:rPr lang="es-MX" dirty="0" smtClean="0"/>
              <a:t>trauss</a:t>
            </a:r>
            <a:endParaRPr lang="es-MX" dirty="0"/>
          </a:p>
        </p:txBody>
      </p:sp>
      <p:sp>
        <p:nvSpPr>
          <p:cNvPr id="3" name="2 Título"/>
          <p:cNvSpPr>
            <a:spLocks noGrp="1"/>
          </p:cNvSpPr>
          <p:nvPr>
            <p:ph type="title"/>
          </p:nvPr>
        </p:nvSpPr>
        <p:spPr/>
        <p:txBody>
          <a:bodyPr/>
          <a:lstStyle/>
          <a:p>
            <a:endParaRPr lang="es-MX"/>
          </a:p>
        </p:txBody>
      </p:sp>
    </p:spTree>
    <p:extLst>
      <p:ext uri="{BB962C8B-B14F-4D97-AF65-F5344CB8AC3E}">
        <p14:creationId xmlns:p14="http://schemas.microsoft.com/office/powerpoint/2010/main" val="177847554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normAutofit fontScale="90000"/>
          </a:bodyPr>
          <a:lstStyle/>
          <a:p>
            <a:r>
              <a:rPr lang="es-MX" dirty="0" smtClean="0"/>
              <a:t>Cuales son los temas tabú más conocidos?</a:t>
            </a:r>
            <a:endParaRPr lang="es-MX" dirty="0"/>
          </a:p>
        </p:txBody>
      </p:sp>
      <p:sp>
        <p:nvSpPr>
          <p:cNvPr id="9" name="8 Marcador de texto"/>
          <p:cNvSpPr>
            <a:spLocks noGrp="1"/>
          </p:cNvSpPr>
          <p:nvPr>
            <p:ph type="body" idx="1"/>
          </p:nvPr>
        </p:nvSpPr>
        <p:spPr/>
        <p:txBody>
          <a:bodyPr/>
          <a:lstStyle/>
          <a:p>
            <a:endParaRPr lang="es-MX"/>
          </a:p>
        </p:txBody>
      </p:sp>
      <p:sp>
        <p:nvSpPr>
          <p:cNvPr id="10" name="9 Marcador de texto"/>
          <p:cNvSpPr>
            <a:spLocks noGrp="1"/>
          </p:cNvSpPr>
          <p:nvPr>
            <p:ph type="body" sz="half" idx="3"/>
          </p:nvPr>
        </p:nvSpPr>
        <p:spPr/>
        <p:txBody>
          <a:bodyPr/>
          <a:lstStyle/>
          <a:p>
            <a:endParaRPr lang="es-MX"/>
          </a:p>
        </p:txBody>
      </p:sp>
      <p:sp>
        <p:nvSpPr>
          <p:cNvPr id="8" name="7 Marcador de contenido"/>
          <p:cNvSpPr>
            <a:spLocks noGrp="1"/>
          </p:cNvSpPr>
          <p:nvPr>
            <p:ph sz="quarter" idx="2"/>
          </p:nvPr>
        </p:nvSpPr>
        <p:spPr/>
        <p:txBody>
          <a:bodyPr>
            <a:noAutofit/>
          </a:bodyPr>
          <a:lstStyle/>
          <a:p>
            <a:r>
              <a:rPr lang="es-MX" sz="2000" dirty="0" smtClean="0"/>
              <a:t>Son muchos los temas tabú, pero en particular debemos situarnos en una cultura o sociedad específica para identificarlos en su interior.</a:t>
            </a:r>
          </a:p>
          <a:p>
            <a:endParaRPr lang="es-MX" sz="2000" dirty="0" smtClean="0"/>
          </a:p>
          <a:p>
            <a:r>
              <a:rPr lang="es-MX" sz="2000" dirty="0" smtClean="0"/>
              <a:t>Ya que por la Relatividad cultural (fenómeno cultural) lo que en una sociedad es tabú, algo prohibido, en otra puede ser algo permitido.</a:t>
            </a:r>
          </a:p>
        </p:txBody>
      </p:sp>
      <p:sp>
        <p:nvSpPr>
          <p:cNvPr id="11" name="10 Marcador de contenido"/>
          <p:cNvSpPr>
            <a:spLocks noGrp="1"/>
          </p:cNvSpPr>
          <p:nvPr>
            <p:ph sz="quarter" idx="4"/>
          </p:nvPr>
        </p:nvSpPr>
        <p:spPr/>
        <p:txBody>
          <a:bodyPr/>
          <a:lstStyle/>
          <a:p>
            <a:r>
              <a:rPr lang="es-MX" sz="2800" b="1" dirty="0">
                <a:solidFill>
                  <a:schemeClr val="accent2"/>
                </a:solidFill>
              </a:rPr>
              <a:t>El tabú del </a:t>
            </a:r>
            <a:r>
              <a:rPr lang="es-MX" sz="2800" b="1" dirty="0" smtClean="0">
                <a:solidFill>
                  <a:schemeClr val="accent2"/>
                </a:solidFill>
              </a:rPr>
              <a:t>incesto</a:t>
            </a:r>
          </a:p>
          <a:p>
            <a:pPr marL="109728" indent="0">
              <a:buNone/>
            </a:pPr>
            <a:endParaRPr lang="es-MX" sz="2800" b="1" dirty="0" smtClean="0">
              <a:solidFill>
                <a:schemeClr val="accent2"/>
              </a:solidFill>
            </a:endParaRPr>
          </a:p>
          <a:p>
            <a:endParaRPr lang="es-MX" sz="2800" dirty="0"/>
          </a:p>
          <a:p>
            <a:r>
              <a:rPr lang="es-MX" sz="2800" b="1" dirty="0" smtClean="0">
                <a:solidFill>
                  <a:schemeClr val="accent2"/>
                </a:solidFill>
              </a:rPr>
              <a:t>El tabú de la sexualidad </a:t>
            </a:r>
          </a:p>
          <a:p>
            <a:pPr marL="109728" indent="0">
              <a:buNone/>
            </a:pPr>
            <a:endParaRPr lang="es-MX" sz="2800" b="1" dirty="0" smtClean="0">
              <a:solidFill>
                <a:schemeClr val="accent2"/>
              </a:solidFill>
            </a:endParaRPr>
          </a:p>
          <a:p>
            <a:pPr marL="109728" indent="0">
              <a:buNone/>
            </a:pPr>
            <a:endParaRPr lang="es-MX" sz="2800" b="1" dirty="0" smtClean="0">
              <a:solidFill>
                <a:schemeClr val="accent2"/>
              </a:solidFill>
            </a:endParaRPr>
          </a:p>
          <a:p>
            <a:r>
              <a:rPr lang="es-MX" sz="2800" b="1" dirty="0" smtClean="0">
                <a:solidFill>
                  <a:schemeClr val="accent2"/>
                </a:solidFill>
              </a:rPr>
              <a:t>El tabú del desnudo</a:t>
            </a:r>
            <a:endParaRPr lang="es-MX" sz="2800" b="1" dirty="0">
              <a:solidFill>
                <a:schemeClr val="accent2"/>
              </a:solidFill>
            </a:endParaRPr>
          </a:p>
          <a:p>
            <a:endParaRPr lang="es-MX" dirty="0"/>
          </a:p>
        </p:txBody>
      </p:sp>
    </p:spTree>
    <p:extLst>
      <p:ext uri="{BB962C8B-B14F-4D97-AF65-F5344CB8AC3E}">
        <p14:creationId xmlns:p14="http://schemas.microsoft.com/office/powerpoint/2010/main" val="112498431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 tabú del incesto</a:t>
            </a:r>
            <a:endParaRPr lang="es-MX" dirty="0"/>
          </a:p>
        </p:txBody>
      </p:sp>
      <p:sp>
        <p:nvSpPr>
          <p:cNvPr id="3" name="2 Marcador de texto"/>
          <p:cNvSpPr>
            <a:spLocks noGrp="1"/>
          </p:cNvSpPr>
          <p:nvPr>
            <p:ph type="body" idx="1"/>
          </p:nvPr>
        </p:nvSpPr>
        <p:spPr/>
        <p:txBody>
          <a:bodyPr/>
          <a:lstStyle/>
          <a:p>
            <a:endParaRPr lang="es-MX"/>
          </a:p>
        </p:txBody>
      </p:sp>
      <p:sp>
        <p:nvSpPr>
          <p:cNvPr id="4" name="3 Marcador de texto"/>
          <p:cNvSpPr>
            <a:spLocks noGrp="1"/>
          </p:cNvSpPr>
          <p:nvPr>
            <p:ph type="body" sz="half" idx="3"/>
          </p:nvPr>
        </p:nvSpPr>
        <p:spPr/>
        <p:txBody>
          <a:bodyPr/>
          <a:lstStyle/>
          <a:p>
            <a:endParaRPr lang="es-MX" dirty="0"/>
          </a:p>
        </p:txBody>
      </p:sp>
      <p:sp>
        <p:nvSpPr>
          <p:cNvPr id="5" name="4 Marcador de contenido"/>
          <p:cNvSpPr>
            <a:spLocks noGrp="1"/>
          </p:cNvSpPr>
          <p:nvPr>
            <p:ph sz="quarter" idx="2"/>
          </p:nvPr>
        </p:nvSpPr>
        <p:spPr/>
        <p:txBody>
          <a:bodyPr>
            <a:normAutofit/>
          </a:bodyPr>
          <a:lstStyle/>
          <a:p>
            <a:pPr marL="109728" indent="0">
              <a:buNone/>
            </a:pPr>
            <a:r>
              <a:rPr lang="es-MX" sz="2800" dirty="0" smtClean="0"/>
              <a:t>El </a:t>
            </a:r>
            <a:r>
              <a:rPr lang="es-MX" sz="2800" i="1" dirty="0" smtClean="0"/>
              <a:t>incesto</a:t>
            </a:r>
            <a:r>
              <a:rPr lang="es-MX" sz="2800" dirty="0" smtClean="0"/>
              <a:t> es la relación </a:t>
            </a:r>
            <a:r>
              <a:rPr lang="es-MX" sz="2800" dirty="0"/>
              <a:t>sexual entre familiares consanguíneos muy cercanos o que proceden por su nacimiento de un tronco común.</a:t>
            </a:r>
          </a:p>
        </p:txBody>
      </p:sp>
      <p:pic>
        <p:nvPicPr>
          <p:cNvPr id="7" name="6 Marcador de contenido"/>
          <p:cNvPicPr>
            <a:picLocks noGrp="1" noChangeAspect="1"/>
          </p:cNvPicPr>
          <p:nvPr>
            <p:ph sz="quarter" idx="4"/>
          </p:nvPr>
        </p:nvPicPr>
        <p:blipFill>
          <a:blip r:embed="rId2">
            <a:extLst>
              <a:ext uri="{28A0092B-C50C-407E-A947-70E740481C1C}">
                <a14:useLocalDpi xmlns:a14="http://schemas.microsoft.com/office/drawing/2010/main" val="0"/>
              </a:ext>
            </a:extLst>
          </a:blip>
          <a:stretch>
            <a:fillRect/>
          </a:stretch>
        </p:blipFill>
        <p:spPr>
          <a:xfrm>
            <a:off x="5174215" y="1444625"/>
            <a:ext cx="2983394" cy="3941763"/>
          </a:xfrm>
        </p:spPr>
      </p:pic>
    </p:spTree>
    <p:extLst>
      <p:ext uri="{BB962C8B-B14F-4D97-AF65-F5344CB8AC3E}">
        <p14:creationId xmlns:p14="http://schemas.microsoft.com/office/powerpoint/2010/main" val="231520004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just"/>
            <a:r>
              <a:rPr lang="es-MX" dirty="0"/>
              <a:t>La mayor parte de las personas en la mayoría de las sociedades aborrece profundamente las relaciones sexuales incestuosas</a:t>
            </a:r>
            <a:r>
              <a:rPr lang="es-MX" dirty="0" smtClean="0"/>
              <a:t>.</a:t>
            </a:r>
          </a:p>
          <a:p>
            <a:pPr marL="109728" indent="0" algn="just">
              <a:buNone/>
            </a:pPr>
            <a:endParaRPr lang="es-MX" dirty="0"/>
          </a:p>
          <a:p>
            <a:pPr algn="just"/>
            <a:r>
              <a:rPr lang="es-MX" dirty="0"/>
              <a:t>No nos referimos con esto al abuso sexual contra niños, sino a las relaciones heterosexuales, con consentimiento o no, entre madre-hijo (como Edipo), padre-hija (como Electra o Mirra) o hermano-hermana (como Zeus y Hera), sin importar la edad.</a:t>
            </a:r>
          </a:p>
          <a:p>
            <a:pPr algn="just"/>
            <a:endParaRPr lang="es-MX" dirty="0"/>
          </a:p>
        </p:txBody>
      </p:sp>
      <p:sp>
        <p:nvSpPr>
          <p:cNvPr id="3" name="2 Título"/>
          <p:cNvSpPr>
            <a:spLocks noGrp="1"/>
          </p:cNvSpPr>
          <p:nvPr>
            <p:ph type="title"/>
          </p:nvPr>
        </p:nvSpPr>
        <p:spPr/>
        <p:txBody>
          <a:bodyPr/>
          <a:lstStyle/>
          <a:p>
            <a:r>
              <a:rPr lang="es-MX" dirty="0" smtClean="0"/>
              <a:t>El Tabú del incesto</a:t>
            </a:r>
            <a:endParaRPr lang="es-MX" dirty="0"/>
          </a:p>
        </p:txBody>
      </p:sp>
    </p:spTree>
    <p:extLst>
      <p:ext uri="{BB962C8B-B14F-4D97-AF65-F5344CB8AC3E}">
        <p14:creationId xmlns:p14="http://schemas.microsoft.com/office/powerpoint/2010/main" val="324950038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3200" dirty="0"/>
              <a:t>El tabú del incesto en la sociedad </a:t>
            </a:r>
            <a:r>
              <a:rPr lang="es-MX" sz="3200" dirty="0" smtClean="0"/>
              <a:t>mexicana, se manifiesta de forma dual</a:t>
            </a:r>
            <a:endParaRPr lang="es-MX" sz="3200" dirty="0"/>
          </a:p>
        </p:txBody>
      </p:sp>
      <p:sp>
        <p:nvSpPr>
          <p:cNvPr id="4" name="3 Marcador de texto"/>
          <p:cNvSpPr>
            <a:spLocks noGrp="1"/>
          </p:cNvSpPr>
          <p:nvPr>
            <p:ph type="body" idx="1"/>
          </p:nvPr>
        </p:nvSpPr>
        <p:spPr/>
        <p:txBody>
          <a:bodyPr>
            <a:normAutofit/>
          </a:bodyPr>
          <a:lstStyle/>
          <a:p>
            <a:r>
              <a:rPr lang="es-MX" b="1" dirty="0" smtClean="0"/>
              <a:t>Prohibido</a:t>
            </a:r>
            <a:endParaRPr lang="es-MX" b="1" dirty="0"/>
          </a:p>
        </p:txBody>
      </p:sp>
      <p:sp>
        <p:nvSpPr>
          <p:cNvPr id="8" name="7 Marcador de texto"/>
          <p:cNvSpPr>
            <a:spLocks noGrp="1"/>
          </p:cNvSpPr>
          <p:nvPr>
            <p:ph type="body" sz="half" idx="3"/>
          </p:nvPr>
        </p:nvSpPr>
        <p:spPr/>
        <p:txBody>
          <a:bodyPr/>
          <a:lstStyle/>
          <a:p>
            <a:r>
              <a:rPr lang="es-MX" b="1" dirty="0" smtClean="0">
                <a:solidFill>
                  <a:srgbClr val="FF0000"/>
                </a:solidFill>
              </a:rPr>
              <a:t>Tema vetado</a:t>
            </a:r>
            <a:endParaRPr lang="es-MX" b="1" dirty="0">
              <a:solidFill>
                <a:srgbClr val="FF0000"/>
              </a:solidFill>
            </a:endParaRPr>
          </a:p>
        </p:txBody>
      </p:sp>
      <p:sp>
        <p:nvSpPr>
          <p:cNvPr id="5" name="4 Marcador de contenido"/>
          <p:cNvSpPr>
            <a:spLocks noGrp="1"/>
          </p:cNvSpPr>
          <p:nvPr>
            <p:ph sz="quarter" idx="2"/>
          </p:nvPr>
        </p:nvSpPr>
        <p:spPr/>
        <p:txBody>
          <a:bodyPr>
            <a:normAutofit/>
          </a:bodyPr>
          <a:lstStyle/>
          <a:p>
            <a:pPr marL="109728" indent="0">
              <a:buNone/>
            </a:pPr>
            <a:endParaRPr lang="es-MX" sz="2800" dirty="0" smtClean="0">
              <a:solidFill>
                <a:schemeClr val="accent1">
                  <a:lumMod val="50000"/>
                </a:schemeClr>
              </a:solidFill>
            </a:endParaRPr>
          </a:p>
          <a:p>
            <a:pPr marL="109728" indent="0">
              <a:buNone/>
            </a:pPr>
            <a:endParaRPr lang="es-MX" sz="2800" dirty="0">
              <a:solidFill>
                <a:schemeClr val="accent1">
                  <a:lumMod val="50000"/>
                </a:schemeClr>
              </a:solidFill>
            </a:endParaRPr>
          </a:p>
          <a:p>
            <a:pPr marL="109728" indent="0">
              <a:buNone/>
            </a:pPr>
            <a:r>
              <a:rPr lang="es-MX" sz="2800" dirty="0" smtClean="0">
                <a:solidFill>
                  <a:schemeClr val="accent1">
                    <a:lumMod val="50000"/>
                  </a:schemeClr>
                </a:solidFill>
              </a:rPr>
              <a:t>1. El incesto es tabú porque es algo prohibido</a:t>
            </a:r>
          </a:p>
          <a:p>
            <a:pPr marL="109728" indent="0">
              <a:buNone/>
            </a:pPr>
            <a:endParaRPr lang="es-MX" dirty="0"/>
          </a:p>
          <a:p>
            <a:pPr marL="109728" indent="0">
              <a:buNone/>
            </a:pPr>
            <a:endParaRPr lang="es-MX" dirty="0" smtClean="0"/>
          </a:p>
        </p:txBody>
      </p:sp>
      <p:sp>
        <p:nvSpPr>
          <p:cNvPr id="6" name="5 Marcador de contenido"/>
          <p:cNvSpPr>
            <a:spLocks noGrp="1"/>
          </p:cNvSpPr>
          <p:nvPr>
            <p:ph sz="quarter" idx="4"/>
          </p:nvPr>
        </p:nvSpPr>
        <p:spPr/>
        <p:txBody>
          <a:bodyPr/>
          <a:lstStyle/>
          <a:p>
            <a:pPr marL="109728" indent="0">
              <a:buNone/>
            </a:pPr>
            <a:endParaRPr lang="es-MX" sz="2800" dirty="0" smtClean="0">
              <a:solidFill>
                <a:srgbClr val="FF0000"/>
              </a:solidFill>
            </a:endParaRPr>
          </a:p>
          <a:p>
            <a:pPr marL="109728" indent="0">
              <a:buNone/>
            </a:pPr>
            <a:endParaRPr lang="es-MX" sz="2800" dirty="0">
              <a:solidFill>
                <a:srgbClr val="FF0000"/>
              </a:solidFill>
            </a:endParaRPr>
          </a:p>
          <a:p>
            <a:pPr marL="109728" indent="0">
              <a:buNone/>
            </a:pPr>
            <a:r>
              <a:rPr lang="es-MX" sz="2800" dirty="0" smtClean="0">
                <a:solidFill>
                  <a:srgbClr val="FF0000"/>
                </a:solidFill>
              </a:rPr>
              <a:t>2.</a:t>
            </a:r>
            <a:r>
              <a:rPr lang="es-MX" sz="2800" dirty="0">
                <a:solidFill>
                  <a:srgbClr val="FF0000"/>
                </a:solidFill>
              </a:rPr>
              <a:t> </a:t>
            </a:r>
            <a:r>
              <a:rPr lang="es-MX" sz="2800" dirty="0" smtClean="0">
                <a:solidFill>
                  <a:srgbClr val="FF0000"/>
                </a:solidFill>
              </a:rPr>
              <a:t>Es </a:t>
            </a:r>
            <a:r>
              <a:rPr lang="es-MX" sz="2800" dirty="0">
                <a:solidFill>
                  <a:srgbClr val="FF0000"/>
                </a:solidFill>
              </a:rPr>
              <a:t>tabú, porque es un tema vetado, es algo de lo que no se habla cuando llega a darse en una familia.</a:t>
            </a:r>
          </a:p>
          <a:p>
            <a:pPr marL="109728" indent="0">
              <a:buNone/>
            </a:pPr>
            <a:endParaRPr lang="es-MX" dirty="0"/>
          </a:p>
        </p:txBody>
      </p:sp>
    </p:spTree>
    <p:extLst>
      <p:ext uri="{BB962C8B-B14F-4D97-AF65-F5344CB8AC3E}">
        <p14:creationId xmlns:p14="http://schemas.microsoft.com/office/powerpoint/2010/main" val="236962000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normAutofit fontScale="90000"/>
          </a:bodyPr>
          <a:lstStyle/>
          <a:p>
            <a:r>
              <a:rPr lang="es-MX" dirty="0" smtClean="0"/>
              <a:t/>
            </a:r>
            <a:br>
              <a:rPr lang="es-MX" dirty="0" smtClean="0"/>
            </a:br>
            <a:r>
              <a:rPr lang="es-MX" dirty="0" smtClean="0"/>
              <a:t>¿</a:t>
            </a:r>
            <a:r>
              <a:rPr lang="es-MX" dirty="0"/>
              <a:t>Qué provoca que el incesto sea un tema tabú? </a:t>
            </a:r>
            <a:br>
              <a:rPr lang="es-MX" dirty="0"/>
            </a:br>
            <a:endParaRPr lang="es-MX" dirty="0"/>
          </a:p>
        </p:txBody>
      </p:sp>
      <p:sp>
        <p:nvSpPr>
          <p:cNvPr id="9" name="8 Marcador de texto"/>
          <p:cNvSpPr>
            <a:spLocks noGrp="1"/>
          </p:cNvSpPr>
          <p:nvPr>
            <p:ph type="body" idx="1"/>
          </p:nvPr>
        </p:nvSpPr>
        <p:spPr/>
        <p:txBody>
          <a:bodyPr/>
          <a:lstStyle/>
          <a:p>
            <a:r>
              <a:rPr lang="es-MX" b="1" dirty="0" smtClean="0"/>
              <a:t>Prohibido</a:t>
            </a:r>
            <a:endParaRPr lang="es-MX" b="1" dirty="0"/>
          </a:p>
        </p:txBody>
      </p:sp>
      <p:sp>
        <p:nvSpPr>
          <p:cNvPr id="10" name="9 Marcador de texto"/>
          <p:cNvSpPr>
            <a:spLocks noGrp="1"/>
          </p:cNvSpPr>
          <p:nvPr>
            <p:ph type="body" sz="half" idx="3"/>
          </p:nvPr>
        </p:nvSpPr>
        <p:spPr/>
        <p:txBody>
          <a:bodyPr/>
          <a:lstStyle/>
          <a:p>
            <a:r>
              <a:rPr lang="es-MX" b="1" dirty="0" smtClean="0">
                <a:solidFill>
                  <a:srgbClr val="FF0000"/>
                </a:solidFill>
              </a:rPr>
              <a:t>No se habla de esto</a:t>
            </a:r>
            <a:endParaRPr lang="es-MX" b="1" dirty="0">
              <a:solidFill>
                <a:srgbClr val="FF0000"/>
              </a:solidFill>
            </a:endParaRPr>
          </a:p>
        </p:txBody>
      </p:sp>
      <p:sp>
        <p:nvSpPr>
          <p:cNvPr id="8" name="7 Marcador de contenido"/>
          <p:cNvSpPr>
            <a:spLocks noGrp="1"/>
          </p:cNvSpPr>
          <p:nvPr>
            <p:ph sz="quarter" idx="2"/>
          </p:nvPr>
        </p:nvSpPr>
        <p:spPr/>
        <p:txBody>
          <a:bodyPr/>
          <a:lstStyle/>
          <a:p>
            <a:r>
              <a:rPr lang="es-MX" dirty="0" smtClean="0">
                <a:solidFill>
                  <a:schemeClr val="accent1">
                    <a:lumMod val="50000"/>
                  </a:schemeClr>
                </a:solidFill>
              </a:rPr>
              <a:t>Es positivo, ya que se </a:t>
            </a:r>
            <a:r>
              <a:rPr lang="es-MX" dirty="0" smtClean="0">
                <a:solidFill>
                  <a:schemeClr val="accent1">
                    <a:lumMod val="50000"/>
                  </a:schemeClr>
                </a:solidFill>
              </a:rPr>
              <a:t>prohíben </a:t>
            </a:r>
            <a:r>
              <a:rPr lang="es-MX" dirty="0" smtClean="0">
                <a:solidFill>
                  <a:schemeClr val="accent1">
                    <a:lumMod val="50000"/>
                  </a:schemeClr>
                </a:solidFill>
              </a:rPr>
              <a:t>las relaciones sexuales entre parientes, con lo cual se protegen a los niños y  adolescentes de posibles abusos  sexuales de sus padres o familiares. </a:t>
            </a:r>
            <a:endParaRPr lang="es-MX" dirty="0">
              <a:solidFill>
                <a:schemeClr val="accent1">
                  <a:lumMod val="50000"/>
                </a:schemeClr>
              </a:solidFill>
            </a:endParaRPr>
          </a:p>
        </p:txBody>
      </p:sp>
      <p:sp>
        <p:nvSpPr>
          <p:cNvPr id="11" name="10 Marcador de contenido"/>
          <p:cNvSpPr>
            <a:spLocks noGrp="1"/>
          </p:cNvSpPr>
          <p:nvPr>
            <p:ph sz="quarter" idx="4"/>
          </p:nvPr>
        </p:nvSpPr>
        <p:spPr/>
        <p:txBody>
          <a:bodyPr/>
          <a:lstStyle/>
          <a:p>
            <a:r>
              <a:rPr lang="es-MX" dirty="0">
                <a:solidFill>
                  <a:srgbClr val="FF0000"/>
                </a:solidFill>
              </a:rPr>
              <a:t>Que las víctimas del incesto, </a:t>
            </a:r>
            <a:r>
              <a:rPr lang="es-MX" dirty="0" smtClean="0">
                <a:solidFill>
                  <a:srgbClr val="FF0000"/>
                </a:solidFill>
              </a:rPr>
              <a:t>niñas </a:t>
            </a:r>
            <a:r>
              <a:rPr lang="es-MX" dirty="0">
                <a:solidFill>
                  <a:srgbClr val="FF0000"/>
                </a:solidFill>
              </a:rPr>
              <a:t>o niños, </a:t>
            </a:r>
            <a:r>
              <a:rPr lang="es-MX" dirty="0" smtClean="0">
                <a:solidFill>
                  <a:srgbClr val="FF0000"/>
                </a:solidFill>
              </a:rPr>
              <a:t>o adolescentes, sufran </a:t>
            </a:r>
            <a:r>
              <a:rPr lang="es-MX" dirty="0">
                <a:solidFill>
                  <a:srgbClr val="FF0000"/>
                </a:solidFill>
              </a:rPr>
              <a:t>en silencio el abuso </a:t>
            </a:r>
            <a:r>
              <a:rPr lang="es-MX" dirty="0" smtClean="0">
                <a:solidFill>
                  <a:srgbClr val="FF0000"/>
                </a:solidFill>
              </a:rPr>
              <a:t>sexual de </a:t>
            </a:r>
            <a:r>
              <a:rPr lang="es-MX" dirty="0">
                <a:solidFill>
                  <a:srgbClr val="FF0000"/>
                </a:solidFill>
              </a:rPr>
              <a:t>sus padres y tengan embarazos no deseados y traumas psicológicos</a:t>
            </a:r>
          </a:p>
          <a:p>
            <a:endParaRPr lang="es-MX" dirty="0"/>
          </a:p>
        </p:txBody>
      </p:sp>
    </p:spTree>
    <p:extLst>
      <p:ext uri="{BB962C8B-B14F-4D97-AF65-F5344CB8AC3E}">
        <p14:creationId xmlns:p14="http://schemas.microsoft.com/office/powerpoint/2010/main" val="120136415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3200" dirty="0"/>
              <a:t>Ejercicio de reflexión</a:t>
            </a:r>
            <a:br>
              <a:rPr lang="es-MX" sz="3200" dirty="0"/>
            </a:br>
            <a:endParaRPr lang="es-MX" sz="3200" dirty="0"/>
          </a:p>
        </p:txBody>
      </p:sp>
      <p:sp>
        <p:nvSpPr>
          <p:cNvPr id="3" name="2 Marcador de texto"/>
          <p:cNvSpPr>
            <a:spLocks noGrp="1"/>
          </p:cNvSpPr>
          <p:nvPr>
            <p:ph type="body" idx="1"/>
          </p:nvPr>
        </p:nvSpPr>
        <p:spPr/>
        <p:txBody>
          <a:bodyPr/>
          <a:lstStyle/>
          <a:p>
            <a:endParaRPr lang="es-MX"/>
          </a:p>
        </p:txBody>
      </p:sp>
      <p:sp>
        <p:nvSpPr>
          <p:cNvPr id="4" name="3 Marcador de texto"/>
          <p:cNvSpPr>
            <a:spLocks noGrp="1"/>
          </p:cNvSpPr>
          <p:nvPr>
            <p:ph type="body" sz="half" idx="3"/>
          </p:nvPr>
        </p:nvSpPr>
        <p:spPr/>
        <p:txBody>
          <a:bodyPr/>
          <a:lstStyle/>
          <a:p>
            <a:endParaRPr lang="es-MX"/>
          </a:p>
        </p:txBody>
      </p:sp>
      <p:sp>
        <p:nvSpPr>
          <p:cNvPr id="5" name="4 Marcador de contenido"/>
          <p:cNvSpPr>
            <a:spLocks noGrp="1"/>
          </p:cNvSpPr>
          <p:nvPr>
            <p:ph sz="quarter" idx="2"/>
          </p:nvPr>
        </p:nvSpPr>
        <p:spPr/>
        <p:txBody>
          <a:bodyPr>
            <a:normAutofit/>
          </a:bodyPr>
          <a:lstStyle/>
          <a:p>
            <a:pPr marL="109728" indent="0">
              <a:buNone/>
            </a:pPr>
            <a:endParaRPr lang="es-MX" dirty="0" smtClean="0"/>
          </a:p>
          <a:p>
            <a:pPr marL="109728" indent="0">
              <a:buNone/>
            </a:pPr>
            <a:r>
              <a:rPr lang="es-MX" dirty="0" smtClean="0"/>
              <a:t>¿</a:t>
            </a:r>
            <a:r>
              <a:rPr lang="es-MX" dirty="0"/>
              <a:t>Consideras que está bien  que el incesto sea un tema vetado en México?</a:t>
            </a:r>
            <a:br>
              <a:rPr lang="es-MX" dirty="0"/>
            </a:br>
            <a:endParaRPr lang="es-MX" dirty="0" smtClean="0"/>
          </a:p>
          <a:p>
            <a:pPr marL="109728" indent="0">
              <a:buNone/>
            </a:pPr>
            <a:r>
              <a:rPr lang="es-MX" dirty="0" smtClean="0"/>
              <a:t>Si </a:t>
            </a:r>
            <a:r>
              <a:rPr lang="es-MX" dirty="0"/>
              <a:t>consideras que es negativo que </a:t>
            </a:r>
            <a:r>
              <a:rPr lang="es-MX" dirty="0" smtClean="0"/>
              <a:t>sea un tema vetado, presenta una propuesta de acción  </a:t>
            </a:r>
            <a:endParaRPr lang="es-MX" dirty="0"/>
          </a:p>
        </p:txBody>
      </p:sp>
      <p:sp>
        <p:nvSpPr>
          <p:cNvPr id="6" name="5 Marcador de contenido"/>
          <p:cNvSpPr>
            <a:spLocks noGrp="1"/>
          </p:cNvSpPr>
          <p:nvPr>
            <p:ph sz="quarter" idx="4"/>
          </p:nvPr>
        </p:nvSpPr>
        <p:spPr/>
        <p:txBody>
          <a:bodyPr/>
          <a:lstStyle/>
          <a:p>
            <a:pPr marL="566928" indent="-457200">
              <a:buAutoNum type="arabicPeriod"/>
            </a:pPr>
            <a:endParaRPr lang="es-MX" dirty="0" smtClean="0"/>
          </a:p>
          <a:p>
            <a:pPr marL="566928" indent="-457200">
              <a:buAutoNum type="arabicPeriod"/>
            </a:pPr>
            <a:endParaRPr lang="es-MX" dirty="0"/>
          </a:p>
          <a:p>
            <a:pPr marL="566928" indent="-457200">
              <a:buAutoNum type="arabicPeriod"/>
            </a:pPr>
            <a:r>
              <a:rPr lang="es-MX" dirty="0" smtClean="0"/>
              <a:t>En parejas, dialoguen por 5 min. Su punto de vista.</a:t>
            </a:r>
          </a:p>
          <a:p>
            <a:pPr marL="566928" indent="-457200">
              <a:buAutoNum type="arabicPeriod"/>
            </a:pPr>
            <a:r>
              <a:rPr lang="es-MX" dirty="0" smtClean="0"/>
              <a:t>Presenten al grupo su opinión, utilizando argumentos válidos</a:t>
            </a:r>
            <a:endParaRPr lang="es-MX" dirty="0"/>
          </a:p>
        </p:txBody>
      </p:sp>
    </p:spTree>
    <p:extLst>
      <p:ext uri="{BB962C8B-B14F-4D97-AF65-F5344CB8AC3E}">
        <p14:creationId xmlns:p14="http://schemas.microsoft.com/office/powerpoint/2010/main" val="106098182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MX" dirty="0" smtClean="0"/>
              <a:t>El tabú de la sexualidad</a:t>
            </a:r>
            <a:endParaRPr lang="es-MX" dirty="0"/>
          </a:p>
        </p:txBody>
      </p:sp>
      <p:sp>
        <p:nvSpPr>
          <p:cNvPr id="4" name="3 Marcador de texto"/>
          <p:cNvSpPr>
            <a:spLocks noGrp="1"/>
          </p:cNvSpPr>
          <p:nvPr>
            <p:ph type="body" idx="1"/>
          </p:nvPr>
        </p:nvSpPr>
        <p:spPr/>
        <p:txBody>
          <a:bodyPr>
            <a:normAutofit lnSpcReduction="10000"/>
          </a:bodyPr>
          <a:lstStyle/>
          <a:p>
            <a:r>
              <a:rPr lang="es-MX" dirty="0" smtClean="0"/>
              <a:t>Es parte de la naturaleza humana</a:t>
            </a:r>
            <a:endParaRPr lang="es-MX" dirty="0"/>
          </a:p>
        </p:txBody>
      </p:sp>
      <p:sp>
        <p:nvSpPr>
          <p:cNvPr id="6" name="5 Marcador de texto"/>
          <p:cNvSpPr>
            <a:spLocks noGrp="1"/>
          </p:cNvSpPr>
          <p:nvPr>
            <p:ph type="body" sz="half" idx="3"/>
          </p:nvPr>
        </p:nvSpPr>
        <p:spPr/>
        <p:txBody>
          <a:bodyPr/>
          <a:lstStyle/>
          <a:p>
            <a:endParaRPr lang="es-MX"/>
          </a:p>
        </p:txBody>
      </p:sp>
      <p:sp>
        <p:nvSpPr>
          <p:cNvPr id="5" name="4 Marcador de contenido"/>
          <p:cNvSpPr>
            <a:spLocks noGrp="1"/>
          </p:cNvSpPr>
          <p:nvPr>
            <p:ph sz="quarter" idx="2"/>
          </p:nvPr>
        </p:nvSpPr>
        <p:spPr/>
        <p:txBody>
          <a:bodyPr>
            <a:normAutofit fontScale="77500" lnSpcReduction="20000"/>
          </a:bodyPr>
          <a:lstStyle/>
          <a:p>
            <a:pPr marL="109728" indent="0">
              <a:buNone/>
            </a:pPr>
            <a:r>
              <a:rPr lang="es-MX" dirty="0" smtClean="0"/>
              <a:t>La</a:t>
            </a:r>
            <a:r>
              <a:rPr lang="es-MX" dirty="0"/>
              <a:t> </a:t>
            </a:r>
            <a:r>
              <a:rPr lang="es-MX" b="1" dirty="0"/>
              <a:t>sexualidad humana</a:t>
            </a:r>
            <a:r>
              <a:rPr lang="es-MX" dirty="0"/>
              <a:t> engloba una serie de </a:t>
            </a:r>
            <a:r>
              <a:rPr lang="es-MX" dirty="0" smtClean="0"/>
              <a:t>condiciones:</a:t>
            </a:r>
          </a:p>
          <a:p>
            <a:r>
              <a:rPr lang="es-MX" dirty="0" smtClean="0"/>
              <a:t>Culturales</a:t>
            </a:r>
            <a:endParaRPr lang="es-MX" dirty="0"/>
          </a:p>
          <a:p>
            <a:r>
              <a:rPr lang="es-MX" dirty="0" smtClean="0"/>
              <a:t>Sociales</a:t>
            </a:r>
            <a:endParaRPr lang="es-MX" dirty="0"/>
          </a:p>
          <a:p>
            <a:r>
              <a:rPr lang="es-MX" dirty="0" smtClean="0"/>
              <a:t>Anatómicas, Fisiológicas</a:t>
            </a:r>
            <a:endParaRPr lang="es-MX" dirty="0"/>
          </a:p>
          <a:p>
            <a:r>
              <a:rPr lang="es-MX" dirty="0" smtClean="0"/>
              <a:t>Emocionales</a:t>
            </a:r>
            <a:endParaRPr lang="es-MX" dirty="0"/>
          </a:p>
          <a:p>
            <a:r>
              <a:rPr lang="es-MX" dirty="0" smtClean="0"/>
              <a:t>Afectivas </a:t>
            </a:r>
            <a:r>
              <a:rPr lang="es-MX" dirty="0"/>
              <a:t>y de </a:t>
            </a:r>
            <a:r>
              <a:rPr lang="es-MX" dirty="0" smtClean="0"/>
              <a:t>conducta</a:t>
            </a:r>
          </a:p>
          <a:p>
            <a:pPr marL="109728" indent="0">
              <a:buNone/>
            </a:pPr>
            <a:endParaRPr lang="es-MX" dirty="0"/>
          </a:p>
          <a:p>
            <a:pPr marL="109728" indent="0">
              <a:buNone/>
            </a:pPr>
            <a:r>
              <a:rPr lang="es-MX" dirty="0" smtClean="0"/>
              <a:t> </a:t>
            </a:r>
            <a:r>
              <a:rPr lang="es-MX" dirty="0"/>
              <a:t>relacionadas con el sexo, genero, identidades, orientaciones, que caracterizan de manera decisiva al ser </a:t>
            </a:r>
            <a:r>
              <a:rPr lang="es-MX" b="1" dirty="0"/>
              <a:t>humano</a:t>
            </a:r>
            <a:r>
              <a:rPr lang="es-MX" dirty="0"/>
              <a:t> en todas las fases de su desarrollo</a:t>
            </a:r>
          </a:p>
        </p:txBody>
      </p:sp>
      <p:pic>
        <p:nvPicPr>
          <p:cNvPr id="11" name="10 Marcador de contenido"/>
          <p:cNvPicPr>
            <a:picLocks noGrp="1" noChangeAspect="1"/>
          </p:cNvPicPr>
          <p:nvPr>
            <p:ph sz="quarter" idx="4"/>
          </p:nvPr>
        </p:nvPicPr>
        <p:blipFill>
          <a:blip r:embed="rId2">
            <a:extLst>
              <a:ext uri="{28A0092B-C50C-407E-A947-70E740481C1C}">
                <a14:useLocalDpi xmlns:a14="http://schemas.microsoft.com/office/drawing/2010/main" val="0"/>
              </a:ext>
            </a:extLst>
          </a:blip>
          <a:stretch>
            <a:fillRect/>
          </a:stretch>
        </p:blipFill>
        <p:spPr>
          <a:xfrm>
            <a:off x="4716016" y="1844824"/>
            <a:ext cx="4041775" cy="2204213"/>
          </a:xfrm>
        </p:spPr>
      </p:pic>
    </p:spTree>
    <p:extLst>
      <p:ext uri="{BB962C8B-B14F-4D97-AF65-F5344CB8AC3E}">
        <p14:creationId xmlns:p14="http://schemas.microsoft.com/office/powerpoint/2010/main" val="414393111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dirty="0"/>
          </a:p>
        </p:txBody>
      </p:sp>
      <p:sp>
        <p:nvSpPr>
          <p:cNvPr id="3" name="2 Marcador de texto"/>
          <p:cNvSpPr>
            <a:spLocks noGrp="1"/>
          </p:cNvSpPr>
          <p:nvPr>
            <p:ph type="body" idx="1"/>
          </p:nvPr>
        </p:nvSpPr>
        <p:spPr/>
        <p:txBody>
          <a:bodyPr/>
          <a:lstStyle/>
          <a:p>
            <a:endParaRPr lang="es-MX"/>
          </a:p>
        </p:txBody>
      </p:sp>
      <p:sp>
        <p:nvSpPr>
          <p:cNvPr id="4" name="3 Marcador de texto"/>
          <p:cNvSpPr>
            <a:spLocks noGrp="1"/>
          </p:cNvSpPr>
          <p:nvPr>
            <p:ph type="body" sz="half" idx="3"/>
          </p:nvPr>
        </p:nvSpPr>
        <p:spPr/>
        <p:txBody>
          <a:bodyPr/>
          <a:lstStyle/>
          <a:p>
            <a:endParaRPr lang="es-MX"/>
          </a:p>
        </p:txBody>
      </p:sp>
      <p:sp>
        <p:nvSpPr>
          <p:cNvPr id="5" name="4 Marcador de contenido"/>
          <p:cNvSpPr>
            <a:spLocks noGrp="1"/>
          </p:cNvSpPr>
          <p:nvPr>
            <p:ph sz="quarter" idx="2"/>
          </p:nvPr>
        </p:nvSpPr>
        <p:spPr/>
        <p:txBody>
          <a:bodyPr/>
          <a:lstStyle/>
          <a:p>
            <a:r>
              <a:rPr lang="es-MX" altLang="es-MX" dirty="0"/>
              <a:t>No es solo la práctica sexual ni solo lo relacionado con el </a:t>
            </a:r>
            <a:r>
              <a:rPr lang="es-MX" altLang="es-MX" dirty="0" smtClean="0"/>
              <a:t>sexo</a:t>
            </a:r>
          </a:p>
          <a:p>
            <a:pPr marL="109728" indent="0">
              <a:buNone/>
            </a:pPr>
            <a:endParaRPr lang="es-MX" altLang="es-MX" dirty="0"/>
          </a:p>
          <a:p>
            <a:r>
              <a:rPr lang="es-MX" altLang="es-MX" dirty="0"/>
              <a:t>Es una serie de relaciones interpersonales</a:t>
            </a:r>
          </a:p>
          <a:p>
            <a:endParaRPr lang="es-MX" dirty="0"/>
          </a:p>
        </p:txBody>
      </p:sp>
      <p:pic>
        <p:nvPicPr>
          <p:cNvPr id="7" name="4 Marcador de contenido" descr="infografia-sexualidad-humana1.jpg"/>
          <p:cNvPicPr>
            <a:picLocks noGrp="1" noChangeAspect="1"/>
          </p:cNvPicPr>
          <p:nvPr>
            <p:ph sz="quarter" idx="4"/>
          </p:nvPr>
        </p:nvPicPr>
        <p:blipFill>
          <a:blip r:embed="rId2">
            <a:extLst>
              <a:ext uri="{28A0092B-C50C-407E-A947-70E740481C1C}">
                <a14:useLocalDpi xmlns:a14="http://schemas.microsoft.com/office/drawing/2010/main" val="0"/>
              </a:ext>
            </a:extLst>
          </a:blip>
          <a:srcRect/>
          <a:stretch>
            <a:fillRect/>
          </a:stretch>
        </p:blipFill>
        <p:spPr>
          <a:xfrm>
            <a:off x="4932040" y="294537"/>
            <a:ext cx="3312368" cy="5962264"/>
          </a:xfrm>
        </p:spPr>
      </p:pic>
    </p:spTree>
    <p:extLst>
      <p:ext uri="{BB962C8B-B14F-4D97-AF65-F5344CB8AC3E}">
        <p14:creationId xmlns:p14="http://schemas.microsoft.com/office/powerpoint/2010/main" val="29939510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1 Marcador de contenido"/>
          <p:cNvSpPr>
            <a:spLocks noGrp="1"/>
          </p:cNvSpPr>
          <p:nvPr>
            <p:ph idx="1"/>
          </p:nvPr>
        </p:nvSpPr>
        <p:spPr>
          <a:xfrm>
            <a:off x="457200" y="1481138"/>
            <a:ext cx="8229600" cy="4900612"/>
          </a:xfrm>
        </p:spPr>
        <p:txBody>
          <a:bodyPr/>
          <a:lstStyle/>
          <a:p>
            <a:pPr marL="0" indent="0">
              <a:buNone/>
            </a:pPr>
            <a:r>
              <a:rPr lang="es-MX" altLang="es-MX" sz="2000" dirty="0" smtClean="0"/>
              <a:t>En el cuadro que se presenta más adelante, se va destacando la relación de este  material con los siguientes aspectos:</a:t>
            </a:r>
          </a:p>
          <a:p>
            <a:pPr marL="0" indent="0">
              <a:buNone/>
            </a:pPr>
            <a:r>
              <a:rPr lang="es-MX" altLang="es-MX" sz="2000" b="1" dirty="0" smtClean="0"/>
              <a:t>PROPÓSITO GENERAL</a:t>
            </a:r>
            <a:r>
              <a:rPr lang="es-MX" altLang="es-MX" sz="2000" dirty="0" smtClean="0"/>
              <a:t>: Analiza la diversidad física y sociocultural de los grupos humanos y contribuye a la creación de una cultura para la paz. </a:t>
            </a:r>
          </a:p>
          <a:p>
            <a:pPr marL="0" indent="0">
              <a:buNone/>
            </a:pPr>
            <a:r>
              <a:rPr lang="es-MX" altLang="es-MX" sz="2000" b="1" dirty="0" smtClean="0"/>
              <a:t>PROPÓSITO MODULO</a:t>
            </a:r>
            <a:r>
              <a:rPr lang="es-MX" altLang="es-MX" sz="2000" dirty="0" smtClean="0"/>
              <a:t>:</a:t>
            </a:r>
          </a:p>
          <a:p>
            <a:pPr marL="0" indent="0">
              <a:buNone/>
            </a:pPr>
            <a:r>
              <a:rPr lang="es-MX" altLang="es-MX" sz="2000" b="1" dirty="0" smtClean="0"/>
              <a:t>DOMINIOS DE APRENDIZAJE</a:t>
            </a:r>
            <a:r>
              <a:rPr lang="es-MX" altLang="es-MX" sz="2000" dirty="0" smtClean="0"/>
              <a:t> correspondientes a este tema:</a:t>
            </a:r>
          </a:p>
          <a:p>
            <a:r>
              <a:rPr lang="es-MX" altLang="es-MX" sz="2000" b="1" dirty="0" smtClean="0"/>
              <a:t>Conceptual: </a:t>
            </a:r>
            <a:r>
              <a:rPr lang="es-MX" altLang="es-MX" sz="2000" dirty="0" smtClean="0"/>
              <a:t>Enuncia el significado y función del tabú en diferentes culturas.</a:t>
            </a:r>
          </a:p>
          <a:p>
            <a:r>
              <a:rPr lang="es-MX" altLang="es-MX" sz="2000" b="1" dirty="0" smtClean="0"/>
              <a:t>Procedimental:</a:t>
            </a:r>
            <a:r>
              <a:rPr lang="es-MX" altLang="es-MX" sz="2000" dirty="0" smtClean="0"/>
              <a:t> Explica la función del tabú en diferentes culturas actuales</a:t>
            </a:r>
          </a:p>
          <a:p>
            <a:r>
              <a:rPr lang="es-MX" altLang="es-MX" sz="2000" b="1" dirty="0" smtClean="0"/>
              <a:t>Actitudinal: </a:t>
            </a:r>
            <a:r>
              <a:rPr lang="es-MX" altLang="es-MX" sz="2000" dirty="0" smtClean="0"/>
              <a:t>Acepta las similitudes y diferencias de género, con una actitud de equidad, igualdad e inclusión social.</a:t>
            </a:r>
          </a:p>
          <a:p>
            <a:endParaRPr lang="es-MX" altLang="es-MX" dirty="0" smtClean="0"/>
          </a:p>
        </p:txBody>
      </p:sp>
      <p:sp>
        <p:nvSpPr>
          <p:cNvPr id="3" name="2 Título"/>
          <p:cNvSpPr>
            <a:spLocks noGrp="1"/>
          </p:cNvSpPr>
          <p:nvPr>
            <p:ph type="title"/>
          </p:nvPr>
        </p:nvSpPr>
        <p:spPr/>
        <p:txBody>
          <a:bodyPr/>
          <a:lstStyle/>
          <a:p>
            <a:pPr>
              <a:defRPr/>
            </a:pPr>
            <a:endParaRPr lang="es-MX"/>
          </a:p>
        </p:txBody>
      </p:sp>
    </p:spTree>
    <p:extLst>
      <p:ext uri="{BB962C8B-B14F-4D97-AF65-F5344CB8AC3E}">
        <p14:creationId xmlns:p14="http://schemas.microsoft.com/office/powerpoint/2010/main" val="273772970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75656" y="1463224"/>
            <a:ext cx="6408712" cy="4720921"/>
          </a:xfrm>
        </p:spPr>
      </p:pic>
      <p:sp>
        <p:nvSpPr>
          <p:cNvPr id="8" name="7 Título"/>
          <p:cNvSpPr>
            <a:spLocks noGrp="1"/>
          </p:cNvSpPr>
          <p:nvPr>
            <p:ph type="title"/>
          </p:nvPr>
        </p:nvSpPr>
        <p:spPr/>
        <p:txBody>
          <a:bodyPr/>
          <a:lstStyle/>
          <a:p>
            <a:r>
              <a:rPr lang="es-MX" dirty="0"/>
              <a:t>El tabú de la sexualidad</a:t>
            </a:r>
          </a:p>
        </p:txBody>
      </p:sp>
    </p:spTree>
    <p:extLst>
      <p:ext uri="{BB962C8B-B14F-4D97-AF65-F5344CB8AC3E}">
        <p14:creationId xmlns:p14="http://schemas.microsoft.com/office/powerpoint/2010/main" val="329418879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Marcador de contenido"/>
          <p:cNvSpPr>
            <a:spLocks noGrp="1"/>
          </p:cNvSpPr>
          <p:nvPr>
            <p:ph idx="1"/>
          </p:nvPr>
        </p:nvSpPr>
        <p:spPr/>
        <p:txBody>
          <a:bodyPr>
            <a:normAutofit lnSpcReduction="10000"/>
          </a:bodyPr>
          <a:lstStyle/>
          <a:p>
            <a:pPr marL="365760" indent="-256032" eaLnBrk="1" fontAlgn="auto" hangingPunct="1">
              <a:spcAft>
                <a:spcPts val="0"/>
              </a:spcAft>
              <a:buFont typeface="Wingdings 3"/>
              <a:buChar char=""/>
              <a:defRPr/>
            </a:pPr>
            <a:r>
              <a:rPr lang="es-MX" dirty="0" smtClean="0"/>
              <a:t>Creencias y tradiciones de ciertas culturas sagrado/prohibido</a:t>
            </a:r>
          </a:p>
          <a:p>
            <a:pPr marL="365760" indent="-256032" eaLnBrk="1" fontAlgn="auto" hangingPunct="1">
              <a:spcAft>
                <a:spcPts val="0"/>
              </a:spcAft>
              <a:buFont typeface="Wingdings 3"/>
              <a:buNone/>
              <a:defRPr/>
            </a:pPr>
            <a:r>
              <a:rPr lang="es-MX" dirty="0" smtClean="0"/>
              <a:t>   “personas puras”/ “personas impuras”</a:t>
            </a:r>
          </a:p>
          <a:p>
            <a:pPr marL="365760" indent="-256032" eaLnBrk="1" fontAlgn="auto" hangingPunct="1">
              <a:spcAft>
                <a:spcPts val="0"/>
              </a:spcAft>
              <a:buFont typeface="Wingdings 3"/>
              <a:buChar char=""/>
              <a:defRPr/>
            </a:pPr>
            <a:r>
              <a:rPr lang="es-MX" dirty="0" smtClean="0"/>
              <a:t>Intereses políticos</a:t>
            </a:r>
          </a:p>
          <a:p>
            <a:pPr marL="365760" indent="-256032" eaLnBrk="1" fontAlgn="auto" hangingPunct="1">
              <a:spcAft>
                <a:spcPts val="0"/>
              </a:spcAft>
              <a:buFont typeface="Wingdings 3"/>
              <a:buChar char=""/>
              <a:defRPr/>
            </a:pPr>
            <a:r>
              <a:rPr lang="es-MX" dirty="0" smtClean="0"/>
              <a:t>Peligroso/prohibido /ley </a:t>
            </a:r>
          </a:p>
          <a:p>
            <a:pPr marL="365760" indent="-256032" eaLnBrk="1" fontAlgn="auto" hangingPunct="1">
              <a:spcAft>
                <a:spcPts val="0"/>
              </a:spcAft>
              <a:buFont typeface="Wingdings 3"/>
              <a:buNone/>
              <a:defRPr/>
            </a:pPr>
            <a:r>
              <a:rPr lang="es-MX" dirty="0" smtClean="0"/>
              <a:t>CÓDIGOS EXPLÍCITOS QUE RIGEN LAS PRÁCTICAS SEXUALES:</a:t>
            </a:r>
          </a:p>
          <a:p>
            <a:pPr marL="365760" indent="-256032" eaLnBrk="1" fontAlgn="auto" hangingPunct="1">
              <a:spcAft>
                <a:spcPts val="0"/>
              </a:spcAft>
              <a:buFont typeface="Wingdings 3"/>
              <a:buChar char=""/>
              <a:defRPr/>
            </a:pPr>
            <a:r>
              <a:rPr lang="es-MX" dirty="0" smtClean="0"/>
              <a:t>Derecho canónico -religión católica-</a:t>
            </a:r>
          </a:p>
          <a:p>
            <a:pPr marL="365760" indent="-256032" eaLnBrk="1" fontAlgn="auto" hangingPunct="1">
              <a:spcAft>
                <a:spcPts val="0"/>
              </a:spcAft>
              <a:buFont typeface="Wingdings 3"/>
              <a:buChar char=""/>
              <a:defRPr/>
            </a:pPr>
            <a:r>
              <a:rPr lang="es-MX" dirty="0" smtClean="0"/>
              <a:t>Pastoral cristiana  -religión católica-</a:t>
            </a:r>
          </a:p>
          <a:p>
            <a:pPr marL="365760" indent="-256032" eaLnBrk="1" fontAlgn="auto" hangingPunct="1">
              <a:spcAft>
                <a:spcPts val="0"/>
              </a:spcAft>
              <a:buFont typeface="Wingdings 3"/>
              <a:buChar char=""/>
              <a:defRPr/>
            </a:pPr>
            <a:r>
              <a:rPr lang="es-MX" dirty="0" smtClean="0"/>
              <a:t>Ley civil</a:t>
            </a:r>
          </a:p>
          <a:p>
            <a:pPr marL="365760" indent="-256032" eaLnBrk="1" fontAlgn="auto" hangingPunct="1">
              <a:spcAft>
                <a:spcPts val="0"/>
              </a:spcAft>
              <a:buFont typeface="Wingdings 3"/>
              <a:buChar char=""/>
              <a:defRPr/>
            </a:pPr>
            <a:endParaRPr lang="es-MX" dirty="0"/>
          </a:p>
        </p:txBody>
      </p:sp>
      <p:sp>
        <p:nvSpPr>
          <p:cNvPr id="7" name="6 Título"/>
          <p:cNvSpPr>
            <a:spLocks noGrp="1"/>
          </p:cNvSpPr>
          <p:nvPr>
            <p:ph type="title"/>
          </p:nvPr>
        </p:nvSpPr>
        <p:spPr/>
        <p:txBody>
          <a:bodyPr/>
          <a:lstStyle/>
          <a:p>
            <a:pPr eaLnBrk="1" fontAlgn="auto" hangingPunct="1">
              <a:spcAft>
                <a:spcPts val="0"/>
              </a:spcAft>
              <a:defRPr/>
            </a:pPr>
            <a:r>
              <a:rPr lang="es-MX" dirty="0" smtClean="0"/>
              <a:t>Causas </a:t>
            </a:r>
            <a:r>
              <a:rPr lang="es-MX" dirty="0" smtClean="0"/>
              <a:t>de su existencia</a:t>
            </a:r>
            <a:endParaRPr lang="es-MX" dirty="0"/>
          </a:p>
        </p:txBody>
      </p:sp>
    </p:spTree>
    <p:extLst>
      <p:ext uri="{BB962C8B-B14F-4D97-AF65-F5344CB8AC3E}">
        <p14:creationId xmlns:p14="http://schemas.microsoft.com/office/powerpoint/2010/main" val="137600278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contenido"/>
          <p:cNvSpPr>
            <a:spLocks noGrp="1"/>
          </p:cNvSpPr>
          <p:nvPr>
            <p:ph idx="1"/>
          </p:nvPr>
        </p:nvSpPr>
        <p:spPr/>
        <p:txBody>
          <a:bodyPr rtlCol="0">
            <a:normAutofit fontScale="92500" lnSpcReduction="20000"/>
          </a:bodyPr>
          <a:lstStyle/>
          <a:p>
            <a:pPr marL="365760" indent="-256032" eaLnBrk="1" fontAlgn="auto" hangingPunct="1">
              <a:spcAft>
                <a:spcPts val="0"/>
              </a:spcAft>
              <a:buFont typeface="Arial" pitchFamily="34" charset="0"/>
              <a:buChar char="•"/>
              <a:defRPr/>
            </a:pPr>
            <a:r>
              <a:rPr lang="es-MX" dirty="0" smtClean="0"/>
              <a:t>“Los problemas  sexuales que una pareja puede tener  la mayor parte de las veces no son por  disfunciones  orgánicas o un problema mayor, sino, se trata de un </a:t>
            </a:r>
            <a:r>
              <a:rPr lang="es-MX" b="1" dirty="0" smtClean="0"/>
              <a:t>increíble desconocimiento acerca de la sexualidad humana, sus alcances y sus consecuencias.” </a:t>
            </a:r>
            <a:r>
              <a:rPr lang="es-MX" b="1" dirty="0" smtClean="0"/>
              <a:t>OMS</a:t>
            </a:r>
          </a:p>
          <a:p>
            <a:pPr marL="365760" indent="-256032" eaLnBrk="1" fontAlgn="auto" hangingPunct="1">
              <a:spcAft>
                <a:spcPts val="0"/>
              </a:spcAft>
              <a:buFont typeface="Arial" pitchFamily="34" charset="0"/>
              <a:buChar char="•"/>
              <a:defRPr/>
            </a:pPr>
            <a:endParaRPr lang="es-MX" b="1" dirty="0" smtClean="0"/>
          </a:p>
          <a:p>
            <a:pPr marL="365760" indent="-256032" eaLnBrk="1" fontAlgn="auto" hangingPunct="1">
              <a:spcAft>
                <a:spcPts val="0"/>
              </a:spcAft>
              <a:buFont typeface="Arial" pitchFamily="34" charset="0"/>
              <a:buChar char="•"/>
              <a:defRPr/>
            </a:pPr>
            <a:r>
              <a:rPr lang="es-MX" dirty="0" smtClean="0"/>
              <a:t>Homosexuales en el </a:t>
            </a:r>
            <a:r>
              <a:rPr lang="es-MX" dirty="0" smtClean="0"/>
              <a:t>closet</a:t>
            </a:r>
          </a:p>
          <a:p>
            <a:pPr marL="365760" indent="-256032" eaLnBrk="1" fontAlgn="auto" hangingPunct="1">
              <a:spcAft>
                <a:spcPts val="0"/>
              </a:spcAft>
              <a:buFont typeface="Arial" pitchFamily="34" charset="0"/>
              <a:buChar char="•"/>
              <a:defRPr/>
            </a:pPr>
            <a:endParaRPr lang="es-MX" dirty="0" smtClean="0"/>
          </a:p>
          <a:p>
            <a:pPr marL="365760" indent="-256032" eaLnBrk="1" fontAlgn="auto" hangingPunct="1">
              <a:spcAft>
                <a:spcPts val="0"/>
              </a:spcAft>
              <a:buFont typeface="Arial" pitchFamily="34" charset="0"/>
              <a:buChar char="•"/>
              <a:defRPr/>
            </a:pPr>
            <a:r>
              <a:rPr lang="es-MX" dirty="0" smtClean="0"/>
              <a:t>“En mi casa no les gusta hablar del noviazgo, se ponen de malas y cambian el tema” comentario de muchos jóvenes</a:t>
            </a:r>
            <a:r>
              <a:rPr lang="es-MX" dirty="0" smtClean="0"/>
              <a:t>.</a:t>
            </a:r>
            <a:r>
              <a:rPr lang="es-MX" dirty="0" smtClean="0"/>
              <a:t/>
            </a:r>
            <a:br>
              <a:rPr lang="es-MX" dirty="0" smtClean="0"/>
            </a:br>
            <a:endParaRPr lang="es-MX" dirty="0" smtClean="0"/>
          </a:p>
        </p:txBody>
      </p:sp>
      <p:sp>
        <p:nvSpPr>
          <p:cNvPr id="9218" name="4 Título"/>
          <p:cNvSpPr>
            <a:spLocks noGrp="1"/>
          </p:cNvSpPr>
          <p:nvPr>
            <p:ph type="title"/>
          </p:nvPr>
        </p:nvSpPr>
        <p:spPr/>
        <p:txBody>
          <a:bodyPr>
            <a:normAutofit fontScale="90000"/>
          </a:bodyPr>
          <a:lstStyle/>
          <a:p>
            <a:pPr eaLnBrk="1" fontAlgn="auto" hangingPunct="1">
              <a:spcAft>
                <a:spcPts val="0"/>
              </a:spcAft>
              <a:defRPr/>
            </a:pPr>
            <a:r>
              <a:rPr lang="es-MX" sz="3600" dirty="0"/>
              <a:t>L</a:t>
            </a:r>
            <a:r>
              <a:rPr lang="es-MX" sz="3600" dirty="0" smtClean="0"/>
              <a:t>a </a:t>
            </a:r>
            <a:r>
              <a:rPr lang="es-MX" sz="3600" dirty="0" smtClean="0"/>
              <a:t>sexualidad en México  sigue siendo   tabú </a:t>
            </a:r>
          </a:p>
        </p:txBody>
      </p:sp>
    </p:spTree>
    <p:extLst>
      <p:ext uri="{BB962C8B-B14F-4D97-AF65-F5344CB8AC3E}">
        <p14:creationId xmlns:p14="http://schemas.microsoft.com/office/powerpoint/2010/main" val="323005737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4 Título"/>
          <p:cNvSpPr>
            <a:spLocks noGrp="1"/>
          </p:cNvSpPr>
          <p:nvPr>
            <p:ph type="title"/>
          </p:nvPr>
        </p:nvSpPr>
        <p:spPr/>
        <p:txBody>
          <a:bodyPr/>
          <a:lstStyle/>
          <a:p>
            <a:pPr eaLnBrk="1" fontAlgn="auto" hangingPunct="1">
              <a:spcAft>
                <a:spcPts val="0"/>
              </a:spcAft>
              <a:defRPr/>
            </a:pPr>
            <a:r>
              <a:rPr lang="es-MX" dirty="0" smtClean="0"/>
              <a:t>La sexualidad vista como </a:t>
            </a:r>
            <a:r>
              <a:rPr lang="es-MX" dirty="0" smtClean="0">
                <a:solidFill>
                  <a:srgbClr val="FF0000"/>
                </a:solidFill>
              </a:rPr>
              <a:t>Tabú </a:t>
            </a:r>
            <a:endParaRPr lang="es-MX" dirty="0" smtClean="0">
              <a:solidFill>
                <a:srgbClr val="FF0000"/>
              </a:solidFill>
            </a:endParaRPr>
          </a:p>
        </p:txBody>
      </p:sp>
      <p:sp>
        <p:nvSpPr>
          <p:cNvPr id="8195" name="5 Marcador de texto"/>
          <p:cNvSpPr>
            <a:spLocks noGrp="1"/>
          </p:cNvSpPr>
          <p:nvPr>
            <p:ph type="body" idx="1"/>
          </p:nvPr>
        </p:nvSpPr>
        <p:spPr>
          <a:ln/>
        </p:spPr>
        <p:txBody>
          <a:bodyPr>
            <a:normAutofit fontScale="92500" lnSpcReduction="10000"/>
          </a:bodyPr>
          <a:lstStyle/>
          <a:p>
            <a:pPr eaLnBrk="1" fontAlgn="auto" hangingPunct="1">
              <a:spcAft>
                <a:spcPts val="0"/>
              </a:spcAft>
              <a:buFont typeface="Wingdings 3"/>
              <a:buNone/>
              <a:defRPr/>
            </a:pPr>
            <a:endParaRPr lang="es-MX" dirty="0" smtClean="0"/>
          </a:p>
          <a:p>
            <a:pPr eaLnBrk="1" fontAlgn="auto" hangingPunct="1">
              <a:spcAft>
                <a:spcPts val="0"/>
              </a:spcAft>
              <a:buFont typeface="Wingdings 3"/>
              <a:buNone/>
              <a:defRPr/>
            </a:pPr>
            <a:r>
              <a:rPr lang="es-MX" dirty="0" smtClean="0"/>
              <a:t>ASPECTO NEGATIVO</a:t>
            </a:r>
          </a:p>
          <a:p>
            <a:pPr eaLnBrk="1" fontAlgn="auto" hangingPunct="1">
              <a:spcAft>
                <a:spcPts val="0"/>
              </a:spcAft>
              <a:buFont typeface="Wingdings 3"/>
              <a:buNone/>
              <a:defRPr/>
            </a:pPr>
            <a:endParaRPr lang="es-MX" dirty="0" smtClean="0"/>
          </a:p>
        </p:txBody>
      </p:sp>
      <p:sp>
        <p:nvSpPr>
          <p:cNvPr id="15364" name="6 Marcador de texto"/>
          <p:cNvSpPr>
            <a:spLocks noGrp="1"/>
          </p:cNvSpPr>
          <p:nvPr>
            <p:ph type="body" sz="half" idx="3"/>
          </p:nvPr>
        </p:nvSpPr>
        <p:spPr>
          <a:xfrm>
            <a:off x="4645025" y="5410200"/>
            <a:ext cx="4041775" cy="762000"/>
          </a:xfrm>
          <a:ln>
            <a:headEnd/>
            <a:tailEnd/>
          </a:ln>
        </p:spPr>
        <p:txBody>
          <a:bodyPr/>
          <a:lstStyle/>
          <a:p>
            <a:pPr eaLnBrk="1" hangingPunct="1"/>
            <a:r>
              <a:rPr lang="es-MX" altLang="es-MX" smtClean="0"/>
              <a:t>GENERA PROBLEMAS</a:t>
            </a:r>
          </a:p>
        </p:txBody>
      </p:sp>
      <p:sp>
        <p:nvSpPr>
          <p:cNvPr id="8196" name="2 Marcador de contenido"/>
          <p:cNvSpPr>
            <a:spLocks noGrp="1"/>
          </p:cNvSpPr>
          <p:nvPr>
            <p:ph sz="quarter" idx="2"/>
          </p:nvPr>
        </p:nvSpPr>
        <p:spPr>
          <a:xfrm>
            <a:off x="457200" y="1444625"/>
            <a:ext cx="4040188" cy="3941763"/>
          </a:xfrm>
          <a:ln/>
        </p:spPr>
        <p:txBody>
          <a:bodyPr>
            <a:normAutofit fontScale="92500" lnSpcReduction="20000"/>
          </a:bodyPr>
          <a:lstStyle/>
          <a:p>
            <a:pPr marL="365760" indent="-256032" eaLnBrk="1" fontAlgn="auto" hangingPunct="1">
              <a:spcAft>
                <a:spcPts val="0"/>
              </a:spcAft>
              <a:buFont typeface="Wingdings 3"/>
              <a:buChar char=""/>
              <a:defRPr/>
            </a:pPr>
            <a:r>
              <a:rPr lang="es-MX" dirty="0" smtClean="0"/>
              <a:t>Evitar hablar de algo que es natural en nuestras vidas o prohibir su sana manifestación solo genera muchos problemas en nuestras vidas.</a:t>
            </a:r>
          </a:p>
          <a:p>
            <a:pPr marL="365760" indent="-256032" eaLnBrk="1" fontAlgn="auto" hangingPunct="1">
              <a:spcAft>
                <a:spcPts val="0"/>
              </a:spcAft>
              <a:buFont typeface="Wingdings 3"/>
              <a:buChar char=""/>
              <a:defRPr/>
            </a:pPr>
            <a:r>
              <a:rPr lang="es-MX" dirty="0" smtClean="0"/>
              <a:t>Nos mantiene en la ignorancia en lugar de buscar y la comprensión de la sexualidad y por ende nuestro desarrollo humano</a:t>
            </a:r>
          </a:p>
          <a:p>
            <a:pPr marL="365760" indent="-256032" eaLnBrk="1" fontAlgn="auto" hangingPunct="1">
              <a:spcAft>
                <a:spcPts val="0"/>
              </a:spcAft>
              <a:buFont typeface="Wingdings 3"/>
              <a:buChar char=""/>
              <a:defRPr/>
            </a:pPr>
            <a:endParaRPr lang="es-MX" dirty="0" smtClean="0"/>
          </a:p>
        </p:txBody>
      </p:sp>
      <p:sp>
        <p:nvSpPr>
          <p:cNvPr id="15366" name="8 Marcador de contenido"/>
          <p:cNvSpPr>
            <a:spLocks noGrp="1"/>
          </p:cNvSpPr>
          <p:nvPr>
            <p:ph sz="quarter" idx="4"/>
          </p:nvPr>
        </p:nvSpPr>
        <p:spPr>
          <a:xfrm>
            <a:off x="4645025" y="1444625"/>
            <a:ext cx="4041775" cy="3941763"/>
          </a:xfrm>
          <a:ln>
            <a:prstDash val="solid"/>
          </a:ln>
        </p:spPr>
        <p:txBody>
          <a:bodyPr/>
          <a:lstStyle/>
          <a:p>
            <a:pPr eaLnBrk="1" hangingPunct="1">
              <a:spcBef>
                <a:spcPct val="0"/>
              </a:spcBef>
            </a:pPr>
            <a:r>
              <a:rPr lang="es-MX" altLang="es-MX" dirty="0" smtClean="0"/>
              <a:t>REPRESIÓN</a:t>
            </a:r>
          </a:p>
          <a:p>
            <a:pPr eaLnBrk="1" hangingPunct="1">
              <a:spcBef>
                <a:spcPct val="0"/>
              </a:spcBef>
            </a:pPr>
            <a:r>
              <a:rPr lang="es-MX" altLang="es-MX" dirty="0" smtClean="0"/>
              <a:t>IMPIDE EL EJERCICIO DE UNA SEXUALIDAD SANA (miedo, pena, represión )</a:t>
            </a:r>
          </a:p>
          <a:p>
            <a:pPr eaLnBrk="1" hangingPunct="1">
              <a:spcBef>
                <a:spcPct val="0"/>
              </a:spcBef>
            </a:pPr>
            <a:r>
              <a:rPr lang="es-MX" altLang="es-MX" dirty="0" smtClean="0"/>
              <a:t>PROBLEMAS PSICOLÓGICOS Y FÍSICOS  = </a:t>
            </a:r>
          </a:p>
          <a:p>
            <a:pPr eaLnBrk="1" hangingPunct="1">
              <a:spcBef>
                <a:spcPct val="0"/>
              </a:spcBef>
              <a:buFont typeface="Wingdings 3" pitchFamily="18" charset="2"/>
              <a:buNone/>
            </a:pPr>
            <a:r>
              <a:rPr lang="es-MX" altLang="es-MX" dirty="0" smtClean="0"/>
              <a:t>      SUFRIMIENTO</a:t>
            </a:r>
          </a:p>
          <a:p>
            <a:pPr eaLnBrk="1" hangingPunct="1">
              <a:spcBef>
                <a:spcPct val="0"/>
              </a:spcBef>
            </a:pPr>
            <a:endParaRPr lang="es-MX" altLang="es-MX" dirty="0" smtClean="0"/>
          </a:p>
        </p:txBody>
      </p:sp>
    </p:spTree>
    <p:extLst>
      <p:ext uri="{BB962C8B-B14F-4D97-AF65-F5344CB8AC3E}">
        <p14:creationId xmlns:p14="http://schemas.microsoft.com/office/powerpoint/2010/main" val="334468481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r>
              <a:rPr lang="es-MX" dirty="0" smtClean="0"/>
              <a:t>El tabú de la sexualidad en México</a:t>
            </a:r>
            <a:endParaRPr lang="es-MX" dirty="0"/>
          </a:p>
        </p:txBody>
      </p:sp>
      <p:sp>
        <p:nvSpPr>
          <p:cNvPr id="4" name="3 Marcador de texto"/>
          <p:cNvSpPr>
            <a:spLocks noGrp="1"/>
          </p:cNvSpPr>
          <p:nvPr>
            <p:ph type="body" idx="1"/>
          </p:nvPr>
        </p:nvSpPr>
        <p:spPr>
          <a:xfrm>
            <a:off x="457200" y="5301208"/>
            <a:ext cx="4040188" cy="870992"/>
          </a:xfrm>
        </p:spPr>
        <p:txBody>
          <a:bodyPr/>
          <a:lstStyle/>
          <a:p>
            <a:pPr algn="ctr"/>
            <a:r>
              <a:rPr lang="es-MX" b="1" dirty="0"/>
              <a:t>prohibido</a:t>
            </a:r>
          </a:p>
          <a:p>
            <a:endParaRPr lang="es-MX" dirty="0"/>
          </a:p>
        </p:txBody>
      </p:sp>
      <p:sp>
        <p:nvSpPr>
          <p:cNvPr id="6" name="5 Marcador de texto"/>
          <p:cNvSpPr>
            <a:spLocks noGrp="1"/>
          </p:cNvSpPr>
          <p:nvPr>
            <p:ph type="body" sz="half" idx="3"/>
          </p:nvPr>
        </p:nvSpPr>
        <p:spPr/>
        <p:txBody>
          <a:bodyPr/>
          <a:lstStyle/>
          <a:p>
            <a:r>
              <a:rPr lang="es-MX" b="1" dirty="0">
                <a:solidFill>
                  <a:srgbClr val="FF0000"/>
                </a:solidFill>
              </a:rPr>
              <a:t>No se habla de esto</a:t>
            </a:r>
          </a:p>
          <a:p>
            <a:endParaRPr lang="es-MX" dirty="0"/>
          </a:p>
        </p:txBody>
      </p:sp>
      <p:sp>
        <p:nvSpPr>
          <p:cNvPr id="5" name="4 Marcador de contenido"/>
          <p:cNvSpPr>
            <a:spLocks noGrp="1"/>
          </p:cNvSpPr>
          <p:nvPr>
            <p:ph sz="quarter" idx="2"/>
          </p:nvPr>
        </p:nvSpPr>
        <p:spPr>
          <a:xfrm>
            <a:off x="457200" y="1444295"/>
            <a:ext cx="4040188" cy="3784906"/>
          </a:xfrm>
        </p:spPr>
        <p:txBody>
          <a:bodyPr>
            <a:normAutofit fontScale="92500" lnSpcReduction="10000"/>
          </a:bodyPr>
          <a:lstStyle/>
          <a:p>
            <a:r>
              <a:rPr lang="es-MX" dirty="0">
                <a:solidFill>
                  <a:schemeClr val="accent1">
                    <a:lumMod val="50000"/>
                  </a:schemeClr>
                </a:solidFill>
              </a:rPr>
              <a:t>1. </a:t>
            </a:r>
            <a:r>
              <a:rPr lang="es-MX" dirty="0" smtClean="0">
                <a:solidFill>
                  <a:schemeClr val="accent1">
                    <a:lumMod val="50000"/>
                  </a:schemeClr>
                </a:solidFill>
              </a:rPr>
              <a:t>La sexualidad en México es </a:t>
            </a:r>
            <a:r>
              <a:rPr lang="es-MX" dirty="0">
                <a:solidFill>
                  <a:schemeClr val="accent1">
                    <a:lumMod val="50000"/>
                  </a:schemeClr>
                </a:solidFill>
              </a:rPr>
              <a:t>tabú porque </a:t>
            </a:r>
            <a:r>
              <a:rPr lang="es-MX" dirty="0" smtClean="0">
                <a:solidFill>
                  <a:schemeClr val="accent1">
                    <a:lumMod val="50000"/>
                  </a:schemeClr>
                </a:solidFill>
              </a:rPr>
              <a:t>presenta algunos aspectos prohibidos</a:t>
            </a:r>
          </a:p>
          <a:p>
            <a:pPr marL="109728" indent="0">
              <a:buNone/>
            </a:pPr>
            <a:r>
              <a:rPr lang="es-MX" dirty="0" smtClean="0">
                <a:solidFill>
                  <a:schemeClr val="accent1">
                    <a:lumMod val="50000"/>
                  </a:schemeClr>
                </a:solidFill>
              </a:rPr>
              <a:t>Por ejemplo:</a:t>
            </a:r>
          </a:p>
          <a:p>
            <a:r>
              <a:rPr lang="es-MX" dirty="0">
                <a:solidFill>
                  <a:schemeClr val="bg2">
                    <a:lumMod val="25000"/>
                  </a:schemeClr>
                </a:solidFill>
              </a:rPr>
              <a:t>D</a:t>
            </a:r>
            <a:r>
              <a:rPr lang="es-MX" dirty="0" smtClean="0">
                <a:solidFill>
                  <a:schemeClr val="bg2">
                    <a:lumMod val="25000"/>
                  </a:schemeClr>
                </a:solidFill>
              </a:rPr>
              <a:t>esviaciones </a:t>
            </a:r>
            <a:r>
              <a:rPr lang="es-MX" dirty="0">
                <a:solidFill>
                  <a:schemeClr val="bg2">
                    <a:lumMod val="25000"/>
                  </a:schemeClr>
                </a:solidFill>
              </a:rPr>
              <a:t>y obsesiones </a:t>
            </a:r>
            <a:r>
              <a:rPr lang="es-MX" dirty="0" smtClean="0">
                <a:solidFill>
                  <a:schemeClr val="bg2">
                    <a:lumMod val="25000"/>
                  </a:schemeClr>
                </a:solidFill>
              </a:rPr>
              <a:t>sexuales, tales como la zoofilia</a:t>
            </a:r>
          </a:p>
          <a:p>
            <a:r>
              <a:rPr lang="es-MX" dirty="0" smtClean="0">
                <a:solidFill>
                  <a:schemeClr val="accent1">
                    <a:lumMod val="50000"/>
                  </a:schemeClr>
                </a:solidFill>
              </a:rPr>
              <a:t>Relaciones sexuales entre personas del mismo sexo</a:t>
            </a:r>
          </a:p>
          <a:p>
            <a:endParaRPr lang="es-MX" dirty="0">
              <a:solidFill>
                <a:schemeClr val="accent1">
                  <a:lumMod val="50000"/>
                </a:schemeClr>
              </a:solidFill>
            </a:endParaRPr>
          </a:p>
          <a:p>
            <a:endParaRPr lang="es-MX" dirty="0" smtClean="0"/>
          </a:p>
          <a:p>
            <a:endParaRPr lang="es-MX" dirty="0"/>
          </a:p>
        </p:txBody>
      </p:sp>
      <p:sp>
        <p:nvSpPr>
          <p:cNvPr id="7" name="6 Marcador de contenido"/>
          <p:cNvSpPr>
            <a:spLocks noGrp="1"/>
          </p:cNvSpPr>
          <p:nvPr>
            <p:ph sz="quarter" idx="4"/>
          </p:nvPr>
        </p:nvSpPr>
        <p:spPr/>
        <p:txBody>
          <a:bodyPr>
            <a:normAutofit lnSpcReduction="10000"/>
          </a:bodyPr>
          <a:lstStyle/>
          <a:p>
            <a:pPr marL="109728" indent="0">
              <a:buNone/>
            </a:pPr>
            <a:r>
              <a:rPr lang="es-MX" dirty="0" smtClean="0">
                <a:solidFill>
                  <a:srgbClr val="FF0000"/>
                </a:solidFill>
              </a:rPr>
              <a:t>2. “ A mi papá no le gusta que le platique de mi novio”</a:t>
            </a:r>
          </a:p>
          <a:p>
            <a:pPr marL="109728" indent="0">
              <a:buNone/>
            </a:pPr>
            <a:r>
              <a:rPr lang="es-MX" dirty="0" smtClean="0">
                <a:solidFill>
                  <a:srgbClr val="FF0000"/>
                </a:solidFill>
              </a:rPr>
              <a:t>“Mi mamá nunca me explicó nada acerca de la menstruación”</a:t>
            </a:r>
          </a:p>
          <a:p>
            <a:pPr marL="109728" indent="0">
              <a:buNone/>
            </a:pPr>
            <a:r>
              <a:rPr lang="es-MX" dirty="0" smtClean="0">
                <a:solidFill>
                  <a:srgbClr val="FF0000"/>
                </a:solidFill>
              </a:rPr>
              <a:t>“Mi papá se enojó cuando mi mamá le encargó toallas sanitarias, dijo que eso no era cosa de hombres”</a:t>
            </a:r>
          </a:p>
          <a:p>
            <a:pPr marL="109728" indent="0">
              <a:buNone/>
            </a:pPr>
            <a:endParaRPr lang="es-MX" dirty="0">
              <a:solidFill>
                <a:srgbClr val="FF0000"/>
              </a:solidFill>
            </a:endParaRPr>
          </a:p>
        </p:txBody>
      </p:sp>
    </p:spTree>
    <p:extLst>
      <p:ext uri="{BB962C8B-B14F-4D97-AF65-F5344CB8AC3E}">
        <p14:creationId xmlns:p14="http://schemas.microsoft.com/office/powerpoint/2010/main" val="76366906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¿Qué provoca que la sexualidad sea vista como un tabú?</a:t>
            </a:r>
            <a:endParaRPr lang="es-MX" dirty="0"/>
          </a:p>
        </p:txBody>
      </p:sp>
      <p:sp>
        <p:nvSpPr>
          <p:cNvPr id="3" name="2 Marcador de texto"/>
          <p:cNvSpPr>
            <a:spLocks noGrp="1"/>
          </p:cNvSpPr>
          <p:nvPr>
            <p:ph type="body" idx="1"/>
          </p:nvPr>
        </p:nvSpPr>
        <p:spPr/>
        <p:txBody>
          <a:bodyPr/>
          <a:lstStyle/>
          <a:p>
            <a:r>
              <a:rPr lang="es-MX" dirty="0" smtClean="0"/>
              <a:t>    </a:t>
            </a:r>
            <a:r>
              <a:rPr lang="es-MX" b="1" dirty="0" smtClean="0"/>
              <a:t>prohibido</a:t>
            </a:r>
            <a:endParaRPr lang="es-MX" b="1" dirty="0"/>
          </a:p>
        </p:txBody>
      </p:sp>
      <p:sp>
        <p:nvSpPr>
          <p:cNvPr id="4" name="3 Marcador de texto"/>
          <p:cNvSpPr>
            <a:spLocks noGrp="1"/>
          </p:cNvSpPr>
          <p:nvPr>
            <p:ph type="body" sz="half" idx="3"/>
          </p:nvPr>
        </p:nvSpPr>
        <p:spPr/>
        <p:txBody>
          <a:bodyPr/>
          <a:lstStyle/>
          <a:p>
            <a:r>
              <a:rPr lang="es-MX" b="1" dirty="0" smtClean="0">
                <a:solidFill>
                  <a:srgbClr val="FF0000"/>
                </a:solidFill>
              </a:rPr>
              <a:t>No se habla de esto</a:t>
            </a:r>
            <a:endParaRPr lang="es-MX" b="1" dirty="0">
              <a:solidFill>
                <a:srgbClr val="FF0000"/>
              </a:solidFill>
            </a:endParaRPr>
          </a:p>
        </p:txBody>
      </p:sp>
      <p:sp>
        <p:nvSpPr>
          <p:cNvPr id="5" name="4 Marcador de contenido"/>
          <p:cNvSpPr>
            <a:spLocks noGrp="1"/>
          </p:cNvSpPr>
          <p:nvPr>
            <p:ph sz="quarter" idx="2"/>
          </p:nvPr>
        </p:nvSpPr>
        <p:spPr/>
        <p:txBody>
          <a:bodyPr/>
          <a:lstStyle/>
          <a:p>
            <a:pPr marL="109728" indent="0">
              <a:buNone/>
            </a:pPr>
            <a:endParaRPr lang="es-MX" dirty="0" smtClean="0"/>
          </a:p>
          <a:p>
            <a:pPr marL="109728" indent="0">
              <a:buNone/>
            </a:pPr>
            <a:r>
              <a:rPr lang="es-MX" dirty="0" smtClean="0"/>
              <a:t>Se impide ejercer algo que es parte de la naturaleza humana, por cuestiones morales y por considerarlo algo pecaminoso</a:t>
            </a:r>
            <a:endParaRPr lang="es-MX" dirty="0"/>
          </a:p>
        </p:txBody>
      </p:sp>
      <p:sp>
        <p:nvSpPr>
          <p:cNvPr id="6" name="5 Marcador de contenido"/>
          <p:cNvSpPr>
            <a:spLocks noGrp="1"/>
          </p:cNvSpPr>
          <p:nvPr>
            <p:ph sz="quarter" idx="4"/>
          </p:nvPr>
        </p:nvSpPr>
        <p:spPr/>
        <p:txBody>
          <a:bodyPr/>
          <a:lstStyle/>
          <a:p>
            <a:pPr marL="109728" indent="0">
              <a:buNone/>
            </a:pPr>
            <a:r>
              <a:rPr lang="es-MX" dirty="0" smtClean="0"/>
              <a:t>Por  desconocimiento del tema, ignorancia</a:t>
            </a:r>
          </a:p>
          <a:p>
            <a:pPr marL="109728" indent="0">
              <a:buNone/>
            </a:pPr>
            <a:r>
              <a:rPr lang="es-MX" dirty="0" smtClean="0"/>
              <a:t>Por vergüenza</a:t>
            </a:r>
          </a:p>
          <a:p>
            <a:pPr marL="109728" indent="0">
              <a:buNone/>
            </a:pPr>
            <a:endParaRPr lang="es-MX" dirty="0" smtClean="0"/>
          </a:p>
        </p:txBody>
      </p:sp>
      <p:pic>
        <p:nvPicPr>
          <p:cNvPr id="7" name="6 Marcador de contenido"/>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4008" y="2852936"/>
            <a:ext cx="4040188" cy="2526762"/>
          </a:xfrm>
          <a:prstGeom prst="rect">
            <a:avLst/>
          </a:prstGeom>
          <a:ln>
            <a:noFill/>
            <a:prstDash val="sysDash"/>
            <a:miter lim="800000"/>
          </a:ln>
        </p:spPr>
      </p:pic>
    </p:spTree>
    <p:extLst>
      <p:ext uri="{BB962C8B-B14F-4D97-AF65-F5344CB8AC3E}">
        <p14:creationId xmlns:p14="http://schemas.microsoft.com/office/powerpoint/2010/main" val="340052695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Ejercicio de reflexión</a:t>
            </a:r>
            <a:endParaRPr lang="es-MX" dirty="0"/>
          </a:p>
        </p:txBody>
      </p:sp>
      <p:sp>
        <p:nvSpPr>
          <p:cNvPr id="3" name="2 Marcador de texto"/>
          <p:cNvSpPr>
            <a:spLocks noGrp="1"/>
          </p:cNvSpPr>
          <p:nvPr>
            <p:ph type="body" idx="1"/>
          </p:nvPr>
        </p:nvSpPr>
        <p:spPr/>
        <p:txBody>
          <a:bodyPr/>
          <a:lstStyle/>
          <a:p>
            <a:endParaRPr lang="es-MX"/>
          </a:p>
        </p:txBody>
      </p:sp>
      <p:sp>
        <p:nvSpPr>
          <p:cNvPr id="4" name="3 Marcador de texto"/>
          <p:cNvSpPr>
            <a:spLocks noGrp="1"/>
          </p:cNvSpPr>
          <p:nvPr>
            <p:ph type="body" sz="half" idx="3"/>
          </p:nvPr>
        </p:nvSpPr>
        <p:spPr/>
        <p:txBody>
          <a:bodyPr/>
          <a:lstStyle/>
          <a:p>
            <a:endParaRPr lang="es-MX"/>
          </a:p>
        </p:txBody>
      </p:sp>
      <p:sp>
        <p:nvSpPr>
          <p:cNvPr id="5" name="4 Marcador de contenido"/>
          <p:cNvSpPr>
            <a:spLocks noGrp="1"/>
          </p:cNvSpPr>
          <p:nvPr>
            <p:ph sz="quarter" idx="2"/>
          </p:nvPr>
        </p:nvSpPr>
        <p:spPr/>
        <p:txBody>
          <a:bodyPr/>
          <a:lstStyle/>
          <a:p>
            <a:pPr marL="109728" indent="0">
              <a:buNone/>
            </a:pPr>
            <a:r>
              <a:rPr lang="es-MX" dirty="0"/>
              <a:t>¿Consideras que está bien  que </a:t>
            </a:r>
            <a:r>
              <a:rPr lang="es-MX" dirty="0" smtClean="0"/>
              <a:t>la sexualidad sea </a:t>
            </a:r>
            <a:r>
              <a:rPr lang="es-MX" dirty="0"/>
              <a:t>un tema vetado en México?</a:t>
            </a:r>
            <a:br>
              <a:rPr lang="es-MX" dirty="0"/>
            </a:br>
            <a:endParaRPr lang="es-MX" dirty="0"/>
          </a:p>
          <a:p>
            <a:pPr marL="109728" indent="0">
              <a:buNone/>
            </a:pPr>
            <a:r>
              <a:rPr lang="es-MX" dirty="0"/>
              <a:t>Si consideras que es negativo que sea un tema vetado, presenta una propuesta de acción  </a:t>
            </a:r>
          </a:p>
          <a:p>
            <a:endParaRPr lang="es-MX" dirty="0"/>
          </a:p>
        </p:txBody>
      </p:sp>
      <p:sp>
        <p:nvSpPr>
          <p:cNvPr id="6" name="5 Marcador de contenido"/>
          <p:cNvSpPr>
            <a:spLocks noGrp="1"/>
          </p:cNvSpPr>
          <p:nvPr>
            <p:ph sz="quarter" idx="4"/>
          </p:nvPr>
        </p:nvSpPr>
        <p:spPr/>
        <p:txBody>
          <a:bodyPr/>
          <a:lstStyle/>
          <a:p>
            <a:pPr marL="566928" indent="-457200">
              <a:buAutoNum type="arabicPeriod"/>
            </a:pPr>
            <a:r>
              <a:rPr lang="es-MX" dirty="0"/>
              <a:t>En parejas, dialoguen por 5 min. Su punto de vista.</a:t>
            </a:r>
          </a:p>
          <a:p>
            <a:pPr marL="566928" indent="-457200">
              <a:buAutoNum type="arabicPeriod"/>
            </a:pPr>
            <a:r>
              <a:rPr lang="es-MX" dirty="0"/>
              <a:t>Presenten al grupo su opinión, utilizando argumentos válidos</a:t>
            </a:r>
          </a:p>
          <a:p>
            <a:endParaRPr lang="es-MX" dirty="0"/>
          </a:p>
        </p:txBody>
      </p:sp>
    </p:spTree>
    <p:extLst>
      <p:ext uri="{BB962C8B-B14F-4D97-AF65-F5344CB8AC3E}">
        <p14:creationId xmlns:p14="http://schemas.microsoft.com/office/powerpoint/2010/main" val="207914943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p:txBody>
          <a:bodyPr>
            <a:normAutofit lnSpcReduction="10000"/>
          </a:bodyPr>
          <a:lstStyle/>
          <a:p>
            <a:pPr algn="just"/>
            <a:r>
              <a:rPr lang="es-MX" dirty="0" smtClean="0"/>
              <a:t>Recordemos que una de las características de </a:t>
            </a:r>
            <a:r>
              <a:rPr lang="es-MX" i="1" dirty="0" smtClean="0"/>
              <a:t>la cultura</a:t>
            </a:r>
            <a:r>
              <a:rPr lang="es-MX" dirty="0" smtClean="0"/>
              <a:t>, como manifestación humana, es que es “tanto estática como dinámica” </a:t>
            </a:r>
          </a:p>
          <a:p>
            <a:pPr algn="just"/>
            <a:endParaRPr lang="es-MX" dirty="0" smtClean="0"/>
          </a:p>
          <a:p>
            <a:pPr algn="just"/>
            <a:r>
              <a:rPr lang="es-MX" dirty="0" smtClean="0"/>
              <a:t>Por lo tanto, los tabúes en una sociedad se mantienen por tiempo indefinido, pero también pueden desaparecer, porque la cultura evoluciona, cambia, según los paradigmas o esquemas mentales que vayan adquiriendo las personas, ya sea por reflexión propia o por aculturación. </a:t>
            </a:r>
            <a:endParaRPr lang="es-MX" dirty="0"/>
          </a:p>
        </p:txBody>
      </p:sp>
      <p:sp>
        <p:nvSpPr>
          <p:cNvPr id="2" name="1 Título"/>
          <p:cNvSpPr>
            <a:spLocks noGrp="1"/>
          </p:cNvSpPr>
          <p:nvPr>
            <p:ph type="title"/>
          </p:nvPr>
        </p:nvSpPr>
        <p:spPr/>
        <p:txBody>
          <a:bodyPr>
            <a:normAutofit fontScale="90000"/>
          </a:bodyPr>
          <a:lstStyle/>
          <a:p>
            <a:r>
              <a:rPr lang="es-MX" dirty="0" smtClean="0"/>
              <a:t>¿El establecimiento de un tabú es para siempre?</a:t>
            </a:r>
            <a:endParaRPr lang="es-MX" dirty="0"/>
          </a:p>
        </p:txBody>
      </p:sp>
    </p:spTree>
    <p:extLst>
      <p:ext uri="{BB962C8B-B14F-4D97-AF65-F5344CB8AC3E}">
        <p14:creationId xmlns:p14="http://schemas.microsoft.com/office/powerpoint/2010/main" val="78656850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109728" indent="0">
              <a:buNone/>
            </a:pPr>
            <a:r>
              <a:rPr lang="es-MX" dirty="0"/>
              <a:t>S</a:t>
            </a:r>
            <a:r>
              <a:rPr lang="es-MX" dirty="0" smtClean="0"/>
              <a:t>i el mantener un tema como tabú provoca </a:t>
            </a:r>
            <a:r>
              <a:rPr lang="es-MX" dirty="0"/>
              <a:t>sufrimiento </a:t>
            </a:r>
            <a:r>
              <a:rPr lang="es-MX" dirty="0" smtClean="0"/>
              <a:t>innecesario y genera más problemas entre los seres humanos, lo  mejor es romper el tabú</a:t>
            </a:r>
          </a:p>
          <a:p>
            <a:pPr marL="109728" indent="0">
              <a:buNone/>
            </a:pPr>
            <a:endParaRPr lang="es-MX" dirty="0" smtClean="0"/>
          </a:p>
          <a:p>
            <a:pPr marL="109728" indent="0">
              <a:buNone/>
            </a:pPr>
            <a:r>
              <a:rPr lang="es-MX" dirty="0" smtClean="0"/>
              <a:t>¿Cómo se rompe un tabú?</a:t>
            </a:r>
          </a:p>
          <a:p>
            <a:pPr marL="109728" indent="0">
              <a:buNone/>
            </a:pPr>
            <a:endParaRPr lang="es-MX" b="1" dirty="0" smtClean="0"/>
          </a:p>
          <a:p>
            <a:pPr marL="109728" indent="0">
              <a:buNone/>
            </a:pPr>
            <a:r>
              <a:rPr lang="es-MX" b="1" dirty="0" smtClean="0"/>
              <a:t>Para </a:t>
            </a:r>
            <a:r>
              <a:rPr lang="es-MX" b="1" dirty="0"/>
              <a:t>romper un tabú, hay que hablar del tabú</a:t>
            </a:r>
            <a:r>
              <a:rPr lang="es-MX" dirty="0"/>
              <a:t>, en este caso aprender a hablar del </a:t>
            </a:r>
            <a:r>
              <a:rPr lang="es-MX" dirty="0" smtClean="0"/>
              <a:t>sexo y promover la educación sexual.</a:t>
            </a:r>
            <a:endParaRPr lang="es-MX" dirty="0"/>
          </a:p>
          <a:p>
            <a:pPr marL="109728" indent="0">
              <a:buNone/>
            </a:pPr>
            <a:endParaRPr lang="es-MX" dirty="0"/>
          </a:p>
        </p:txBody>
      </p:sp>
      <p:sp>
        <p:nvSpPr>
          <p:cNvPr id="3" name="2 Título"/>
          <p:cNvSpPr>
            <a:spLocks noGrp="1"/>
          </p:cNvSpPr>
          <p:nvPr>
            <p:ph type="title"/>
          </p:nvPr>
        </p:nvSpPr>
        <p:spPr/>
        <p:txBody>
          <a:bodyPr/>
          <a:lstStyle/>
          <a:p>
            <a:endParaRPr lang="es-MX"/>
          </a:p>
        </p:txBody>
      </p:sp>
    </p:spTree>
    <p:extLst>
      <p:ext uri="{BB962C8B-B14F-4D97-AF65-F5344CB8AC3E}">
        <p14:creationId xmlns:p14="http://schemas.microsoft.com/office/powerpoint/2010/main" val="245515524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38872" y="1412776"/>
            <a:ext cx="8237584" cy="4646512"/>
          </a:xfrm>
        </p:spPr>
      </p:pic>
      <p:sp>
        <p:nvSpPr>
          <p:cNvPr id="7" name="6 Título"/>
          <p:cNvSpPr>
            <a:spLocks noGrp="1"/>
          </p:cNvSpPr>
          <p:nvPr>
            <p:ph type="title"/>
          </p:nvPr>
        </p:nvSpPr>
        <p:spPr/>
        <p:txBody>
          <a:bodyPr/>
          <a:lstStyle/>
          <a:p>
            <a:r>
              <a:rPr lang="es-MX" dirty="0" smtClean="0"/>
              <a:t>Educación sexual</a:t>
            </a:r>
            <a:endParaRPr lang="es-MX" dirty="0"/>
          </a:p>
        </p:txBody>
      </p:sp>
    </p:spTree>
    <p:extLst>
      <p:ext uri="{BB962C8B-B14F-4D97-AF65-F5344CB8AC3E}">
        <p14:creationId xmlns:p14="http://schemas.microsoft.com/office/powerpoint/2010/main" val="32162051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1 Marcador de contenido"/>
          <p:cNvSpPr>
            <a:spLocks noGrp="1"/>
          </p:cNvSpPr>
          <p:nvPr>
            <p:ph idx="1"/>
          </p:nvPr>
        </p:nvSpPr>
        <p:spPr/>
        <p:txBody>
          <a:bodyPr>
            <a:normAutofit fontScale="92500"/>
          </a:bodyPr>
          <a:lstStyle/>
          <a:p>
            <a:pPr>
              <a:buFont typeface="Wingdings 3" pitchFamily="18" charset="2"/>
              <a:buNone/>
            </a:pPr>
            <a:r>
              <a:rPr lang="es-MX" altLang="es-MX" sz="1800" b="1" dirty="0" smtClean="0"/>
              <a:t>COMPETENCIAS DE LA DIMENSIÓN:</a:t>
            </a:r>
            <a:endParaRPr lang="es-MX" altLang="es-MX" sz="1800" dirty="0" smtClean="0"/>
          </a:p>
          <a:p>
            <a:r>
              <a:rPr lang="es-MX" altLang="es-MX" sz="1800" dirty="0" smtClean="0"/>
              <a:t>Valora, promueve y privilegia el diálogo en la solución de conflictos, en el logro del equilibrio entre el bienestar individual y el colectivo, y en la defensa de los derechos humanos.</a:t>
            </a:r>
          </a:p>
          <a:p>
            <a:pPr>
              <a:buFont typeface="Wingdings 3" pitchFamily="18" charset="2"/>
              <a:buNone/>
            </a:pPr>
            <a:r>
              <a:rPr lang="es-MX" altLang="es-MX" sz="1800" b="1" dirty="0" smtClean="0"/>
              <a:t>COMPETENCIA DISCIPLINARIA: </a:t>
            </a:r>
            <a:endParaRPr lang="es-MX" altLang="es-MX" sz="1800" dirty="0" smtClean="0"/>
          </a:p>
          <a:p>
            <a:pPr>
              <a:buFont typeface="Wingdings 3" pitchFamily="18" charset="2"/>
              <a:buNone/>
            </a:pPr>
            <a:r>
              <a:rPr lang="es-MX" altLang="es-MX" sz="1800" b="1" dirty="0" smtClean="0"/>
              <a:t>4</a:t>
            </a:r>
            <a:r>
              <a:rPr lang="es-MX" altLang="es-MX" sz="1800" dirty="0" smtClean="0"/>
              <a:t>.Valora las diferencias sociales, políticas, económicas, étnicas, culturales y de género y las desigualdades que inducen.</a:t>
            </a:r>
          </a:p>
          <a:p>
            <a:pPr>
              <a:buFont typeface="Wingdings 3" pitchFamily="18" charset="2"/>
              <a:buNone/>
            </a:pPr>
            <a:r>
              <a:rPr lang="es-MX" altLang="es-MX" sz="1800" b="1" dirty="0" smtClean="0"/>
              <a:t>COMPETENCIAS GENÉRICAS:</a:t>
            </a:r>
            <a:r>
              <a:rPr lang="es-MX" altLang="es-MX" sz="1800" dirty="0" smtClean="0"/>
              <a:t> </a:t>
            </a:r>
          </a:p>
          <a:p>
            <a:r>
              <a:rPr lang="es-MX" altLang="es-MX" sz="1800" dirty="0" smtClean="0"/>
              <a:t>Cultiva relaciones interpersonales que contribuyen a su desarrollo  humano y el de quienes lo rodean.</a:t>
            </a:r>
          </a:p>
          <a:p>
            <a:pPr>
              <a:buFont typeface="Wingdings 3" pitchFamily="18" charset="2"/>
              <a:buNone/>
            </a:pPr>
            <a:r>
              <a:rPr lang="es-MX" altLang="es-MX" sz="1800" b="1" dirty="0" smtClean="0"/>
              <a:t>10</a:t>
            </a:r>
            <a:r>
              <a:rPr lang="es-MX" altLang="es-MX" sz="1800" dirty="0" smtClean="0"/>
              <a:t> Mantiene una actitud respetuosa hacia la interculturalidad y a la diversidad de creencias, valores, ideas y prácticas sociales.</a:t>
            </a:r>
          </a:p>
          <a:p>
            <a:pPr>
              <a:buFont typeface="Wingdings 3" pitchFamily="18" charset="2"/>
              <a:buNone/>
            </a:pPr>
            <a:r>
              <a:rPr lang="es-MX" altLang="es-MX" sz="1800" b="1" dirty="0" smtClean="0"/>
              <a:t>10.3</a:t>
            </a:r>
            <a:r>
              <a:rPr lang="es-MX" altLang="es-MX" sz="1800" dirty="0" smtClean="0"/>
              <a:t> Asume que el respeto de las diferencias es el principio de integración y  convivencia en los contextos local, nacional e internacional.</a:t>
            </a:r>
          </a:p>
          <a:p>
            <a:pPr marL="109728" indent="0">
              <a:buNone/>
            </a:pPr>
            <a:r>
              <a:rPr lang="es-MX" altLang="es-MX" dirty="0" smtClean="0"/>
              <a:t> </a:t>
            </a:r>
          </a:p>
          <a:p>
            <a:endParaRPr lang="es-MX" altLang="es-MX" dirty="0" smtClean="0"/>
          </a:p>
        </p:txBody>
      </p:sp>
      <p:sp>
        <p:nvSpPr>
          <p:cNvPr id="4" name="3 Título"/>
          <p:cNvSpPr>
            <a:spLocks noGrp="1"/>
          </p:cNvSpPr>
          <p:nvPr>
            <p:ph type="title"/>
          </p:nvPr>
        </p:nvSpPr>
        <p:spPr/>
        <p:txBody>
          <a:bodyPr/>
          <a:lstStyle/>
          <a:p>
            <a:pPr>
              <a:defRPr/>
            </a:pPr>
            <a:endParaRPr lang="es-MX"/>
          </a:p>
        </p:txBody>
      </p:sp>
    </p:spTree>
    <p:extLst>
      <p:ext uri="{BB962C8B-B14F-4D97-AF65-F5344CB8AC3E}">
        <p14:creationId xmlns:p14="http://schemas.microsoft.com/office/powerpoint/2010/main" val="363614409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dirty="0" smtClean="0"/>
              <a:t>Psicología. Terapias de juego</a:t>
            </a:r>
            <a:endParaRPr lang="es-MX" dirty="0"/>
          </a:p>
        </p:txBody>
      </p:sp>
      <p:sp>
        <p:nvSpPr>
          <p:cNvPr id="5" name="4 Marcador de texto"/>
          <p:cNvSpPr>
            <a:spLocks noGrp="1"/>
          </p:cNvSpPr>
          <p:nvPr>
            <p:ph type="body" idx="1"/>
          </p:nvPr>
        </p:nvSpPr>
        <p:spPr/>
        <p:txBody>
          <a:bodyPr/>
          <a:lstStyle/>
          <a:p>
            <a:endParaRPr lang="es-MX"/>
          </a:p>
        </p:txBody>
      </p:sp>
      <p:sp>
        <p:nvSpPr>
          <p:cNvPr id="7" name="6 Marcador de texto"/>
          <p:cNvSpPr>
            <a:spLocks noGrp="1"/>
          </p:cNvSpPr>
          <p:nvPr>
            <p:ph type="body" sz="half" idx="3"/>
          </p:nvPr>
        </p:nvSpPr>
        <p:spPr/>
        <p:txBody>
          <a:bodyPr/>
          <a:lstStyle/>
          <a:p>
            <a:endParaRPr lang="es-MX"/>
          </a:p>
        </p:txBody>
      </p:sp>
      <p:sp>
        <p:nvSpPr>
          <p:cNvPr id="6" name="5 Marcador de contenido"/>
          <p:cNvSpPr>
            <a:spLocks noGrp="1"/>
          </p:cNvSpPr>
          <p:nvPr>
            <p:ph sz="quarter" idx="2"/>
          </p:nvPr>
        </p:nvSpPr>
        <p:spPr/>
        <p:txBody>
          <a:bodyPr/>
          <a:lstStyle/>
          <a:p>
            <a:endParaRPr lang="es-MX" altLang="es-MX" dirty="0" smtClean="0"/>
          </a:p>
          <a:p>
            <a:endParaRPr lang="es-MX" altLang="es-MX" dirty="0"/>
          </a:p>
          <a:p>
            <a:endParaRPr lang="es-MX" altLang="es-MX" dirty="0" smtClean="0"/>
          </a:p>
          <a:p>
            <a:r>
              <a:rPr lang="es-MX" altLang="es-MX" dirty="0" smtClean="0"/>
              <a:t>Eduquemos </a:t>
            </a:r>
            <a:r>
              <a:rPr lang="es-MX" altLang="es-MX" dirty="0"/>
              <a:t>a nuestros hijos a favor de su propio cuerpo</a:t>
            </a:r>
          </a:p>
          <a:p>
            <a:endParaRPr lang="es-MX" dirty="0"/>
          </a:p>
        </p:txBody>
      </p:sp>
      <p:pic>
        <p:nvPicPr>
          <p:cNvPr id="9" name="7 Marcador de contenido" descr="juguetes_sexuados.jpg"/>
          <p:cNvPicPr>
            <a:picLocks noGrp="1" noChangeAspect="1"/>
          </p:cNvPicPr>
          <p:nvPr>
            <p:ph sz="quarter" idx="4"/>
          </p:nvPr>
        </p:nvPicPr>
        <p:blipFill>
          <a:blip r:embed="rId2">
            <a:extLst>
              <a:ext uri="{28A0092B-C50C-407E-A947-70E740481C1C}">
                <a14:useLocalDpi xmlns:a14="http://schemas.microsoft.com/office/drawing/2010/main" val="0"/>
              </a:ext>
            </a:extLst>
          </a:blip>
          <a:srcRect/>
          <a:stretch>
            <a:fillRect/>
          </a:stretch>
        </p:blipFill>
        <p:spPr>
          <a:xfrm>
            <a:off x="4932041" y="1103678"/>
            <a:ext cx="3212032" cy="4282710"/>
          </a:xfrm>
        </p:spPr>
      </p:pic>
    </p:spTree>
    <p:extLst>
      <p:ext uri="{BB962C8B-B14F-4D97-AF65-F5344CB8AC3E}">
        <p14:creationId xmlns:p14="http://schemas.microsoft.com/office/powerpoint/2010/main" val="273789729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MX" dirty="0" smtClean="0"/>
              <a:t>El tabú del desnudo</a:t>
            </a:r>
            <a:endParaRPr lang="es-MX" dirty="0"/>
          </a:p>
        </p:txBody>
      </p:sp>
      <p:sp>
        <p:nvSpPr>
          <p:cNvPr id="4" name="3 Marcador de texto"/>
          <p:cNvSpPr>
            <a:spLocks noGrp="1"/>
          </p:cNvSpPr>
          <p:nvPr>
            <p:ph type="body" idx="1"/>
          </p:nvPr>
        </p:nvSpPr>
        <p:spPr/>
        <p:txBody>
          <a:bodyPr/>
          <a:lstStyle/>
          <a:p>
            <a:endParaRPr lang="es-MX"/>
          </a:p>
        </p:txBody>
      </p:sp>
      <p:sp>
        <p:nvSpPr>
          <p:cNvPr id="6" name="5 Marcador de texto"/>
          <p:cNvSpPr>
            <a:spLocks noGrp="1"/>
          </p:cNvSpPr>
          <p:nvPr>
            <p:ph type="body" sz="half" idx="3"/>
          </p:nvPr>
        </p:nvSpPr>
        <p:spPr/>
        <p:txBody>
          <a:bodyPr/>
          <a:lstStyle/>
          <a:p>
            <a:endParaRPr lang="es-MX"/>
          </a:p>
        </p:txBody>
      </p:sp>
      <p:sp>
        <p:nvSpPr>
          <p:cNvPr id="5" name="4 Marcador de contenido"/>
          <p:cNvSpPr>
            <a:spLocks noGrp="1"/>
          </p:cNvSpPr>
          <p:nvPr>
            <p:ph sz="quarter" idx="2"/>
          </p:nvPr>
        </p:nvSpPr>
        <p:spPr>
          <a:xfrm>
            <a:off x="457200" y="1444294"/>
            <a:ext cx="3682752" cy="3941763"/>
          </a:xfrm>
        </p:spPr>
        <p:txBody>
          <a:bodyPr/>
          <a:lstStyle/>
          <a:p>
            <a:pPr marL="109728" indent="0">
              <a:buNone/>
            </a:pPr>
            <a:r>
              <a:rPr lang="es-MX" b="1" dirty="0" smtClean="0"/>
              <a:t>El desnudo</a:t>
            </a:r>
            <a:r>
              <a:rPr lang="es-MX" dirty="0" smtClean="0"/>
              <a:t>, es la  condición de una persona de no llevar ropa </a:t>
            </a:r>
            <a:r>
              <a:rPr lang="es-MX" dirty="0"/>
              <a:t>o </a:t>
            </a:r>
            <a:r>
              <a:rPr lang="es-MX" dirty="0" smtClean="0"/>
              <a:t>llevar </a:t>
            </a:r>
            <a:r>
              <a:rPr lang="es-MX" dirty="0"/>
              <a:t>muy poca</a:t>
            </a:r>
            <a:r>
              <a:rPr lang="es-MX" dirty="0" smtClean="0"/>
              <a:t>.</a:t>
            </a:r>
          </a:p>
          <a:p>
            <a:pPr marL="109728" indent="0">
              <a:buNone/>
            </a:pPr>
            <a:endParaRPr lang="es-MX" dirty="0" smtClean="0"/>
          </a:p>
          <a:p>
            <a:pPr marL="109728" indent="0">
              <a:buNone/>
            </a:pPr>
            <a:r>
              <a:rPr lang="es-MX" dirty="0" smtClean="0"/>
              <a:t>Nacemos desnudos y esta es una condición natural.</a:t>
            </a:r>
            <a:endParaRPr lang="es-MX" dirty="0"/>
          </a:p>
        </p:txBody>
      </p:sp>
      <p:pic>
        <p:nvPicPr>
          <p:cNvPr id="8" name="7 Marcador de contenido"/>
          <p:cNvPicPr>
            <a:picLocks noGrp="1" noChangeAspect="1"/>
          </p:cNvPicPr>
          <p:nvPr>
            <p:ph sz="quarter" idx="4"/>
          </p:nvPr>
        </p:nvPicPr>
        <p:blipFill>
          <a:blip r:embed="rId2">
            <a:extLst>
              <a:ext uri="{28A0092B-C50C-407E-A947-70E740481C1C}">
                <a14:useLocalDpi xmlns:a14="http://schemas.microsoft.com/office/drawing/2010/main" val="0"/>
              </a:ext>
            </a:extLst>
          </a:blip>
          <a:stretch>
            <a:fillRect/>
          </a:stretch>
        </p:blipFill>
        <p:spPr>
          <a:xfrm>
            <a:off x="4089181" y="1700808"/>
            <a:ext cx="4869392" cy="3240359"/>
          </a:xfrm>
        </p:spPr>
      </p:pic>
    </p:spTree>
    <p:extLst>
      <p:ext uri="{BB962C8B-B14F-4D97-AF65-F5344CB8AC3E}">
        <p14:creationId xmlns:p14="http://schemas.microsoft.com/office/powerpoint/2010/main" val="199137822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Marcador de contenido"/>
          <p:cNvSpPr>
            <a:spLocks noGrp="1"/>
          </p:cNvSpPr>
          <p:nvPr>
            <p:ph idx="1"/>
          </p:nvPr>
        </p:nvSpPr>
        <p:spPr/>
        <p:txBody>
          <a:bodyPr/>
          <a:lstStyle/>
          <a:p>
            <a:pPr marL="109728" indent="0">
              <a:buNone/>
            </a:pPr>
            <a:r>
              <a:rPr lang="es-MX" b="1" dirty="0"/>
              <a:t>¿Nacemos con vergüenza o la aprendemos?</a:t>
            </a:r>
          </a:p>
          <a:p>
            <a:pPr marL="109728" indent="0">
              <a:buNone/>
            </a:pPr>
            <a:endParaRPr lang="es-MX" dirty="0" smtClean="0"/>
          </a:p>
          <a:p>
            <a:pPr marL="109728" indent="0">
              <a:buNone/>
            </a:pPr>
            <a:r>
              <a:rPr lang="es-MX" dirty="0" smtClean="0"/>
              <a:t>El </a:t>
            </a:r>
            <a:r>
              <a:rPr lang="es-MX" dirty="0"/>
              <a:t>pudor es un fenómeno social, no es biológicamente instintivo. Así lo creen los antropólogos. </a:t>
            </a:r>
            <a:endParaRPr lang="es-MX" dirty="0" smtClean="0"/>
          </a:p>
          <a:p>
            <a:pPr marL="109728" indent="0">
              <a:buNone/>
            </a:pPr>
            <a:r>
              <a:rPr lang="es-MX" dirty="0" smtClean="0"/>
              <a:t>Evidencia </a:t>
            </a:r>
            <a:r>
              <a:rPr lang="es-MX" dirty="0"/>
              <a:t>de esto es el hecho de que la desnudez es venerada en el arte. </a:t>
            </a:r>
            <a:endParaRPr lang="es-MX" dirty="0" smtClean="0"/>
          </a:p>
          <a:p>
            <a:pPr marL="109728" indent="0">
              <a:buNone/>
            </a:pPr>
            <a:r>
              <a:rPr lang="es-MX" dirty="0" smtClean="0"/>
              <a:t>Y </a:t>
            </a:r>
            <a:r>
              <a:rPr lang="es-MX" dirty="0"/>
              <a:t>todavía hoy, algunos pueblos primitivos se avergüenzan más de un diente roto que de ir sin ropa.</a:t>
            </a:r>
          </a:p>
          <a:p>
            <a:endParaRPr lang="es-MX" dirty="0"/>
          </a:p>
        </p:txBody>
      </p:sp>
      <p:sp>
        <p:nvSpPr>
          <p:cNvPr id="7" name="6 Título"/>
          <p:cNvSpPr>
            <a:spLocks noGrp="1"/>
          </p:cNvSpPr>
          <p:nvPr>
            <p:ph type="title"/>
          </p:nvPr>
        </p:nvSpPr>
        <p:spPr/>
        <p:txBody>
          <a:bodyPr/>
          <a:lstStyle/>
          <a:p>
            <a:r>
              <a:rPr lang="es-MX" dirty="0" smtClean="0"/>
              <a:t>El porqué del tabú del desnudo</a:t>
            </a:r>
            <a:endParaRPr lang="es-MX" dirty="0"/>
          </a:p>
        </p:txBody>
      </p:sp>
    </p:spTree>
    <p:extLst>
      <p:ext uri="{BB962C8B-B14F-4D97-AF65-F5344CB8AC3E}">
        <p14:creationId xmlns:p14="http://schemas.microsoft.com/office/powerpoint/2010/main" val="130121300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MX" dirty="0" smtClean="0"/>
              <a:t>Relatividad cultural</a:t>
            </a:r>
            <a:endParaRPr lang="es-MX" dirty="0"/>
          </a:p>
        </p:txBody>
      </p:sp>
      <p:sp>
        <p:nvSpPr>
          <p:cNvPr id="4" name="3 Marcador de texto"/>
          <p:cNvSpPr>
            <a:spLocks noGrp="1"/>
          </p:cNvSpPr>
          <p:nvPr>
            <p:ph type="body" idx="1"/>
          </p:nvPr>
        </p:nvSpPr>
        <p:spPr/>
        <p:txBody>
          <a:bodyPr>
            <a:normAutofit fontScale="70000" lnSpcReduction="20000"/>
          </a:bodyPr>
          <a:lstStyle/>
          <a:p>
            <a:r>
              <a:rPr lang="es-MX" dirty="0" smtClean="0"/>
              <a:t>Tabú del desnudo</a:t>
            </a:r>
          </a:p>
          <a:p>
            <a:r>
              <a:rPr lang="es-MX" dirty="0" smtClean="0"/>
              <a:t>Mujeres con </a:t>
            </a:r>
            <a:r>
              <a:rPr lang="es-MX" i="1" dirty="0" smtClean="0"/>
              <a:t>burka</a:t>
            </a:r>
            <a:r>
              <a:rPr lang="es-MX" dirty="0" smtClean="0"/>
              <a:t> en Afganistán</a:t>
            </a:r>
            <a:endParaRPr lang="es-MX" dirty="0"/>
          </a:p>
        </p:txBody>
      </p:sp>
      <p:sp>
        <p:nvSpPr>
          <p:cNvPr id="6" name="5 Marcador de texto"/>
          <p:cNvSpPr>
            <a:spLocks noGrp="1"/>
          </p:cNvSpPr>
          <p:nvPr>
            <p:ph type="body" sz="half" idx="3"/>
          </p:nvPr>
        </p:nvSpPr>
        <p:spPr/>
        <p:txBody>
          <a:bodyPr>
            <a:normAutofit fontScale="70000" lnSpcReduction="20000"/>
          </a:bodyPr>
          <a:lstStyle/>
          <a:p>
            <a:r>
              <a:rPr lang="es-MX" dirty="0" smtClean="0"/>
              <a:t>Desnudo sin pudor o vergüenza. Mujeres </a:t>
            </a:r>
            <a:r>
              <a:rPr lang="es-MX" dirty="0" err="1" smtClean="0"/>
              <a:t>Himba</a:t>
            </a:r>
            <a:r>
              <a:rPr lang="es-MX" dirty="0" smtClean="0"/>
              <a:t>, </a:t>
            </a:r>
            <a:r>
              <a:rPr lang="es-MX" dirty="0" err="1" smtClean="0"/>
              <a:t>Africa</a:t>
            </a:r>
            <a:r>
              <a:rPr lang="es-MX" dirty="0" smtClean="0"/>
              <a:t>. </a:t>
            </a:r>
            <a:endParaRPr lang="es-MX" dirty="0"/>
          </a:p>
        </p:txBody>
      </p:sp>
      <p:pic>
        <p:nvPicPr>
          <p:cNvPr id="8" name="7 Marcador de contenido"/>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1043608" y="1220389"/>
            <a:ext cx="2736304" cy="4189556"/>
          </a:xfrm>
        </p:spPr>
      </p:pic>
      <p:pic>
        <p:nvPicPr>
          <p:cNvPr id="9" name="8 Marcador de contenido"/>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4414349" y="1196753"/>
            <a:ext cx="4251589" cy="4189636"/>
          </a:xfrm>
        </p:spPr>
      </p:pic>
    </p:spTree>
    <p:extLst>
      <p:ext uri="{BB962C8B-B14F-4D97-AF65-F5344CB8AC3E}">
        <p14:creationId xmlns:p14="http://schemas.microsoft.com/office/powerpoint/2010/main" val="280101553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lstStyle/>
          <a:p>
            <a:r>
              <a:rPr lang="es-MX" dirty="0" smtClean="0"/>
              <a:t>Relatividad cultural</a:t>
            </a:r>
            <a:endParaRPr lang="es-MX" dirty="0"/>
          </a:p>
        </p:txBody>
      </p:sp>
      <p:sp>
        <p:nvSpPr>
          <p:cNvPr id="8" name="7 Marcador de texto"/>
          <p:cNvSpPr>
            <a:spLocks noGrp="1"/>
          </p:cNvSpPr>
          <p:nvPr>
            <p:ph type="body" idx="1"/>
          </p:nvPr>
        </p:nvSpPr>
        <p:spPr/>
        <p:txBody>
          <a:bodyPr>
            <a:normAutofit/>
          </a:bodyPr>
          <a:lstStyle/>
          <a:p>
            <a:r>
              <a:rPr lang="es-MX" dirty="0" smtClean="0"/>
              <a:t> </a:t>
            </a:r>
          </a:p>
          <a:p>
            <a:endParaRPr lang="es-MX" dirty="0"/>
          </a:p>
        </p:txBody>
      </p:sp>
      <p:sp>
        <p:nvSpPr>
          <p:cNvPr id="9" name="8 Marcador de texto"/>
          <p:cNvSpPr>
            <a:spLocks noGrp="1"/>
          </p:cNvSpPr>
          <p:nvPr>
            <p:ph type="body" sz="half" idx="3"/>
          </p:nvPr>
        </p:nvSpPr>
        <p:spPr/>
        <p:txBody>
          <a:bodyPr>
            <a:normAutofit/>
          </a:bodyPr>
          <a:lstStyle/>
          <a:p>
            <a:endParaRPr lang="es-MX" dirty="0" smtClean="0"/>
          </a:p>
          <a:p>
            <a:endParaRPr lang="es-MX" dirty="0"/>
          </a:p>
        </p:txBody>
      </p:sp>
      <p:pic>
        <p:nvPicPr>
          <p:cNvPr id="4" name="3 Marcador de contenido"/>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1051671" y="1444625"/>
            <a:ext cx="2851246" cy="3941763"/>
          </a:xfrm>
        </p:spPr>
      </p:pic>
      <p:sp>
        <p:nvSpPr>
          <p:cNvPr id="2" name="1 Marcador de contenido"/>
          <p:cNvSpPr>
            <a:spLocks noGrp="1"/>
          </p:cNvSpPr>
          <p:nvPr>
            <p:ph sz="quarter" idx="4"/>
          </p:nvPr>
        </p:nvSpPr>
        <p:spPr/>
        <p:txBody>
          <a:bodyPr/>
          <a:lstStyle/>
          <a:p>
            <a:r>
              <a:rPr lang="es-MX" dirty="0"/>
              <a:t>Desnudo  masculino  no es tabú en la cultura de los </a:t>
            </a:r>
            <a:r>
              <a:rPr lang="es-MX" dirty="0" smtClean="0"/>
              <a:t>Yanomani, en Venezuela.</a:t>
            </a:r>
            <a:endParaRPr lang="es-MX" dirty="0"/>
          </a:p>
          <a:p>
            <a:r>
              <a:rPr lang="es-MX" sz="1000" dirty="0"/>
              <a:t> </a:t>
            </a:r>
          </a:p>
          <a:p>
            <a:r>
              <a:rPr lang="es-MX" dirty="0" smtClean="0"/>
              <a:t>El tabú del desnudo, en </a:t>
            </a:r>
            <a:r>
              <a:rPr lang="es-MX" dirty="0"/>
              <a:t>la cultura </a:t>
            </a:r>
            <a:r>
              <a:rPr lang="es-MX" dirty="0" smtClean="0"/>
              <a:t>occidental, </a:t>
            </a:r>
            <a:r>
              <a:rPr lang="es-MX" dirty="0"/>
              <a:t>se prohíbe al hombre  andar </a:t>
            </a:r>
            <a:r>
              <a:rPr lang="es-MX" dirty="0" smtClean="0"/>
              <a:t>desnudo </a:t>
            </a:r>
            <a:r>
              <a:rPr lang="es-MX" dirty="0"/>
              <a:t>en </a:t>
            </a:r>
            <a:r>
              <a:rPr lang="es-MX" dirty="0" smtClean="0"/>
              <a:t>sus </a:t>
            </a:r>
            <a:r>
              <a:rPr lang="es-MX" dirty="0"/>
              <a:t>actividades </a:t>
            </a:r>
            <a:r>
              <a:rPr lang="es-MX" dirty="0" smtClean="0"/>
              <a:t>diarias.</a:t>
            </a:r>
            <a:endParaRPr lang="es-MX" dirty="0"/>
          </a:p>
          <a:p>
            <a:endParaRPr lang="es-MX" dirty="0"/>
          </a:p>
        </p:txBody>
      </p:sp>
    </p:spTree>
    <p:extLst>
      <p:ext uri="{BB962C8B-B14F-4D97-AF65-F5344CB8AC3E}">
        <p14:creationId xmlns:p14="http://schemas.microsoft.com/office/powerpoint/2010/main" val="361941558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Relatividad cultural</a:t>
            </a:r>
            <a:endParaRPr lang="es-MX" dirty="0"/>
          </a:p>
        </p:txBody>
      </p:sp>
      <p:sp>
        <p:nvSpPr>
          <p:cNvPr id="3" name="2 Marcador de texto"/>
          <p:cNvSpPr>
            <a:spLocks noGrp="1"/>
          </p:cNvSpPr>
          <p:nvPr>
            <p:ph type="body" idx="1"/>
          </p:nvPr>
        </p:nvSpPr>
        <p:spPr/>
        <p:txBody>
          <a:bodyPr/>
          <a:lstStyle/>
          <a:p>
            <a:endParaRPr lang="es-MX" dirty="0"/>
          </a:p>
        </p:txBody>
      </p:sp>
      <p:sp>
        <p:nvSpPr>
          <p:cNvPr id="4" name="3 Marcador de texto"/>
          <p:cNvSpPr>
            <a:spLocks noGrp="1"/>
          </p:cNvSpPr>
          <p:nvPr>
            <p:ph type="body" sz="half" idx="3"/>
          </p:nvPr>
        </p:nvSpPr>
        <p:spPr/>
        <p:txBody>
          <a:bodyPr/>
          <a:lstStyle/>
          <a:p>
            <a:endParaRPr lang="es-MX"/>
          </a:p>
        </p:txBody>
      </p:sp>
      <p:sp>
        <p:nvSpPr>
          <p:cNvPr id="6" name="5 Marcador de contenido"/>
          <p:cNvSpPr>
            <a:spLocks noGrp="1"/>
          </p:cNvSpPr>
          <p:nvPr>
            <p:ph sz="quarter" idx="4"/>
          </p:nvPr>
        </p:nvSpPr>
        <p:spPr/>
        <p:txBody>
          <a:bodyPr>
            <a:normAutofit/>
          </a:bodyPr>
          <a:lstStyle/>
          <a:p>
            <a:pPr marL="109728" indent="0">
              <a:buNone/>
            </a:pPr>
            <a:r>
              <a:rPr lang="es-MX" sz="2800" dirty="0" smtClean="0"/>
              <a:t>Entre los </a:t>
            </a:r>
            <a:r>
              <a:rPr lang="es-MX" sz="2800" dirty="0" err="1" smtClean="0"/>
              <a:t>yamo</a:t>
            </a:r>
            <a:r>
              <a:rPr lang="es-MX" sz="2800" dirty="0" smtClean="0"/>
              <a:t>…</a:t>
            </a:r>
          </a:p>
          <a:p>
            <a:pPr marL="109728" indent="0">
              <a:buNone/>
            </a:pPr>
            <a:r>
              <a:rPr lang="es-MX" sz="2800" dirty="0" smtClean="0"/>
              <a:t>el desnudo es una práctica natural tanto para hombres como para mujeres, sin importar tampoco la edad de los individuos. </a:t>
            </a:r>
            <a:endParaRPr lang="es-MX" sz="2800" dirty="0"/>
          </a:p>
        </p:txBody>
      </p:sp>
      <p:pic>
        <p:nvPicPr>
          <p:cNvPr id="7" name="6 Marcador de contenido"/>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575072" y="1988840"/>
            <a:ext cx="3922316" cy="2941737"/>
          </a:xfrm>
        </p:spPr>
      </p:pic>
    </p:spTree>
    <p:extLst>
      <p:ext uri="{BB962C8B-B14F-4D97-AF65-F5344CB8AC3E}">
        <p14:creationId xmlns:p14="http://schemas.microsoft.com/office/powerpoint/2010/main" val="248448589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r>
              <a:rPr lang="es-MX" dirty="0" smtClean="0"/>
              <a:t>A doble moralidad, frente al desnudo en la cultura occidental</a:t>
            </a:r>
            <a:endParaRPr lang="es-MX" dirty="0"/>
          </a:p>
        </p:txBody>
      </p:sp>
      <p:sp>
        <p:nvSpPr>
          <p:cNvPr id="4" name="3 Marcador de texto"/>
          <p:cNvSpPr>
            <a:spLocks noGrp="1"/>
          </p:cNvSpPr>
          <p:nvPr>
            <p:ph type="body" idx="1"/>
          </p:nvPr>
        </p:nvSpPr>
        <p:spPr/>
        <p:txBody>
          <a:bodyPr>
            <a:normAutofit lnSpcReduction="10000"/>
          </a:bodyPr>
          <a:lstStyle/>
          <a:p>
            <a:r>
              <a:rPr lang="es-MX" dirty="0" smtClean="0"/>
              <a:t>En la publicidad y pornografía</a:t>
            </a:r>
            <a:endParaRPr lang="es-MX" dirty="0"/>
          </a:p>
        </p:txBody>
      </p:sp>
      <p:sp>
        <p:nvSpPr>
          <p:cNvPr id="6" name="5 Marcador de texto"/>
          <p:cNvSpPr>
            <a:spLocks noGrp="1"/>
          </p:cNvSpPr>
          <p:nvPr>
            <p:ph type="body" sz="half" idx="3"/>
          </p:nvPr>
        </p:nvSpPr>
        <p:spPr/>
        <p:txBody>
          <a:bodyPr>
            <a:normAutofit fontScale="77500" lnSpcReduction="20000"/>
          </a:bodyPr>
          <a:lstStyle/>
          <a:p>
            <a:r>
              <a:rPr lang="es-MX" dirty="0" smtClean="0"/>
              <a:t>En la vida cotidiana, se </a:t>
            </a:r>
            <a:r>
              <a:rPr lang="es-MX" dirty="0" err="1" smtClean="0"/>
              <a:t>prohibe</a:t>
            </a:r>
            <a:r>
              <a:rPr lang="es-MX" dirty="0"/>
              <a:t> </a:t>
            </a:r>
            <a:r>
              <a:rPr lang="es-MX" dirty="0" smtClean="0"/>
              <a:t>por vergüenza o pudor.</a:t>
            </a:r>
            <a:endParaRPr lang="es-MX" dirty="0"/>
          </a:p>
        </p:txBody>
      </p:sp>
      <p:sp>
        <p:nvSpPr>
          <p:cNvPr id="5" name="4 Marcador de contenido"/>
          <p:cNvSpPr>
            <a:spLocks noGrp="1"/>
          </p:cNvSpPr>
          <p:nvPr>
            <p:ph sz="quarter" idx="2"/>
          </p:nvPr>
        </p:nvSpPr>
        <p:spPr/>
        <p:txBody>
          <a:bodyPr/>
          <a:lstStyle/>
          <a:p>
            <a:pPr marL="109728" indent="0">
              <a:buNone/>
            </a:pPr>
            <a:r>
              <a:rPr lang="es-MX" dirty="0" smtClean="0"/>
              <a:t>Permitido y sobreexplotado el desnudo, en particular femenino.</a:t>
            </a:r>
          </a:p>
          <a:p>
            <a:pPr marL="109728" indent="0">
              <a:buNone/>
            </a:pPr>
            <a:endParaRPr lang="es-MX" dirty="0" smtClean="0"/>
          </a:p>
          <a:p>
            <a:pPr marL="109728" indent="0">
              <a:buNone/>
            </a:pPr>
            <a:r>
              <a:rPr lang="es-MX" dirty="0" smtClean="0"/>
              <a:t>Se cosifica a la mujer y se promueve el desnudo, en clubes para hombres, en revistas y videos pornográficos</a:t>
            </a:r>
            <a:endParaRPr lang="es-MX" dirty="0"/>
          </a:p>
        </p:txBody>
      </p:sp>
      <p:pic>
        <p:nvPicPr>
          <p:cNvPr id="8" name="7 Marcador de contenido"/>
          <p:cNvPicPr>
            <a:picLocks noGrp="1" noChangeAspect="1"/>
          </p:cNvPicPr>
          <p:nvPr>
            <p:ph sz="quarter" idx="4"/>
          </p:nvPr>
        </p:nvPicPr>
        <p:blipFill>
          <a:blip r:embed="rId2" cstate="print">
            <a:extLst>
              <a:ext uri="{28A0092B-C50C-407E-A947-70E740481C1C}">
                <a14:useLocalDpi xmlns:a14="http://schemas.microsoft.com/office/drawing/2010/main" val="0"/>
              </a:ext>
            </a:extLst>
          </a:blip>
          <a:stretch>
            <a:fillRect/>
          </a:stretch>
        </p:blipFill>
        <p:spPr>
          <a:xfrm>
            <a:off x="5378806" y="1444625"/>
            <a:ext cx="2574212" cy="3941763"/>
          </a:xfrm>
        </p:spPr>
      </p:pic>
    </p:spTree>
    <p:extLst>
      <p:ext uri="{BB962C8B-B14F-4D97-AF65-F5344CB8AC3E}">
        <p14:creationId xmlns:p14="http://schemas.microsoft.com/office/powerpoint/2010/main" val="395188891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fontScale="90000"/>
          </a:bodyPr>
          <a:lstStyle/>
          <a:p>
            <a:r>
              <a:rPr lang="es-MX" dirty="0" smtClean="0"/>
              <a:t>La cultura es cambiante al mismo tiempo que estática</a:t>
            </a:r>
            <a:endParaRPr lang="es-MX" dirty="0"/>
          </a:p>
        </p:txBody>
      </p:sp>
      <p:sp>
        <p:nvSpPr>
          <p:cNvPr id="5" name="4 Marcador de texto"/>
          <p:cNvSpPr>
            <a:spLocks noGrp="1"/>
          </p:cNvSpPr>
          <p:nvPr>
            <p:ph type="body" idx="1"/>
          </p:nvPr>
        </p:nvSpPr>
        <p:spPr/>
        <p:txBody>
          <a:bodyPr/>
          <a:lstStyle/>
          <a:p>
            <a:endParaRPr lang="es-MX"/>
          </a:p>
        </p:txBody>
      </p:sp>
      <p:sp>
        <p:nvSpPr>
          <p:cNvPr id="7" name="6 Marcador de texto"/>
          <p:cNvSpPr>
            <a:spLocks noGrp="1"/>
          </p:cNvSpPr>
          <p:nvPr>
            <p:ph type="body" sz="half" idx="3"/>
          </p:nvPr>
        </p:nvSpPr>
        <p:spPr/>
        <p:txBody>
          <a:bodyPr/>
          <a:lstStyle/>
          <a:p>
            <a:r>
              <a:rPr lang="es-MX" dirty="0" smtClean="0"/>
              <a:t>Playa nudista en Francia</a:t>
            </a:r>
            <a:endParaRPr lang="es-MX" dirty="0"/>
          </a:p>
        </p:txBody>
      </p:sp>
      <p:sp>
        <p:nvSpPr>
          <p:cNvPr id="6" name="5 Marcador de contenido"/>
          <p:cNvSpPr>
            <a:spLocks noGrp="1"/>
          </p:cNvSpPr>
          <p:nvPr>
            <p:ph sz="quarter" idx="2"/>
          </p:nvPr>
        </p:nvSpPr>
        <p:spPr/>
        <p:txBody>
          <a:bodyPr>
            <a:normAutofit lnSpcReduction="10000"/>
          </a:bodyPr>
          <a:lstStyle/>
          <a:p>
            <a:r>
              <a:rPr lang="es-MX" dirty="0" smtClean="0"/>
              <a:t>Por ejemplo, </a:t>
            </a:r>
            <a:r>
              <a:rPr lang="es-MX" b="1" i="1" dirty="0" smtClean="0">
                <a:solidFill>
                  <a:srgbClr val="FF0000"/>
                </a:solidFill>
              </a:rPr>
              <a:t>el  tabú </a:t>
            </a:r>
            <a:r>
              <a:rPr lang="es-MX" dirty="0" smtClean="0"/>
              <a:t>del desnudo en la cultura occidental, ha ido desapareciendo en algunas zonas y en algunas actividades, no en todas.</a:t>
            </a:r>
          </a:p>
          <a:p>
            <a:r>
              <a:rPr lang="es-MX" dirty="0" smtClean="0"/>
              <a:t>En este caso ha desaparecido,  en algunos países en las playas nudistas.</a:t>
            </a:r>
            <a:endParaRPr lang="es-MX" dirty="0"/>
          </a:p>
        </p:txBody>
      </p:sp>
      <p:pic>
        <p:nvPicPr>
          <p:cNvPr id="9" name="8 Marcador de contenido"/>
          <p:cNvPicPr>
            <a:picLocks noGrp="1" noChangeAspect="1"/>
          </p:cNvPicPr>
          <p:nvPr>
            <p:ph sz="quarter" idx="4"/>
          </p:nvPr>
        </p:nvPicPr>
        <p:blipFill>
          <a:blip r:embed="rId2">
            <a:extLst>
              <a:ext uri="{28A0092B-C50C-407E-A947-70E740481C1C}">
                <a14:useLocalDpi xmlns:a14="http://schemas.microsoft.com/office/drawing/2010/main" val="0"/>
              </a:ext>
            </a:extLst>
          </a:blip>
          <a:stretch>
            <a:fillRect/>
          </a:stretch>
        </p:blipFill>
        <p:spPr>
          <a:xfrm>
            <a:off x="4645025" y="2094157"/>
            <a:ext cx="4041775" cy="2642699"/>
          </a:xfrm>
        </p:spPr>
      </p:pic>
    </p:spTree>
    <p:extLst>
      <p:ext uri="{BB962C8B-B14F-4D97-AF65-F5344CB8AC3E}">
        <p14:creationId xmlns:p14="http://schemas.microsoft.com/office/powerpoint/2010/main" val="231963744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lnSpcReduction="20000"/>
          </a:bodyPr>
          <a:lstStyle/>
          <a:p>
            <a:r>
              <a:rPr lang="es-MX" sz="1600" dirty="0" err="1">
                <a:latin typeface="+mj-lt"/>
              </a:rPr>
              <a:t>Lévi</a:t>
            </a:r>
            <a:r>
              <a:rPr lang="es-MX" sz="1600" dirty="0">
                <a:latin typeface="+mj-lt"/>
              </a:rPr>
              <a:t>-Strauss (1949), </a:t>
            </a:r>
            <a:r>
              <a:rPr lang="es-MX" sz="1600" i="1" dirty="0">
                <a:latin typeface="+mj-lt"/>
              </a:rPr>
              <a:t>Las estructuras elementales del parentesco</a:t>
            </a:r>
            <a:r>
              <a:rPr lang="es-MX" sz="1600" dirty="0">
                <a:latin typeface="+mj-lt"/>
              </a:rPr>
              <a:t>: </a:t>
            </a:r>
            <a:r>
              <a:rPr lang="es-MX" sz="1600" dirty="0" smtClean="0">
                <a:latin typeface="+mj-lt"/>
              </a:rPr>
              <a:t>58-59.</a:t>
            </a:r>
          </a:p>
          <a:p>
            <a:endParaRPr lang="es-MX" sz="1600" dirty="0" smtClean="0">
              <a:latin typeface="+mj-lt"/>
            </a:endParaRPr>
          </a:p>
          <a:p>
            <a:r>
              <a:rPr lang="es-MX" sz="1600" dirty="0" smtClean="0">
                <a:latin typeface="+mj-lt"/>
              </a:rPr>
              <a:t>Martínez Real, Concepción Noemí y </a:t>
            </a:r>
            <a:r>
              <a:rPr lang="es-MX" sz="1600" dirty="0" err="1" smtClean="0">
                <a:latin typeface="+mj-lt"/>
              </a:rPr>
              <a:t>Fabian</a:t>
            </a:r>
            <a:r>
              <a:rPr lang="es-MX" sz="1600" dirty="0" smtClean="0">
                <a:latin typeface="+mj-lt"/>
              </a:rPr>
              <a:t> Baca </a:t>
            </a:r>
            <a:r>
              <a:rPr lang="es-MX" sz="1600" dirty="0" err="1" smtClean="0">
                <a:latin typeface="+mj-lt"/>
              </a:rPr>
              <a:t>Perez</a:t>
            </a:r>
            <a:r>
              <a:rPr lang="es-MX" sz="1600" dirty="0" smtClean="0">
                <a:latin typeface="+mj-lt"/>
              </a:rPr>
              <a:t> ( 2011) Antropología: hombre, cultura y sociedad.  Libro de texto. Universidad Autónoma del Estado de México, México.</a:t>
            </a:r>
          </a:p>
          <a:p>
            <a:r>
              <a:rPr lang="es-MX" sz="1600" dirty="0" smtClean="0">
                <a:latin typeface="+mj-lt"/>
              </a:rPr>
              <a:t>Watts,  Alan (2015)El </a:t>
            </a:r>
            <a:r>
              <a:rPr lang="es-MX" sz="1600" dirty="0">
                <a:latin typeface="+mj-lt"/>
              </a:rPr>
              <a:t>libro del </a:t>
            </a:r>
            <a:r>
              <a:rPr lang="es-MX" sz="1600" dirty="0" smtClean="0">
                <a:latin typeface="+mj-lt"/>
              </a:rPr>
              <a:t>tabú. </a:t>
            </a:r>
            <a:r>
              <a:rPr lang="es-MX" sz="1600" dirty="0" err="1" smtClean="0">
                <a:latin typeface="+mj-lt"/>
              </a:rPr>
              <a:t>Kairos</a:t>
            </a:r>
            <a:r>
              <a:rPr lang="es-MX" sz="1600" dirty="0" smtClean="0">
                <a:latin typeface="+mj-lt"/>
              </a:rPr>
              <a:t>.  Barcelona.</a:t>
            </a:r>
          </a:p>
          <a:p>
            <a:endParaRPr lang="es-MX" sz="1600" dirty="0" smtClean="0">
              <a:latin typeface="+mj-lt"/>
            </a:endParaRPr>
          </a:p>
          <a:p>
            <a:r>
              <a:rPr lang="es-MX" sz="1600" dirty="0" err="1" smtClean="0">
                <a:latin typeface="+mj-lt"/>
              </a:rPr>
              <a:t>Lévi</a:t>
            </a:r>
            <a:r>
              <a:rPr lang="es-MX" sz="1600" dirty="0" smtClean="0">
                <a:latin typeface="+mj-lt"/>
              </a:rPr>
              <a:t>-Strauss</a:t>
            </a:r>
            <a:r>
              <a:rPr lang="es-MX" sz="1600" dirty="0">
                <a:latin typeface="+mj-lt"/>
              </a:rPr>
              <a:t>: la estructura como </a:t>
            </a:r>
            <a:r>
              <a:rPr lang="es-MX" sz="1600" dirty="0" smtClean="0">
                <a:latin typeface="+mj-lt"/>
              </a:rPr>
              <a:t>modelo.</a:t>
            </a:r>
            <a:endParaRPr lang="es-MX" sz="1600" dirty="0">
              <a:latin typeface="+mj-lt"/>
            </a:endParaRPr>
          </a:p>
          <a:p>
            <a:pPr marL="109728" indent="0">
              <a:buNone/>
            </a:pPr>
            <a:r>
              <a:rPr lang="es-MX" sz="1600" u="sng" dirty="0" smtClean="0">
                <a:latin typeface="+mj-lt"/>
                <a:hlinkClick r:id="rId2"/>
              </a:rPr>
              <a:t>http</a:t>
            </a:r>
            <a:r>
              <a:rPr lang="es-MX" sz="1600" u="sng" dirty="0">
                <a:latin typeface="+mj-lt"/>
                <a:hlinkClick r:id="rId2"/>
              </a:rPr>
              <a:t>://</a:t>
            </a:r>
            <a:r>
              <a:rPr lang="es-MX" sz="1600" u="sng" dirty="0" smtClean="0">
                <a:latin typeface="+mj-lt"/>
                <a:hlinkClick r:id="rId2"/>
              </a:rPr>
              <a:t>teoriaehistoriaantropologica.blogspot.mx/2012/04/levi-strauss-la-estructura-como-modelo.html</a:t>
            </a:r>
            <a:endParaRPr lang="es-MX" sz="1600" u="sng" dirty="0" smtClean="0">
              <a:latin typeface="+mj-lt"/>
            </a:endParaRPr>
          </a:p>
          <a:p>
            <a:endParaRPr lang="es-MX" sz="1600" dirty="0" smtClean="0">
              <a:latin typeface="+mj-lt"/>
            </a:endParaRPr>
          </a:p>
          <a:p>
            <a:r>
              <a:rPr lang="es-MX" sz="1600" dirty="0">
                <a:latin typeface="+mj-lt"/>
              </a:rPr>
              <a:t>EL TABÚ DEL </a:t>
            </a:r>
            <a:r>
              <a:rPr lang="es-MX" sz="1600" dirty="0" smtClean="0">
                <a:latin typeface="+mj-lt"/>
              </a:rPr>
              <a:t>INCESTO. Aversión </a:t>
            </a:r>
            <a:r>
              <a:rPr lang="es-MX" sz="1600" dirty="0">
                <a:latin typeface="+mj-lt"/>
              </a:rPr>
              <a:t>al </a:t>
            </a:r>
            <a:r>
              <a:rPr lang="es-MX" sz="1600" dirty="0" smtClean="0">
                <a:latin typeface="+mj-lt"/>
              </a:rPr>
              <a:t>tema. por</a:t>
            </a:r>
            <a:r>
              <a:rPr lang="es-MX" sz="1600" dirty="0">
                <a:latin typeface="+mj-lt"/>
              </a:rPr>
              <a:t> </a:t>
            </a:r>
            <a:r>
              <a:rPr lang="es-MX" sz="1600" dirty="0">
                <a:latin typeface="+mj-lt"/>
                <a:hlinkClick r:id="rId3"/>
              </a:rPr>
              <a:t>Phil </a:t>
            </a:r>
            <a:r>
              <a:rPr lang="es-MX" sz="1600" dirty="0" err="1" smtClean="0">
                <a:latin typeface="+mj-lt"/>
                <a:hlinkClick r:id="rId3"/>
              </a:rPr>
              <a:t>Bartle</a:t>
            </a:r>
            <a:r>
              <a:rPr lang="es-MX" sz="1600" dirty="0" smtClean="0">
                <a:latin typeface="+mj-lt"/>
              </a:rPr>
              <a:t>. traducción </a:t>
            </a:r>
            <a:r>
              <a:rPr lang="es-MX" sz="1600" dirty="0">
                <a:latin typeface="+mj-lt"/>
              </a:rPr>
              <a:t>de E.B.</a:t>
            </a:r>
          </a:p>
          <a:p>
            <a:pPr marL="109728" indent="0">
              <a:buNone/>
            </a:pPr>
            <a:r>
              <a:rPr lang="es-MX" sz="1600" dirty="0" smtClean="0">
                <a:latin typeface="+mj-lt"/>
                <a:hlinkClick r:id="rId4"/>
              </a:rPr>
              <a:t>http</a:t>
            </a:r>
            <a:r>
              <a:rPr lang="es-MX" sz="1600" dirty="0">
                <a:latin typeface="+mj-lt"/>
                <a:hlinkClick r:id="rId4"/>
              </a:rPr>
              <a:t>://</a:t>
            </a:r>
            <a:r>
              <a:rPr lang="es-MX" sz="1600" dirty="0" smtClean="0">
                <a:latin typeface="+mj-lt"/>
                <a:hlinkClick r:id="rId4"/>
              </a:rPr>
              <a:t>cec.vcn.bc.ca/mpfc/modules/fam-incs.htm</a:t>
            </a:r>
            <a:endParaRPr lang="es-MX" sz="1600" dirty="0" smtClean="0">
              <a:latin typeface="+mj-lt"/>
            </a:endParaRPr>
          </a:p>
          <a:p>
            <a:r>
              <a:rPr lang="es-MX" sz="1600" dirty="0">
                <a:latin typeface="+mj-lt"/>
              </a:rPr>
              <a:t>Incesto: las razones y sus </a:t>
            </a:r>
            <a:r>
              <a:rPr lang="es-MX" sz="1600" dirty="0" smtClean="0">
                <a:latin typeface="+mj-lt"/>
              </a:rPr>
              <a:t>consecuencias</a:t>
            </a:r>
          </a:p>
          <a:p>
            <a:pPr marL="109728" indent="0">
              <a:buNone/>
            </a:pPr>
            <a:r>
              <a:rPr lang="es-MX" sz="1600" dirty="0" smtClean="0">
                <a:latin typeface="+mj-lt"/>
                <a:hlinkClick r:id="rId5"/>
              </a:rPr>
              <a:t>https</a:t>
            </a:r>
            <a:r>
              <a:rPr lang="es-MX" sz="1600" dirty="0">
                <a:latin typeface="+mj-lt"/>
                <a:hlinkClick r:id="rId5"/>
              </a:rPr>
              <a:t>://www.elnuevodia.com/noticias/locales/nota/incestolasrazonesysusconsecuencias-2017359</a:t>
            </a:r>
            <a:r>
              <a:rPr lang="es-MX" sz="1600" dirty="0" smtClean="0">
                <a:latin typeface="+mj-lt"/>
                <a:hlinkClick r:id="rId5"/>
              </a:rPr>
              <a:t>/</a:t>
            </a:r>
            <a:endParaRPr lang="es-MX" sz="1600" dirty="0" smtClean="0">
              <a:latin typeface="+mj-lt"/>
            </a:endParaRPr>
          </a:p>
          <a:p>
            <a:endParaRPr lang="es-MX" sz="1600" dirty="0">
              <a:latin typeface="+mj-lt"/>
            </a:endParaRPr>
          </a:p>
          <a:p>
            <a:r>
              <a:rPr lang="es-MX" sz="1600" u="sng" dirty="0">
                <a:latin typeface="+mj-lt"/>
                <a:hlinkClick r:id="rId6"/>
              </a:rPr>
              <a:t>Educación sexual integral | UNFPA - </a:t>
            </a:r>
            <a:r>
              <a:rPr lang="es-MX" sz="1600" u="sng" dirty="0" err="1">
                <a:latin typeface="+mj-lt"/>
                <a:hlinkClick r:id="rId6"/>
              </a:rPr>
              <a:t>United</a:t>
            </a:r>
            <a:r>
              <a:rPr lang="es-MX" sz="1600" u="sng" dirty="0">
                <a:latin typeface="+mj-lt"/>
                <a:hlinkClick r:id="rId6"/>
              </a:rPr>
              <a:t> </a:t>
            </a:r>
            <a:r>
              <a:rPr lang="es-MX" sz="1600" u="sng" dirty="0" err="1">
                <a:latin typeface="+mj-lt"/>
                <a:hlinkClick r:id="rId6"/>
              </a:rPr>
              <a:t>Nations</a:t>
            </a:r>
            <a:r>
              <a:rPr lang="es-MX" sz="1600" u="sng" dirty="0">
                <a:latin typeface="+mj-lt"/>
                <a:hlinkClick r:id="rId6"/>
              </a:rPr>
              <a:t> </a:t>
            </a:r>
            <a:r>
              <a:rPr lang="es-MX" sz="1600" u="sng" dirty="0" err="1">
                <a:latin typeface="+mj-lt"/>
                <a:hlinkClick r:id="rId6"/>
              </a:rPr>
              <a:t>Population</a:t>
            </a:r>
            <a:r>
              <a:rPr lang="es-MX" sz="1600" u="sng" dirty="0">
                <a:latin typeface="+mj-lt"/>
                <a:hlinkClick r:id="rId6"/>
              </a:rPr>
              <a:t> </a:t>
            </a:r>
            <a:r>
              <a:rPr lang="es-MX" sz="1600" u="sng" dirty="0" err="1">
                <a:latin typeface="+mj-lt"/>
                <a:hlinkClick r:id="rId6"/>
              </a:rPr>
              <a:t>Fund</a:t>
            </a:r>
            <a:endParaRPr lang="es-MX" sz="1600" dirty="0">
              <a:latin typeface="+mj-lt"/>
            </a:endParaRPr>
          </a:p>
          <a:p>
            <a:pPr marL="109728" indent="0" fontAlgn="ctr">
              <a:buNone/>
            </a:pPr>
            <a:r>
              <a:rPr lang="es-MX" sz="1600" dirty="0">
                <a:latin typeface="+mj-lt"/>
              </a:rPr>
              <a:t>https://www.unfpa.org/es/educación-sexual-integral</a:t>
            </a:r>
          </a:p>
          <a:p>
            <a:endParaRPr lang="es-MX" sz="1600" dirty="0"/>
          </a:p>
          <a:p>
            <a:endParaRPr lang="es-MX" sz="1600" dirty="0" smtClean="0"/>
          </a:p>
          <a:p>
            <a:endParaRPr lang="es-MX" dirty="0"/>
          </a:p>
        </p:txBody>
      </p:sp>
      <p:sp>
        <p:nvSpPr>
          <p:cNvPr id="3" name="2 Título"/>
          <p:cNvSpPr>
            <a:spLocks noGrp="1"/>
          </p:cNvSpPr>
          <p:nvPr>
            <p:ph type="title"/>
          </p:nvPr>
        </p:nvSpPr>
        <p:spPr/>
        <p:txBody>
          <a:bodyPr>
            <a:normAutofit fontScale="90000"/>
          </a:bodyPr>
          <a:lstStyle/>
          <a:p>
            <a:pPr algn="ctr"/>
            <a:r>
              <a:rPr lang="es-MX" dirty="0" smtClean="0"/>
              <a:t>Bibliografía y referencias electrónicas</a:t>
            </a:r>
            <a:endParaRPr lang="es-MX" dirty="0"/>
          </a:p>
        </p:txBody>
      </p:sp>
    </p:spTree>
    <p:extLst>
      <p:ext uri="{BB962C8B-B14F-4D97-AF65-F5344CB8AC3E}">
        <p14:creationId xmlns:p14="http://schemas.microsoft.com/office/powerpoint/2010/main" val="81409582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sz="2000" dirty="0" err="1" smtClean="0"/>
              <a:t>Lévi</a:t>
            </a:r>
            <a:r>
              <a:rPr lang="es-MX" sz="2000" dirty="0" smtClean="0"/>
              <a:t> </a:t>
            </a:r>
            <a:r>
              <a:rPr lang="es-MX" sz="2000" dirty="0"/>
              <a:t>Strauss y el tabú del incesto - Antropología Social - </a:t>
            </a:r>
            <a:r>
              <a:rPr lang="es-MX" sz="2000" dirty="0" err="1"/>
              <a:t>Educatina</a:t>
            </a:r>
            <a:r>
              <a:rPr lang="es-MX" sz="2000" dirty="0"/>
              <a:t> </a:t>
            </a:r>
            <a:r>
              <a:rPr lang="es-MX" sz="2000" dirty="0" smtClean="0"/>
              <a:t>.</a:t>
            </a:r>
            <a:r>
              <a:rPr lang="es-MX" sz="2000" b="1" dirty="0" smtClean="0"/>
              <a:t> </a:t>
            </a:r>
            <a:r>
              <a:rPr lang="es-MX" sz="2000" dirty="0" smtClean="0">
                <a:hlinkClick r:id="rId2"/>
              </a:rPr>
              <a:t>https://www.youtube.com/watch?v=GCqh8_Kevqw</a:t>
            </a:r>
            <a:r>
              <a:rPr lang="es-MX" sz="2000" dirty="0" smtClean="0"/>
              <a:t>.   18 </a:t>
            </a:r>
            <a:r>
              <a:rPr lang="es-MX" sz="2000" dirty="0"/>
              <a:t>feb. </a:t>
            </a:r>
            <a:r>
              <a:rPr lang="es-MX" sz="2000" dirty="0" smtClean="0"/>
              <a:t>2013</a:t>
            </a:r>
          </a:p>
          <a:p>
            <a:r>
              <a:rPr lang="es-MX" sz="2000" u="sng" dirty="0">
                <a:hlinkClick r:id="rId3"/>
              </a:rPr>
              <a:t>Alimento tabú, antropología. - </a:t>
            </a:r>
            <a:r>
              <a:rPr lang="es-MX" sz="2000" u="sng" dirty="0" smtClean="0">
                <a:hlinkClick r:id="rId3"/>
              </a:rPr>
              <a:t>YouTube</a:t>
            </a:r>
            <a:r>
              <a:rPr lang="es-MX" sz="2000" b="1" dirty="0">
                <a:hlinkClick r:id="rId4"/>
              </a:rPr>
              <a:t> 9:56</a:t>
            </a:r>
            <a:endParaRPr lang="es-MX" sz="2000" dirty="0"/>
          </a:p>
          <a:p>
            <a:pPr marL="109728" indent="0" fontAlgn="ctr">
              <a:buNone/>
            </a:pPr>
            <a:r>
              <a:rPr lang="es-MX" sz="2000" dirty="0">
                <a:hlinkClick r:id="rId4"/>
              </a:rPr>
              <a:t>https://</a:t>
            </a:r>
            <a:r>
              <a:rPr lang="es-MX" sz="2000" dirty="0" smtClean="0">
                <a:hlinkClick r:id="rId4"/>
              </a:rPr>
              <a:t>www.youtube.com/watch?v=4xsOqJl8IkA</a:t>
            </a:r>
            <a:r>
              <a:rPr lang="es-MX" sz="2000" dirty="0" smtClean="0"/>
              <a:t>.    2 </a:t>
            </a:r>
            <a:r>
              <a:rPr lang="es-MX" sz="2000" dirty="0"/>
              <a:t>jun. 2014 </a:t>
            </a:r>
          </a:p>
          <a:p>
            <a:endParaRPr lang="es-MX" dirty="0" smtClean="0"/>
          </a:p>
          <a:p>
            <a:endParaRPr lang="es-MX" dirty="0"/>
          </a:p>
          <a:p>
            <a:endParaRPr lang="es-MX" dirty="0"/>
          </a:p>
        </p:txBody>
      </p:sp>
      <p:sp>
        <p:nvSpPr>
          <p:cNvPr id="3" name="2 Título"/>
          <p:cNvSpPr>
            <a:spLocks noGrp="1"/>
          </p:cNvSpPr>
          <p:nvPr>
            <p:ph type="title"/>
          </p:nvPr>
        </p:nvSpPr>
        <p:spPr/>
        <p:txBody>
          <a:bodyPr/>
          <a:lstStyle/>
          <a:p>
            <a:r>
              <a:rPr lang="es-MX" dirty="0" smtClean="0"/>
              <a:t>Videos recomendados</a:t>
            </a:r>
            <a:endParaRPr lang="es-MX" dirty="0"/>
          </a:p>
        </p:txBody>
      </p:sp>
    </p:spTree>
    <p:extLst>
      <p:ext uri="{BB962C8B-B14F-4D97-AF65-F5344CB8AC3E}">
        <p14:creationId xmlns:p14="http://schemas.microsoft.com/office/powerpoint/2010/main" val="21351310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4294967295"/>
            <p:extLst>
              <p:ext uri="{D42A27DB-BD31-4B8C-83A1-F6EECF244321}">
                <p14:modId xmlns:p14="http://schemas.microsoft.com/office/powerpoint/2010/main" val="1428220100"/>
              </p:ext>
            </p:extLst>
          </p:nvPr>
        </p:nvGraphicFramePr>
        <p:xfrm>
          <a:off x="914400" y="549275"/>
          <a:ext cx="8050088" cy="5255990"/>
        </p:xfrm>
        <a:graphic>
          <a:graphicData uri="http://schemas.openxmlformats.org/drawingml/2006/table">
            <a:tbl>
              <a:tblPr firstRow="1" bandRow="1">
                <a:tableStyleId>{5C22544A-7EE6-4342-B048-85BDC9FD1C3A}</a:tableStyleId>
              </a:tblPr>
              <a:tblGrid>
                <a:gridCol w="1479183"/>
                <a:gridCol w="6570905"/>
              </a:tblGrid>
              <a:tr h="671282">
                <a:tc>
                  <a:txBody>
                    <a:bodyPr/>
                    <a:lstStyle/>
                    <a:p>
                      <a:r>
                        <a:rPr lang="es-MX" sz="1800" dirty="0" smtClean="0"/>
                        <a:t>No.</a:t>
                      </a:r>
                      <a:r>
                        <a:rPr lang="es-MX" sz="1800" baseline="0" dirty="0" smtClean="0"/>
                        <a:t> de diapositiva</a:t>
                      </a:r>
                      <a:endParaRPr lang="es-MX" sz="1800" dirty="0"/>
                    </a:p>
                  </a:txBody>
                  <a:tcPr marT="45723" marB="45723"/>
                </a:tc>
                <a:tc>
                  <a:txBody>
                    <a:bodyPr/>
                    <a:lstStyle/>
                    <a:p>
                      <a:r>
                        <a:rPr lang="es-MX" sz="1800" dirty="0" smtClean="0"/>
                        <a:t>Explicación</a:t>
                      </a:r>
                      <a:endParaRPr lang="es-MX" sz="1800" dirty="0"/>
                    </a:p>
                  </a:txBody>
                  <a:tcPr marT="45723" marB="45723"/>
                </a:tc>
              </a:tr>
              <a:tr h="1140431">
                <a:tc>
                  <a:txBody>
                    <a:bodyPr/>
                    <a:lstStyle/>
                    <a:p>
                      <a:r>
                        <a:rPr lang="es-MX" sz="1800" dirty="0" smtClean="0"/>
                        <a:t>12</a:t>
                      </a:r>
                      <a:endParaRPr lang="es-MX" sz="1800" dirty="0"/>
                    </a:p>
                  </a:txBody>
                  <a:tcPr marT="45723" marB="45723"/>
                </a:tc>
                <a:tc>
                  <a:txBody>
                    <a:bodyPr/>
                    <a:lstStyle/>
                    <a:p>
                      <a:r>
                        <a:rPr kumimoji="0" lang="es-MX" sz="1800" kern="1200" dirty="0" smtClean="0">
                          <a:solidFill>
                            <a:schemeClr val="dk1"/>
                          </a:solidFill>
                          <a:latin typeface="+mn-lt"/>
                          <a:ea typeface="+mn-ea"/>
                          <a:cs typeface="+mn-cs"/>
                        </a:rPr>
                        <a:t>Se presenta el material a los alumnos, </a:t>
                      </a:r>
                      <a:r>
                        <a:rPr kumimoji="0" lang="es-MX" sz="1800" kern="1200" baseline="0" dirty="0" smtClean="0">
                          <a:solidFill>
                            <a:schemeClr val="dk1"/>
                          </a:solidFill>
                          <a:latin typeface="+mn-lt"/>
                          <a:ea typeface="+mn-ea"/>
                          <a:cs typeface="+mn-cs"/>
                        </a:rPr>
                        <a:t>destacando los datos de identificación del mismo. Así como el propósito del tema </a:t>
                      </a:r>
                      <a:endParaRPr lang="es-MX" sz="1800" dirty="0"/>
                    </a:p>
                  </a:txBody>
                  <a:tcPr marT="45723" marB="45723"/>
                </a:tc>
              </a:tr>
              <a:tr h="710101">
                <a:tc>
                  <a:txBody>
                    <a:bodyPr/>
                    <a:lstStyle/>
                    <a:p>
                      <a:r>
                        <a:rPr lang="es-MX" sz="1800" dirty="0" smtClean="0"/>
                        <a:t>13</a:t>
                      </a:r>
                      <a:endParaRPr lang="es-MX" sz="1800" dirty="0"/>
                    </a:p>
                  </a:txBody>
                  <a:tcPr marT="45723" marB="45723"/>
                </a:tc>
                <a:tc>
                  <a:txBody>
                    <a:bodyPr/>
                    <a:lstStyle/>
                    <a:p>
                      <a:r>
                        <a:rPr kumimoji="0" lang="es-MX" sz="1800" kern="1200" dirty="0" smtClean="0">
                          <a:solidFill>
                            <a:schemeClr val="dk1"/>
                          </a:solidFill>
                          <a:effectLst/>
                          <a:latin typeface="+mn-lt"/>
                          <a:ea typeface="+mn-ea"/>
                          <a:cs typeface="+mn-cs"/>
                        </a:rPr>
                        <a:t>Se presenta una introducción al tema tabú, explicando el contexto disciplinario y conceptual en el cual se ubica</a:t>
                      </a:r>
                      <a:endParaRPr lang="es-MX" sz="1800" dirty="0"/>
                    </a:p>
                  </a:txBody>
                  <a:tcPr marT="45723" marB="45723"/>
                </a:tc>
              </a:tr>
              <a:tr h="528598">
                <a:tc>
                  <a:txBody>
                    <a:bodyPr/>
                    <a:lstStyle/>
                    <a:p>
                      <a:r>
                        <a:rPr lang="es-MX" sz="1800" dirty="0" smtClean="0"/>
                        <a:t>14</a:t>
                      </a:r>
                      <a:endParaRPr lang="es-MX" sz="1800" dirty="0"/>
                    </a:p>
                  </a:txBody>
                  <a:tcPr marT="45723" marB="45723"/>
                </a:tc>
                <a:tc>
                  <a:txBody>
                    <a:bodyPr/>
                    <a:lstStyle/>
                    <a:p>
                      <a:r>
                        <a:rPr kumimoji="0" lang="es-MX" sz="1800" kern="1200" dirty="0" smtClean="0">
                          <a:solidFill>
                            <a:schemeClr val="dk1"/>
                          </a:solidFill>
                          <a:effectLst/>
                          <a:latin typeface="+mn-lt"/>
                          <a:ea typeface="+mn-ea"/>
                          <a:cs typeface="+mn-cs"/>
                        </a:rPr>
                        <a:t>Se identifica el significado y origen del término tabú</a:t>
                      </a:r>
                      <a:endParaRPr lang="es-MX" sz="1800" dirty="0"/>
                    </a:p>
                  </a:txBody>
                  <a:tcPr marT="45723" marB="45723"/>
                </a:tc>
              </a:tr>
              <a:tr h="958974">
                <a:tc>
                  <a:txBody>
                    <a:bodyPr/>
                    <a:lstStyle/>
                    <a:p>
                      <a:r>
                        <a:rPr lang="es-MX" sz="1800" dirty="0" smtClean="0"/>
                        <a:t>15, 16 y 17</a:t>
                      </a:r>
                      <a:endParaRPr lang="es-MX" sz="1800" dirty="0"/>
                    </a:p>
                  </a:txBody>
                  <a:tcPr marT="45723" marB="45723"/>
                </a:tc>
                <a:tc>
                  <a:txBody>
                    <a:bodyPr/>
                    <a:lstStyle/>
                    <a:p>
                      <a:r>
                        <a:rPr kumimoji="0" lang="es-MX" sz="1800" kern="1200" dirty="0" smtClean="0">
                          <a:solidFill>
                            <a:schemeClr val="dk1"/>
                          </a:solidFill>
                          <a:effectLst/>
                          <a:latin typeface="+mn-lt"/>
                          <a:ea typeface="+mn-ea"/>
                          <a:cs typeface="+mn-cs"/>
                        </a:rPr>
                        <a:t>Se profundiza en el significado del término tabú y se explica por qué este presenta  un significado dual</a:t>
                      </a:r>
                      <a:endParaRPr lang="es-MX" sz="1800" dirty="0"/>
                    </a:p>
                  </a:txBody>
                  <a:tcPr marT="45723" marB="45723"/>
                </a:tc>
              </a:tr>
              <a:tr h="1246604">
                <a:tc>
                  <a:txBody>
                    <a:bodyPr/>
                    <a:lstStyle/>
                    <a:p>
                      <a:r>
                        <a:rPr lang="es-MX" sz="1800" dirty="0" smtClean="0"/>
                        <a:t>18</a:t>
                      </a:r>
                      <a:endParaRPr lang="es-MX" sz="1800" dirty="0"/>
                    </a:p>
                  </a:txBody>
                  <a:tcPr marT="45723" marB="45723"/>
                </a:tc>
                <a:tc>
                  <a:txBody>
                    <a:bodyPr/>
                    <a:lstStyle/>
                    <a:p>
                      <a:r>
                        <a:rPr kumimoji="0" lang="es-MX" sz="1800" kern="1200" dirty="0" smtClean="0">
                          <a:solidFill>
                            <a:schemeClr val="dk1"/>
                          </a:solidFill>
                          <a:effectLst/>
                          <a:latin typeface="+mn-lt"/>
                          <a:ea typeface="+mn-ea"/>
                          <a:cs typeface="+mn-cs"/>
                        </a:rPr>
                        <a:t>En esta diapositiva se retoma el planteamiento de uno de los antropólogos que más han trabajado con el tema del tabú, Levi Strauss, explicando cual es la función de este en la sociedad</a:t>
                      </a:r>
                      <a:endParaRPr lang="es-MX" sz="1800" dirty="0"/>
                    </a:p>
                  </a:txBody>
                  <a:tcPr marT="45723" marB="45723"/>
                </a:tc>
              </a:tr>
            </a:tbl>
          </a:graphicData>
        </a:graphic>
      </p:graphicFrame>
    </p:spTree>
    <p:extLst>
      <p:ext uri="{BB962C8B-B14F-4D97-AF65-F5344CB8AC3E}">
        <p14:creationId xmlns:p14="http://schemas.microsoft.com/office/powerpoint/2010/main" val="37938562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4294967295"/>
            <p:extLst>
              <p:ext uri="{D42A27DB-BD31-4B8C-83A1-F6EECF244321}">
                <p14:modId xmlns:p14="http://schemas.microsoft.com/office/powerpoint/2010/main" val="669337586"/>
              </p:ext>
            </p:extLst>
          </p:nvPr>
        </p:nvGraphicFramePr>
        <p:xfrm>
          <a:off x="914400" y="549275"/>
          <a:ext cx="7978080" cy="5888748"/>
        </p:xfrm>
        <a:graphic>
          <a:graphicData uri="http://schemas.openxmlformats.org/drawingml/2006/table">
            <a:tbl>
              <a:tblPr firstRow="1" bandRow="1">
                <a:tableStyleId>{5C22544A-7EE6-4342-B048-85BDC9FD1C3A}</a:tableStyleId>
              </a:tblPr>
              <a:tblGrid>
                <a:gridCol w="1465952"/>
                <a:gridCol w="6512128"/>
              </a:tblGrid>
              <a:tr h="502271">
                <a:tc>
                  <a:txBody>
                    <a:bodyPr/>
                    <a:lstStyle/>
                    <a:p>
                      <a:r>
                        <a:rPr lang="es-MX" sz="1800" dirty="0" smtClean="0"/>
                        <a:t>No.</a:t>
                      </a:r>
                      <a:r>
                        <a:rPr lang="es-MX" sz="1800" baseline="0" dirty="0" smtClean="0"/>
                        <a:t> de diapositiva</a:t>
                      </a:r>
                      <a:endParaRPr lang="es-MX" sz="1800" dirty="0"/>
                    </a:p>
                  </a:txBody>
                  <a:tcPr marT="45723" marB="45723"/>
                </a:tc>
                <a:tc>
                  <a:txBody>
                    <a:bodyPr/>
                    <a:lstStyle/>
                    <a:p>
                      <a:r>
                        <a:rPr lang="es-MX" sz="1800" dirty="0" smtClean="0"/>
                        <a:t>Explicación</a:t>
                      </a:r>
                      <a:endParaRPr lang="es-MX" sz="1800" dirty="0"/>
                    </a:p>
                  </a:txBody>
                  <a:tcPr marT="45723" marB="45723"/>
                </a:tc>
              </a:tr>
              <a:tr h="717495">
                <a:tc>
                  <a:txBody>
                    <a:bodyPr/>
                    <a:lstStyle/>
                    <a:p>
                      <a:r>
                        <a:rPr lang="es-MX" sz="1800" dirty="0" smtClean="0">
                          <a:effectLst/>
                          <a:latin typeface="+mj-lt"/>
                          <a:ea typeface="Calibri"/>
                          <a:cs typeface="Times New Roman"/>
                        </a:rPr>
                        <a:t>19, 20 y 21 </a:t>
                      </a:r>
                      <a:endParaRPr lang="es-MX" sz="1800" dirty="0">
                        <a:latin typeface="+mj-lt"/>
                      </a:endParaRPr>
                    </a:p>
                  </a:txBody>
                  <a:tcPr marT="45723" marB="4572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800" dirty="0" smtClean="0">
                          <a:effectLst/>
                          <a:latin typeface="+mj-lt"/>
                          <a:ea typeface="Calibri"/>
                          <a:cs typeface="Times New Roman"/>
                        </a:rPr>
                        <a:t>En estas diapositivas se presentan los argumentos teóricos que presentó Levi Strauss sobre la existencia del tabú </a:t>
                      </a:r>
                    </a:p>
                    <a:p>
                      <a:endParaRPr lang="es-MX" sz="1800" dirty="0">
                        <a:latin typeface="+mj-lt"/>
                      </a:endParaRPr>
                    </a:p>
                  </a:txBody>
                  <a:tcPr marT="45723" marB="45723"/>
                </a:tc>
              </a:tr>
              <a:tr h="728053">
                <a:tc>
                  <a:txBody>
                    <a:bodyPr/>
                    <a:lstStyle/>
                    <a:p>
                      <a:r>
                        <a:rPr lang="es-MX" sz="1800" dirty="0" smtClean="0">
                          <a:latin typeface="+mj-lt"/>
                        </a:rPr>
                        <a:t>22</a:t>
                      </a:r>
                      <a:endParaRPr lang="es-MX" sz="1800" dirty="0">
                        <a:latin typeface="+mj-lt"/>
                      </a:endParaRPr>
                    </a:p>
                  </a:txBody>
                  <a:tcPr marT="45723" marB="45723"/>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s-MX" sz="1800" dirty="0" smtClean="0">
                          <a:effectLst/>
                          <a:latin typeface="+mj-lt"/>
                          <a:ea typeface="Calibri"/>
                          <a:cs typeface="Times New Roman"/>
                        </a:rPr>
                        <a:t>Con el propósito de ejemplificar la variabilidad del tabú en las culturas, se presentan algunos de los tabús más significativos del mundo actual</a:t>
                      </a:r>
                    </a:p>
                    <a:p>
                      <a:pPr>
                        <a:lnSpc>
                          <a:spcPct val="115000"/>
                        </a:lnSpc>
                        <a:spcAft>
                          <a:spcPts val="0"/>
                        </a:spcAft>
                      </a:pPr>
                      <a:endParaRPr lang="es-MX" sz="1800" dirty="0">
                        <a:effectLst/>
                        <a:latin typeface="+mj-lt"/>
                        <a:ea typeface="Calibri"/>
                        <a:cs typeface="Times New Roman"/>
                      </a:endParaRPr>
                    </a:p>
                  </a:txBody>
                  <a:tcPr marL="68580" marR="68580" marT="0" marB="0"/>
                </a:tc>
              </a:tr>
              <a:tr h="728053">
                <a:tc>
                  <a:txBody>
                    <a:bodyPr/>
                    <a:lstStyle/>
                    <a:p>
                      <a:r>
                        <a:rPr lang="es-MX" sz="1800" dirty="0" smtClean="0">
                          <a:latin typeface="+mj-lt"/>
                        </a:rPr>
                        <a:t>23</a:t>
                      </a:r>
                      <a:endParaRPr lang="es-MX" sz="1800" dirty="0">
                        <a:latin typeface="+mj-lt"/>
                      </a:endParaRPr>
                    </a:p>
                  </a:txBody>
                  <a:tcPr marT="45723" marB="45723"/>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s-MX" sz="1800" dirty="0" smtClean="0">
                          <a:effectLst/>
                          <a:latin typeface="+mj-lt"/>
                          <a:ea typeface="Calibri"/>
                          <a:cs typeface="Times New Roman"/>
                        </a:rPr>
                        <a:t>Se presenta el tabú del incesto en primer lugar por ser uno de los tabús más fuertes en el mundo actual</a:t>
                      </a:r>
                    </a:p>
                    <a:p>
                      <a:pPr>
                        <a:lnSpc>
                          <a:spcPct val="115000"/>
                        </a:lnSpc>
                        <a:spcAft>
                          <a:spcPts val="0"/>
                        </a:spcAft>
                      </a:pPr>
                      <a:endParaRPr lang="es-MX" sz="1800" dirty="0">
                        <a:effectLst/>
                        <a:latin typeface="+mj-lt"/>
                        <a:ea typeface="Calibri"/>
                        <a:cs typeface="Times New Roman"/>
                      </a:endParaRPr>
                    </a:p>
                  </a:txBody>
                  <a:tcPr marL="68580" marR="68580" marT="0" marB="0"/>
                </a:tc>
              </a:tr>
              <a:tr h="600752">
                <a:tc>
                  <a:txBody>
                    <a:bodyPr/>
                    <a:lstStyle/>
                    <a:p>
                      <a:r>
                        <a:rPr lang="es-MX" sz="1800" dirty="0" smtClean="0">
                          <a:latin typeface="+mj-lt"/>
                        </a:rPr>
                        <a:t>24</a:t>
                      </a:r>
                      <a:endParaRPr lang="es-MX" sz="1800" dirty="0">
                        <a:latin typeface="+mj-lt"/>
                      </a:endParaRPr>
                    </a:p>
                  </a:txBody>
                  <a:tcPr marT="45723" marB="45723"/>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s-MX" sz="1800" dirty="0" smtClean="0">
                          <a:effectLst/>
                          <a:latin typeface="+mj-lt"/>
                          <a:ea typeface="Calibri"/>
                          <a:cs typeface="Times New Roman"/>
                        </a:rPr>
                        <a:t> Explicamos a profundidad porque se  manifiesta el tabú del incesto en muchas sociedades </a:t>
                      </a:r>
                      <a:endParaRPr lang="es-MX" sz="1800" dirty="0">
                        <a:effectLst/>
                        <a:latin typeface="+mj-lt"/>
                        <a:ea typeface="Calibri"/>
                        <a:cs typeface="Times New Roman"/>
                      </a:endParaRPr>
                    </a:p>
                  </a:txBody>
                  <a:tcPr marL="68580" marR="68580" marT="0" marB="0"/>
                </a:tc>
              </a:tr>
              <a:tr h="975588">
                <a:tc>
                  <a:txBody>
                    <a:bodyPr/>
                    <a:lstStyle/>
                    <a:p>
                      <a:r>
                        <a:rPr lang="es-MX" sz="1800" dirty="0" smtClean="0">
                          <a:latin typeface="+mj-lt"/>
                        </a:rPr>
                        <a:t>25 y26</a:t>
                      </a:r>
                      <a:endParaRPr lang="es-MX" sz="1800" dirty="0">
                        <a:latin typeface="+mj-lt"/>
                      </a:endParaRPr>
                    </a:p>
                  </a:txBody>
                  <a:tcPr marT="45723" marB="45723"/>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s-MX" sz="1800" dirty="0" smtClean="0">
                          <a:effectLst/>
                          <a:latin typeface="+mj-lt"/>
                          <a:ea typeface="Calibri"/>
                          <a:cs typeface="Times New Roman"/>
                        </a:rPr>
                        <a:t>25 y 26 Con el propósito de ejemplificar  a detalle el tema y ayudar al alumno a identificarlo en su contexto inmediato,  se ubica el tabú del incesto en México</a:t>
                      </a:r>
                    </a:p>
                    <a:p>
                      <a:pPr>
                        <a:lnSpc>
                          <a:spcPct val="115000"/>
                        </a:lnSpc>
                        <a:spcAft>
                          <a:spcPts val="0"/>
                        </a:spcAft>
                      </a:pPr>
                      <a:endParaRPr lang="es-MX" sz="1800" dirty="0">
                        <a:effectLst/>
                        <a:latin typeface="+mj-lt"/>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37938562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1587899518"/>
              </p:ext>
            </p:extLst>
          </p:nvPr>
        </p:nvGraphicFramePr>
        <p:xfrm>
          <a:off x="467544" y="1556793"/>
          <a:ext cx="8229600" cy="4352209"/>
        </p:xfrm>
        <a:graphic>
          <a:graphicData uri="http://schemas.openxmlformats.org/drawingml/2006/table">
            <a:tbl>
              <a:tblPr firstRow="1" bandRow="1">
                <a:tableStyleId>{5C22544A-7EE6-4342-B048-85BDC9FD1C3A}</a:tableStyleId>
              </a:tblPr>
              <a:tblGrid>
                <a:gridCol w="1450504"/>
                <a:gridCol w="6779096"/>
              </a:tblGrid>
              <a:tr h="10239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No. de diapositiva</a:t>
                      </a:r>
                    </a:p>
                    <a:p>
                      <a:endParaRPr lang="es-MX"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Explicación</a:t>
                      </a:r>
                    </a:p>
                    <a:p>
                      <a:endParaRPr lang="es-MX" dirty="0"/>
                    </a:p>
                  </a:txBody>
                  <a:tcPr/>
                </a:tc>
              </a:tr>
              <a:tr h="1280278">
                <a:tc>
                  <a:txBody>
                    <a:bodyPr/>
                    <a:lstStyle/>
                    <a:p>
                      <a:r>
                        <a:rPr lang="es-MX" dirty="0" smtClean="0">
                          <a:latin typeface="+mj-lt"/>
                        </a:rPr>
                        <a:t>27</a:t>
                      </a:r>
                      <a:endParaRPr lang="es-MX" dirty="0">
                        <a:latin typeface="+mj-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800" dirty="0" smtClean="0">
                          <a:effectLst/>
                          <a:latin typeface="+mj-lt"/>
                          <a:ea typeface="Calibri"/>
                          <a:cs typeface="Times New Roman"/>
                        </a:rPr>
                        <a:t> Con la finalidad de desarrollar en el alumno el punto de vista crítico y propositivo, se plantea un ejercicio de reflexión y diálogo entre </a:t>
                      </a:r>
                      <a:r>
                        <a:rPr lang="es-MX" sz="1800" dirty="0" smtClean="0">
                          <a:effectLst/>
                          <a:latin typeface="+mj-lt"/>
                          <a:ea typeface="Calibri"/>
                          <a:cs typeface="Times New Roman"/>
                        </a:rPr>
                        <a:t>parejas,</a:t>
                      </a:r>
                      <a:r>
                        <a:rPr lang="es-MX" sz="1800" baseline="0" dirty="0" smtClean="0">
                          <a:effectLst/>
                          <a:latin typeface="+mj-lt"/>
                          <a:ea typeface="Calibri"/>
                          <a:cs typeface="Times New Roman"/>
                        </a:rPr>
                        <a:t> que les permita sacar una conclusión sobre </a:t>
                      </a:r>
                      <a:endParaRPr lang="es-MX" dirty="0">
                        <a:latin typeface="+mj-lt"/>
                      </a:endParaRPr>
                    </a:p>
                  </a:txBody>
                  <a:tcPr/>
                </a:tc>
              </a:tr>
              <a:tr h="1023977">
                <a:tc>
                  <a:txBody>
                    <a:bodyPr/>
                    <a:lstStyle/>
                    <a:p>
                      <a:r>
                        <a:rPr lang="es-MX" dirty="0" smtClean="0">
                          <a:latin typeface="+mj-lt"/>
                        </a:rPr>
                        <a:t>28</a:t>
                      </a:r>
                      <a:endParaRPr lang="es-MX" dirty="0">
                        <a:latin typeface="+mj-lt"/>
                      </a:endParaRPr>
                    </a:p>
                  </a:txBody>
                  <a:tcPr/>
                </a:tc>
                <a:tc>
                  <a:txBody>
                    <a:bodyPr/>
                    <a:lstStyle/>
                    <a:p>
                      <a:r>
                        <a:rPr kumimoji="0" lang="es-MX" sz="1800" kern="1200" dirty="0" smtClean="0">
                          <a:solidFill>
                            <a:schemeClr val="dk1"/>
                          </a:solidFill>
                          <a:effectLst/>
                          <a:latin typeface="+mj-lt"/>
                          <a:ea typeface="+mn-ea"/>
                          <a:cs typeface="+mn-cs"/>
                        </a:rPr>
                        <a:t>Primeramente presentamos el concepto de sexualidad, para que los alumnos comprendan lo que es y luego lo comparen con la manifestación del tabú de la sexualidad</a:t>
                      </a:r>
                      <a:endParaRPr lang="es-MX" i="0" dirty="0">
                        <a:latin typeface="+mj-lt"/>
                      </a:endParaRPr>
                    </a:p>
                  </a:txBody>
                  <a:tcPr/>
                </a:tc>
              </a:tr>
              <a:tr h="1023977">
                <a:tc>
                  <a:txBody>
                    <a:bodyPr/>
                    <a:lstStyle/>
                    <a:p>
                      <a:r>
                        <a:rPr lang="es-MX" dirty="0" smtClean="0">
                          <a:latin typeface="+mj-lt"/>
                        </a:rPr>
                        <a:t>29</a:t>
                      </a:r>
                      <a:endParaRPr lang="es-MX" dirty="0">
                        <a:latin typeface="+mj-lt"/>
                      </a:endParaRPr>
                    </a:p>
                  </a:txBody>
                  <a:tcPr/>
                </a:tc>
                <a:tc>
                  <a:txBody>
                    <a:bodyPr/>
                    <a:lstStyle/>
                    <a:p>
                      <a:r>
                        <a:rPr kumimoji="0" lang="es-MX" sz="1800" kern="1200" dirty="0" smtClean="0">
                          <a:solidFill>
                            <a:schemeClr val="dk1"/>
                          </a:solidFill>
                          <a:effectLst/>
                          <a:latin typeface="+mj-lt"/>
                          <a:ea typeface="+mn-ea"/>
                          <a:cs typeface="+mn-cs"/>
                        </a:rPr>
                        <a:t>Se profundiza en el concepto de sexualidad humana, con la finalidad de que los alumnos comprendan que ésta va más allá de las relaciones sexuales</a:t>
                      </a:r>
                      <a:endParaRPr lang="es-MX" dirty="0">
                        <a:latin typeface="+mj-lt"/>
                      </a:endParaRPr>
                    </a:p>
                  </a:txBody>
                  <a:tcPr/>
                </a:tc>
              </a:tr>
            </a:tbl>
          </a:graphicData>
        </a:graphic>
      </p:graphicFrame>
      <p:sp>
        <p:nvSpPr>
          <p:cNvPr id="3" name="2 Título"/>
          <p:cNvSpPr>
            <a:spLocks noGrp="1"/>
          </p:cNvSpPr>
          <p:nvPr>
            <p:ph type="title"/>
          </p:nvPr>
        </p:nvSpPr>
        <p:spPr/>
        <p:txBody>
          <a:bodyPr/>
          <a:lstStyle/>
          <a:p>
            <a:pPr>
              <a:defRPr/>
            </a:pPr>
            <a:endParaRPr lang="es-MX"/>
          </a:p>
        </p:txBody>
      </p:sp>
    </p:spTree>
    <p:extLst>
      <p:ext uri="{BB962C8B-B14F-4D97-AF65-F5344CB8AC3E}">
        <p14:creationId xmlns:p14="http://schemas.microsoft.com/office/powerpoint/2010/main" val="20623194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1692404375"/>
              </p:ext>
            </p:extLst>
          </p:nvPr>
        </p:nvGraphicFramePr>
        <p:xfrm>
          <a:off x="457200" y="1481138"/>
          <a:ext cx="8229600" cy="5394750"/>
        </p:xfrm>
        <a:graphic>
          <a:graphicData uri="http://schemas.openxmlformats.org/drawingml/2006/table">
            <a:tbl>
              <a:tblPr firstRow="1" bandRow="1">
                <a:tableStyleId>{5C22544A-7EE6-4342-B048-85BDC9FD1C3A}</a:tableStyleId>
              </a:tblPr>
              <a:tblGrid>
                <a:gridCol w="1954560"/>
                <a:gridCol w="6275040"/>
              </a:tblGrid>
              <a:tr h="640027">
                <a:tc>
                  <a:txBody>
                    <a:bodyPr/>
                    <a:lstStyle/>
                    <a:p>
                      <a:r>
                        <a:rPr lang="es-MX" sz="1800" dirty="0" smtClean="0"/>
                        <a:t>No.</a:t>
                      </a:r>
                      <a:r>
                        <a:rPr lang="es-MX" sz="1800" baseline="0" dirty="0" smtClean="0"/>
                        <a:t> de diapositiva</a:t>
                      </a:r>
                      <a:endParaRPr lang="es-MX" sz="1800" dirty="0"/>
                    </a:p>
                  </a:txBody>
                  <a:tcPr marT="45707" marB="45707"/>
                </a:tc>
                <a:tc>
                  <a:txBody>
                    <a:bodyPr/>
                    <a:lstStyle/>
                    <a:p>
                      <a:r>
                        <a:rPr lang="es-MX" sz="1800" dirty="0" smtClean="0"/>
                        <a:t>Explicación</a:t>
                      </a:r>
                      <a:endParaRPr lang="es-MX" sz="1800" dirty="0"/>
                    </a:p>
                  </a:txBody>
                  <a:tcPr marT="45707" marB="45707"/>
                </a:tc>
              </a:tr>
              <a:tr h="1188640">
                <a:tc>
                  <a:txBody>
                    <a:bodyPr/>
                    <a:lstStyle/>
                    <a:p>
                      <a:r>
                        <a:rPr lang="es-MX" sz="1800" dirty="0" smtClean="0"/>
                        <a:t>30</a:t>
                      </a:r>
                      <a:endParaRPr lang="es-MX" sz="1800" dirty="0"/>
                    </a:p>
                  </a:txBody>
                  <a:tcPr marT="45707" marB="45707"/>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s-MX" sz="1800" kern="1200" dirty="0" smtClean="0">
                          <a:solidFill>
                            <a:schemeClr val="dk1"/>
                          </a:solidFill>
                          <a:effectLst/>
                          <a:latin typeface="+mn-lt"/>
                          <a:ea typeface="+mn-ea"/>
                          <a:cs typeface="+mn-cs"/>
                        </a:rPr>
                        <a:t>Se presenta una imagen a los alumnos y se les pide que realicen un ejercicio hermenéutico, que les permite ir describiendo cual es la percepción negativa que tiene la sociedad de la sexualidad, motivo por el cual se  prohíbe su ejercicio o se evita hablar de la misma</a:t>
                      </a:r>
                    </a:p>
                    <a:p>
                      <a:endParaRPr lang="es-MX" sz="1800" dirty="0"/>
                    </a:p>
                  </a:txBody>
                  <a:tcPr marT="45707" marB="45707"/>
                </a:tc>
              </a:tr>
              <a:tr h="914334">
                <a:tc>
                  <a:txBody>
                    <a:bodyPr/>
                    <a:lstStyle/>
                    <a:p>
                      <a:r>
                        <a:rPr lang="es-MX" sz="1800" dirty="0" smtClean="0"/>
                        <a:t>31</a:t>
                      </a:r>
                      <a:endParaRPr lang="es-MX" sz="1800" dirty="0"/>
                    </a:p>
                  </a:txBody>
                  <a:tcPr marT="45707" marB="45707"/>
                </a:tc>
                <a:tc>
                  <a:txBody>
                    <a:bodyPr/>
                    <a:lstStyle/>
                    <a:p>
                      <a:r>
                        <a:rPr kumimoji="0" lang="es-MX" sz="1800" kern="1200" dirty="0" smtClean="0">
                          <a:solidFill>
                            <a:schemeClr val="dk1"/>
                          </a:solidFill>
                          <a:effectLst/>
                          <a:latin typeface="+mn-lt"/>
                          <a:ea typeface="+mn-ea"/>
                          <a:cs typeface="+mn-cs"/>
                        </a:rPr>
                        <a:t>Se presentan las causas de la existencia del tabú, para tener conocimiento del porqué de su existencia</a:t>
                      </a:r>
                      <a:endParaRPr lang="es-MX" sz="1800" dirty="0"/>
                    </a:p>
                  </a:txBody>
                  <a:tcPr marT="45707" marB="45707"/>
                </a:tc>
              </a:tr>
              <a:tr h="640027">
                <a:tc>
                  <a:txBody>
                    <a:bodyPr/>
                    <a:lstStyle/>
                    <a:p>
                      <a:r>
                        <a:rPr lang="es-MX" sz="1800" dirty="0" smtClean="0"/>
                        <a:t>32,33,34</a:t>
                      </a:r>
                      <a:endParaRPr lang="es-MX" sz="1800" dirty="0"/>
                    </a:p>
                  </a:txBody>
                  <a:tcPr marT="45707" marB="45707"/>
                </a:tc>
                <a:tc>
                  <a:txBody>
                    <a:bodyPr/>
                    <a:lstStyle/>
                    <a:p>
                      <a:r>
                        <a:rPr kumimoji="0" lang="es-MX" sz="1800" kern="1200" dirty="0" smtClean="0">
                          <a:solidFill>
                            <a:schemeClr val="dk1"/>
                          </a:solidFill>
                          <a:effectLst/>
                          <a:latin typeface="+mn-lt"/>
                          <a:ea typeface="+mn-ea"/>
                          <a:cs typeface="+mn-cs"/>
                        </a:rPr>
                        <a:t>En estas diapositivas se explican cómo se presenta el tabú de la sexualidad en México, para reflexionar sobre el tema en nuestro contexto inmediato</a:t>
                      </a:r>
                      <a:endParaRPr lang="es-MX" sz="1800" dirty="0"/>
                    </a:p>
                  </a:txBody>
                  <a:tcPr marT="45707" marB="45707"/>
                </a:tc>
              </a:tr>
              <a:tr h="914334">
                <a:tc>
                  <a:txBody>
                    <a:bodyPr/>
                    <a:lstStyle/>
                    <a:p>
                      <a:endParaRPr lang="es-MX" sz="1800" dirty="0"/>
                    </a:p>
                  </a:txBody>
                  <a:tcPr marT="45707" marB="45707"/>
                </a:tc>
                <a:tc>
                  <a:txBody>
                    <a:bodyPr/>
                    <a:lstStyle/>
                    <a:p>
                      <a:endParaRPr lang="es-MX" sz="1800" dirty="0"/>
                    </a:p>
                  </a:txBody>
                  <a:tcPr marT="45707" marB="45707"/>
                </a:tc>
              </a:tr>
            </a:tbl>
          </a:graphicData>
        </a:graphic>
      </p:graphicFrame>
      <p:sp>
        <p:nvSpPr>
          <p:cNvPr id="3" name="2 Título"/>
          <p:cNvSpPr>
            <a:spLocks noGrp="1"/>
          </p:cNvSpPr>
          <p:nvPr>
            <p:ph type="title"/>
          </p:nvPr>
        </p:nvSpPr>
        <p:spPr/>
        <p:txBody>
          <a:bodyPr/>
          <a:lstStyle/>
          <a:p>
            <a:pPr>
              <a:defRPr/>
            </a:pPr>
            <a:endParaRPr lang="es-MX"/>
          </a:p>
        </p:txBody>
      </p:sp>
    </p:spTree>
    <p:extLst>
      <p:ext uri="{BB962C8B-B14F-4D97-AF65-F5344CB8AC3E}">
        <p14:creationId xmlns:p14="http://schemas.microsoft.com/office/powerpoint/2010/main" val="12719653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155583357"/>
              </p:ext>
            </p:extLst>
          </p:nvPr>
        </p:nvGraphicFramePr>
        <p:xfrm>
          <a:off x="457200" y="1481138"/>
          <a:ext cx="8229600" cy="4754776"/>
        </p:xfrm>
        <a:graphic>
          <a:graphicData uri="http://schemas.openxmlformats.org/drawingml/2006/table">
            <a:tbl>
              <a:tblPr firstRow="1" bandRow="1">
                <a:tableStyleId>{5C22544A-7EE6-4342-B048-85BDC9FD1C3A}</a:tableStyleId>
              </a:tblPr>
              <a:tblGrid>
                <a:gridCol w="1954560"/>
                <a:gridCol w="6275040"/>
              </a:tblGrid>
              <a:tr h="640027">
                <a:tc>
                  <a:txBody>
                    <a:bodyPr/>
                    <a:lstStyle/>
                    <a:p>
                      <a:r>
                        <a:rPr lang="es-MX" sz="1800" dirty="0" smtClean="0"/>
                        <a:t>No.</a:t>
                      </a:r>
                      <a:r>
                        <a:rPr lang="es-MX" sz="1800" baseline="0" dirty="0" smtClean="0"/>
                        <a:t> de diapositiva</a:t>
                      </a:r>
                      <a:endParaRPr lang="es-MX" sz="1800" dirty="0"/>
                    </a:p>
                  </a:txBody>
                  <a:tcPr marT="45707" marB="45707"/>
                </a:tc>
                <a:tc>
                  <a:txBody>
                    <a:bodyPr/>
                    <a:lstStyle/>
                    <a:p>
                      <a:r>
                        <a:rPr lang="es-MX" sz="1800" dirty="0" smtClean="0"/>
                        <a:t>Explicación</a:t>
                      </a:r>
                      <a:endParaRPr lang="es-MX" sz="1800" dirty="0"/>
                    </a:p>
                  </a:txBody>
                  <a:tcPr marT="45707" marB="45707"/>
                </a:tc>
              </a:tr>
              <a:tr h="875760">
                <a:tc>
                  <a:txBody>
                    <a:bodyPr/>
                    <a:lstStyle/>
                    <a:p>
                      <a:r>
                        <a:rPr lang="es-MX" sz="1800" dirty="0" smtClean="0"/>
                        <a:t>35</a:t>
                      </a:r>
                      <a:endParaRPr lang="es-MX" sz="1800" dirty="0"/>
                    </a:p>
                  </a:txBody>
                  <a:tcPr marT="45707" marB="45707"/>
                </a:tc>
                <a:tc>
                  <a:txBody>
                    <a:bodyPr/>
                    <a:lstStyle/>
                    <a:p>
                      <a:r>
                        <a:rPr kumimoji="0" lang="es-MX" sz="1800" kern="1200" dirty="0" smtClean="0">
                          <a:solidFill>
                            <a:schemeClr val="dk1"/>
                          </a:solidFill>
                          <a:effectLst/>
                          <a:latin typeface="+mn-lt"/>
                          <a:ea typeface="+mn-ea"/>
                          <a:cs typeface="+mn-cs"/>
                        </a:rPr>
                        <a:t>Se analiza cuales son las consecuencias para el individuo y la sociedad de que la sexualidad se vea como tabú</a:t>
                      </a:r>
                      <a:endParaRPr lang="es-MX" sz="1800" dirty="0"/>
                    </a:p>
                  </a:txBody>
                  <a:tcPr marT="45707" marB="45707"/>
                </a:tc>
              </a:tr>
              <a:tr h="914334">
                <a:tc>
                  <a:txBody>
                    <a:bodyPr/>
                    <a:lstStyle/>
                    <a:p>
                      <a:r>
                        <a:rPr lang="es-MX" sz="1800" dirty="0" smtClean="0"/>
                        <a:t>36</a:t>
                      </a:r>
                      <a:endParaRPr lang="es-MX" sz="1800" dirty="0"/>
                    </a:p>
                  </a:txBody>
                  <a:tcPr marT="45707" marB="45707"/>
                </a:tc>
                <a:tc>
                  <a:txBody>
                    <a:bodyPr/>
                    <a:lstStyle/>
                    <a:p>
                      <a:r>
                        <a:rPr kumimoji="0" lang="es-MX" sz="1800" kern="1200" dirty="0" smtClean="0">
                          <a:solidFill>
                            <a:schemeClr val="dk1"/>
                          </a:solidFill>
                          <a:effectLst/>
                          <a:latin typeface="+mn-lt"/>
                          <a:ea typeface="+mn-ea"/>
                          <a:cs typeface="+mn-cs"/>
                        </a:rPr>
                        <a:t>Como un ejercicio de juicio crítico, se plantea un ejercicio de reflexión, estableciendo  una pregunta detonante que lleva al estudiante a  cuestionarse cuales son las consecuencias negativas para los individuos que viven el tabú de la sexualidad. Y al mismo tiempo se fomenta el trabajo colaborativo</a:t>
                      </a:r>
                      <a:endParaRPr lang="es-MX" sz="1800" dirty="0"/>
                    </a:p>
                  </a:txBody>
                  <a:tcPr marT="45707" marB="45707"/>
                </a:tc>
              </a:tr>
              <a:tr h="640027">
                <a:tc>
                  <a:txBody>
                    <a:bodyPr/>
                    <a:lstStyle/>
                    <a:p>
                      <a:r>
                        <a:rPr lang="es-MX" sz="1800" dirty="0" smtClean="0"/>
                        <a:t>37,38</a:t>
                      </a:r>
                      <a:endParaRPr lang="es-MX" sz="1800" dirty="0"/>
                    </a:p>
                  </a:txBody>
                  <a:tcPr marT="45707" marB="45707"/>
                </a:tc>
                <a:tc>
                  <a:txBody>
                    <a:bodyPr/>
                    <a:lstStyle/>
                    <a:p>
                      <a:r>
                        <a:rPr kumimoji="0" lang="es-MX" sz="1800" kern="1200" dirty="0" smtClean="0">
                          <a:solidFill>
                            <a:schemeClr val="dk1"/>
                          </a:solidFill>
                          <a:effectLst/>
                          <a:latin typeface="+mn-lt"/>
                          <a:ea typeface="+mn-ea"/>
                          <a:cs typeface="+mn-cs"/>
                        </a:rPr>
                        <a:t>Planteamos dos  preguntas detonadoras, con la finalidad de plantear la posibilidad  de  provocar un cambio cultural que ponga fin a la parte negativa de los tabús, aquella que lleva a no hablar de temas tan importantes para  la sociedad.</a:t>
                      </a:r>
                      <a:endParaRPr lang="es-MX" sz="1800" dirty="0"/>
                    </a:p>
                  </a:txBody>
                  <a:tcPr marT="45707" marB="45707"/>
                </a:tc>
              </a:tr>
            </a:tbl>
          </a:graphicData>
        </a:graphic>
      </p:graphicFrame>
      <p:sp>
        <p:nvSpPr>
          <p:cNvPr id="3" name="2 Título"/>
          <p:cNvSpPr>
            <a:spLocks noGrp="1"/>
          </p:cNvSpPr>
          <p:nvPr>
            <p:ph type="title"/>
          </p:nvPr>
        </p:nvSpPr>
        <p:spPr/>
        <p:txBody>
          <a:bodyPr/>
          <a:lstStyle/>
          <a:p>
            <a:pPr>
              <a:defRPr/>
            </a:pPr>
            <a:endParaRPr lang="es-MX"/>
          </a:p>
        </p:txBody>
      </p:sp>
    </p:spTree>
    <p:extLst>
      <p:ext uri="{BB962C8B-B14F-4D97-AF65-F5344CB8AC3E}">
        <p14:creationId xmlns:p14="http://schemas.microsoft.com/office/powerpoint/2010/main" val="127196534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1235</TotalTime>
  <Words>2835</Words>
  <Application>Microsoft Office PowerPoint</Application>
  <PresentationFormat>Presentación en pantalla (4:3)</PresentationFormat>
  <Paragraphs>318</Paragraphs>
  <Slides>49</Slides>
  <Notes>0</Notes>
  <HiddenSlides>0</HiddenSlides>
  <MMClips>0</MMClips>
  <ScaleCrop>false</ScaleCrop>
  <HeadingPairs>
    <vt:vector size="4" baseType="variant">
      <vt:variant>
        <vt:lpstr>Tema</vt:lpstr>
      </vt:variant>
      <vt:variant>
        <vt:i4>1</vt:i4>
      </vt:variant>
      <vt:variant>
        <vt:lpstr>Títulos de diapositiva</vt:lpstr>
      </vt:variant>
      <vt:variant>
        <vt:i4>49</vt:i4>
      </vt:variant>
    </vt:vector>
  </HeadingPairs>
  <TitlesOfParts>
    <vt:vector size="50" baseType="lpstr">
      <vt:lpstr>Concurrencia</vt:lpstr>
      <vt:lpstr> UNIVERSIDAD AUTÓNOMA DEL  ESTADO DE MÉXICO PLANTEL “IGNACIO RAMÍREZ C.”  </vt:lpstr>
      <vt:lpstr>GUIÓN EXPLICATIVO PARA EL EMPLEO DEL MATERIAL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Introducción</vt:lpstr>
      <vt:lpstr>Significado del término: Tabú</vt:lpstr>
      <vt:lpstr>Significado del término: Tabú</vt:lpstr>
      <vt:lpstr>El significado dual, del término Tabú </vt:lpstr>
      <vt:lpstr>Presentación de PowerPoint</vt:lpstr>
      <vt:lpstr>Función del Tabú en las sociedades</vt:lpstr>
      <vt:lpstr>Presentación de PowerPoint</vt:lpstr>
      <vt:lpstr>Presentación de PowerPoint</vt:lpstr>
      <vt:lpstr>Presentación de PowerPoint</vt:lpstr>
      <vt:lpstr>Cuales son los temas tabú más conocidos?</vt:lpstr>
      <vt:lpstr>El tabú del incesto</vt:lpstr>
      <vt:lpstr>El Tabú del incesto</vt:lpstr>
      <vt:lpstr>El tabú del incesto en la sociedad mexicana, se manifiesta de forma dual</vt:lpstr>
      <vt:lpstr> ¿Qué provoca que el incesto sea un tema tabú?  </vt:lpstr>
      <vt:lpstr>Ejercicio de reflexión </vt:lpstr>
      <vt:lpstr>El tabú de la sexualidad</vt:lpstr>
      <vt:lpstr>Presentación de PowerPoint</vt:lpstr>
      <vt:lpstr>El tabú de la sexualidad</vt:lpstr>
      <vt:lpstr>Causas de su existencia</vt:lpstr>
      <vt:lpstr>La sexualidad en México  sigue siendo   tabú </vt:lpstr>
      <vt:lpstr>La sexualidad vista como Tabú </vt:lpstr>
      <vt:lpstr>El tabú de la sexualidad en México</vt:lpstr>
      <vt:lpstr>¿Qué provoca que la sexualidad sea vista como un tabú?</vt:lpstr>
      <vt:lpstr>Ejercicio de reflexión</vt:lpstr>
      <vt:lpstr>¿El establecimiento de un tabú es para siempre?</vt:lpstr>
      <vt:lpstr>Presentación de PowerPoint</vt:lpstr>
      <vt:lpstr>Educación sexual</vt:lpstr>
      <vt:lpstr>Psicología. Terapias de juego</vt:lpstr>
      <vt:lpstr>El tabú del desnudo</vt:lpstr>
      <vt:lpstr>El porqué del tabú del desnudo</vt:lpstr>
      <vt:lpstr>Relatividad cultural</vt:lpstr>
      <vt:lpstr>Relatividad cultural</vt:lpstr>
      <vt:lpstr>Relatividad cultural</vt:lpstr>
      <vt:lpstr>A doble moralidad, frente al desnudo en la cultura occidental</vt:lpstr>
      <vt:lpstr>La cultura es cambiante al mismo tiempo que estática</vt:lpstr>
      <vt:lpstr>Bibliografía y referencias electrónicas</vt:lpstr>
      <vt:lpstr>Videos recomendados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UAEM</dc:creator>
  <cp:lastModifiedBy>UAEM</cp:lastModifiedBy>
  <cp:revision>128</cp:revision>
  <dcterms:created xsi:type="dcterms:W3CDTF">2017-09-29T02:16:58Z</dcterms:created>
  <dcterms:modified xsi:type="dcterms:W3CDTF">2017-10-14T00:44:53Z</dcterms:modified>
</cp:coreProperties>
</file>