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Lst>
  <p:sldIdLst>
    <p:sldId id="256" r:id="rId2"/>
    <p:sldId id="308" r:id="rId3"/>
    <p:sldId id="257" r:id="rId4"/>
    <p:sldId id="258" r:id="rId5"/>
    <p:sldId id="303" r:id="rId6"/>
    <p:sldId id="304" r:id="rId7"/>
    <p:sldId id="305" r:id="rId8"/>
    <p:sldId id="306"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9" r:id="rId35"/>
    <p:sldId id="290" r:id="rId36"/>
    <p:sldId id="291" r:id="rId37"/>
    <p:sldId id="292" r:id="rId38"/>
    <p:sldId id="293" r:id="rId39"/>
    <p:sldId id="294" r:id="rId40"/>
    <p:sldId id="295" r:id="rId41"/>
    <p:sldId id="297" r:id="rId42"/>
    <p:sldId id="298" r:id="rId43"/>
    <p:sldId id="299" r:id="rId44"/>
    <p:sldId id="309"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4660"/>
  </p:normalViewPr>
  <p:slideViewPr>
    <p:cSldViewPr snapToGrid="0">
      <p:cViewPr>
        <p:scale>
          <a:sx n="75" d="100"/>
          <a:sy n="75" d="100"/>
        </p:scale>
        <p:origin x="-50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5BF1CF7-C166-4836-A923-C82932DF324B}" type="datetimeFigureOut">
              <a:rPr lang="es-MX" smtClean="0"/>
              <a:t>17/10/2017</a:t>
            </a:fld>
            <a:endParaRPr lang="es-MX"/>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MX"/>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898FD78-E1D0-4ACC-9691-19AD3F1F238B}" type="slidenum">
              <a:rPr lang="es-MX" smtClean="0"/>
              <a:t>‹Nº›</a:t>
            </a:fld>
            <a:endParaRPr lang="es-MX"/>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0960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BF1CF7-C166-4836-A923-C82932DF324B}"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2927126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BF1CF7-C166-4836-A923-C82932DF324B}"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1030304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BF1CF7-C166-4836-A923-C82932DF324B}"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1478800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5BF1CF7-C166-4836-A923-C82932DF324B}" type="datetimeFigureOut">
              <a:rPr lang="es-MX" smtClean="0"/>
              <a:t>17/10/2017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898FD78-E1D0-4ACC-9691-19AD3F1F238B}" type="slidenum">
              <a:rPr lang="es-MX" smtClean="0"/>
              <a:t>‹Nº›</a:t>
            </a:fld>
            <a:endParaRPr lang="es-MX"/>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207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5BF1CF7-C166-4836-A923-C82932DF324B}" type="datetimeFigureOut">
              <a:rPr lang="es-MX" smtClean="0"/>
              <a:t>17/10/2017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1788095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5BF1CF7-C166-4836-A923-C82932DF324B}" type="datetimeFigureOut">
              <a:rPr lang="es-MX" smtClean="0"/>
              <a:t>17/10/2017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2898654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5BF1CF7-C166-4836-A923-C82932DF324B}" type="datetimeFigureOut">
              <a:rPr lang="es-MX" smtClean="0"/>
              <a:t>17/10/2017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314816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BF1CF7-C166-4836-A923-C82932DF324B}" type="datetimeFigureOut">
              <a:rPr lang="es-MX" smtClean="0"/>
              <a:t>17/10/2017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4057044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BF1CF7-C166-4836-A923-C82932DF324B}" type="datetimeFigureOut">
              <a:rPr lang="es-MX" smtClean="0"/>
              <a:t>17/10/2017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545978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BF1CF7-C166-4836-A923-C82932DF324B}" type="datetimeFigureOut">
              <a:rPr lang="es-MX" smtClean="0"/>
              <a:t>17/10/2017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898FD78-E1D0-4ACC-9691-19AD3F1F238B}" type="slidenum">
              <a:rPr lang="es-MX" smtClean="0"/>
              <a:t>‹Nº›</a:t>
            </a:fld>
            <a:endParaRPr lang="es-MX"/>
          </a:p>
        </p:txBody>
      </p:sp>
    </p:spTree>
    <p:extLst>
      <p:ext uri="{BB962C8B-B14F-4D97-AF65-F5344CB8AC3E}">
        <p14:creationId xmlns:p14="http://schemas.microsoft.com/office/powerpoint/2010/main" val="3234421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5BF1CF7-C166-4836-A923-C82932DF324B}" type="datetimeFigureOut">
              <a:rPr lang="es-MX" smtClean="0"/>
              <a:t>17/10/2017</a:t>
            </a:fld>
            <a:endParaRPr lang="es-MX"/>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s-MX"/>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C898FD78-E1D0-4ACC-9691-19AD3F1F238B}" type="slidenum">
              <a:rPr lang="es-MX" smtClean="0"/>
              <a:t>‹Nº›</a:t>
            </a:fld>
            <a:endParaRPr lang="es-MX"/>
          </a:p>
        </p:txBody>
      </p:sp>
    </p:spTree>
    <p:extLst>
      <p:ext uri="{BB962C8B-B14F-4D97-AF65-F5344CB8AC3E}">
        <p14:creationId xmlns:p14="http://schemas.microsoft.com/office/powerpoint/2010/main" val="1230140996"/>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es.wikipedia.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97280" y="1098276"/>
            <a:ext cx="9966960" cy="5239024"/>
          </a:xfrm>
        </p:spPr>
        <p:txBody>
          <a:bodyPr>
            <a:normAutofit fontScale="90000"/>
          </a:bodyPr>
          <a:lstStyle/>
          <a:p>
            <a:r>
              <a:rPr lang="es-MX" sz="2200" dirty="0" smtClean="0">
                <a:solidFill>
                  <a:schemeClr val="tx1"/>
                </a:solidFill>
              </a:rPr>
              <a:t>Universidad autónoma del estado de </a:t>
            </a:r>
            <a:r>
              <a:rPr lang="es-MX" sz="2200" dirty="0" err="1" smtClean="0">
                <a:solidFill>
                  <a:schemeClr val="tx1"/>
                </a:solidFill>
              </a:rPr>
              <a:t>méxico</a:t>
            </a:r>
            <a:r>
              <a:rPr lang="es-MX" sz="2200" dirty="0" smtClean="0">
                <a:solidFill>
                  <a:schemeClr val="tx1"/>
                </a:solidFill>
              </a:rPr>
              <a:t> </a:t>
            </a:r>
            <a:br>
              <a:rPr lang="es-MX" sz="2200" dirty="0" smtClean="0">
                <a:solidFill>
                  <a:schemeClr val="tx1"/>
                </a:solidFill>
              </a:rPr>
            </a:br>
            <a:r>
              <a:rPr lang="es-MX" sz="2200" dirty="0" smtClean="0">
                <a:solidFill>
                  <a:schemeClr val="tx1"/>
                </a:solidFill>
              </a:rPr>
              <a:t>secretaria de docencia</a:t>
            </a:r>
            <a:br>
              <a:rPr lang="es-MX" sz="2200" dirty="0" smtClean="0">
                <a:solidFill>
                  <a:schemeClr val="tx1"/>
                </a:solidFill>
              </a:rPr>
            </a:br>
            <a:r>
              <a:rPr lang="es-MX" sz="2200" dirty="0" smtClean="0">
                <a:solidFill>
                  <a:schemeClr val="tx1"/>
                </a:solidFill>
              </a:rPr>
              <a:t/>
            </a:r>
            <a:br>
              <a:rPr lang="es-MX" sz="2200" dirty="0" smtClean="0">
                <a:solidFill>
                  <a:schemeClr val="tx1"/>
                </a:solidFill>
              </a:rPr>
            </a:br>
            <a:r>
              <a:rPr lang="es-MX" sz="2200" dirty="0" smtClean="0">
                <a:solidFill>
                  <a:schemeClr val="tx1"/>
                </a:solidFill>
              </a:rPr>
              <a:t>dirección de estudios de nivel medio superior</a:t>
            </a:r>
            <a:br>
              <a:rPr lang="es-MX" sz="2200" dirty="0" smtClean="0">
                <a:solidFill>
                  <a:schemeClr val="tx1"/>
                </a:solidFill>
              </a:rPr>
            </a:br>
            <a:r>
              <a:rPr lang="es-MX" sz="2700" dirty="0" smtClean="0">
                <a:solidFill>
                  <a:schemeClr val="tx1"/>
                </a:solidFill>
              </a:rPr>
              <a:t/>
            </a:r>
            <a:br>
              <a:rPr lang="es-MX" sz="2700" dirty="0" smtClean="0">
                <a:solidFill>
                  <a:schemeClr val="tx1"/>
                </a:solidFill>
              </a:rPr>
            </a:br>
            <a:r>
              <a:rPr lang="es-MX" sz="2700" dirty="0" smtClean="0">
                <a:solidFill>
                  <a:schemeClr val="tx1"/>
                </a:solidFill>
              </a:rPr>
              <a:t>plantel «</a:t>
            </a:r>
            <a:r>
              <a:rPr lang="es-MX" sz="2700" dirty="0" err="1" smtClean="0">
                <a:solidFill>
                  <a:schemeClr val="tx1"/>
                </a:solidFill>
              </a:rPr>
              <a:t>lic.</a:t>
            </a:r>
            <a:r>
              <a:rPr lang="es-MX" sz="2700" dirty="0" smtClean="0">
                <a:solidFill>
                  <a:schemeClr val="tx1"/>
                </a:solidFill>
              </a:rPr>
              <a:t>  Adolfo </a:t>
            </a:r>
            <a:r>
              <a:rPr lang="es-MX" sz="2700" dirty="0" err="1" smtClean="0">
                <a:solidFill>
                  <a:schemeClr val="tx1"/>
                </a:solidFill>
              </a:rPr>
              <a:t>lópez</a:t>
            </a:r>
            <a:r>
              <a:rPr lang="es-MX" sz="2700" dirty="0" smtClean="0">
                <a:solidFill>
                  <a:schemeClr val="tx1"/>
                </a:solidFill>
              </a:rPr>
              <a:t> mateos» de la escuela preparatoria</a:t>
            </a:r>
            <a:br>
              <a:rPr lang="es-MX" sz="2700" dirty="0" smtClean="0">
                <a:solidFill>
                  <a:schemeClr val="tx1"/>
                </a:solidFill>
              </a:rPr>
            </a:br>
            <a:r>
              <a:rPr lang="es-MX" sz="2700" dirty="0" smtClean="0">
                <a:solidFill>
                  <a:schemeClr val="tx1"/>
                </a:solidFill>
              </a:rPr>
              <a:t> </a:t>
            </a:r>
            <a:br>
              <a:rPr lang="es-MX" sz="2700" dirty="0" smtClean="0">
                <a:solidFill>
                  <a:schemeClr val="tx1"/>
                </a:solidFill>
              </a:rPr>
            </a:br>
            <a:r>
              <a:rPr lang="es-MX" sz="2700" dirty="0" smtClean="0">
                <a:solidFill>
                  <a:schemeClr val="tx1"/>
                </a:solidFill>
              </a:rPr>
              <a:t>Programa de la asignatura de inglés 1 de segundo semestre</a:t>
            </a:r>
            <a:r>
              <a:rPr lang="es-MX" sz="2200" dirty="0" smtClean="0">
                <a:solidFill>
                  <a:schemeClr val="tx1"/>
                </a:solidFill>
              </a:rPr>
              <a:t/>
            </a:r>
            <a:br>
              <a:rPr lang="es-MX" sz="2200" dirty="0" smtClean="0">
                <a:solidFill>
                  <a:schemeClr val="tx1"/>
                </a:solidFill>
              </a:rPr>
            </a:br>
            <a:r>
              <a:rPr lang="es-MX" sz="2000" dirty="0">
                <a:solidFill>
                  <a:schemeClr val="tx1"/>
                </a:solidFill>
              </a:rPr>
              <a:t/>
            </a:r>
            <a:br>
              <a:rPr lang="es-MX" sz="2000" dirty="0">
                <a:solidFill>
                  <a:schemeClr val="tx1"/>
                </a:solidFill>
              </a:rPr>
            </a:br>
            <a:r>
              <a:rPr lang="es-MX" sz="3100" dirty="0" err="1" smtClean="0">
                <a:solidFill>
                  <a:schemeClr val="tx1"/>
                </a:solidFill>
                <a:latin typeface="Arial Black" pitchFamily="34" charset="0"/>
              </a:rPr>
              <a:t>sports</a:t>
            </a:r>
            <a:r>
              <a:rPr lang="es-MX" sz="3100" dirty="0" smtClean="0">
                <a:solidFill>
                  <a:schemeClr val="tx1"/>
                </a:solidFill>
                <a:latin typeface="Arial Black" pitchFamily="34" charset="0"/>
              </a:rPr>
              <a:t> and hobbies  </a:t>
            </a:r>
            <a:r>
              <a:rPr lang="es-MX" sz="3100" dirty="0" err="1" smtClean="0">
                <a:solidFill>
                  <a:schemeClr val="tx1"/>
                </a:solidFill>
                <a:latin typeface="Arial Black" pitchFamily="34" charset="0"/>
              </a:rPr>
              <a:t>vocabulary</a:t>
            </a:r>
            <a:r>
              <a:rPr lang="es-MX" sz="3100" dirty="0" smtClean="0">
                <a:solidFill>
                  <a:schemeClr val="tx1"/>
                </a:solidFill>
                <a:latin typeface="Arial Black" pitchFamily="34" charset="0"/>
              </a:rPr>
              <a:t> </a:t>
            </a:r>
            <a:r>
              <a:rPr lang="es-MX" sz="2000" dirty="0" smtClean="0">
                <a:solidFill>
                  <a:schemeClr val="tx1"/>
                </a:solidFill>
              </a:rPr>
              <a:t/>
            </a:r>
            <a:br>
              <a:rPr lang="es-MX" sz="2000" dirty="0" smtClean="0">
                <a:solidFill>
                  <a:schemeClr val="tx1"/>
                </a:solidFill>
              </a:rPr>
            </a:br>
            <a:r>
              <a:rPr lang="es-MX" sz="2000" dirty="0">
                <a:solidFill>
                  <a:schemeClr val="tx1"/>
                </a:solidFill>
              </a:rPr>
              <a:t/>
            </a:r>
            <a:br>
              <a:rPr lang="es-MX" sz="2000" dirty="0">
                <a:solidFill>
                  <a:schemeClr val="tx1"/>
                </a:solidFill>
              </a:rPr>
            </a:br>
            <a:r>
              <a:rPr lang="es-MX" sz="2000" dirty="0" smtClean="0">
                <a:solidFill>
                  <a:schemeClr val="tx1"/>
                </a:solidFill>
              </a:rPr>
              <a:t/>
            </a:r>
            <a:br>
              <a:rPr lang="es-MX" sz="2000" dirty="0" smtClean="0">
                <a:solidFill>
                  <a:schemeClr val="tx1"/>
                </a:solidFill>
              </a:rPr>
            </a:br>
            <a:r>
              <a:rPr lang="es-MX" sz="2000" smtClean="0">
                <a:solidFill>
                  <a:schemeClr val="tx1"/>
                </a:solidFill>
              </a:rPr>
              <a:t>marzo 2017</a:t>
            </a:r>
            <a:r>
              <a:rPr lang="es-MX" sz="2000" dirty="0" smtClean="0">
                <a:solidFill>
                  <a:schemeClr val="tx1"/>
                </a:solidFill>
              </a:rPr>
              <a:t/>
            </a:r>
            <a:br>
              <a:rPr lang="es-MX" sz="2000" dirty="0" smtClean="0">
                <a:solidFill>
                  <a:schemeClr val="tx1"/>
                </a:solidFill>
              </a:rPr>
            </a:br>
            <a:r>
              <a:rPr lang="es-MX" sz="2000" dirty="0">
                <a:solidFill>
                  <a:schemeClr val="tx1"/>
                </a:solidFill>
              </a:rPr>
              <a:t/>
            </a:r>
            <a:br>
              <a:rPr lang="es-MX" sz="2000" dirty="0">
                <a:solidFill>
                  <a:schemeClr val="tx1"/>
                </a:solidFill>
              </a:rPr>
            </a:br>
            <a:r>
              <a:rPr lang="es-MX" sz="2000" dirty="0" smtClean="0">
                <a:solidFill>
                  <a:schemeClr val="tx1"/>
                </a:solidFill>
              </a:rPr>
              <a:t>Elaborado por: </a:t>
            </a:r>
            <a:r>
              <a:rPr lang="es-MX" sz="2000" dirty="0" err="1" smtClean="0">
                <a:solidFill>
                  <a:schemeClr val="tx1"/>
                </a:solidFill>
              </a:rPr>
              <a:t>l.l.i</a:t>
            </a:r>
            <a:r>
              <a:rPr lang="es-MX" sz="2000" dirty="0" smtClean="0">
                <a:solidFill>
                  <a:schemeClr val="tx1"/>
                </a:solidFill>
              </a:rPr>
              <a:t>. </a:t>
            </a:r>
            <a:r>
              <a:rPr lang="es-MX" sz="2000" dirty="0" err="1" smtClean="0">
                <a:solidFill>
                  <a:schemeClr val="tx1"/>
                </a:solidFill>
              </a:rPr>
              <a:t>Mitzi</a:t>
            </a:r>
            <a:r>
              <a:rPr lang="es-MX" sz="2000" dirty="0" smtClean="0">
                <a:solidFill>
                  <a:schemeClr val="tx1"/>
                </a:solidFill>
              </a:rPr>
              <a:t> </a:t>
            </a:r>
            <a:r>
              <a:rPr lang="es-MX" sz="2000" dirty="0" err="1" smtClean="0">
                <a:solidFill>
                  <a:schemeClr val="tx1"/>
                </a:solidFill>
              </a:rPr>
              <a:t>belinda</a:t>
            </a:r>
            <a:r>
              <a:rPr lang="es-MX" sz="2000" dirty="0" smtClean="0">
                <a:solidFill>
                  <a:schemeClr val="tx1"/>
                </a:solidFill>
              </a:rPr>
              <a:t> </a:t>
            </a:r>
            <a:r>
              <a:rPr lang="es-MX" sz="2000" dirty="0" err="1" smtClean="0">
                <a:solidFill>
                  <a:schemeClr val="tx1"/>
                </a:solidFill>
              </a:rPr>
              <a:t>dávila</a:t>
            </a:r>
            <a:r>
              <a:rPr lang="es-MX" sz="2000" dirty="0" smtClean="0">
                <a:solidFill>
                  <a:schemeClr val="tx1"/>
                </a:solidFill>
              </a:rPr>
              <a:t> </a:t>
            </a:r>
            <a:r>
              <a:rPr lang="es-MX" sz="2000" dirty="0" err="1" smtClean="0">
                <a:solidFill>
                  <a:schemeClr val="tx1"/>
                </a:solidFill>
              </a:rPr>
              <a:t>gonzález</a:t>
            </a:r>
            <a:r>
              <a:rPr lang="es-MX" sz="2000" dirty="0" smtClean="0">
                <a:solidFill>
                  <a:schemeClr val="tx1"/>
                </a:solidFill>
              </a:rPr>
              <a:t/>
            </a:r>
            <a:br>
              <a:rPr lang="es-MX" sz="2000" dirty="0" smtClean="0">
                <a:solidFill>
                  <a:schemeClr val="tx1"/>
                </a:solidFill>
              </a:rPr>
            </a:br>
            <a:r>
              <a:rPr lang="es-MX" sz="2000" dirty="0" smtClean="0">
                <a:solidFill>
                  <a:schemeClr val="tx1"/>
                </a:solidFill>
              </a:rPr>
              <a:t/>
            </a:r>
            <a:br>
              <a:rPr lang="es-MX" sz="2000" dirty="0" smtClean="0">
                <a:solidFill>
                  <a:schemeClr val="tx1"/>
                </a:solidFill>
              </a:rPr>
            </a:br>
            <a:r>
              <a:rPr lang="es-MX" sz="2000" dirty="0" smtClean="0">
                <a:solidFill>
                  <a:schemeClr val="tx1"/>
                </a:solidFill>
              </a:rPr>
              <a:t>Total de créditos: 7</a:t>
            </a:r>
            <a:br>
              <a:rPr lang="es-MX" sz="2000" dirty="0" smtClean="0">
                <a:solidFill>
                  <a:schemeClr val="tx1"/>
                </a:solidFill>
              </a:rPr>
            </a:br>
            <a:r>
              <a:rPr lang="es-MX" sz="2000" dirty="0" smtClean="0">
                <a:solidFill>
                  <a:schemeClr val="tx1"/>
                </a:solidFill>
              </a:rPr>
              <a:t>horas  prácticas:3</a:t>
            </a:r>
            <a:br>
              <a:rPr lang="es-MX" sz="2000" dirty="0" smtClean="0">
                <a:solidFill>
                  <a:schemeClr val="tx1"/>
                </a:solidFill>
              </a:rPr>
            </a:br>
            <a:r>
              <a:rPr lang="es-MX" sz="2000" dirty="0" smtClean="0">
                <a:solidFill>
                  <a:schemeClr val="tx1"/>
                </a:solidFill>
              </a:rPr>
              <a:t>horas teóricas: 2</a:t>
            </a:r>
            <a:r>
              <a:rPr lang="es-MX" sz="2000" dirty="0">
                <a:solidFill>
                  <a:schemeClr val="tx1"/>
                </a:solidFill>
              </a:rPr>
              <a:t/>
            </a:r>
            <a:br>
              <a:rPr lang="es-MX" sz="2000" dirty="0">
                <a:solidFill>
                  <a:schemeClr val="tx1"/>
                </a:solidFill>
              </a:rPr>
            </a:br>
            <a:endParaRPr lang="es-MX" sz="2000" dirty="0">
              <a:solidFill>
                <a:schemeClr val="tx1"/>
              </a:solidFill>
            </a:endParaRPr>
          </a:p>
        </p:txBody>
      </p:sp>
    </p:spTree>
    <p:extLst>
      <p:ext uri="{BB962C8B-B14F-4D97-AF65-F5344CB8AC3E}">
        <p14:creationId xmlns:p14="http://schemas.microsoft.com/office/powerpoint/2010/main" val="215329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9397" y="1665668"/>
            <a:ext cx="10516245" cy="1356360"/>
          </a:xfrm>
        </p:spPr>
        <p:txBody>
          <a:bodyPr>
            <a:noAutofit/>
          </a:bodyPr>
          <a:lstStyle/>
          <a:p>
            <a:pPr algn="ctr"/>
            <a:r>
              <a:rPr lang="es-MX" sz="10000" b="1" dirty="0" smtClean="0">
                <a:solidFill>
                  <a:schemeClr val="accent2">
                    <a:lumMod val="50000"/>
                  </a:schemeClr>
                </a:solidFill>
              </a:rPr>
              <a:t>Figure </a:t>
            </a:r>
            <a:r>
              <a:rPr lang="es-MX" sz="10000" b="1" dirty="0" err="1" smtClean="0">
                <a:solidFill>
                  <a:schemeClr val="accent2">
                    <a:lumMod val="50000"/>
                  </a:schemeClr>
                </a:solidFill>
              </a:rPr>
              <a:t>skating</a:t>
            </a:r>
            <a:r>
              <a:rPr lang="es-MX" sz="10000" b="1" dirty="0" smtClean="0">
                <a:solidFill>
                  <a:schemeClr val="accent2">
                    <a:lumMod val="50000"/>
                  </a:schemeClr>
                </a:solidFill>
              </a:rPr>
              <a:t> in ice </a:t>
            </a:r>
            <a:endParaRPr lang="es-MX" sz="10000" b="1" dirty="0">
              <a:solidFill>
                <a:schemeClr val="accent2">
                  <a:lumMod val="50000"/>
                </a:schemeClr>
              </a:solidFill>
            </a:endParaRPr>
          </a:p>
        </p:txBody>
      </p:sp>
      <p:pic>
        <p:nvPicPr>
          <p:cNvPr id="4" name="Imagen 3" descr="http://bucksice.com/wp-content/uploads/2015/07/figure_skating.jpg"/>
          <p:cNvPicPr/>
          <p:nvPr/>
        </p:nvPicPr>
        <p:blipFill>
          <a:blip r:embed="rId2" cstate="print"/>
          <a:srcRect/>
          <a:stretch>
            <a:fillRect/>
          </a:stretch>
        </p:blipFill>
        <p:spPr bwMode="auto">
          <a:xfrm>
            <a:off x="6941713" y="2820473"/>
            <a:ext cx="3867807" cy="33701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1.bp.blogspot.com/-ZnHKpNU2f1k/UMAEIlJuDBI/AAAAAAAAAAU/u5Ee7XYftHw/s1600/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9402" y="2997199"/>
            <a:ext cx="2250566" cy="3309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02161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911" y="1910365"/>
            <a:ext cx="9875520" cy="2494209"/>
          </a:xfrm>
        </p:spPr>
        <p:txBody>
          <a:bodyPr>
            <a:normAutofit fontScale="90000"/>
          </a:bodyPr>
          <a:lstStyle/>
          <a:p>
            <a:pPr algn="just"/>
            <a:r>
              <a:rPr lang="en-US" dirty="0"/>
              <a:t/>
            </a:r>
            <a:br>
              <a:rPr lang="en-US" dirty="0"/>
            </a:br>
            <a:r>
              <a:rPr lang="en-US" sz="6700" dirty="0" smtClean="0">
                <a:solidFill>
                  <a:schemeClr val="accent2">
                    <a:lumMod val="50000"/>
                  </a:schemeClr>
                </a:solidFill>
              </a:rPr>
              <a:t>People can use </a:t>
            </a:r>
            <a:r>
              <a:rPr lang="en-US" sz="6700" dirty="0">
                <a:solidFill>
                  <a:schemeClr val="accent2">
                    <a:lumMod val="50000"/>
                  </a:schemeClr>
                </a:solidFill>
              </a:rPr>
              <a:t>a bow to propel the arrows on a board.</a:t>
            </a:r>
            <a:endParaRPr lang="es-MX" sz="6700" dirty="0">
              <a:solidFill>
                <a:schemeClr val="accent2">
                  <a:lumMod val="50000"/>
                </a:schemeClr>
              </a:solidFill>
            </a:endParaRPr>
          </a:p>
        </p:txBody>
      </p:sp>
    </p:spTree>
    <p:extLst>
      <p:ext uri="{BB962C8B-B14F-4D97-AF65-F5344CB8AC3E}">
        <p14:creationId xmlns:p14="http://schemas.microsoft.com/office/powerpoint/2010/main" val="42177486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8452" y="1549757"/>
            <a:ext cx="9875520" cy="1356360"/>
          </a:xfrm>
        </p:spPr>
        <p:txBody>
          <a:bodyPr>
            <a:noAutofit/>
          </a:bodyPr>
          <a:lstStyle/>
          <a:p>
            <a:pPr algn="ctr"/>
            <a:r>
              <a:rPr lang="en-US" sz="11500" b="1" dirty="0">
                <a:solidFill>
                  <a:schemeClr val="accent2">
                    <a:lumMod val="50000"/>
                  </a:schemeClr>
                </a:solidFill>
              </a:rPr>
              <a:t>Archery</a:t>
            </a:r>
            <a:endParaRPr lang="es-MX" sz="11500" b="1" dirty="0">
              <a:solidFill>
                <a:schemeClr val="accent2">
                  <a:lumMod val="50000"/>
                </a:schemeClr>
              </a:solidFill>
            </a:endParaRPr>
          </a:p>
        </p:txBody>
      </p:sp>
      <p:pic>
        <p:nvPicPr>
          <p:cNvPr id="3" name="Imagen 2" descr="C:\Users\Larisa\Downloads\Archery.jpg"/>
          <p:cNvPicPr/>
          <p:nvPr/>
        </p:nvPicPr>
        <p:blipFill>
          <a:blip r:embed="rId2" cstate="print"/>
          <a:srcRect/>
          <a:stretch>
            <a:fillRect/>
          </a:stretch>
        </p:blipFill>
        <p:spPr bwMode="auto">
          <a:xfrm>
            <a:off x="3657601" y="3026537"/>
            <a:ext cx="4992889" cy="322112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3365138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61942" y="2605825"/>
            <a:ext cx="9875520" cy="1356360"/>
          </a:xfrm>
        </p:spPr>
        <p:txBody>
          <a:bodyPr>
            <a:noAutofit/>
          </a:bodyPr>
          <a:lstStyle/>
          <a:p>
            <a:pPr algn="just"/>
            <a:r>
              <a:rPr lang="en-US" sz="6000" dirty="0">
                <a:solidFill>
                  <a:schemeClr val="accent2">
                    <a:lumMod val="50000"/>
                  </a:schemeClr>
                </a:solidFill>
              </a:rPr>
              <a:t>This sport is played in the </a:t>
            </a:r>
            <a:r>
              <a:rPr lang="en-US" sz="6000" dirty="0" smtClean="0">
                <a:solidFill>
                  <a:schemeClr val="accent2">
                    <a:lumMod val="50000"/>
                  </a:schemeClr>
                </a:solidFill>
              </a:rPr>
              <a:t>water </a:t>
            </a:r>
            <a:r>
              <a:rPr lang="en-US" sz="6000" dirty="0">
                <a:solidFill>
                  <a:schemeClr val="accent2">
                    <a:lumMod val="50000"/>
                  </a:schemeClr>
                </a:solidFill>
              </a:rPr>
              <a:t>with a volleyball </a:t>
            </a:r>
            <a:r>
              <a:rPr lang="en-US" sz="6000" dirty="0" smtClean="0">
                <a:solidFill>
                  <a:schemeClr val="accent2">
                    <a:lumMod val="50000"/>
                  </a:schemeClr>
                </a:solidFill>
              </a:rPr>
              <a:t>ball.</a:t>
            </a:r>
            <a:endParaRPr lang="es-MX" sz="6000" dirty="0">
              <a:solidFill>
                <a:schemeClr val="accent2">
                  <a:lumMod val="50000"/>
                </a:schemeClr>
              </a:solidFill>
            </a:endParaRPr>
          </a:p>
        </p:txBody>
      </p:sp>
    </p:spTree>
    <p:extLst>
      <p:ext uri="{BB962C8B-B14F-4D97-AF65-F5344CB8AC3E}">
        <p14:creationId xmlns:p14="http://schemas.microsoft.com/office/powerpoint/2010/main" val="3365550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47534" y="1408090"/>
            <a:ext cx="9875520" cy="1356360"/>
          </a:xfrm>
        </p:spPr>
        <p:txBody>
          <a:bodyPr>
            <a:noAutofit/>
          </a:bodyPr>
          <a:lstStyle/>
          <a:p>
            <a:pPr algn="ctr"/>
            <a:r>
              <a:rPr lang="es-MX" sz="11500" b="1" dirty="0" smtClean="0">
                <a:solidFill>
                  <a:schemeClr val="accent2">
                    <a:lumMod val="50000"/>
                  </a:schemeClr>
                </a:solidFill>
              </a:rPr>
              <a:t>Waterpolo</a:t>
            </a:r>
            <a:endParaRPr lang="es-MX" sz="11500" b="1" dirty="0">
              <a:solidFill>
                <a:schemeClr val="accent2">
                  <a:lumMod val="50000"/>
                </a:schemeClr>
              </a:solidFill>
            </a:endParaRPr>
          </a:p>
        </p:txBody>
      </p:sp>
      <p:pic>
        <p:nvPicPr>
          <p:cNvPr id="3" name="Picture 2" descr="http://www.isfsports.org/wp-content/uploads/2015/08/Water-Polo-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2751" y="2923359"/>
            <a:ext cx="6284346" cy="3534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59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68757" y="2592947"/>
            <a:ext cx="9875520" cy="1356360"/>
          </a:xfrm>
        </p:spPr>
        <p:txBody>
          <a:bodyPr>
            <a:noAutofit/>
          </a:bodyPr>
          <a:lstStyle/>
          <a:p>
            <a:pPr algn="just"/>
            <a:r>
              <a:rPr lang="en-US" sz="5400" dirty="0">
                <a:solidFill>
                  <a:schemeClr val="accent2">
                    <a:lumMod val="50000"/>
                  </a:schemeClr>
                </a:solidFill>
              </a:rPr>
              <a:t>This sport combines volleyball, football and capoeira </a:t>
            </a:r>
            <a:r>
              <a:rPr lang="en-US" sz="5400" dirty="0" smtClean="0">
                <a:solidFill>
                  <a:schemeClr val="accent2">
                    <a:lumMod val="50000"/>
                  </a:schemeClr>
                </a:solidFill>
              </a:rPr>
              <a:t>in a court trampolines.</a:t>
            </a:r>
            <a:endParaRPr lang="es-MX" sz="5400" dirty="0">
              <a:solidFill>
                <a:schemeClr val="accent2">
                  <a:lumMod val="50000"/>
                </a:schemeClr>
              </a:solidFill>
            </a:endParaRPr>
          </a:p>
        </p:txBody>
      </p:sp>
    </p:spTree>
    <p:extLst>
      <p:ext uri="{BB962C8B-B14F-4D97-AF65-F5344CB8AC3E}">
        <p14:creationId xmlns:p14="http://schemas.microsoft.com/office/powerpoint/2010/main" val="29329350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910" y="983088"/>
            <a:ext cx="9875520" cy="1356360"/>
          </a:xfrm>
        </p:spPr>
        <p:txBody>
          <a:bodyPr>
            <a:noAutofit/>
          </a:bodyPr>
          <a:lstStyle/>
          <a:p>
            <a:pPr algn="ctr"/>
            <a:r>
              <a:rPr lang="es-MX" sz="11500" b="1" dirty="0" err="1" smtClean="0">
                <a:solidFill>
                  <a:schemeClr val="accent2">
                    <a:lumMod val="50000"/>
                  </a:schemeClr>
                </a:solidFill>
              </a:rPr>
              <a:t>Bossaball</a:t>
            </a:r>
            <a:endParaRPr lang="es-MX" sz="11500" b="1" dirty="0">
              <a:solidFill>
                <a:schemeClr val="accent2">
                  <a:lumMod val="50000"/>
                </a:schemeClr>
              </a:solidFill>
            </a:endParaRPr>
          </a:p>
        </p:txBody>
      </p:sp>
      <p:pic>
        <p:nvPicPr>
          <p:cNvPr id="3" name="Picture 2" descr="http://www.bossaballsports.com/wp-content/uploads/2015/02/bossaball-touris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1555" y="3267395"/>
            <a:ext cx="4370552" cy="21951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4" name="Picture 2" descr="http://static.ddmcdn.com/gif/blogs/bossaball-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188" y="2518881"/>
            <a:ext cx="4547539" cy="36921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33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2" presetClass="emph" presetSubtype="0" fill="hold" nodeType="clickEffect">
                                  <p:stCondLst>
                                    <p:cond delay="0"/>
                                  </p:stCondLst>
                                  <p:childTnLst>
                                    <p:animRot by="120000">
                                      <p:cBhvr>
                                        <p:cTn id="10" dur="100" fill="hold">
                                          <p:stCondLst>
                                            <p:cond delay="0"/>
                                          </p:stCondLst>
                                        </p:cTn>
                                        <p:tgtEl>
                                          <p:spTgt spid="3074"/>
                                        </p:tgtEl>
                                        <p:attrNameLst>
                                          <p:attrName>r</p:attrName>
                                        </p:attrNameLst>
                                      </p:cBhvr>
                                    </p:animRot>
                                    <p:animRot by="-240000">
                                      <p:cBhvr>
                                        <p:cTn id="11" dur="200" fill="hold">
                                          <p:stCondLst>
                                            <p:cond delay="200"/>
                                          </p:stCondLst>
                                        </p:cTn>
                                        <p:tgtEl>
                                          <p:spTgt spid="3074"/>
                                        </p:tgtEl>
                                        <p:attrNameLst>
                                          <p:attrName>r</p:attrName>
                                        </p:attrNameLst>
                                      </p:cBhvr>
                                    </p:animRot>
                                    <p:animRot by="240000">
                                      <p:cBhvr>
                                        <p:cTn id="12" dur="200" fill="hold">
                                          <p:stCondLst>
                                            <p:cond delay="400"/>
                                          </p:stCondLst>
                                        </p:cTn>
                                        <p:tgtEl>
                                          <p:spTgt spid="3074"/>
                                        </p:tgtEl>
                                        <p:attrNameLst>
                                          <p:attrName>r</p:attrName>
                                        </p:attrNameLst>
                                      </p:cBhvr>
                                    </p:animRot>
                                    <p:animRot by="-240000">
                                      <p:cBhvr>
                                        <p:cTn id="13" dur="200" fill="hold">
                                          <p:stCondLst>
                                            <p:cond delay="600"/>
                                          </p:stCondLst>
                                        </p:cTn>
                                        <p:tgtEl>
                                          <p:spTgt spid="3074"/>
                                        </p:tgtEl>
                                        <p:attrNameLst>
                                          <p:attrName>r</p:attrName>
                                        </p:attrNameLst>
                                      </p:cBhvr>
                                    </p:animRot>
                                    <p:animRot by="120000">
                                      <p:cBhvr>
                                        <p:cTn id="14" dur="200" fill="hold">
                                          <p:stCondLst>
                                            <p:cond delay="800"/>
                                          </p:stCondLst>
                                        </p:cTn>
                                        <p:tgtEl>
                                          <p:spTgt spid="307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7546" y="2837645"/>
            <a:ext cx="9875520" cy="1356360"/>
          </a:xfrm>
        </p:spPr>
        <p:txBody>
          <a:bodyPr>
            <a:noAutofit/>
          </a:bodyPr>
          <a:lstStyle/>
          <a:p>
            <a:pPr algn="just"/>
            <a:r>
              <a:rPr lang="en-US" sz="5400" dirty="0">
                <a:solidFill>
                  <a:schemeClr val="accent2">
                    <a:lumMod val="50000"/>
                  </a:schemeClr>
                </a:solidFill>
              </a:rPr>
              <a:t>This sport is similar to football, but players </a:t>
            </a:r>
            <a:r>
              <a:rPr lang="en-US" sz="5400" dirty="0" smtClean="0">
                <a:solidFill>
                  <a:schemeClr val="accent2">
                    <a:lumMod val="50000"/>
                  </a:schemeClr>
                </a:solidFill>
              </a:rPr>
              <a:t>do </a:t>
            </a:r>
            <a:r>
              <a:rPr lang="en-US" sz="5400" dirty="0">
                <a:solidFill>
                  <a:schemeClr val="accent2">
                    <a:lumMod val="50000"/>
                  </a:schemeClr>
                </a:solidFill>
              </a:rPr>
              <a:t>not hit </a:t>
            </a:r>
            <a:r>
              <a:rPr lang="en-US" sz="5400" dirty="0" smtClean="0">
                <a:solidFill>
                  <a:schemeClr val="accent2">
                    <a:lumMod val="50000"/>
                  </a:schemeClr>
                </a:solidFill>
              </a:rPr>
              <a:t>a ball, the use a disk.</a:t>
            </a:r>
            <a:endParaRPr lang="es-MX" sz="5400" dirty="0">
              <a:solidFill>
                <a:schemeClr val="accent2">
                  <a:lumMod val="50000"/>
                </a:schemeClr>
              </a:solidFill>
            </a:endParaRPr>
          </a:p>
        </p:txBody>
      </p:sp>
    </p:spTree>
    <p:extLst>
      <p:ext uri="{BB962C8B-B14F-4D97-AF65-F5344CB8AC3E}">
        <p14:creationId xmlns:p14="http://schemas.microsoft.com/office/powerpoint/2010/main" val="2797952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i.ytimg.com/vi/aNCuZJe1zQk/maxresdefaul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1553" y="3202289"/>
            <a:ext cx="4483545" cy="25188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1464972" y="1446726"/>
            <a:ext cx="9875520" cy="1356360"/>
          </a:xfrm>
        </p:spPr>
        <p:txBody>
          <a:bodyPr>
            <a:noAutofit/>
          </a:bodyPr>
          <a:lstStyle/>
          <a:p>
            <a:r>
              <a:rPr lang="es-MX" sz="11500" b="1" dirty="0" err="1">
                <a:solidFill>
                  <a:schemeClr val="accent2">
                    <a:lumMod val="50000"/>
                  </a:schemeClr>
                </a:solidFill>
              </a:rPr>
              <a:t>Ultimate</a:t>
            </a:r>
            <a:r>
              <a:rPr lang="es-MX" sz="11500" b="1" dirty="0">
                <a:solidFill>
                  <a:schemeClr val="accent2">
                    <a:lumMod val="50000"/>
                  </a:schemeClr>
                </a:solidFill>
              </a:rPr>
              <a:t> disc</a:t>
            </a:r>
          </a:p>
        </p:txBody>
      </p:sp>
      <p:pic>
        <p:nvPicPr>
          <p:cNvPr id="4098" name="Picture 2" descr="https://i.gse.io/gse_media/115/6/1437719535-semifinals-American-Ultimate-Disc-League-Final-Four-ytickets.jpg?p=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458" y="2803086"/>
            <a:ext cx="4722649" cy="26564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313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3"/>
                                        </p:tgtEl>
                                      </p:cBhvr>
                                    </p:animEffect>
                                    <p:anim calcmode="lin" valueType="num">
                                      <p:cBhvr>
                                        <p:cTn id="7"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gtEl>
                                        <p:attrNameLst>
                                          <p:attrName>ppt_h</p:attrName>
                                        </p:attrNameLst>
                                      </p:cBhvr>
                                      <p:tavLst>
                                        <p:tav tm="0">
                                          <p:val>
                                            <p:strVal val="ppt_h"/>
                                          </p:val>
                                        </p:tav>
                                        <p:tav tm="100000">
                                          <p:val>
                                            <p:strVal val="ppt_h"/>
                                          </p:val>
                                        </p:tav>
                                      </p:tavLst>
                                    </p:anim>
                                    <p:set>
                                      <p:cBhvr>
                                        <p:cTn id="9" dur="1" fill="hold">
                                          <p:stCondLst>
                                            <p:cond delay="1999"/>
                                          </p:stCondLst>
                                        </p:cTn>
                                        <p:tgtEl>
                                          <p:spTgt spid="3"/>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barn(inVertical)">
                                      <p:cBhvr>
                                        <p:cTn id="14"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910" y="2464158"/>
            <a:ext cx="9875520" cy="1356360"/>
          </a:xfrm>
        </p:spPr>
        <p:txBody>
          <a:bodyPr>
            <a:noAutofit/>
          </a:bodyPr>
          <a:lstStyle/>
          <a:p>
            <a:r>
              <a:rPr lang="en-US" sz="5400" dirty="0">
                <a:solidFill>
                  <a:schemeClr val="accent2">
                    <a:lumMod val="50000"/>
                  </a:schemeClr>
                </a:solidFill>
              </a:rPr>
              <a:t>This sport is played on a rowing boat.</a:t>
            </a:r>
            <a:endParaRPr lang="es-MX" sz="5400" dirty="0">
              <a:solidFill>
                <a:schemeClr val="accent2">
                  <a:lumMod val="50000"/>
                </a:schemeClr>
              </a:solidFill>
            </a:endParaRPr>
          </a:p>
        </p:txBody>
      </p:sp>
    </p:spTree>
    <p:extLst>
      <p:ext uri="{BB962C8B-B14F-4D97-AF65-F5344CB8AC3E}">
        <p14:creationId xmlns:p14="http://schemas.microsoft.com/office/powerpoint/2010/main" val="2111433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1400" y="2921000"/>
            <a:ext cx="9875520" cy="3390900"/>
          </a:xfrm>
        </p:spPr>
        <p:txBody>
          <a:bodyPr>
            <a:normAutofit fontScale="90000"/>
          </a:bodyPr>
          <a:lstStyle/>
          <a:p>
            <a:r>
              <a:rPr lang="es-ES" dirty="0" smtClean="0">
                <a:solidFill>
                  <a:schemeClr val="tx1"/>
                </a:solidFill>
              </a:rPr>
              <a:t>DESCRIPCIÓN DE LA ACTIVIDAD</a:t>
            </a:r>
            <a:r>
              <a:rPr lang="es-ES" dirty="0">
                <a:solidFill>
                  <a:schemeClr val="tx1"/>
                </a:solidFill>
              </a:rPr>
              <a:t/>
            </a:r>
            <a:br>
              <a:rPr lang="es-ES" dirty="0">
                <a:solidFill>
                  <a:schemeClr val="tx1"/>
                </a:solidFill>
              </a:rPr>
            </a:br>
            <a:r>
              <a:rPr lang="es-ES" sz="1600" dirty="0" smtClean="0">
                <a:solidFill>
                  <a:schemeClr val="tx1"/>
                </a:solidFill>
              </a:rPr>
              <a:t>Se divide a la clase en dos equipos, A y B</a:t>
            </a:r>
            <a:br>
              <a:rPr lang="es-ES" sz="1600" dirty="0" smtClean="0">
                <a:solidFill>
                  <a:schemeClr val="tx1"/>
                </a:solidFill>
              </a:rPr>
            </a:br>
            <a:r>
              <a:rPr lang="es-ES" sz="1600" dirty="0" smtClean="0">
                <a:solidFill>
                  <a:schemeClr val="tx1"/>
                </a:solidFill>
              </a:rPr>
              <a:t>Cada equipo debe participar por turnos , se inicia con el equipo A, se proyecta sólo la definición del deporte o juego y un integrante del cada equipo debe leerla  en voz alta mientras que el resto de sus compañeros de equipo deben decir el nombre del deporte o actividad mencionada.</a:t>
            </a:r>
            <a:br>
              <a:rPr lang="es-ES" sz="1600" dirty="0" smtClean="0">
                <a:solidFill>
                  <a:schemeClr val="tx1"/>
                </a:solidFill>
              </a:rPr>
            </a:br>
            <a:r>
              <a:rPr lang="es-ES" sz="1600" dirty="0" smtClean="0">
                <a:solidFill>
                  <a:schemeClr val="tx1"/>
                </a:solidFill>
              </a:rPr>
              <a:t>En aso de que ningún miembro del equipo responda correctamente, se le dará la palabra al equipo contrario.</a:t>
            </a:r>
            <a:br>
              <a:rPr lang="es-ES" sz="1600" dirty="0" smtClean="0">
                <a:solidFill>
                  <a:schemeClr val="tx1"/>
                </a:solidFill>
              </a:rPr>
            </a:br>
            <a:r>
              <a:rPr lang="es-ES" sz="1600" dirty="0">
                <a:solidFill>
                  <a:schemeClr val="tx1"/>
                </a:solidFill>
              </a:rPr>
              <a:t>D</a:t>
            </a:r>
            <a:r>
              <a:rPr lang="es-ES" sz="1600" dirty="0" smtClean="0">
                <a:solidFill>
                  <a:schemeClr val="tx1"/>
                </a:solidFill>
              </a:rPr>
              <a:t>espués de que los alumnos hayan mencionado la respuesta correcta se les mostrará la imagen para comprobar la respuesta correcta.</a:t>
            </a:r>
            <a:br>
              <a:rPr lang="es-ES" sz="1600" dirty="0" smtClean="0">
                <a:solidFill>
                  <a:schemeClr val="tx1"/>
                </a:solidFill>
              </a:rPr>
            </a:br>
            <a:r>
              <a:rPr lang="es-ES" sz="1600" dirty="0" smtClean="0">
                <a:solidFill>
                  <a:schemeClr val="tx1"/>
                </a:solidFill>
              </a:rPr>
              <a:t>Posteriormente el equipo B inicia con la misma dinámica hasta  tener la respuesta correcta.</a:t>
            </a:r>
            <a:r>
              <a:rPr lang="es-ES" sz="1600" dirty="0">
                <a:solidFill>
                  <a:schemeClr val="tx1"/>
                </a:solidFill>
              </a:rPr>
              <a:t/>
            </a:r>
            <a:br>
              <a:rPr lang="es-ES" sz="1600" dirty="0">
                <a:solidFill>
                  <a:schemeClr val="tx1"/>
                </a:solidFill>
              </a:rPr>
            </a:br>
            <a:r>
              <a:rPr lang="es-ES" sz="1600" dirty="0" smtClean="0">
                <a:solidFill>
                  <a:schemeClr val="tx1"/>
                </a:solidFill>
              </a:rPr>
              <a:t> De esta forma se proyectarán todas las láminas para que ambos equipos participen.</a:t>
            </a:r>
            <a:br>
              <a:rPr lang="es-ES" sz="1600" dirty="0" smtClean="0">
                <a:solidFill>
                  <a:schemeClr val="tx1"/>
                </a:solidFill>
              </a:rPr>
            </a:br>
            <a:r>
              <a:rPr lang="es-ES" sz="1600" dirty="0" smtClean="0">
                <a:solidFill>
                  <a:schemeClr val="tx1"/>
                </a:solidFill>
              </a:rPr>
              <a:t>Se llevará el conteo de aciertos de cada equipo. El equipo que tenga más puntos será el ganador</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Extensión: al finalizar la actividad el alumno realiza una descripción escrita de su deporte o actividad favorita de 20 a 30 palabras en la que incluyen sus habilidades y destrezas.</a:t>
            </a:r>
            <a:br>
              <a:rPr lang="es-ES" sz="1600" dirty="0" smtClean="0">
                <a:solidFill>
                  <a:schemeClr val="tx1"/>
                </a:solidFill>
              </a:rPr>
            </a:br>
            <a:r>
              <a:rPr lang="es-ES" sz="1600" dirty="0" smtClean="0"/>
              <a:t/>
            </a:r>
            <a:br>
              <a:rPr lang="es-ES" sz="1600" dirty="0" smtClean="0"/>
            </a:br>
            <a:r>
              <a:rPr lang="es-ES" sz="1600" dirty="0" smtClean="0"/>
              <a:t> </a:t>
            </a:r>
            <a:endParaRPr lang="es-ES" dirty="0"/>
          </a:p>
        </p:txBody>
      </p:sp>
      <p:sp>
        <p:nvSpPr>
          <p:cNvPr id="3" name="2 Marcador de contenido"/>
          <p:cNvSpPr>
            <a:spLocks noGrp="1"/>
          </p:cNvSpPr>
          <p:nvPr>
            <p:ph idx="1"/>
          </p:nvPr>
        </p:nvSpPr>
        <p:spPr>
          <a:xfrm>
            <a:off x="1104900" y="723900"/>
            <a:ext cx="9872871" cy="2514600"/>
          </a:xfrm>
        </p:spPr>
        <p:txBody>
          <a:bodyPr>
            <a:normAutofit fontScale="62500" lnSpcReduction="20000"/>
          </a:bodyPr>
          <a:lstStyle/>
          <a:p>
            <a:pPr marL="45720" indent="0">
              <a:buNone/>
            </a:pPr>
            <a:r>
              <a:rPr lang="es-ES" sz="3600" b="1" dirty="0" smtClean="0">
                <a:solidFill>
                  <a:schemeClr val="tx1"/>
                </a:solidFill>
              </a:rPr>
              <a:t>Módulo III</a:t>
            </a:r>
            <a:r>
              <a:rPr lang="es-ES" dirty="0" smtClean="0">
                <a:solidFill>
                  <a:schemeClr val="tx1"/>
                </a:solidFill>
              </a:rPr>
              <a:t>: </a:t>
            </a:r>
          </a:p>
          <a:p>
            <a:r>
              <a:rPr lang="es-ES" dirty="0" smtClean="0">
                <a:solidFill>
                  <a:schemeClr val="tx1"/>
                </a:solidFill>
              </a:rPr>
              <a:t>Tema 1 habilidades y destrezas: A partir de las definiciones los alumnos reconocen las habilidades que poseen al realizar un deporte o actividad</a:t>
            </a:r>
          </a:p>
          <a:p>
            <a:r>
              <a:rPr lang="es-ES" dirty="0" smtClean="0">
                <a:solidFill>
                  <a:schemeClr val="tx1"/>
                </a:solidFill>
              </a:rPr>
              <a:t>Identifica vocabulario de deportes de acuerdo a las características mencionadas en las definiciones en la cuales se señala el equipo, la dinámica del juego o actividad, los lugares en los que se puede practicar de forma individual o por equipo por medio de imágenes.</a:t>
            </a:r>
          </a:p>
          <a:p>
            <a:r>
              <a:rPr lang="es-ES" dirty="0" smtClean="0">
                <a:solidFill>
                  <a:schemeClr val="tx1"/>
                </a:solidFill>
              </a:rPr>
              <a:t>Amplia su vocabulario respecto a los departes basado en las características del juego y actividad.</a:t>
            </a:r>
          </a:p>
          <a:p>
            <a:pPr marL="45720" indent="0">
              <a:buNone/>
            </a:pPr>
            <a:endParaRPr lang="es-ES" dirty="0" smtClean="0"/>
          </a:p>
          <a:p>
            <a:pPr marL="45720" indent="0">
              <a:buNone/>
            </a:pPr>
            <a:r>
              <a:rPr lang="es-ES" dirty="0" smtClean="0"/>
              <a:t>  </a:t>
            </a:r>
            <a:endParaRPr lang="es-ES" dirty="0"/>
          </a:p>
        </p:txBody>
      </p:sp>
    </p:spTree>
    <p:extLst>
      <p:ext uri="{BB962C8B-B14F-4D97-AF65-F5344CB8AC3E}">
        <p14:creationId xmlns:p14="http://schemas.microsoft.com/office/powerpoint/2010/main" val="1134726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5575" y="1343695"/>
            <a:ext cx="9875520" cy="1356360"/>
          </a:xfrm>
        </p:spPr>
        <p:txBody>
          <a:bodyPr>
            <a:noAutofit/>
          </a:bodyPr>
          <a:lstStyle/>
          <a:p>
            <a:pPr algn="ctr"/>
            <a:r>
              <a:rPr lang="es-MX" sz="11500" b="1" dirty="0" smtClean="0">
                <a:solidFill>
                  <a:schemeClr val="accent2">
                    <a:lumMod val="50000"/>
                  </a:schemeClr>
                </a:solidFill>
              </a:rPr>
              <a:t>Kayak</a:t>
            </a:r>
            <a:endParaRPr lang="es-MX" sz="11500" b="1" dirty="0">
              <a:solidFill>
                <a:schemeClr val="accent2">
                  <a:lumMod val="50000"/>
                </a:schemeClr>
              </a:solidFill>
            </a:endParaRPr>
          </a:p>
        </p:txBody>
      </p:sp>
      <p:pic>
        <p:nvPicPr>
          <p:cNvPr id="3" name="Picture 2" descr="http://www.riverpark.com.au/wp-content/uploads/2012/10/Hero-kayak-shot-Kim-and-Za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4647" y="2854602"/>
            <a:ext cx="5254953" cy="3503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91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0578" y="2695979"/>
            <a:ext cx="9875520" cy="1356360"/>
          </a:xfrm>
        </p:spPr>
        <p:txBody>
          <a:bodyPr>
            <a:noAutofit/>
          </a:bodyPr>
          <a:lstStyle/>
          <a:p>
            <a:pPr algn="just"/>
            <a:r>
              <a:rPr lang="en-US" sz="5400" dirty="0" smtClean="0">
                <a:solidFill>
                  <a:schemeClr val="accent2">
                    <a:lumMod val="50000"/>
                  </a:schemeClr>
                </a:solidFill>
              </a:rPr>
              <a:t>There are </a:t>
            </a:r>
            <a:r>
              <a:rPr lang="en-US" sz="5400" dirty="0">
                <a:solidFill>
                  <a:schemeClr val="accent2">
                    <a:lumMod val="50000"/>
                  </a:schemeClr>
                </a:solidFill>
              </a:rPr>
              <a:t>two teams, the attacking team has four attempts to move 10 yards (9 meters).</a:t>
            </a:r>
            <a:endParaRPr lang="es-MX" sz="5400" dirty="0">
              <a:solidFill>
                <a:schemeClr val="accent2">
                  <a:lumMod val="50000"/>
                </a:schemeClr>
              </a:solidFill>
            </a:endParaRPr>
          </a:p>
        </p:txBody>
      </p:sp>
    </p:spTree>
    <p:extLst>
      <p:ext uri="{BB962C8B-B14F-4D97-AF65-F5344CB8AC3E}">
        <p14:creationId xmlns:p14="http://schemas.microsoft.com/office/powerpoint/2010/main" val="2366224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4972" y="1073240"/>
            <a:ext cx="9875520" cy="1356360"/>
          </a:xfrm>
        </p:spPr>
        <p:txBody>
          <a:bodyPr>
            <a:noAutofit/>
          </a:bodyPr>
          <a:lstStyle/>
          <a:p>
            <a:r>
              <a:rPr lang="es-MX" sz="11500" b="1" dirty="0" err="1" smtClean="0">
                <a:solidFill>
                  <a:schemeClr val="accent2">
                    <a:lumMod val="50000"/>
                  </a:schemeClr>
                </a:solidFill>
              </a:rPr>
              <a:t>Football</a:t>
            </a:r>
            <a:r>
              <a:rPr lang="es-MX" sz="11500" b="1" dirty="0" smtClean="0">
                <a:solidFill>
                  <a:schemeClr val="accent2">
                    <a:lumMod val="50000"/>
                  </a:schemeClr>
                </a:solidFill>
              </a:rPr>
              <a:t> </a:t>
            </a:r>
            <a:endParaRPr lang="es-MX" sz="11500" b="1" dirty="0">
              <a:solidFill>
                <a:schemeClr val="accent2">
                  <a:lumMod val="50000"/>
                </a:schemeClr>
              </a:solidFill>
            </a:endParaRPr>
          </a:p>
        </p:txBody>
      </p:sp>
      <p:pic>
        <p:nvPicPr>
          <p:cNvPr id="3" name="Imagen 2" descr="http://previews.123rf.com/images/patrimonio/patrimonio1402/patrimonio140200030/25659870-Ilustraci-n-de-un-campo-de-juego-de-f-tbol-americano-corriendo-jugador-corriendo-corriendo-con-la-pe-Foto-de-archiv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6112" y="875764"/>
            <a:ext cx="2769360" cy="25361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s://i.ytimg.com/vi/du5SopfbML0/hqdefaul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4375" y="2835610"/>
            <a:ext cx="4572000" cy="3429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245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wipe(down)">
                                      <p:cBhvr>
                                        <p:cTn id="1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909" y="2708856"/>
            <a:ext cx="9875520" cy="1356360"/>
          </a:xfrm>
        </p:spPr>
        <p:txBody>
          <a:bodyPr>
            <a:noAutofit/>
          </a:bodyPr>
          <a:lstStyle/>
          <a:p>
            <a:pPr algn="ctr"/>
            <a:r>
              <a:rPr lang="en-US" sz="5400" dirty="0" smtClean="0">
                <a:solidFill>
                  <a:schemeClr val="accent2">
                    <a:lumMod val="50000"/>
                  </a:schemeClr>
                </a:solidFill>
              </a:rPr>
              <a:t>There are two teams </a:t>
            </a:r>
            <a:r>
              <a:rPr lang="en-US" sz="5400" dirty="0">
                <a:solidFill>
                  <a:schemeClr val="accent2">
                    <a:lumMod val="50000"/>
                  </a:schemeClr>
                </a:solidFill>
              </a:rPr>
              <a:t>that are divided by a net, and the ball must pass above it .</a:t>
            </a:r>
            <a:endParaRPr lang="es-MX" sz="5400" dirty="0">
              <a:solidFill>
                <a:schemeClr val="accent2">
                  <a:lumMod val="50000"/>
                </a:schemeClr>
              </a:solidFill>
            </a:endParaRPr>
          </a:p>
        </p:txBody>
      </p:sp>
    </p:spTree>
    <p:extLst>
      <p:ext uri="{BB962C8B-B14F-4D97-AF65-F5344CB8AC3E}">
        <p14:creationId xmlns:p14="http://schemas.microsoft.com/office/powerpoint/2010/main" val="31011059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1637" y="1369453"/>
            <a:ext cx="9875520" cy="1356360"/>
          </a:xfrm>
        </p:spPr>
        <p:txBody>
          <a:bodyPr>
            <a:normAutofit fontScale="90000"/>
          </a:bodyPr>
          <a:lstStyle/>
          <a:p>
            <a:pPr algn="ctr"/>
            <a:r>
              <a:rPr lang="es-MX" dirty="0"/>
              <a:t/>
            </a:r>
            <a:br>
              <a:rPr lang="es-MX" dirty="0"/>
            </a:br>
            <a:r>
              <a:rPr lang="es-MX" dirty="0"/>
              <a:t/>
            </a:r>
            <a:br>
              <a:rPr lang="es-MX" dirty="0"/>
            </a:br>
            <a:r>
              <a:rPr lang="es-MX" sz="12800" b="1" dirty="0" err="1">
                <a:solidFill>
                  <a:schemeClr val="accent2">
                    <a:lumMod val="50000"/>
                  </a:schemeClr>
                </a:solidFill>
              </a:rPr>
              <a:t>Volleyball</a:t>
            </a:r>
            <a:r>
              <a:rPr lang="es-MX" dirty="0"/>
              <a:t/>
            </a:r>
            <a:br>
              <a:rPr lang="es-MX" dirty="0"/>
            </a:br>
            <a:endParaRPr lang="es-MX" dirty="0"/>
          </a:p>
        </p:txBody>
      </p:sp>
      <p:pic>
        <p:nvPicPr>
          <p:cNvPr id="3" name="Imagen 2" descr="http://st.depositphotos.com/1763191/3903/v/950/depositphotos_39031335-A-caucasian-girl-playing-volleybal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5156" y="3065172"/>
            <a:ext cx="3658748" cy="294416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2050" name="Picture 2" descr="http://s.cmd.pe/leyba%20fivb_51d09f7e3e3a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5797" y="3278407"/>
            <a:ext cx="3643201" cy="273092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406742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 calcmode="lin" valueType="num">
                                      <p:cBhvr>
                                        <p:cTn id="14" dur="500" fill="hold"/>
                                        <p:tgtEl>
                                          <p:spTgt spid="2050"/>
                                        </p:tgtEl>
                                        <p:attrNameLst>
                                          <p:attrName>ppt_w</p:attrName>
                                        </p:attrNameLst>
                                      </p:cBhvr>
                                      <p:tavLst>
                                        <p:tav tm="0">
                                          <p:val>
                                            <p:fltVal val="0"/>
                                          </p:val>
                                        </p:tav>
                                        <p:tav tm="100000">
                                          <p:val>
                                            <p:strVal val="#ppt_w"/>
                                          </p:val>
                                        </p:tav>
                                      </p:tavLst>
                                    </p:anim>
                                    <p:anim calcmode="lin" valueType="num">
                                      <p:cBhvr>
                                        <p:cTn id="15" dur="500" fill="hold"/>
                                        <p:tgtEl>
                                          <p:spTgt spid="2050"/>
                                        </p:tgtEl>
                                        <p:attrNameLst>
                                          <p:attrName>ppt_h</p:attrName>
                                        </p:attrNameLst>
                                      </p:cBhvr>
                                      <p:tavLst>
                                        <p:tav tm="0">
                                          <p:val>
                                            <p:fltVal val="0"/>
                                          </p:val>
                                        </p:tav>
                                        <p:tav tm="100000">
                                          <p:val>
                                            <p:strVal val="#ppt_h"/>
                                          </p:val>
                                        </p:tav>
                                      </p:tavLst>
                                    </p:anim>
                                    <p:animEffect transition="in" filter="fade">
                                      <p:cBhvr>
                                        <p:cTn id="16"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8909" y="2580068"/>
            <a:ext cx="9875520" cy="1356360"/>
          </a:xfrm>
        </p:spPr>
        <p:txBody>
          <a:bodyPr>
            <a:noAutofit/>
          </a:bodyPr>
          <a:lstStyle/>
          <a:p>
            <a:pPr algn="just"/>
            <a:r>
              <a:rPr lang="en-US" sz="5400" dirty="0">
                <a:solidFill>
                  <a:schemeClr val="accent2">
                    <a:lumMod val="50000"/>
                  </a:schemeClr>
                </a:solidFill>
              </a:rPr>
              <a:t>It is played on a rectangular court with a racket.</a:t>
            </a:r>
            <a:endParaRPr lang="es-MX" sz="5400" dirty="0">
              <a:solidFill>
                <a:schemeClr val="accent2">
                  <a:lumMod val="50000"/>
                </a:schemeClr>
              </a:solidFill>
            </a:endParaRPr>
          </a:p>
        </p:txBody>
      </p:sp>
    </p:spTree>
    <p:extLst>
      <p:ext uri="{BB962C8B-B14F-4D97-AF65-F5344CB8AC3E}">
        <p14:creationId xmlns:p14="http://schemas.microsoft.com/office/powerpoint/2010/main" val="38551504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130121" y="1691426"/>
            <a:ext cx="9875520" cy="1356360"/>
          </a:xfrm>
        </p:spPr>
        <p:txBody>
          <a:bodyPr>
            <a:noAutofit/>
          </a:bodyPr>
          <a:lstStyle/>
          <a:p>
            <a:pPr algn="ctr"/>
            <a:r>
              <a:rPr lang="es-MX" sz="15400" b="1" dirty="0" err="1" smtClean="0">
                <a:solidFill>
                  <a:schemeClr val="accent2">
                    <a:lumMod val="50000"/>
                  </a:schemeClr>
                </a:solidFill>
              </a:rPr>
              <a:t>Tennis</a:t>
            </a:r>
            <a:endParaRPr lang="es-MX" sz="15400" b="1" dirty="0">
              <a:solidFill>
                <a:schemeClr val="accent2">
                  <a:lumMod val="50000"/>
                </a:schemeClr>
              </a:solidFill>
            </a:endParaRPr>
          </a:p>
        </p:txBody>
      </p:sp>
      <p:sp>
        <p:nvSpPr>
          <p:cNvPr id="5" name="Título 1"/>
          <p:cNvSpPr txBox="1">
            <a:spLocks/>
          </p:cNvSpPr>
          <p:nvPr/>
        </p:nvSpPr>
        <p:spPr>
          <a:xfrm>
            <a:off x="8012314" y="5970197"/>
            <a:ext cx="5733307" cy="516246"/>
          </a:xfrm>
          <a:prstGeom prst="rect">
            <a:avLst/>
          </a:prstGeom>
        </p:spPr>
        <p:txBody>
          <a:bodyPr vert="horz" lIns="91440" tIns="45720" rIns="91440" bIns="45720" rtlCol="0" anchor="ctr">
            <a:normAutofit fontScale="40000" lnSpcReduction="20000"/>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ctr"/>
            <a:r>
              <a:rPr lang="es-MX" dirty="0" smtClean="0"/>
              <a:t/>
            </a:r>
            <a:br>
              <a:rPr lang="es-MX" dirty="0" smtClean="0"/>
            </a:br>
            <a:endParaRPr lang="es-MX" dirty="0"/>
          </a:p>
        </p:txBody>
      </p:sp>
      <p:pic>
        <p:nvPicPr>
          <p:cNvPr id="6" name="Picture 2" descr="https://lh3.ggpht.com/My1MJ2OCqcX3k1wtLEO4Mdv1-iJSIMpH1s5OX0lfi_b8pNjKDgWQufVz9HL2CC6oIGi4=h9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8981" y="3432880"/>
            <a:ext cx="4423848" cy="26543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 name="Imagen 6" descr="http://thumbs.dreamstime.com/z/jugador-de-tenis-del-personaje-de-dibujos-animados-45112360.jpg"/>
          <p:cNvPicPr/>
          <p:nvPr/>
        </p:nvPicPr>
        <p:blipFill rotWithShape="1">
          <a:blip r:embed="rId3" cstate="print">
            <a:extLst>
              <a:ext uri="{28A0092B-C50C-407E-A947-70E740481C1C}">
                <a14:useLocalDpi xmlns:a14="http://schemas.microsoft.com/office/drawing/2010/main" val="0"/>
              </a:ext>
            </a:extLst>
          </a:blip>
          <a:srcRect r="-10" b="7327"/>
          <a:stretch/>
        </p:blipFill>
        <p:spPr bwMode="auto">
          <a:xfrm>
            <a:off x="298027" y="1897488"/>
            <a:ext cx="3273767" cy="396154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7237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20273" y="2683098"/>
            <a:ext cx="9875520" cy="1356360"/>
          </a:xfrm>
        </p:spPr>
        <p:txBody>
          <a:bodyPr>
            <a:noAutofit/>
          </a:bodyPr>
          <a:lstStyle/>
          <a:p>
            <a:pPr algn="just"/>
            <a:r>
              <a:rPr lang="en-US" sz="5400" dirty="0" smtClean="0">
                <a:solidFill>
                  <a:schemeClr val="accent2">
                    <a:lumMod val="50000"/>
                  </a:schemeClr>
                </a:solidFill>
              </a:rPr>
              <a:t>There are </a:t>
            </a:r>
            <a:r>
              <a:rPr lang="en-US" sz="5400" dirty="0">
                <a:solidFill>
                  <a:schemeClr val="accent2">
                    <a:lumMod val="50000"/>
                  </a:schemeClr>
                </a:solidFill>
              </a:rPr>
              <a:t>two teams made up of five members trying to score baskets.</a:t>
            </a:r>
            <a:endParaRPr lang="es-MX" sz="5400" dirty="0">
              <a:solidFill>
                <a:schemeClr val="accent2">
                  <a:lumMod val="50000"/>
                </a:schemeClr>
              </a:solidFill>
            </a:endParaRPr>
          </a:p>
        </p:txBody>
      </p:sp>
    </p:spTree>
    <p:extLst>
      <p:ext uri="{BB962C8B-B14F-4D97-AF65-F5344CB8AC3E}">
        <p14:creationId xmlns:p14="http://schemas.microsoft.com/office/powerpoint/2010/main" val="27541997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5914" y="970209"/>
            <a:ext cx="9875520" cy="1356360"/>
          </a:xfrm>
        </p:spPr>
        <p:txBody>
          <a:bodyPr>
            <a:noAutofit/>
          </a:bodyPr>
          <a:lstStyle/>
          <a:p>
            <a:pPr algn="ctr"/>
            <a:r>
              <a:rPr lang="es-MX" sz="11500" b="1" dirty="0" err="1" smtClean="0">
                <a:solidFill>
                  <a:schemeClr val="accent2">
                    <a:lumMod val="50000"/>
                  </a:schemeClr>
                </a:solidFill>
              </a:rPr>
              <a:t>Basketball</a:t>
            </a:r>
            <a:r>
              <a:rPr lang="es-MX" sz="11500" b="1" dirty="0" smtClean="0">
                <a:solidFill>
                  <a:schemeClr val="accent2">
                    <a:lumMod val="50000"/>
                  </a:schemeClr>
                </a:solidFill>
              </a:rPr>
              <a:t> </a:t>
            </a:r>
            <a:endParaRPr lang="es-MX" sz="11500" b="1" dirty="0">
              <a:solidFill>
                <a:schemeClr val="accent2">
                  <a:lumMod val="50000"/>
                </a:schemeClr>
              </a:solidFill>
            </a:endParaRPr>
          </a:p>
        </p:txBody>
      </p:sp>
      <p:pic>
        <p:nvPicPr>
          <p:cNvPr id="3" name="Imagen 2" descr="http://previews.123rf.com/images/sararoom/sararoom1304/sararoom130400126/19336614-Ilustraci-n-vectorial-de-jugador-de-baloncesto-de-dibujos-animados-Foto-de-archivo.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68236" y="605306"/>
            <a:ext cx="3231765" cy="3175582"/>
          </a:xfrm>
          <a:prstGeom prst="rect">
            <a:avLst/>
          </a:prstGeom>
          <a:noFill/>
          <a:ln>
            <a:noFill/>
          </a:ln>
        </p:spPr>
      </p:pic>
      <p:pic>
        <p:nvPicPr>
          <p:cNvPr id="4100" name="Picture 4" descr="http://ourfamily2yours.com/wp-content/uploads/2011/02/free-download-basketball-players-hd-wallpape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04652" y="2794504"/>
            <a:ext cx="5180697" cy="336918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744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wipe(down)">
                                      <p:cBhvr>
                                        <p:cTn id="7" dur="580">
                                          <p:stCondLst>
                                            <p:cond delay="0"/>
                                          </p:stCondLst>
                                        </p:cTn>
                                        <p:tgtEl>
                                          <p:spTgt spid="4100"/>
                                        </p:tgtEl>
                                      </p:cBhvr>
                                    </p:animEffect>
                                    <p:anim calcmode="lin" valueType="num">
                                      <p:cBhvr>
                                        <p:cTn id="8"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13" dur="26">
                                          <p:stCondLst>
                                            <p:cond delay="650"/>
                                          </p:stCondLst>
                                        </p:cTn>
                                        <p:tgtEl>
                                          <p:spTgt spid="4100"/>
                                        </p:tgtEl>
                                      </p:cBhvr>
                                      <p:to x="100000" y="60000"/>
                                    </p:animScale>
                                    <p:animScale>
                                      <p:cBhvr>
                                        <p:cTn id="14" dur="166" decel="50000">
                                          <p:stCondLst>
                                            <p:cond delay="676"/>
                                          </p:stCondLst>
                                        </p:cTn>
                                        <p:tgtEl>
                                          <p:spTgt spid="4100"/>
                                        </p:tgtEl>
                                      </p:cBhvr>
                                      <p:to x="100000" y="100000"/>
                                    </p:animScale>
                                    <p:animScale>
                                      <p:cBhvr>
                                        <p:cTn id="15" dur="26">
                                          <p:stCondLst>
                                            <p:cond delay="1312"/>
                                          </p:stCondLst>
                                        </p:cTn>
                                        <p:tgtEl>
                                          <p:spTgt spid="4100"/>
                                        </p:tgtEl>
                                      </p:cBhvr>
                                      <p:to x="100000" y="80000"/>
                                    </p:animScale>
                                    <p:animScale>
                                      <p:cBhvr>
                                        <p:cTn id="16" dur="166" decel="50000">
                                          <p:stCondLst>
                                            <p:cond delay="1338"/>
                                          </p:stCondLst>
                                        </p:cTn>
                                        <p:tgtEl>
                                          <p:spTgt spid="4100"/>
                                        </p:tgtEl>
                                      </p:cBhvr>
                                      <p:to x="100000" y="100000"/>
                                    </p:animScale>
                                    <p:animScale>
                                      <p:cBhvr>
                                        <p:cTn id="17" dur="26">
                                          <p:stCondLst>
                                            <p:cond delay="1642"/>
                                          </p:stCondLst>
                                        </p:cTn>
                                        <p:tgtEl>
                                          <p:spTgt spid="4100"/>
                                        </p:tgtEl>
                                      </p:cBhvr>
                                      <p:to x="100000" y="90000"/>
                                    </p:animScale>
                                    <p:animScale>
                                      <p:cBhvr>
                                        <p:cTn id="18" dur="166" decel="50000">
                                          <p:stCondLst>
                                            <p:cond delay="1668"/>
                                          </p:stCondLst>
                                        </p:cTn>
                                        <p:tgtEl>
                                          <p:spTgt spid="4100"/>
                                        </p:tgtEl>
                                      </p:cBhvr>
                                      <p:to x="100000" y="100000"/>
                                    </p:animScale>
                                    <p:animScale>
                                      <p:cBhvr>
                                        <p:cTn id="19" dur="26">
                                          <p:stCondLst>
                                            <p:cond delay="1808"/>
                                          </p:stCondLst>
                                        </p:cTn>
                                        <p:tgtEl>
                                          <p:spTgt spid="4100"/>
                                        </p:tgtEl>
                                      </p:cBhvr>
                                      <p:to x="100000" y="95000"/>
                                    </p:animScale>
                                    <p:animScale>
                                      <p:cBhvr>
                                        <p:cTn id="20" dur="166" decel="50000">
                                          <p:stCondLst>
                                            <p:cond delay="1834"/>
                                          </p:stCondLst>
                                        </p:cTn>
                                        <p:tgtEl>
                                          <p:spTgt spid="410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heel(1)">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3151" y="2631584"/>
            <a:ext cx="9875520" cy="1356360"/>
          </a:xfrm>
        </p:spPr>
        <p:txBody>
          <a:bodyPr>
            <a:noAutofit/>
          </a:bodyPr>
          <a:lstStyle/>
          <a:p>
            <a:pPr algn="just"/>
            <a:r>
              <a:rPr lang="en-US" sz="5400" dirty="0" smtClean="0">
                <a:solidFill>
                  <a:schemeClr val="accent2">
                    <a:lumMod val="50000"/>
                  </a:schemeClr>
                </a:solidFill>
              </a:rPr>
              <a:t>Participants jump </a:t>
            </a:r>
            <a:r>
              <a:rPr lang="en-US" sz="5400" dirty="0">
                <a:solidFill>
                  <a:schemeClr val="accent2">
                    <a:lumMod val="50000"/>
                  </a:schemeClr>
                </a:solidFill>
              </a:rPr>
              <a:t>over the walls </a:t>
            </a:r>
            <a:r>
              <a:rPr lang="en-US" sz="5400" dirty="0" smtClean="0">
                <a:solidFill>
                  <a:schemeClr val="accent2">
                    <a:lumMod val="50000"/>
                  </a:schemeClr>
                </a:solidFill>
              </a:rPr>
              <a:t>and it </a:t>
            </a:r>
            <a:r>
              <a:rPr lang="en-US" sz="5400" dirty="0">
                <a:solidFill>
                  <a:schemeClr val="accent2">
                    <a:lumMod val="50000"/>
                  </a:schemeClr>
                </a:solidFill>
              </a:rPr>
              <a:t>can be individual or </a:t>
            </a:r>
            <a:r>
              <a:rPr lang="en-US" sz="5400" dirty="0" smtClean="0">
                <a:solidFill>
                  <a:schemeClr val="accent2">
                    <a:lumMod val="50000"/>
                  </a:schemeClr>
                </a:solidFill>
              </a:rPr>
              <a:t>in teams.</a:t>
            </a:r>
            <a:endParaRPr lang="es-MX" sz="5400" dirty="0">
              <a:solidFill>
                <a:schemeClr val="accent2">
                  <a:lumMod val="50000"/>
                </a:schemeClr>
              </a:solidFill>
            </a:endParaRPr>
          </a:p>
        </p:txBody>
      </p:sp>
    </p:spTree>
    <p:extLst>
      <p:ext uri="{BB962C8B-B14F-4D97-AF65-F5344CB8AC3E}">
        <p14:creationId xmlns:p14="http://schemas.microsoft.com/office/powerpoint/2010/main" val="471206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120458" y="1622741"/>
            <a:ext cx="10006885" cy="3541690"/>
          </a:xfrm>
        </p:spPr>
        <p:txBody>
          <a:bodyPr>
            <a:normAutofit/>
          </a:bodyPr>
          <a:lstStyle/>
          <a:p>
            <a:pPr algn="just"/>
            <a:r>
              <a:rPr lang="en-US" sz="5400" dirty="0" smtClean="0">
                <a:solidFill>
                  <a:schemeClr val="accent2">
                    <a:lumMod val="50000"/>
                  </a:schemeClr>
                </a:solidFill>
              </a:rPr>
              <a:t>It is made up of two teams who can take a pill and score a goal to the opposite team on an ice rink.</a:t>
            </a:r>
            <a:endParaRPr lang="es-MX" sz="5400" dirty="0">
              <a:solidFill>
                <a:schemeClr val="accent2">
                  <a:lumMod val="50000"/>
                </a:schemeClr>
              </a:solidFill>
            </a:endParaRPr>
          </a:p>
        </p:txBody>
      </p:sp>
    </p:spTree>
    <p:extLst>
      <p:ext uri="{BB962C8B-B14F-4D97-AF65-F5344CB8AC3E}">
        <p14:creationId xmlns:p14="http://schemas.microsoft.com/office/powerpoint/2010/main" val="14517436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5270" y="1562637"/>
            <a:ext cx="9875520" cy="1356360"/>
          </a:xfrm>
        </p:spPr>
        <p:txBody>
          <a:bodyPr>
            <a:noAutofit/>
          </a:bodyPr>
          <a:lstStyle/>
          <a:p>
            <a:pPr algn="ctr"/>
            <a:r>
              <a:rPr lang="es-MX" sz="11500" b="1" dirty="0" err="1" smtClean="0">
                <a:solidFill>
                  <a:schemeClr val="accent2">
                    <a:lumMod val="50000"/>
                  </a:schemeClr>
                </a:solidFill>
              </a:rPr>
              <a:t>Parkour</a:t>
            </a:r>
            <a:endParaRPr lang="es-MX" sz="11500" b="1" dirty="0">
              <a:solidFill>
                <a:schemeClr val="accent2">
                  <a:lumMod val="50000"/>
                </a:schemeClr>
              </a:solidFill>
            </a:endParaRPr>
          </a:p>
        </p:txBody>
      </p:sp>
      <p:pic>
        <p:nvPicPr>
          <p:cNvPr id="5122" name="Picture 2" descr="http://miledhidalgo.com.mx/hidalgo/wp-content/uploads/2016/02/5177551-parkou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270" y="3073639"/>
            <a:ext cx="4424545" cy="29450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5124" name="Picture 4" descr="http://www.aion.mx/wp-content/uploads/2014/08/parkour-f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1765" y="2918997"/>
            <a:ext cx="4863447" cy="29450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13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80">
                                          <p:stCondLst>
                                            <p:cond delay="0"/>
                                          </p:stCondLst>
                                        </p:cTn>
                                        <p:tgtEl>
                                          <p:spTgt spid="5122"/>
                                        </p:tgtEl>
                                      </p:cBhvr>
                                    </p:animEffect>
                                    <p:anim calcmode="lin" valueType="num">
                                      <p:cBhvr>
                                        <p:cTn id="8"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2"/>
                                        </p:tgtEl>
                                      </p:cBhvr>
                                      <p:to x="100000" y="60000"/>
                                    </p:animScale>
                                    <p:animScale>
                                      <p:cBhvr>
                                        <p:cTn id="14" dur="166" decel="50000">
                                          <p:stCondLst>
                                            <p:cond delay="676"/>
                                          </p:stCondLst>
                                        </p:cTn>
                                        <p:tgtEl>
                                          <p:spTgt spid="5122"/>
                                        </p:tgtEl>
                                      </p:cBhvr>
                                      <p:to x="100000" y="100000"/>
                                    </p:animScale>
                                    <p:animScale>
                                      <p:cBhvr>
                                        <p:cTn id="15" dur="26">
                                          <p:stCondLst>
                                            <p:cond delay="1312"/>
                                          </p:stCondLst>
                                        </p:cTn>
                                        <p:tgtEl>
                                          <p:spTgt spid="5122"/>
                                        </p:tgtEl>
                                      </p:cBhvr>
                                      <p:to x="100000" y="80000"/>
                                    </p:animScale>
                                    <p:animScale>
                                      <p:cBhvr>
                                        <p:cTn id="16" dur="166" decel="50000">
                                          <p:stCondLst>
                                            <p:cond delay="1338"/>
                                          </p:stCondLst>
                                        </p:cTn>
                                        <p:tgtEl>
                                          <p:spTgt spid="5122"/>
                                        </p:tgtEl>
                                      </p:cBhvr>
                                      <p:to x="100000" y="100000"/>
                                    </p:animScale>
                                    <p:animScale>
                                      <p:cBhvr>
                                        <p:cTn id="17" dur="26">
                                          <p:stCondLst>
                                            <p:cond delay="1642"/>
                                          </p:stCondLst>
                                        </p:cTn>
                                        <p:tgtEl>
                                          <p:spTgt spid="5122"/>
                                        </p:tgtEl>
                                      </p:cBhvr>
                                      <p:to x="100000" y="90000"/>
                                    </p:animScale>
                                    <p:animScale>
                                      <p:cBhvr>
                                        <p:cTn id="18" dur="166" decel="50000">
                                          <p:stCondLst>
                                            <p:cond delay="1668"/>
                                          </p:stCondLst>
                                        </p:cTn>
                                        <p:tgtEl>
                                          <p:spTgt spid="5122"/>
                                        </p:tgtEl>
                                      </p:cBhvr>
                                      <p:to x="100000" y="100000"/>
                                    </p:animScale>
                                    <p:animScale>
                                      <p:cBhvr>
                                        <p:cTn id="19" dur="26">
                                          <p:stCondLst>
                                            <p:cond delay="1808"/>
                                          </p:stCondLst>
                                        </p:cTn>
                                        <p:tgtEl>
                                          <p:spTgt spid="5122"/>
                                        </p:tgtEl>
                                      </p:cBhvr>
                                      <p:to x="100000" y="95000"/>
                                    </p:animScale>
                                    <p:animScale>
                                      <p:cBhvr>
                                        <p:cTn id="20" dur="166" decel="50000">
                                          <p:stCondLst>
                                            <p:cond delay="1834"/>
                                          </p:stCondLst>
                                        </p:cTn>
                                        <p:tgtEl>
                                          <p:spTgt spid="512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5124"/>
                                        </p:tgtEl>
                                        <p:attrNameLst>
                                          <p:attrName>style.visibility</p:attrName>
                                        </p:attrNameLst>
                                      </p:cBhvr>
                                      <p:to>
                                        <p:strVal val="visible"/>
                                      </p:to>
                                    </p:set>
                                    <p:animEffect transition="in" filter="barn(inVertical)">
                                      <p:cBhvr>
                                        <p:cTn id="25"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6128" y="2174027"/>
            <a:ext cx="9875520" cy="1356360"/>
          </a:xfrm>
        </p:spPr>
        <p:txBody>
          <a:bodyPr>
            <a:normAutofit fontScale="90000"/>
          </a:bodyPr>
          <a:lstStyle/>
          <a:p>
            <a:pPr algn="just"/>
            <a:r>
              <a:rPr lang="es-MX" sz="6000" dirty="0" err="1">
                <a:solidFill>
                  <a:schemeClr val="accent2">
                    <a:lumMod val="50000"/>
                  </a:schemeClr>
                </a:solidFill>
              </a:rPr>
              <a:t>Ride</a:t>
            </a:r>
            <a:r>
              <a:rPr lang="es-MX" sz="6000" dirty="0">
                <a:solidFill>
                  <a:schemeClr val="accent2">
                    <a:lumMod val="50000"/>
                  </a:schemeClr>
                </a:solidFill>
              </a:rPr>
              <a:t> a </a:t>
            </a:r>
            <a:r>
              <a:rPr lang="es-MX" sz="6000" dirty="0" err="1" smtClean="0">
                <a:solidFill>
                  <a:schemeClr val="accent2">
                    <a:lumMod val="50000"/>
                  </a:schemeClr>
                </a:solidFill>
              </a:rPr>
              <a:t>horse</a:t>
            </a:r>
            <a:r>
              <a:rPr lang="es-MX" sz="6000" dirty="0" smtClean="0">
                <a:solidFill>
                  <a:schemeClr val="accent2">
                    <a:lumMod val="50000"/>
                  </a:schemeClr>
                </a:solidFill>
              </a:rPr>
              <a:t> </a:t>
            </a:r>
            <a:r>
              <a:rPr lang="es-MX" sz="6000" dirty="0" err="1" smtClean="0">
                <a:solidFill>
                  <a:schemeClr val="accent2">
                    <a:lumMod val="50000"/>
                  </a:schemeClr>
                </a:solidFill>
              </a:rPr>
              <a:t>with</a:t>
            </a:r>
            <a:r>
              <a:rPr lang="es-MX" sz="6000" dirty="0" smtClean="0">
                <a:solidFill>
                  <a:schemeClr val="accent2">
                    <a:lumMod val="50000"/>
                  </a:schemeClr>
                </a:solidFill>
              </a:rPr>
              <a:t> </a:t>
            </a:r>
            <a:r>
              <a:rPr lang="es-MX" sz="6000" dirty="0" err="1" smtClean="0">
                <a:solidFill>
                  <a:schemeClr val="accent2">
                    <a:lumMod val="50000"/>
                  </a:schemeClr>
                </a:solidFill>
              </a:rPr>
              <a:t>special</a:t>
            </a:r>
            <a:r>
              <a:rPr lang="es-MX" sz="6000" dirty="0" smtClean="0">
                <a:solidFill>
                  <a:schemeClr val="accent2">
                    <a:lumMod val="50000"/>
                  </a:schemeClr>
                </a:solidFill>
              </a:rPr>
              <a:t> </a:t>
            </a:r>
            <a:r>
              <a:rPr lang="es-MX" sz="6000" dirty="0" err="1" smtClean="0">
                <a:solidFill>
                  <a:schemeClr val="accent2">
                    <a:lumMod val="50000"/>
                  </a:schemeClr>
                </a:solidFill>
              </a:rPr>
              <a:t>clothes</a:t>
            </a:r>
            <a:r>
              <a:rPr lang="es-MX" sz="6000" dirty="0" smtClean="0">
                <a:solidFill>
                  <a:schemeClr val="accent2">
                    <a:lumMod val="50000"/>
                  </a:schemeClr>
                </a:solidFill>
              </a:rPr>
              <a:t> and </a:t>
            </a:r>
            <a:r>
              <a:rPr lang="es-MX" sz="6000" dirty="0" err="1" smtClean="0">
                <a:solidFill>
                  <a:schemeClr val="accent2">
                    <a:lumMod val="50000"/>
                  </a:schemeClr>
                </a:solidFill>
              </a:rPr>
              <a:t>jump</a:t>
            </a:r>
            <a:r>
              <a:rPr lang="es-MX" sz="6000" dirty="0" smtClean="0">
                <a:solidFill>
                  <a:schemeClr val="accent2">
                    <a:lumMod val="50000"/>
                  </a:schemeClr>
                </a:solidFill>
              </a:rPr>
              <a:t> </a:t>
            </a:r>
            <a:r>
              <a:rPr lang="es-MX" sz="6000" dirty="0" err="1" smtClean="0">
                <a:solidFill>
                  <a:schemeClr val="accent2">
                    <a:lumMod val="50000"/>
                  </a:schemeClr>
                </a:solidFill>
              </a:rPr>
              <a:t>over</a:t>
            </a:r>
            <a:r>
              <a:rPr lang="es-MX" sz="6000" dirty="0" smtClean="0">
                <a:solidFill>
                  <a:schemeClr val="accent2">
                    <a:lumMod val="50000"/>
                  </a:schemeClr>
                </a:solidFill>
              </a:rPr>
              <a:t> </a:t>
            </a:r>
            <a:r>
              <a:rPr lang="es-MX" sz="6000" dirty="0" err="1" smtClean="0">
                <a:solidFill>
                  <a:schemeClr val="accent2">
                    <a:lumMod val="50000"/>
                  </a:schemeClr>
                </a:solidFill>
              </a:rPr>
              <a:t>fences</a:t>
            </a:r>
            <a:r>
              <a:rPr lang="es-MX" sz="6000" dirty="0" smtClean="0">
                <a:solidFill>
                  <a:schemeClr val="accent2">
                    <a:lumMod val="50000"/>
                  </a:schemeClr>
                </a:solidFill>
              </a:rPr>
              <a:t>.</a:t>
            </a:r>
            <a:endParaRPr lang="es-MX" sz="6000" dirty="0">
              <a:solidFill>
                <a:schemeClr val="accent2">
                  <a:lumMod val="50000"/>
                </a:schemeClr>
              </a:solidFill>
            </a:endParaRPr>
          </a:p>
        </p:txBody>
      </p:sp>
    </p:spTree>
    <p:extLst>
      <p:ext uri="{BB962C8B-B14F-4D97-AF65-F5344CB8AC3E}">
        <p14:creationId xmlns:p14="http://schemas.microsoft.com/office/powerpoint/2010/main" val="4440046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7243" y="1214907"/>
            <a:ext cx="9875520" cy="1356360"/>
          </a:xfrm>
        </p:spPr>
        <p:txBody>
          <a:bodyPr>
            <a:normAutofit fontScale="90000"/>
          </a:bodyPr>
          <a:lstStyle/>
          <a:p>
            <a:r>
              <a:rPr lang="es-MX" dirty="0" smtClean="0"/>
              <a:t/>
            </a:r>
            <a:br>
              <a:rPr lang="es-MX" dirty="0" smtClean="0"/>
            </a:br>
            <a:r>
              <a:rPr lang="es-MX" sz="11500" b="1" dirty="0" err="1" smtClean="0">
                <a:solidFill>
                  <a:schemeClr val="accent2">
                    <a:lumMod val="50000"/>
                  </a:schemeClr>
                </a:solidFill>
              </a:rPr>
              <a:t>Horseback</a:t>
            </a:r>
            <a:r>
              <a:rPr lang="es-MX" sz="11500" b="1" dirty="0" smtClean="0">
                <a:solidFill>
                  <a:schemeClr val="accent2">
                    <a:lumMod val="50000"/>
                  </a:schemeClr>
                </a:solidFill>
              </a:rPr>
              <a:t> </a:t>
            </a:r>
            <a:r>
              <a:rPr lang="es-MX" sz="11500" b="1" dirty="0" err="1" smtClean="0">
                <a:solidFill>
                  <a:schemeClr val="accent2">
                    <a:lumMod val="50000"/>
                  </a:schemeClr>
                </a:solidFill>
              </a:rPr>
              <a:t>riding</a:t>
            </a:r>
            <a:r>
              <a:rPr lang="es-MX" sz="11500" b="1" dirty="0" smtClean="0">
                <a:solidFill>
                  <a:schemeClr val="accent2">
                    <a:lumMod val="50000"/>
                  </a:schemeClr>
                </a:solidFill>
              </a:rPr>
              <a:t> </a:t>
            </a:r>
            <a:endParaRPr lang="es-MX" sz="11500" b="1" dirty="0">
              <a:solidFill>
                <a:schemeClr val="accent2">
                  <a:lumMod val="50000"/>
                </a:schemeClr>
              </a:solidFill>
            </a:endParaRPr>
          </a:p>
        </p:txBody>
      </p:sp>
      <p:pic>
        <p:nvPicPr>
          <p:cNvPr id="6146" name="Picture 2" descr="http://static.lexicoon.org/800/equita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6477" y="3081694"/>
            <a:ext cx="4762500" cy="31718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148" name="Picture 4" descr="http://previews.123rf.com/images/olgaru79/olgaru791111/olgaru79111100004/11200746-ARSENEV-RUSSIA-SEPTEMBER-03-Unidentified-rider-in-action-rides-horse-show-jumps-at-the-Riding-show--Stock-Ph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793" y="2839968"/>
            <a:ext cx="5506210" cy="36552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592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Vertical)">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wipe(down)">
                                      <p:cBhvr>
                                        <p:cTn id="12" dur="580">
                                          <p:stCondLst>
                                            <p:cond delay="0"/>
                                          </p:stCondLst>
                                        </p:cTn>
                                        <p:tgtEl>
                                          <p:spTgt spid="6148"/>
                                        </p:tgtEl>
                                      </p:cBhvr>
                                    </p:animEffect>
                                    <p:anim calcmode="lin" valueType="num">
                                      <p:cBhvr>
                                        <p:cTn id="13" dur="1822" tmFilter="0,0; 0.14,0.36; 0.43,0.73; 0.71,0.91; 1.0,1.0">
                                          <p:stCondLst>
                                            <p:cond delay="0"/>
                                          </p:stCondLst>
                                        </p:cTn>
                                        <p:tgtEl>
                                          <p:spTgt spid="614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14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14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14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148"/>
                                        </p:tgtEl>
                                        <p:attrNameLst>
                                          <p:attrName>ppt_y</p:attrName>
                                        </p:attrNameLst>
                                      </p:cBhvr>
                                      <p:tavLst>
                                        <p:tav tm="0" fmla="#ppt_y-sin(pi*$)/81">
                                          <p:val>
                                            <p:fltVal val="0"/>
                                          </p:val>
                                        </p:tav>
                                        <p:tav tm="100000">
                                          <p:val>
                                            <p:fltVal val="1"/>
                                          </p:val>
                                        </p:tav>
                                      </p:tavLst>
                                    </p:anim>
                                    <p:animScale>
                                      <p:cBhvr>
                                        <p:cTn id="18" dur="26">
                                          <p:stCondLst>
                                            <p:cond delay="650"/>
                                          </p:stCondLst>
                                        </p:cTn>
                                        <p:tgtEl>
                                          <p:spTgt spid="6148"/>
                                        </p:tgtEl>
                                      </p:cBhvr>
                                      <p:to x="100000" y="60000"/>
                                    </p:animScale>
                                    <p:animScale>
                                      <p:cBhvr>
                                        <p:cTn id="19" dur="166" decel="50000">
                                          <p:stCondLst>
                                            <p:cond delay="676"/>
                                          </p:stCondLst>
                                        </p:cTn>
                                        <p:tgtEl>
                                          <p:spTgt spid="6148"/>
                                        </p:tgtEl>
                                      </p:cBhvr>
                                      <p:to x="100000" y="100000"/>
                                    </p:animScale>
                                    <p:animScale>
                                      <p:cBhvr>
                                        <p:cTn id="20" dur="26">
                                          <p:stCondLst>
                                            <p:cond delay="1312"/>
                                          </p:stCondLst>
                                        </p:cTn>
                                        <p:tgtEl>
                                          <p:spTgt spid="6148"/>
                                        </p:tgtEl>
                                      </p:cBhvr>
                                      <p:to x="100000" y="80000"/>
                                    </p:animScale>
                                    <p:animScale>
                                      <p:cBhvr>
                                        <p:cTn id="21" dur="166" decel="50000">
                                          <p:stCondLst>
                                            <p:cond delay="1338"/>
                                          </p:stCondLst>
                                        </p:cTn>
                                        <p:tgtEl>
                                          <p:spTgt spid="6148"/>
                                        </p:tgtEl>
                                      </p:cBhvr>
                                      <p:to x="100000" y="100000"/>
                                    </p:animScale>
                                    <p:animScale>
                                      <p:cBhvr>
                                        <p:cTn id="22" dur="26">
                                          <p:stCondLst>
                                            <p:cond delay="1642"/>
                                          </p:stCondLst>
                                        </p:cTn>
                                        <p:tgtEl>
                                          <p:spTgt spid="6148"/>
                                        </p:tgtEl>
                                      </p:cBhvr>
                                      <p:to x="100000" y="90000"/>
                                    </p:animScale>
                                    <p:animScale>
                                      <p:cBhvr>
                                        <p:cTn id="23" dur="166" decel="50000">
                                          <p:stCondLst>
                                            <p:cond delay="1668"/>
                                          </p:stCondLst>
                                        </p:cTn>
                                        <p:tgtEl>
                                          <p:spTgt spid="6148"/>
                                        </p:tgtEl>
                                      </p:cBhvr>
                                      <p:to x="100000" y="100000"/>
                                    </p:animScale>
                                    <p:animScale>
                                      <p:cBhvr>
                                        <p:cTn id="24" dur="26">
                                          <p:stCondLst>
                                            <p:cond delay="1808"/>
                                          </p:stCondLst>
                                        </p:cTn>
                                        <p:tgtEl>
                                          <p:spTgt spid="6148"/>
                                        </p:tgtEl>
                                      </p:cBhvr>
                                      <p:to x="100000" y="95000"/>
                                    </p:animScale>
                                    <p:animScale>
                                      <p:cBhvr>
                                        <p:cTn id="25" dur="166" decel="50000">
                                          <p:stCondLst>
                                            <p:cond delay="1834"/>
                                          </p:stCondLst>
                                        </p:cTn>
                                        <p:tgtEl>
                                          <p:spTgt spid="614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1485" y="2592947"/>
            <a:ext cx="9875520" cy="1356360"/>
          </a:xfrm>
        </p:spPr>
        <p:txBody>
          <a:bodyPr>
            <a:noAutofit/>
          </a:bodyPr>
          <a:lstStyle/>
          <a:p>
            <a:pPr algn="just"/>
            <a:r>
              <a:rPr lang="en-US" sz="5400" dirty="0" smtClean="0">
                <a:solidFill>
                  <a:schemeClr val="accent2">
                    <a:lumMod val="50000"/>
                  </a:schemeClr>
                </a:solidFill>
              </a:rPr>
              <a:t>You </a:t>
            </a:r>
            <a:r>
              <a:rPr lang="en-US" sz="5400" dirty="0">
                <a:solidFill>
                  <a:schemeClr val="accent2">
                    <a:lumMod val="50000"/>
                  </a:schemeClr>
                </a:solidFill>
              </a:rPr>
              <a:t>lift as much weight as </a:t>
            </a:r>
            <a:r>
              <a:rPr lang="en-US" sz="5400" dirty="0" smtClean="0">
                <a:solidFill>
                  <a:schemeClr val="accent2">
                    <a:lumMod val="50000"/>
                  </a:schemeClr>
                </a:solidFill>
              </a:rPr>
              <a:t>possible.</a:t>
            </a:r>
            <a:endParaRPr lang="es-MX" sz="5400" dirty="0">
              <a:solidFill>
                <a:schemeClr val="accent2">
                  <a:lumMod val="50000"/>
                </a:schemeClr>
              </a:solidFill>
            </a:endParaRPr>
          </a:p>
        </p:txBody>
      </p:sp>
    </p:spTree>
    <p:extLst>
      <p:ext uri="{BB962C8B-B14F-4D97-AF65-F5344CB8AC3E}">
        <p14:creationId xmlns:p14="http://schemas.microsoft.com/office/powerpoint/2010/main" val="18300997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36938" y="1189149"/>
            <a:ext cx="9875520" cy="1356360"/>
          </a:xfrm>
        </p:spPr>
        <p:txBody>
          <a:bodyPr>
            <a:normAutofit fontScale="90000"/>
          </a:bodyPr>
          <a:lstStyle/>
          <a:p>
            <a:pPr algn="ctr"/>
            <a:r>
              <a:rPr lang="es-MX" dirty="0" smtClean="0"/>
              <a:t/>
            </a:r>
            <a:br>
              <a:rPr lang="es-MX" dirty="0" smtClean="0"/>
            </a:br>
            <a:r>
              <a:rPr lang="es-MX" sz="11500" b="1" dirty="0" err="1" smtClean="0">
                <a:solidFill>
                  <a:schemeClr val="accent2">
                    <a:lumMod val="50000"/>
                  </a:schemeClr>
                </a:solidFill>
              </a:rPr>
              <a:t>Weight</a:t>
            </a:r>
            <a:r>
              <a:rPr lang="es-MX" sz="11500" b="1" dirty="0" smtClean="0">
                <a:solidFill>
                  <a:schemeClr val="accent2">
                    <a:lumMod val="50000"/>
                  </a:schemeClr>
                </a:solidFill>
              </a:rPr>
              <a:t> lifting </a:t>
            </a:r>
            <a:endParaRPr lang="es-MX" sz="11500" b="1" dirty="0">
              <a:solidFill>
                <a:schemeClr val="accent2">
                  <a:lumMod val="50000"/>
                </a:schemeClr>
              </a:solidFill>
            </a:endParaRPr>
          </a:p>
        </p:txBody>
      </p:sp>
      <p:pic>
        <p:nvPicPr>
          <p:cNvPr id="7170" name="Picture 2" descr="http://www.confirmado.net/wp-content/uploads/2013/10/pesa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275" y="3287712"/>
            <a:ext cx="3857625" cy="27432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172" name="Picture 4" descr="http://images.toronto2015.org/system/asset_images/6035/m/0904117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799" y="2913496"/>
            <a:ext cx="5083175" cy="31174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940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wheel(1)">
                                      <p:cBhvr>
                                        <p:cTn id="7" dur="2000"/>
                                        <p:tgtEl>
                                          <p:spTgt spid="717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wipe(down)">
                                      <p:cBhvr>
                                        <p:cTn id="12"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900" y="2654300"/>
            <a:ext cx="9875520" cy="1356360"/>
          </a:xfrm>
        </p:spPr>
        <p:txBody>
          <a:bodyPr>
            <a:noAutofit/>
          </a:bodyPr>
          <a:lstStyle/>
          <a:p>
            <a:pPr algn="just"/>
            <a:r>
              <a:rPr lang="en-US" sz="5400" dirty="0" smtClean="0">
                <a:solidFill>
                  <a:schemeClr val="accent2">
                    <a:lumMod val="50000"/>
                  </a:schemeClr>
                </a:solidFill>
              </a:rPr>
              <a:t>Sport </a:t>
            </a:r>
            <a:r>
              <a:rPr lang="en-US" sz="5400" dirty="0">
                <a:solidFill>
                  <a:schemeClr val="accent2">
                    <a:lumMod val="50000"/>
                  </a:schemeClr>
                </a:solidFill>
              </a:rPr>
              <a:t>played on a square field and try to hit a small ball thrown by the </a:t>
            </a:r>
            <a:r>
              <a:rPr lang="en-US" sz="5400" dirty="0" smtClean="0">
                <a:solidFill>
                  <a:schemeClr val="accent2">
                    <a:lumMod val="50000"/>
                  </a:schemeClr>
                </a:solidFill>
              </a:rPr>
              <a:t>opponent.</a:t>
            </a:r>
            <a:endParaRPr lang="es-MX" sz="5400" dirty="0">
              <a:solidFill>
                <a:schemeClr val="accent2">
                  <a:lumMod val="50000"/>
                </a:schemeClr>
              </a:solidFill>
            </a:endParaRPr>
          </a:p>
        </p:txBody>
      </p:sp>
    </p:spTree>
    <p:extLst>
      <p:ext uri="{BB962C8B-B14F-4D97-AF65-F5344CB8AC3E}">
        <p14:creationId xmlns:p14="http://schemas.microsoft.com/office/powerpoint/2010/main" val="14256018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28700" y="1193800"/>
            <a:ext cx="9875520" cy="1356360"/>
          </a:xfrm>
        </p:spPr>
        <p:txBody>
          <a:bodyPr>
            <a:noAutofit/>
          </a:bodyPr>
          <a:lstStyle/>
          <a:p>
            <a:pPr algn="ctr"/>
            <a:r>
              <a:rPr lang="es-MX" sz="11500" b="1" dirty="0" smtClean="0">
                <a:solidFill>
                  <a:schemeClr val="accent2">
                    <a:lumMod val="50000"/>
                  </a:schemeClr>
                </a:solidFill>
              </a:rPr>
              <a:t>Baseball </a:t>
            </a:r>
            <a:endParaRPr lang="es-MX" sz="11500" b="1" dirty="0">
              <a:solidFill>
                <a:schemeClr val="accent2">
                  <a:lumMod val="50000"/>
                </a:schemeClr>
              </a:solidFill>
            </a:endParaRPr>
          </a:p>
        </p:txBody>
      </p:sp>
      <p:pic>
        <p:nvPicPr>
          <p:cNvPr id="8194" name="Picture 2" descr="http://vazmarsports.galeon.com/bs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818628"/>
            <a:ext cx="4511674" cy="283333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196" name="Picture 4" descr="https://pelota.wordpress.com/files/2007/01/yankee-stadium-addre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700" y="2956560"/>
            <a:ext cx="4216400" cy="31623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50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fade">
                                      <p:cBhvr>
                                        <p:cTn id="7" dur="1000"/>
                                        <p:tgtEl>
                                          <p:spTgt spid="8196"/>
                                        </p:tgtEl>
                                      </p:cBhvr>
                                    </p:animEffect>
                                    <p:anim calcmode="lin" valueType="num">
                                      <p:cBhvr>
                                        <p:cTn id="8" dur="1000" fill="hold"/>
                                        <p:tgtEl>
                                          <p:spTgt spid="8196"/>
                                        </p:tgtEl>
                                        <p:attrNameLst>
                                          <p:attrName>ppt_x</p:attrName>
                                        </p:attrNameLst>
                                      </p:cBhvr>
                                      <p:tavLst>
                                        <p:tav tm="0">
                                          <p:val>
                                            <p:strVal val="#ppt_x"/>
                                          </p:val>
                                        </p:tav>
                                        <p:tav tm="100000">
                                          <p:val>
                                            <p:strVal val="#ppt_x"/>
                                          </p:val>
                                        </p:tav>
                                      </p:tavLst>
                                    </p:anim>
                                    <p:anim calcmode="lin" valueType="num">
                                      <p:cBhvr>
                                        <p:cTn id="9"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8194"/>
                                        </p:tgtEl>
                                        <p:attrNameLst>
                                          <p:attrName>style.visibility</p:attrName>
                                        </p:attrNameLst>
                                      </p:cBhvr>
                                      <p:to>
                                        <p:strVal val="visible"/>
                                      </p:to>
                                    </p:set>
                                    <p:animEffect transition="in" filter="fade">
                                      <p:cBhvr>
                                        <p:cTn id="14"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5700" y="2590800"/>
            <a:ext cx="9875520" cy="1356360"/>
          </a:xfrm>
        </p:spPr>
        <p:txBody>
          <a:bodyPr>
            <a:noAutofit/>
          </a:bodyPr>
          <a:lstStyle/>
          <a:p>
            <a:pPr algn="just"/>
            <a:r>
              <a:rPr lang="en-US" sz="5400" dirty="0">
                <a:solidFill>
                  <a:schemeClr val="accent2">
                    <a:lumMod val="50000"/>
                  </a:schemeClr>
                </a:solidFill>
              </a:rPr>
              <a:t>It is the combination of soccer and volleyball, only allows players to use their feet and head to touch the ball.</a:t>
            </a:r>
            <a:endParaRPr lang="es-MX" sz="5400" dirty="0">
              <a:solidFill>
                <a:schemeClr val="accent2">
                  <a:lumMod val="50000"/>
                </a:schemeClr>
              </a:solidFill>
            </a:endParaRPr>
          </a:p>
        </p:txBody>
      </p:sp>
    </p:spTree>
    <p:extLst>
      <p:ext uri="{BB962C8B-B14F-4D97-AF65-F5344CB8AC3E}">
        <p14:creationId xmlns:p14="http://schemas.microsoft.com/office/powerpoint/2010/main" val="41361495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0300" y="1079500"/>
            <a:ext cx="9875520" cy="1356360"/>
          </a:xfrm>
        </p:spPr>
        <p:txBody>
          <a:bodyPr>
            <a:noAutofit/>
          </a:bodyPr>
          <a:lstStyle/>
          <a:p>
            <a:pPr algn="ctr"/>
            <a:r>
              <a:rPr lang="es-MX" sz="11500" b="1" dirty="0" err="1">
                <a:solidFill>
                  <a:schemeClr val="accent2">
                    <a:lumMod val="50000"/>
                  </a:schemeClr>
                </a:solidFill>
              </a:rPr>
              <a:t>Sepak</a:t>
            </a:r>
            <a:r>
              <a:rPr lang="es-MX" sz="11500" b="1" dirty="0">
                <a:solidFill>
                  <a:schemeClr val="accent2">
                    <a:lumMod val="50000"/>
                  </a:schemeClr>
                </a:solidFill>
              </a:rPr>
              <a:t> </a:t>
            </a:r>
            <a:r>
              <a:rPr lang="es-MX" sz="11500" b="1" dirty="0" err="1">
                <a:solidFill>
                  <a:schemeClr val="accent2">
                    <a:lumMod val="50000"/>
                  </a:schemeClr>
                </a:solidFill>
              </a:rPr>
              <a:t>takraw</a:t>
            </a:r>
            <a:endParaRPr lang="es-MX" sz="11500" b="1" dirty="0">
              <a:solidFill>
                <a:schemeClr val="accent2">
                  <a:lumMod val="50000"/>
                </a:schemeClr>
              </a:solidFill>
            </a:endParaRPr>
          </a:p>
        </p:txBody>
      </p:sp>
      <p:pic>
        <p:nvPicPr>
          <p:cNvPr id="9220" name="Picture 4" descr="http://pix.avaxnews.com/avaxnews/ea/2f/00002fea.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9369" y="2684463"/>
            <a:ext cx="5197382" cy="350043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562641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ipe(down)">
                                      <p:cBhvr>
                                        <p:cTn id="7" dur="580">
                                          <p:stCondLst>
                                            <p:cond delay="0"/>
                                          </p:stCondLst>
                                        </p:cTn>
                                        <p:tgtEl>
                                          <p:spTgt spid="9220"/>
                                        </p:tgtEl>
                                      </p:cBhvr>
                                    </p:animEffect>
                                    <p:anim calcmode="lin" valueType="num">
                                      <p:cBhvr>
                                        <p:cTn id="8" dur="1822" tmFilter="0,0; 0.14,0.36; 0.43,0.73; 0.71,0.91; 1.0,1.0">
                                          <p:stCondLst>
                                            <p:cond delay="0"/>
                                          </p:stCondLst>
                                        </p:cTn>
                                        <p:tgtEl>
                                          <p:spTgt spid="92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2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2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2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220"/>
                                        </p:tgtEl>
                                        <p:attrNameLst>
                                          <p:attrName>ppt_y</p:attrName>
                                        </p:attrNameLst>
                                      </p:cBhvr>
                                      <p:tavLst>
                                        <p:tav tm="0" fmla="#ppt_y-sin(pi*$)/81">
                                          <p:val>
                                            <p:fltVal val="0"/>
                                          </p:val>
                                        </p:tav>
                                        <p:tav tm="100000">
                                          <p:val>
                                            <p:fltVal val="1"/>
                                          </p:val>
                                        </p:tav>
                                      </p:tavLst>
                                    </p:anim>
                                    <p:animScale>
                                      <p:cBhvr>
                                        <p:cTn id="13" dur="26">
                                          <p:stCondLst>
                                            <p:cond delay="650"/>
                                          </p:stCondLst>
                                        </p:cTn>
                                        <p:tgtEl>
                                          <p:spTgt spid="9220"/>
                                        </p:tgtEl>
                                      </p:cBhvr>
                                      <p:to x="100000" y="60000"/>
                                    </p:animScale>
                                    <p:animScale>
                                      <p:cBhvr>
                                        <p:cTn id="14" dur="166" decel="50000">
                                          <p:stCondLst>
                                            <p:cond delay="676"/>
                                          </p:stCondLst>
                                        </p:cTn>
                                        <p:tgtEl>
                                          <p:spTgt spid="9220"/>
                                        </p:tgtEl>
                                      </p:cBhvr>
                                      <p:to x="100000" y="100000"/>
                                    </p:animScale>
                                    <p:animScale>
                                      <p:cBhvr>
                                        <p:cTn id="15" dur="26">
                                          <p:stCondLst>
                                            <p:cond delay="1312"/>
                                          </p:stCondLst>
                                        </p:cTn>
                                        <p:tgtEl>
                                          <p:spTgt spid="9220"/>
                                        </p:tgtEl>
                                      </p:cBhvr>
                                      <p:to x="100000" y="80000"/>
                                    </p:animScale>
                                    <p:animScale>
                                      <p:cBhvr>
                                        <p:cTn id="16" dur="166" decel="50000">
                                          <p:stCondLst>
                                            <p:cond delay="1338"/>
                                          </p:stCondLst>
                                        </p:cTn>
                                        <p:tgtEl>
                                          <p:spTgt spid="9220"/>
                                        </p:tgtEl>
                                      </p:cBhvr>
                                      <p:to x="100000" y="100000"/>
                                    </p:animScale>
                                    <p:animScale>
                                      <p:cBhvr>
                                        <p:cTn id="17" dur="26">
                                          <p:stCondLst>
                                            <p:cond delay="1642"/>
                                          </p:stCondLst>
                                        </p:cTn>
                                        <p:tgtEl>
                                          <p:spTgt spid="9220"/>
                                        </p:tgtEl>
                                      </p:cBhvr>
                                      <p:to x="100000" y="90000"/>
                                    </p:animScale>
                                    <p:animScale>
                                      <p:cBhvr>
                                        <p:cTn id="18" dur="166" decel="50000">
                                          <p:stCondLst>
                                            <p:cond delay="1668"/>
                                          </p:stCondLst>
                                        </p:cTn>
                                        <p:tgtEl>
                                          <p:spTgt spid="9220"/>
                                        </p:tgtEl>
                                      </p:cBhvr>
                                      <p:to x="100000" y="100000"/>
                                    </p:animScale>
                                    <p:animScale>
                                      <p:cBhvr>
                                        <p:cTn id="19" dur="26">
                                          <p:stCondLst>
                                            <p:cond delay="1808"/>
                                          </p:stCondLst>
                                        </p:cTn>
                                        <p:tgtEl>
                                          <p:spTgt spid="9220"/>
                                        </p:tgtEl>
                                      </p:cBhvr>
                                      <p:to x="100000" y="95000"/>
                                    </p:animScale>
                                    <p:animScale>
                                      <p:cBhvr>
                                        <p:cTn id="20" dur="166" decel="50000">
                                          <p:stCondLst>
                                            <p:cond delay="1834"/>
                                          </p:stCondLst>
                                        </p:cTn>
                                        <p:tgtEl>
                                          <p:spTgt spid="92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7300" y="2603500"/>
            <a:ext cx="9875520" cy="1356360"/>
          </a:xfrm>
        </p:spPr>
        <p:txBody>
          <a:bodyPr>
            <a:noAutofit/>
          </a:bodyPr>
          <a:lstStyle/>
          <a:p>
            <a:pPr algn="just"/>
            <a:r>
              <a:rPr lang="en-US" sz="5400" dirty="0">
                <a:solidFill>
                  <a:schemeClr val="accent2">
                    <a:lumMod val="50000"/>
                  </a:schemeClr>
                </a:solidFill>
              </a:rPr>
              <a:t>It is practiced on a bicycle road races, mountain and </a:t>
            </a:r>
            <a:r>
              <a:rPr lang="en-US" sz="5400" dirty="0" smtClean="0">
                <a:solidFill>
                  <a:schemeClr val="accent2">
                    <a:lumMod val="50000"/>
                  </a:schemeClr>
                </a:solidFill>
              </a:rPr>
              <a:t>track.</a:t>
            </a:r>
            <a:endParaRPr lang="es-MX" sz="5400" dirty="0">
              <a:solidFill>
                <a:schemeClr val="accent2">
                  <a:lumMod val="50000"/>
                </a:schemeClr>
              </a:solidFill>
            </a:endParaRPr>
          </a:p>
        </p:txBody>
      </p:sp>
    </p:spTree>
    <p:extLst>
      <p:ext uri="{BB962C8B-B14F-4D97-AF65-F5344CB8AC3E}">
        <p14:creationId xmlns:p14="http://schemas.microsoft.com/office/powerpoint/2010/main" val="938817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5574" y="1549758"/>
            <a:ext cx="9875520" cy="1356360"/>
          </a:xfrm>
        </p:spPr>
        <p:txBody>
          <a:bodyPr>
            <a:normAutofit fontScale="90000"/>
          </a:bodyPr>
          <a:lstStyle/>
          <a:p>
            <a:pPr algn="ctr"/>
            <a:r>
              <a:rPr lang="es-MX" sz="12800" b="1" dirty="0">
                <a:solidFill>
                  <a:schemeClr val="accent2">
                    <a:lumMod val="50000"/>
                  </a:schemeClr>
                </a:solidFill>
              </a:rPr>
              <a:t>Ice Hockey</a:t>
            </a:r>
            <a:r>
              <a:rPr lang="es-MX" b="1" dirty="0"/>
              <a:t/>
            </a:r>
            <a:br>
              <a:rPr lang="es-MX" b="1" dirty="0"/>
            </a:br>
            <a:endParaRPr lang="es-MX" dirty="0"/>
          </a:p>
        </p:txBody>
      </p:sp>
      <p:pic>
        <p:nvPicPr>
          <p:cNvPr id="3" name="Imagen 2" descr="http://i.telegraph.co.uk/multimedia/archive/02861/Ice-hockey_2861332b.jpg"/>
          <p:cNvPicPr/>
          <p:nvPr/>
        </p:nvPicPr>
        <p:blipFill>
          <a:blip r:embed="rId2" cstate="print"/>
          <a:srcRect/>
          <a:stretch>
            <a:fillRect/>
          </a:stretch>
        </p:blipFill>
        <p:spPr bwMode="auto">
          <a:xfrm>
            <a:off x="3606088" y="3026534"/>
            <a:ext cx="4653364" cy="29023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036210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104900" y="1270000"/>
            <a:ext cx="9875520" cy="1356360"/>
          </a:xfrm>
        </p:spPr>
        <p:txBody>
          <a:bodyPr>
            <a:noAutofit/>
          </a:bodyPr>
          <a:lstStyle/>
          <a:p>
            <a:pPr algn="ctr"/>
            <a:r>
              <a:rPr lang="es-MX" sz="11500" b="1" dirty="0" err="1" smtClean="0">
                <a:solidFill>
                  <a:schemeClr val="accent2">
                    <a:lumMod val="50000"/>
                  </a:schemeClr>
                </a:solidFill>
              </a:rPr>
              <a:t>Cycling</a:t>
            </a:r>
            <a:r>
              <a:rPr lang="es-MX" sz="11500" b="1" dirty="0" smtClean="0">
                <a:solidFill>
                  <a:schemeClr val="accent2">
                    <a:lumMod val="50000"/>
                  </a:schemeClr>
                </a:solidFill>
              </a:rPr>
              <a:t> </a:t>
            </a:r>
            <a:endParaRPr lang="es-MX" sz="11500" b="1" dirty="0">
              <a:solidFill>
                <a:schemeClr val="accent2">
                  <a:lumMod val="50000"/>
                </a:schemeClr>
              </a:solidFill>
            </a:endParaRPr>
          </a:p>
        </p:txBody>
      </p:sp>
      <p:pic>
        <p:nvPicPr>
          <p:cNvPr id="10244" name="Picture 4" descr="http://www.omicrono.com/wp-content/uploads/2014/07/Ciclismo-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700" y="3259074"/>
            <a:ext cx="5054600" cy="308330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46" name="Picture 6" descr="http://image.vanguardia.com.mx/sites/default/files/plan-de-entrenamiento-para-ciclista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960" y="3259074"/>
            <a:ext cx="5346700" cy="30060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537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46"/>
                                        </p:tgtEl>
                                        <p:attrNameLst>
                                          <p:attrName>style.visibility</p:attrName>
                                        </p:attrNameLst>
                                      </p:cBhvr>
                                      <p:to>
                                        <p:strVal val="visible"/>
                                      </p:to>
                                    </p:set>
                                    <p:animEffect transition="in" filter="wipe(down)">
                                      <p:cBhvr>
                                        <p:cTn id="7" dur="500"/>
                                        <p:tgtEl>
                                          <p:spTgt spid="102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44"/>
                                        </p:tgtEl>
                                        <p:attrNameLst>
                                          <p:attrName>style.visibility</p:attrName>
                                        </p:attrNameLst>
                                      </p:cBhvr>
                                      <p:to>
                                        <p:strVal val="visible"/>
                                      </p:to>
                                    </p:set>
                                    <p:animEffect transition="in" filter="barn(inVertical)">
                                      <p:cBhvr>
                                        <p:cTn id="1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7600" y="2908300"/>
            <a:ext cx="9875520" cy="1356360"/>
          </a:xfrm>
        </p:spPr>
        <p:txBody>
          <a:bodyPr>
            <a:noAutofit/>
          </a:bodyPr>
          <a:lstStyle/>
          <a:p>
            <a:pPr algn="just"/>
            <a:r>
              <a:rPr lang="en-US" sz="5400" dirty="0" smtClean="0">
                <a:solidFill>
                  <a:schemeClr val="accent2">
                    <a:lumMod val="50000"/>
                  </a:schemeClr>
                </a:solidFill>
              </a:rPr>
              <a:t>Two </a:t>
            </a:r>
            <a:r>
              <a:rPr lang="en-US" sz="5400" dirty="0">
                <a:solidFill>
                  <a:schemeClr val="accent2">
                    <a:lumMod val="50000"/>
                  </a:schemeClr>
                </a:solidFill>
              </a:rPr>
              <a:t>teams of 11 players and will have to score a goal to the </a:t>
            </a:r>
            <a:r>
              <a:rPr lang="en-US" sz="5400" dirty="0" smtClean="0">
                <a:solidFill>
                  <a:schemeClr val="accent2">
                    <a:lumMod val="50000"/>
                  </a:schemeClr>
                </a:solidFill>
              </a:rPr>
              <a:t>opponent.</a:t>
            </a:r>
            <a:endParaRPr lang="es-MX" sz="5400" dirty="0">
              <a:solidFill>
                <a:schemeClr val="accent2">
                  <a:lumMod val="50000"/>
                </a:schemeClr>
              </a:solidFill>
            </a:endParaRPr>
          </a:p>
        </p:txBody>
      </p:sp>
    </p:spTree>
    <p:extLst>
      <p:ext uri="{BB962C8B-B14F-4D97-AF65-F5344CB8AC3E}">
        <p14:creationId xmlns:p14="http://schemas.microsoft.com/office/powerpoint/2010/main" val="32548596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54100" y="1498600"/>
            <a:ext cx="9875520" cy="1356360"/>
          </a:xfrm>
        </p:spPr>
        <p:txBody>
          <a:bodyPr>
            <a:noAutofit/>
          </a:bodyPr>
          <a:lstStyle/>
          <a:p>
            <a:pPr algn="ctr"/>
            <a:r>
              <a:rPr lang="es-MX" sz="11500" b="1" dirty="0" smtClean="0">
                <a:solidFill>
                  <a:schemeClr val="accent2">
                    <a:lumMod val="50000"/>
                  </a:schemeClr>
                </a:solidFill>
              </a:rPr>
              <a:t>Soccer </a:t>
            </a:r>
            <a:endParaRPr lang="es-MX" sz="11500" b="1" dirty="0">
              <a:solidFill>
                <a:schemeClr val="accent2">
                  <a:lumMod val="50000"/>
                </a:schemeClr>
              </a:solidFill>
            </a:endParaRPr>
          </a:p>
        </p:txBody>
      </p:sp>
      <p:pic>
        <p:nvPicPr>
          <p:cNvPr id="11266" name="Picture 2" descr="http://figo29.files.wordpress.com/2013/09/dubai-womens-football-associ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810" y="2854960"/>
            <a:ext cx="4591050" cy="30575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AutoShape 4" descr="data:image/jpeg;base64,/9j/4AAQSkZJRgABAQAAAQABAAD/2wCEAAkGBxMTEhUTExIVFhUXGBsbGRgYGSEdHhsbIB4ZGx0fIB0gHyggIB0lGx4eITEhJSkrLi4uGB8zODMsNygtLisBCgoKDg0OGxAQGy8lHyUtLS8tLS0tLS0tLTUtLS0tLS0tLS0tLS0tLS0tLS0tLS0tLS0tLS0tLS0tLS0tLS0tLf/AABEIAMIBAwMBIgACEQEDEQH/xAAcAAABBQEBAQAAAAAAAAAAAAAEAAIDBQYBBwj/xABDEAACAQIEBAMFBgQEBAYDAAABAhEDIQAEEjEFIkFRE2FxBjJCgZEUI6GxwfAHUmLRM3KC4RWSovEWNENTc8IkY7L/xAAZAQADAQEBAAAAAAAAAAAAAAAAAQIDBAX/xAAoEQACAgIBBAEEAgMAAAAAAAAAAQIREiExAxNBUWEEIjJxFIFywdH/2gAMAwEAAhEDEQA/APJVUvUZgQfeMEwbgxY9ZIFpwsllXB8TQdKG5OwIBaD9MEZigNFYkFWBUFT2Lgj8sT8KyeYqUKroupFGm8HciYm/uzt3xN6Na2D5FTmKy0yLM20mw3N99u8401Xi1RKnhJVNIAkwLL5mf7jAHslUpU/FqupR1XlMyAW5et+vnth+ZcVVqEQxGshl7EaflcjfGUtv4KiaL2DY5nNZis7sBFoaxG3psMCe2NdTX+4q2VY5T1G89DjF5LNtTB8NyshtRBgmNrjzOO5aqZLETEmQYmL36GT5ThuG7BSNHl+MKaXguNPhTpZTBJ2PkL+UYpMzXkldRqQSIc6duzD9SMO4WtOGdyT3kbdZkTN7bDfB3C/Z8sgqPPMSVKsIIFz9cLUbK5RVvyqDpNHzEv8AntPri54Xwdij1KgdyQNJYFJHeTDH64G9leIUqVSrVqprqKp0J0Zrkk/T8cXHtJ7X18zSWm+XFJRJZlMmFExtb598VK+CfkpWelRrgVklI9xTN/8AV189ROG8cWg2jwvugdw837HlBP1+WIK2dD6TT+6f4iLT56uv4YGqVnZo8MVCJuVn1shH4zgUd2LINyuZqUgDTzJ3vJt8gT+AGJVzKvqigJg85WBPUyPd+V74pHZSeYEnsDYfh+A+uOqiEiWJPQRb6gmPkD8sViLIt8pxtlpmiFhSCCxLCJ3i9vTfFY9ICQoOnq89PO1hP7OJq9KrTMFwOyK/T/KdvmJ9cT0MwyL97RGgmQNET6QAfmT9cKq2irvTGcJySOxGtlEXLCJ+hMDy64tcwAyMnij/ADSQDHebBfzxJ7M+zbZ5mIHg0lMggm58gZkx12wfxn2cpLU0PUeZ5RAOrz6SfOIGIk1ZUeNGbTI1yhFHXp6kHfzlTt5b4Gy2Zck01KwfeLCCfMnceQn64tRkWEAmnTQEkAtpZiOwaJbzNvyxHR4VXqqXIYIpsrDVqPkTN+7bdu2KUl5E78FVUK3UAooN2mZPSR+QB/U4seE8Y8F1qI7Ki2hlkmdzZrt52AsMAZtiINSkqqJ0qAVn0vt/UZJ29JG8LQGZAasgLTBMAdJEk/KZPXzppNEbLHjGeqZkirVKwARTADXk7G23n1j6Vz5N1UsXUuTGmSCPqAJ/p6Y0vsVksowqvmWmoCFVC2xPUW3H0EYJzvAMlSpVWo5pKrgHUhb3RPcSfzJxF1oqrMXQo1phNZJ3Kkn8RafPHUzLglDpHRmZR9Jif1OJcgE1BTUVaU3NxJvG4B/d8Pei+piuooDYI2qR3MGY8/li7El6HZagNJdl+7Uxykgkn57fljU0uG5YTNJWDKHQHdY3GoXjrEfXGeOe0U2V1UtKkKwggdjEGL7HEeRz3iVPiD6eVg1lI9QbR54hpsfDoDzCsHbmlpO7XH1i8fTDPFcDldo2nXHyF8TcSpoSziqXMiSFjUesbbYaKClQNbz0Ur+Nm/TF+BbH0UYkay+gXMS31/vjW8EydLx103SopVQwAYSLyRB+u2MZSoFRrFRA0xMlYG25A/PBdLP1wEFOoQUmCKgJPoJP0xMot8Cti4mngVXpaCdDEbn++FhlTNZokli0m5lATf8A04WKodhL5maEK2kFoYG6kKoIEGerY5kaiLl3LF01MByNawmQp7yOvTBz0/AoJTakFZtTEqZIk6dmJGyi1vUYnqcF8TKJNQTrLbQdNl2NpkG04zyRVFa/DmehrB1MdIhblgJadO8i0264ByOX5ajaipUpHQzzn9MXXHeMqtOktJXVRqQhxpMqE2+uKvOcRZqVPUAZZyQwkmAgF/e6nr1xSyoWgJq5KMzBSSVW4vB1MbiDuovgj7Ogolw5BaFCm8GQxuL7Dt1w7LZenUCU+dC7MQbMBA0idjG/fBnCMu9GoulqZddbLs3RVBCm5uG6dMU3RK5BDw91pu2kkECI9ZNt+n44h4dxN6aModgDAEHaZJ/LF/xrOZjM0qNN1D1i7FWQaSRYXHqDfywFxDhLUqQFUDxACzA95IF99hvOJTVbLad6L72UyuRbQQztmNZRg0CZuTa0eeGZir4YkCftBZBENHNeRbp5YxPi6dJUshu0g7T9DsB9cWK8HrQmkHWOaNjJvaYvAG2E4q7bJUvBb5nhOikyipqDGFBgREmw7zFt8UedybcoWmVYgSb30iCb7ST/ANOJ+I5uqEVaimFF56uZYz6TB9MQ088/jQhInSgE2sAPS7T9cOKaG6YEKzoIk33BuIHSDI3/ACw+hmQhV9C6txEiIPa479MWPFskdRmGIIEgRva0ed+uKo6GaOYDbebAena+LTTRDTQfms9TLhiGVokmz73/AKb33viGg0NOtS82ElYPnIAJ8p+uIX0u5YGBMkMCIA6WkeWDcplK1RC601ZUJbWCPe6DefejCpJDts9D9l8zUy7CnUmprEl51BbWE3xD7a8WWn4VROarqICgxYd7Hr0xhhxyqAxYRUChQdom23eJ+mBKvEa2gEu1yQL2gb79yR9MZx6bu2U5IsKeepVKtR67MzuJAgMoPaQRPoABjuUrEVAFzC6njcHTTtvYESB8h+VR9qKqOVCWkk6QDExEiN4PyOHtXX/D8Fd4lWZST5yWBg7Wxo4E5BVek6GVzAdiTzaiI7nmj/m+nfEVJK1yjFo96oG1fKZJ+W57dMcQ0GsRWVRuQ6kteBuo69J6YVSkmk/fHRMaShHn0LD53OACWiCxg0wAbFiuksf9MX8unXE1PLIiuKtFgx9xQxknuZB+v0GHZam0KaeZU1dQCoGZQBvswAPp+eLLN5iuDz1UdxpOqUOnpAk7/vzxN7KozQCagGDgj4YDR6jlt5b+eEKYBlaqk/zEMselon/sMHVGeozTQUL8UCGJF9wRfrAt64HbKN0yzn01FfmR19CP0xZBJnAUIFOuGWN/EHzABMgfs4Zl2cuJKxqEqCk+sdd98IZN/eOXqGbAgHcdAIP4/LDk4exH/l6gi5E3I85Qn5D6YXgdl1nMqtCokBM0CCeVRpXsLCCcCZoIVNVMu6Akq459U72uQB3kf2xA2S1sWak67Xd0SO5ClQI82/PBeZ4XTQoFm45y1dBqJ2AMaj15QAPPEpU7HZUVFgw9KoI3XVEHuZUwfLHKeWVjZax6jlkkeQ/+20fTF1mK1AhYrMIaNQqEqF7BUQnVvePniYcXy9JXVTUMdOY6WEjYwG+ZkXvh2wpFQRR6ao/+LV/1BoPywsF1OO0ZvQdj1Ytcnz1Fj/1HHMFfA8jacY9j6jkAuFCqbtYEyW3nuYxUcc4dVp0lQoSFSeu+piR52ONJ/E3jDLTNBFnWOZ+iXt8zjI8c9qKr1KUsKbUUUGDZzpUmehHSDjCMWXZnHFYLR5WKFTYiVI1vaNtsE8arU28ICmVUICCpncm0MbiAOoxecSzrUageoJy7KoAUQRYEgRY3k3vfcYpOMVKTORTaAgC6XAUmAJgyQbzYkH1xsnezOq0zhysonhuDUVNUCQYZmYQDudJFhfFdxBGU0wwYHQDzSDcs3X1wZX4azOV1qvKq8zcpKooIDCRIYG2IuIu4r1KYaRr0xuDeNjIxS5CRacC9p6mWqrLakKoG1XiVBJHbc43Xtzw1KtBayGQpUHTeVJiN++PP8tSo1mbxJDmoVGiFhRtIiDAHYG2+NV7NLqoVKYqSprayGHugcxiLQT6emM50tjSZnON8Ep06xAaE5QAbHYCRNiOu+LbhNaoawbw6jUifeVSQB0MiREYs8vlVar4tVQURLMSIWPLuRJnpbF3/AA6zdOt9o0kR4mpQQJVSANulwT25u8jBjlG2O6bo8oZmNZ6mqAXdiJ7Sbj1tghc5SFFxpV6gMhiL+VxBN73x7X7Y+xtHN0XdKaLmgvI0f4gF/DaIkmIDbg9YkHxbh+SpMjl1KhgIgmRBItM+e/bFWq2Jb4CPZXLLV16wdKgW1dTIETfud+mIuI8NoU2aGYfCAV2JudjtAP1GK+nXNGyVGE3PKII2E3Pmduow2qx5fvFLXYySLtEXYAe6B9cGLu7DJVQbneBPSp30kvAWD8+sdYtjQNlWo5RadRSvKSf9/Mkn6YWaytQ06aVKTMQAWYXht+mxEx8sVXHuJsT4LFvERgurY6QAJJ8zOITctDdJ2VdWm6LTYFgh5iQTFybdvdA+uLj2jrpop0k0NBj3RI/mMgAjmnA2Y4x4iImmwljIBgKCQL7bRh3B+D1M0tRqZotUQTpurNMzsQNpPri/lhqqRU5RkapLKoUX+LYe6InqYHzwX9jUvCLJjox3IJ6gxYE/MYOy3s2wph3CqWN1kyAL7zYk+u2K4OFqQA4vMhp94AQeW9vTfDu3oWNLY3h+UR2RG1qGOqbGwkR087+YtgzjuSRWChrKLwpvfmPn2+QxDllSrWUq7KEj3gI5bCDI3MWIG53xNWygkipVu4hSQYgXNxtePxwP8gS0V+UEMX1Kd4htJk9tUXA/TDszSqHTYmbDrBmADHX++IDlDIWVIE6uYCO9iR0ETtgihw2u+t1ptPl59j1AE7eWKdckqywThwYM3NyKQlo8hE+ZLY5lPZ0sqvUpulNjdgsm1oA9T+GIuGZVyppkGZkiRI6CRuO/zwcnGK9EtTGkoqkJqYROwIvEk3xnu6RevIXmvYpEYVKdUVKZWVIiZ2A7TMYoKHA2LpTK21nVcSOgkbgWmTa+Jsq+YLBoBOoEgkAQJjlnqSfpjUZ2rlKlAtpQVySgcOvKfdBmbd433wrkmLVGbz3AyGc0gLwAuoAwDNr3gKPrgrKZJ6hQF1U00kgkG5B3AkggsBcfDh1DgEoopsoCklyG+EwCTfbSJt3xY8c4UlGmKtJgdZGoyxkmSfdUwJI37YMvA6RQ8VpA1ZJpqVOopTBuABcW0zCk7j3sArlkgAuxLtPuxIG8ktbc99sWfFEp03NQ1WIemoGlQSJ7gsOin64CzJRb6C4RdIJaA0kzYCQbt8R2xcXoTSB0oI/MKdS5P/qL3/8AjwsPTinhjQtNIHeTvc3m98LD+4nRsvbLOnxtaH3nCN9Y/Yxl87mGzLuGUMPEsRZhJjeII8iD8sFcUz5qZsrp1U1qNpBm2iTuCDEjaYx3huRKtTdnCgnUwEsIXmMdQYGx+vTGa+1fJpH7nXgv61da9E5VI1PsHvbpDQBI+WMdxbhlRMyyssg1YBW45msLbGDsYONXwKBmqLhJpgRKyRAEnzB6wYOKjjNNlz1SotQkAsVZT0CFgJHYjB03TH1IaQFwTmzWmPfqXB2MtNx6YbVq6Mx94q1CsvqupJAL3IibiLifPDeBZ1lqhnhvDVmBeZHQXBBIltjOO5nMUqlSpUh0GgrAhgNUJIuDsSY/HFvkzXAJkympnDMmlWMHmuRpEEdNTDpPri2y2aemrvRB0MoVlDBgWkHl+L3QTEThj8FX7PUei+syiwYUm+qwJmbC2/acQvwllyXiOCs1GIDKRsAo389WBuLBWjRZVTWZKFUnwwNRi2sH3AfIdR5Y3nD/AGXyo0vSDUKg2ekxB+YMqR5EHHk2R4sV8JCecAczbENJCk7i2mD+ztqfHs01IrRpKCRBfxFsNjExfzO2M5OSZUbk9Oj0jKMtVEc1XKAiDZSSrEapWLEiR08seCcSzavmK1KmxVTVcKTBX3je0QCb7HfHqPs5xQ5igtCiD90RSqOpB0iN0MnU5H0ubwAczxj+GyZQVK61WegqmJEskiL6ReJmYH64UWlyDTypcHn+YyitUKpUUiYBIIsLTsRtffFvw6miQ3hpWZmvNwqDYRuDpHUY0vtB7GplssK2XZmVlKt4hHKTA1CAPhLW9MQexmVoqG8TJ0aytaXDM5HWIYBZ8h0xTmmgjHfANkM/WdKtZ9K6Q3LBBsLfjGMgczU5mLE9ibwTa07WnHrD+z9KjS8XKu32dzzq76vBedOiZ2JIj0OPOuO1CHKaKckksAog3IHSRaT/AKsLp/lSRU1cbJvZHhYzLsp0rynYXIEFhYgDpcenXHpeV9jatOmDSqqGAHIo0j0DSb+cD5YwfsKlRsylPLomsq0tey7sTJNp0j5DHo+a9ucvlq9ShVLxTMGoACCYE2BmxtadsX1OnNuqIh1VHhg3tDTyz5AVBSqLmUqLTIqEBnkkMYkggCTNvdOPPKKhFqEOkluaIfSSCAAYG28R03wd7Y+0ScQzc0izUkXRTMaSxIlmMiTFwAYsfM4z5oJTUQ7mTJBWBeyzf8b74nFcFZW7I+VGI1GWvIWBaQOp6z32GDMtlqT0y7VVlRsZEQfIGxY7+eKqtWV2162sB8G0WHxX74dlKYBRRUQywMcwJHS5UCZm09Bi2tEqQ4ZLlMumon4WDEjcmAZ3ja9jjR8BoOAmWFMAtzF5HNNzPYgflip41kBq1qFKJYnUAJ3vJkSe464b7OZ1qFVasIx92Naze5Iv0/8AtiX90Q/FjqgZM3VZtIGphOpY7L1iR+mIeMcOaA4g6jcal2Fh1vJn6YL4lw/MONACFqjlyoZZBOwme0/XBVPLNYPo5AAeYRYQPqfzwnKqaHV6ZQ5XKOXhSg0L/OsW7wbc354VfKAUwBpDlrjxEMgCBHNe5O3bBj8MKg6WXmP83bz23PU9MQZjJs1SRpGlY67x6fzHF5WLGkdyniTUSnWAR10+8YIsACIkcoO4wV9qagoptUkKJ0733t9R22xFSywoLJqLrbYAE227eu8YAchyWLOSx6ACLz3Plg5/QuAzNZ2k6KDqJBm0D1Bseg79cLIUkZTKjmPusZYRNwRp8+mIMvQRldgk6BF2MHzgAEbdzvi4yhWrSaszhXDBB4aw+0e9vB7k4T0tAudgGWyNV11aombCmO58scxC/DnJMqSe4dGn56r45h38jpF5lOOUm8QPT0gap0RBLcvW43n+2IctTUFjTZCoR45wI1coBBMySRilNAQ8OsF1AmR/Me1um+NBX9nAtGoACDCySZB+L06YhqKKhKRHks8KbyRBRDqU73ZRBHocE0s69bxmXSP5AVDFQWAMncysjy6RiqyWaY0GkiQUWSAZXnOkyLiQLeWOLnlTLtCaS9QDUjXAUTYEHqRafmMGPouUrVsgr1UPiGqHDctM6SI31EgET8GxPXfFutLJGfCK80KoJZdRUSTcQDLLab4pKtDVRB8TUWctLAiwGnmNwDqJ8rb4gzeVZadOwsGYwwaNRgTBMSFF/MYvG/JhdF/xaoaWU0NTM1CSZG0EAT290xh2WqVmy5RnhQtOmARMlgGvNiBq/DFFUVxWppzKQtND0MEAt8pJxof/ABGxpGWR2ALjUs6Tsg+RYW8sS40qRWVsqSpLVKulGWmSQYj3bIOWJE6RecJeMD7MaZpwpOnlb0ZiJBPYQSfe3w6txoHLaDRUayQSpI5V0mRMgEsR3HL0w7McHXwUhypDRzLYlrn3ZiBAPTl3GH/kL9G0/g5X0mrTSiz6oqM/KrKt0UGW5hIYiNr98eo0AYJNyd7ESPNSTeN++Pn/AINm/DfxMvmAjkaF1akIUdTpkRAnfvjScJ/iDnWqhCaVZGNmBCsB3aSNhvKjETi27Q1o9H4/wNcxlK2XB0yNSTsri4/0nY+ROPLcmlVDytpMC3XzE4vfaP2/r018JsuyOymGaIPpBMgdcZHJ8RZqJYrq8EIpb+n3UJ+mmf8AL3wR6cnC0CmlKmbThWep+DUoshKVKd1BjYyGEiAwcSPnjzSrX8Q6jAMDbyEY03A+KAkqFgNv+/wxUcZ4etGrOlhTMFWFxfoR5H9Ma/TNQm1L+g69uNxG8D4rWytXxKDAMVKEkTYx07yB8xh2eyaVELJUZyFJqSdJLTLESDq6XO8HvjR5PKoaRqFFqK0Asoh12Ksp2npDAyJFsZDjois1Ni/KBcbMCNUxuJnaTHnjo67v8f7f+jm6TT559Fr9movSWkkhlXUGgTJAN7i+2IMoq5oeGlUoezAXMaRfV2k9NsR8G8Ble9RWgzMGJmIMibSNhgrMezzUghRnBY25BeRb4rQJ7744tJ0dfK0EP7FtRSKzczNaAdMRa4m+/lfFbkqaUar1Q6kKdKageUxAmxE6ev5Ysilfm+/qQ/IEZZ07b83QWkd9sNp+yLs3ha5ZRJU2ljvHe0edsCl7YV8GqyFLL1aILrTJe7XDDyjBORyuVo5haCJT8Rk8rDrbz8u2MRwnKVErkOxRqZA0Q3WygjTcf2OCK/A84M01emyFweQydhv8P8tv9WJpXVlSdouuNcIennUAYKjyUPTVEBY38/lii4pwrTTd2dQ8iBrFwJv8/wBMaHj3F/G+yLqRaykVCDOmYgc0R3t54zHHOIBqpmoulfhAbp/p2LfngSdqhJ3yEZjg7oivqCqsSTO+/a/MemKVKbJd6q8zR8V4n+nv+WPR6H/5fC4JBbRIMG5T5T07YxM0jT+01TrNMimKemwYbmNQ1CT3GKi35Foqqvh1aplyABp28ote+Ic1QFIL7zXm5gEbiwEg7fF0xZZr7NWVWRdDGdSqQoBGx0w1o/qwzPK9RQVpq0HSFlmJ2uIIPl8sWn4FVpsrMpmwGgUlMmwliZsBBnv3nGsz3s+aCeI7gkrJU2AJ2souY8sF8G9lq9E08yyCnAjTZT6uRH49sVHG8+zVHQMX5oqaR37NBETiXK3SElSGZavQ0j7xhbbR16/FjmKNMwqjT4CNHUl5PrDgfQDCw+2PuDa1N1prItLG14HKBMbXBxZ5bjDU6AAfmJeJ7cg9O++B+MU6SOvhNVUhFIDrFmGoXnse2BczVjQrAEaFMAAEauaQQLG/p5YulJEKVExzi+EoNJeZ2JKyDYKARci0taIvg2nw+nVpU1FQhuZ5ZdIuQsSGMGEntfcYC4gtH7tAXQqikk8wlhrMwARuBInbbFjRokN4axUZUVYSSwaBPKQCRJ3E+cYUuNDXNMfxngTUcujAl+WG0mQNTMwNvIi+2KmtQdK6IQyEeGk3BsFDQfWcW3Fc0xzCUOYBai9xKrAJHcQDfbFNwzNOutw5HIzW/mPID5GWF98ELrYSq9Gs4Zoaj4rqWc6qgYkMRrbSAAZiJn5YqOJIlJaiGksM1t1JCgREGAZJ6Ry7YlyHGqYpKtakvMSCwBEhYg2NjLHYRbbA/Es2jVyWpsRQXo25B2a3/uGJEWGISeWym1QGRS1hSHC0hzQQdUGWBmIJc6QRO4ti2oVBUyzEVXJBeFKc0t72zXAUna/MLYpStIJvVmoZ91SQoJA680vN7e4LYKo+GjooqGaZg6lIlieaCpY7wII+EYuS0THkDoUQEZvEpy3KoMidtW6gDltf+bGv/hx7NO1Q5ioo0CyCQQ03JEE2AEfPGf43klasqUnpkbQDp5ix1e9ANzFj0GN2faVcgqUBRaqEUCaZBAbtI2OFKTa15BKmRfxQXxBRVUJfUYAHkZ/CPqMZj2C4yuXzISqAaNb7uoGAMSbNBHRt/L0xYcY4zVerKuyVRy6Se9ysbbmNumKHj+W+9YgepizECGIA7m+K6M60x9XpasvPb/IUcvnSuXGgGmj6VsEZpkAfDYAx01YnpK1WlzAlNILH+X59yfrbGNq5x3cvUYuzRqY3JsB+Q/DGn4ZmxGgm0WPljtqM1tHn9WU4L7WWHBqFVCKdF2+8YJGrSsG3P0Ivi+43wOhSqpUrhXT7JRueroXRiDYmQotA3xncjnQlVLwGaGPZSChPqASfkMafjtfL5mmfFRXqUBzEKJTnRanlALA7QYMd8R1oOdRWifp+oo3J8ma4T7LLUzAqUtaUgwc6gIMwdMT28zjT+3XElpUU5DrdgqBY1fLva0W3xS8OfOMaiU3JFP3wDsJgFYuQfIeuCsxw2s5V65JNISjalJS+kEiZ3IuRvE+XPP6Z3ymdMfqo+U0igymd+zVkeujlFMGwjUTvOrv0jYb4tM9wtHId6jGoRIZRss6tw3p9MD8WyKVaRpKwW9y5Mza8BGB+o64hHiimKYKBVEWcywGwk0xE9/PHPODi68nX05qaUlwWXE80CKNVn1FXAchbkRygxeQD264E9oFNYeHTq6LmTBFrlr+n5YGocNq0lNbxGqEmTSUo5J6QFaTG+w2wK+VeorM5q0y1lXQFIjeVLT/tOISp2V8ERzS5vS7OEpZZOXlbUT8M2IJ62J2xnqzoxY+J7xEcpiB02kX8umNXw3P5VKYpOCGi8L7xO0c1j/fBb/w/psAwzGl2GpaZAmIt13O+NVJJ7IrWi09gM/TXKxqJ8PVNu97XuJxl/ao5VVRKauAxZiBABaYkyTbFnQp06WXFAEmogDNAAILEi4k9fPpij4v4UUwoDvtDNa/kIInffCjzYmV9EAlXp0V7MGY6T+II279ceiewNJKVJ6hVDpJ5go5epAN2ImdycYSpmtFUBaCAAcwVdV4+E3IvGI8vxPMDlqOQhBjWSBPTpP4YpptaC6Zqvaz2l8StodwtEEEAEkv3J0zHoYxmTxcK1T7PTOlnDamuVt/ygeowJxOiFKiC7FSCt7HuIMn5gemI0oszhHqKJgBaZUj0IQ6QR/VBw1FVsTe9E1fiJZiXVSx3IZf0MbY7g9eHUdgHI76l/thYWUSsZFTnc0zVqiSHU1WADSQOYgEGZFo2Ix3NGnVrFNPhnXoQpJXSIRQVLSDAFwfl1xzI5hWqBqlMEpL6lOidALcwAIMkASADfc47w6lTaor+JpCy7K4JI081mVYIJgbA+R3xqYjq+UWvWPhVBDMFh4QhRyzuQRpEmDPliSjlnbNh9BZTUaorLzAgFnsVkWA23xDw/htUMWVdQWnUIZOYGUZRBHXURbfyxDkajIlYgkcoSJi7MB9dIbAA7hObqU1qQ7qFptYEiGYqnyPMcS/8QcUZYIxd4YsgJZUAsTubtvM8ovbCbiVQUV1aW1s2rWoJZUChQT7xglrzI74mepTLrTeiuikknSWBBjxHEkmQWOm99oIwAd8SlqVWoCKNMOYdheNZVpmQXZVtB88JfCcBStRWrsXZtYOkKWvBUSs62NweUXxylUp1J1U2DV35iKllVSGYrKnlm8Gfc3x2pmqOkuKDzUHhooqbUxCyOUwxst5BOu2EM7Tr0CxrxVVaYUIh0m8RThrXAGsiPhN74hyFGks1jWMJGkGmdXiGdMiYtGowT7vnjmcaiIoqtUaCeYMranMA8sLMQFEH4fPCz1OiAKK1WBSdRZOVnMaroWIiAosdje+ADvD8lpJq+LRKp7pLxLkHQCGggyNVx8Jx3hmQr02aqKdUeGpMgG7GyiR7wk6rTZTjmcycBaKVKbspJcA6SXNoGsAMFAixmdVsM4hkatJadPQwiWYqJGtuki2oKFEbyWwCO5DiNVA7mq/IIXUZio1libggamt/Lh2X4gRTeo6U2adCMVvJuxOmJhepvLi+Fnc7XQrQLuWUcyPzS7RIKtIMCFuOh74VfM66i0RTolVOkcmkT8bSpDRIJ3iAMAwOolleLN+ckH8QcGZKuYjqNvTHKmcWrrAREpqOUjVIUHSouxEmR0F5wGjFW/dxjaEjKcbRc06o3aflb8d8WH/FU8F6QDjWRrItIFwP+a/yGKmnUkTY448dyPIj9cdKZxOOy2yuaYS66ZEjmVWEWOzAj8ME0ON1JakwXQ4JIUaAGEXCoQh+YOK3h3unzJ+m36YhzdAo+sCxjboZE/l+OJlvZKe3EuaPEdZDGAYAPnAifXvic5hZufpjPcPyzVNAQEk2AHzGD6vD6ynSQ3yUkH0IEN8pxxdeDlLR6P0nUUItP2XlLwm2J+eCq3EdCBWZKlMTyNeB10n3k9VIxHw/2MqvR8VsylIn3UdWBnoGtyg94OxxjOKZop9xVoHxNTB18QyIJUAabXIJ6yNPfHNGFukzsl1VXBBXq0JeoBVIDlUl1E7mZ0dFg7fEMWFDjID0rVWqMQ2pmWRchQeW4Ak9LEYrnqUi4pGiNFMGWV2m13MkkGSIFhsuG/b0h6v2dAx5BzPFxBtqkQlrH4hjocU/Bz5NBn/HF11q60zLW5nkMSbW0giwLWPTDMnnx4w+4RuXW4jURabTJFoEdziGnW5hSWjThRrqDSXMxJ98sRbSnqTggfa6iKWZ0DsWZ/cCILb2MbmP6RhUgyZNmUr1kpzT8JSSzORoCrMXaBvB37rgBeGIt2qa35W0UxIYsYRdfc72U2+uCTlEOtnrJz35AXPhJ01QACSAJJ3XrOLCihIJRPCVipLuQzqTYaDCnlSFGge9UEmxwccByBnKVUgtUNIFiiFVBqHyNw+jdpYxAXvgGoS7aqYLNOkM0QQBdiAAFF9yTv5Ys8yNUNSQmdQ8arBTRszkMNKgxAkk6V88CZxxBD14UiyUgCq0xYmxVAzHsDue+BBZNlVzIUBHpabxBWNz/KI+mFhoy4IBNFEsOUu8gRafvVvEdBhYQ7YBR8ELUf7xZ+7iAwBaSSDKkjSpEG/MLnCy2RbTUKMjSAiw4BYlg0aSQwOlTYie047Wyy+GqLVBYkvDDRI91RJJE2JuQOYXwzN5KolFQVO7O+x0zCrqjawJv/NjQkjFB0o1GKMJdEJIIiNTEfXRiarxGqKSfetzFyZMyBpUagfeEhvenrhmYzVRfDUO0imLEz75LQQbEaSogjoMFPmyaxRgr06YPKUWIQGYtaWHSPewgEcwC6o9KmUp0wxXTEHT4jCVg3YxBJGElZHBJo89d9JhyBAKszLIMS5XfUOU4bSzepSzUqbVKrhCeZdQszGFIAOrRcDqbHEy5lJJSkmldVOmxLHluajkahJ0kmRF3GEAqWYpGy0V0kMiszMfuRJdyARzG9xAOoiMMHEEjxvApjTyUBL2A6nng6QdxEs098GMteyLQ0ArLHwA2iiLqnMp1H4jMkswE2OK45yrUqaSqKig8jU1000FySNMjvIiSfPABzKVqSL4pokMDpQLUIBaJLQwY8sg7xJW2FkUoLNYvVAUgKCitLwSLhxIX3jYdO+E2cWs6p4NMIJCxKFVuSSQYndiSD18sKoaNUrTpipTAJCTDgzuze6QSBfcADywwFlMhB8U1KTKplSXA1vuohoIvc6osPPD8hlMxT11tFUFRuJ5nOxt7wF2J2sO+GVcotQpToVUYLbn5CSbs17QfWQFFsJ+HO7IlAo6ps6OvvG7ObhlHmQIVRgEcyefrU6bVC7QOWmXGqHMSVLAwVWTbYlccp8QKU9ZSkXckBjTWdA9/pFydMxNmvg16ebeqFU1/DURqGphoG7GJBJuY7mMR083mHZ6joxppfQ9PUo6IgDKYvvHQMcAEX2iAlJaNEM5DPKkiT7vvMSIU6jH83lgbM1hULFFRKdMWgRaQAT1JJM3Pftg4Vc2ENQo/iVTCsKQDR8R1BdXMeXfbVggrmgyodSIomo5CqrNuRqaFZgORdzOo98F0BS5fMabHb8v32wZqJgA77R/bDc/kn5qjtTDEyyBgSoYjTta87dr98NyLKLdf3tjeHU0Y9SHkusqIGlbQB+/98FMki+KvLZkqYa6m2rqPXuPPFojzjSLR5nVhJSI8rmMzQqLUygDMQUIIMAEhixgiLi7E9cNbj3EmrgK9cKDPuNpIF2YyJg3MTMQMad/Y7L5rJqKObVc5HMlSytJnQD8JJCjVcGB0OMRxb2azWUjL1Kemq8Mya1mAeUAaua9yVkSFE2OOWUouTaPV6UJRglItn9vcy7sRSpoiCWlSWAHmxgMTAEg3OM+eLu2vMOlI1C0K+gTrNyex0r3BuVxNXp5waaSmty3ZtZ06uvPOkKotvFmPXEwGaNQQ1VqSDcPqDAXPUgs7bdRI7YhRiuEabARnCqKq0qOur08MXWYUQbczCbRsuCaVd2chKSPToiYWirAttPukjU//SPLDqTZ2HqM1UM1lVn077lVZgQAOUQNyO2GV8u7aVrZhdFLmqE1dZDEgEAKWMiyWG+o4YEj0s4yKGdlLNrdiy09AGxYSI3LGf6cMq5dWLF64DVNio8SKSby0gfCJufdPfEQy9M6tdcBqnMSiMwFMX3bTFxt2Vd5wVkgrmaWWZyUurnXFMEBQNIWC7jrNgTgAlyJRgfCy5ceHLeKZC01jRsFC6n5jM2E4Mr5jSoqF3Mx/wDkVVMRBlVUq12MgWtew0jCpWpK9arrkwCZ0o3ZEPvKFETAUCZkHFdWmoTVFIuZJFSqQqMRu5Ww0gCAuo2HrM8lDcxVRywqPUqsYZhTEAfy011c3qAo2HY4nFRgRBSiSNqXOxIAgHmJARd5IvaMcoliSoqOwiYyw0i+7MYAk7L73cnriHLoCQqhVCwG8Ik+itUP1OmZOwmMMRJlkqBRpytMreGqmHa5uwLi53269d8LFhRytCIbwwwmQfDkGdjqbVI2IOxkbYWFY6M9msi1Sp9yRUXlQFdxACgspggGJmI88dq0X+0wA6FmhSJB0C0gjpoHTtjtHh1RS76CYVgpXmBLcsqRvCkm20XxHQrVKdFiGdQzBBBIFuZvKfdH+o4sCSjxN2d6haQup11gNpYmFgsCVhiDA/lwqOZbRISkXqPoE015hYkEARditwAd746M5V0ogYF6tzKqSyzpQMSDqG5vNiMEZbM1Hb7pUsdFEimtmMkkGLcupjO0jCA5QzGpopUqZCkpRhSTO7NuSwAluaYle2LKn4yJymnRZp8JCVQhN7n3onnYMdwo6MMTUqD00Jd2Ezpo04BhSJZoGhJPMzXjlF9sUebztN3KJSqEuYJ8Qaj10iacaJvcSdzieRkb0NcUqVZHk6jJZS795ZQIF4v3PXE9Y5lVFOlUqVF+JqTlwzdhpJIUbDaTJ7YGd6CBkQ1ZIhnGlhHVQOWx6tN4iI3f9lSnOmsnjRswKFAd+a66+nvCPXayR2bztSjNN1TxT/ia6Szp6ITAJ7sZ7CbHDKlalTWPCYVHXm01ICA9AGVjJG8kwDHfE+Wo5ikkxrj3KY01QvUOVGrSBuNpMdJxEcwUHiV6KMzElNaFSxm7MFKhlHmDJ9DgAb4dGmp+8qK7r8SA6EPeGnUw7D3TtfCbJKilBWpmo8Ag6l0pYxLKBqYxI6AR1OFSr0v8epSOomVC1IDtN2IZWMA+cEwO+HIaFOKhNY1H5lEKSs7OdtRJuBboe2ABr8NYAUab0i0zUioohhMC5EhBJJE3J7DBDUnJUHMqKVKJcVpkncgAlpYiBIsAOxxB9npLNIVKmtvfbw1hVFyp+8+bGekd56py5UCKxRDa6g1XPlBKmI/m0jzNwRMlJ9ZqGvS8Sp/hgOxt7oNlNlAgA9p6YWWyNGEAfxQGMoikeI4FzqIjw1EXjYmw1YNy2QJqf+WIZhDmrUgAbeHSjwxqix3gW7yXmW+zqsh5AGgZemUF/hNQrrKjudUsSbn3ZsdED0PD5hl5JJcNVPO8iLKSqyekLyLf3jGKatkKwBdqJBYyERZgb7XIHYG5/NZqrQD6qi1DU/8AbLKQnry8xm+kx3YzIwzwKIOupUbWbhXp9dwXKsTHlEnrbdoTHVS9IKagdA2wZSDHe/Tt6HE1PiBEHYESL3I745QWov3n2lWLXCeKU1+ZD6Rp/E7C1w8pmSDUrJ4v8oZVqFvpLCmPKBaB5U5WqEopO6DafFBE9saer7ZZevkvBzdNnelJpVRGsdIDEGGA2bawnGDzLuUNSrRCzyoQrJJHUCdAUD+nyHkASQBNgRInqO+Jh01ZpPqWqZraPsYKuXarkK615jxEKFa1Nd4amuom+7LIOnoJxQHJUyPDGYp2lqjaX3FrclwosNpLeYw/h2bakQyOVcGQymCPQi4xq0q5TO0z9tqmnXLCKyU/8RQBetpEkgmAwUmxmYBG0un5ic66lOpGVFKkGFU1hpHLSVUYkRsSGC2EySCZY+uOMmXRWRvFbQZcyqBniFTZja43/nPbGtzfsoPfyLZTNOpRUUO4ZZmDoqFVYz2PvE2mBiqzeSzGXbRVFLLQCVV0A1N1qEBWYAdJiYXzxk7XJqmnwQUaLkyMoq6gC3ibRbRTUuQoNgdrCO2LPhWRNVA9R3qosmBKorQQCgJ5gosANI3M3GH5DggFLxqwfQq3bMSJLdVXVBJH87QBAO5xBxPOtmHCBQaVMAIjFqrAW38HkE9mvsBAsIbvgoF4hnzUddLqPgUUQXqsOig2QAQJKkfgMC1csOYuAWMXrsdZ7AU1adIOwM6iMHJlG0i5ibgBVWBNilIloHZmXzPTEKEklKYIU9FJXVaDZdTxFizOOwAwCI8zLEIQWI31gJB8qdM+8R8RMKB0vgvMkZajJrLTrMB4aweRW1SwVZC7QOstqPQBZofYQPEEVGX7umqCwn3iJgehLsTBMAaTQ5o0ndCTWJZVmdLGTvzGJkknbrhpWHASmUpqACabmJLeMFkm+zQRExfthYHc0CWINUgs0WUWk+eFitiHZzh9SVVKZYL8Scw1ky3MsiQYX/SMFxmPGCHxiEXmEMdQUS5g+8C0gHzGPQcv/CqmrvOaaG5QVUAgH3rmZJ2noCd8F0f4ZZYU/DNeqQGDSGuY6REAbmwB2vbGeaNMTzLKtm3GoeJLNpQxAT+YhiORVHLYiJ8sX/2NssniZtqnMITL0+YkC4apHJzMATJkgRjdZL2VRC9QtQ8Q6fDbQ40qNpJcsxNpEgW2wJU/h3TZzVfMnxXN3BJ/BjEdhFsS5pjo80zvETXua9WlTX3QUAHoNDgk+QEDy3wxKtUgpQr6xEtqaGI6yKnKF8pI7k49NT+HaFvvuIVKo30sqMP+rVA8hGJz/DzIEQ9Q6ZnSkUwfXTv5SJHfFZxFTPKahelB+z03bfxAnJ/pKEKT/V9O+B/uEMulRX3ChgwXsWVgD56S3qeh9Vp/w6yKD7rN16bHdlZdRHadNh6RPXE1L2Iyi+9nK7noamh49NSETg7iDE8kGUpAh3r8x5grIwJP9RXVpB+ZPlvgpDWB8RsxTbVcU/FAD9BZ4UIPraB3HrSex/Cp1OmtpklpEnrIXSp+mIx7HcK1F9NQuZg63N+hAJMGNu2DuoWJ5Z4eZJLVFpVatgtMiizDsWG4UdF6+m7nSuOYrlvF3eqfB+7G17xq7wtrAX29KX2Q4RT1f4mo7sap1Cd4M2PfriRslwZQFFCkRGxvfoTeCY674XcQYnmqUiNIFTLBGm601JrEb2Wm2lAfiItcm9ha5Ph7qoavmWoI5hCB4NMj4hSBIa4+Pw+ojeR6PS9pMhTACqo0jSoAAhewjYeWB6vHOGu0kX/zsJO14MER0NsT3B0YLM54UmZaFIoYGms1amawUHZF5yJ3m0m5g3xQ06bDUVXOUty1apcx1vy/RSSe5x6gud4Wh8RMnRmZ1BFn6gYM/wDGOSVp8JQSBfT/AGv1wdxIVHj1DMseWhmvEe5mrII/y65VR/UzD5YVSjUUanoUq7m8oNQHWXNIgEntt3J2x68vtLk1BFOjTW82W0j5XOJW9slmfDRh06EfXD7yDE8VrClrmtRq+IxB8NXv8wULDyUGfS2CMvwnxD4ujMNAkIuXnSosCdL2QeUE/jj2E+2v/wCgWP8ASZ+er88Rt7asb+EB2kD9GOF30GB5OMhXU+I1apqYSo0VxPbVCWAGyiemwwVR4bnzJDtVqNEA6iFn4udQAewG256Y9Lf20rWIVI+V8Qn21zBNhTAiZPT8P1wu+gxMAfZvP1BobUzMZZmR+UC9iUknrIN9hM4KoewudOpipCgcqgEs3rr0qD136RGNa3tnmSATVQdwqzbpEkYizftnmAPupLf1EBfWBc+k4P5HoThHyZTjXsTnaSO6oXVACWsGPfSoYm3/AGxecP8AaeoUSgWqirTADJUmZsNmmY6+l8QP7UcTP/qKO0DFZn83nKx1VWps0ASVEx67xierNdRVJjgox4Rs24L9uCFVFOpSN1CgpHdVghSduXTMHaL9qewlTUxUK3KApqCRP+UkwPMR+uMnRz1dW8KizpaSUSEJ8j1PkYxFXzmf65p/K4wlPVNjf6NBX/h/mGKrVZCItIkA3sA07D4j+GBuKezjUOWlXRKwiWdZXuCohtLee1thNs7WqZw75qp9cCtlKxknMVCZ3J3xWa9iv4LurwKvVoihWrZepDmoryZQ/EOULIbcz1AwF/4bqBgxOVgDSIVuxAJiI7yMArkqvWq8fp9ML7JU/wDeb6jD7nyK16LfLexJ0ia2UHyqHr314WKxVqR/jP8A8wwsHcfsLXo29fOnUfvXPyjrY9YtgStxGv8AA4B81Jtt3j5xOBM7nXncCTY2vv8Ah6+WA6+fNgXBG1oFtj5bxf8A7Y5Vkatlgz14/wAcdfhOw+eFUp1ok5g+ULv33OK0Z6/vX79en0E/lh5zszzG1xHyPS22D7hWgrwqhAJrt+AxPToVLHx6o7wfliqOaIBOs2nb5nT67bd8M+39Zbp0MkRMC28wLd8OphaLcJUF/Hq/8x/QRjpVr/e1b9qhnFMM9Mi83gR9fK/4RgSrxdgTyt16gD8zgUJvyLJGhF10mtUA/wDlYeffET5WkYkliP5nYj5S2KL/AImx5tIHqe8xMeV/kfmMeIVifdX5t5em2KXSn7FmjSjJ0ALqsf79cdqZagLQnlAF/TGUfO17wqgesxtv5f3wkzdb3tSCI6kx5x2OH2Zeyc16NY1PLgRpU/6R/bHFqUf5VBi3KN/1xk/tdQSBVQjpb+/n+WIqhf4qu5Ngt9gZiwi4iD09MHYfsMzZNWpAWie0fs4Y2apqem34ekb4yGhlA1O5Fx+/7eWIuW8tUJ8jbr9LTf0w/wCOvYszbf8AEF6L859bW6f2wO3E1Mlo8rwSevyxm0or/IzARczG02v++2JvDpxJp3nYgfp+W+F2YjzZfHjNICJXfvtbEVTj9LoQfxn9i3zxVU6FjyLMwFG/Xpv0xG2sHmRR1nT84+eBdKIsmWg45TMdLbb4c3Gl7W76T+/livAZT8O0Dk+VvzvGx8sNcuNyN46/ufTuMHbiGTLL/jKm2k2HQR+MfuMcfjSx/hk26Dr+H7OK5a0/FHy3/dscDyQP0/cHB24hkw1uLWgKYuIgfrianxm90HTovfFayEbg73Pef1/tiOgwJglhv0Mdf1/PDwj6DJl1U4/vyt6W22/fpiGrxczZdrXMb+eK1KflEzvM9f8AbHSnkCN9/wBen++DGIZMMfix3CrA7kmDYzH7OITnyN2W23lM+WBiTJmJE9vzH54azRaB/wBukjf1xWKFbJqvESd9J7yN/piFs6WJMDpsO1xhyVRJsAZi/f1Nvrjni3/H9/lN8Ol6EdFUm8/hhYheteyrHrhYdAH5nNoGMTcwJG1o+fy9cQfbIEoJsdxa9iLH9ztiDLUkmTvexFrQOkNsTiXL5pQrFVA1b9TYEECfX8oxOKXBpbJataoIGkGN/pP4byMQVPFZiA8AAHsNgPnHriZM8BGpxHSesGf0iZws2SWiIV4YktIIYk7jpf8ADAteABvslSyioRcRzReL7mwnp+WJcvkapUgloggEbSCIMWgbD54JyhIUSycpF9+rG4g7X2sR54gDkrYgapFtpneO/wD2wZMKG0+F9C5a9jsPOb9vyxKaACX0mTuZmx33t+uIAHA1Gpq2s3vdBpAJvF9sOpG06hqB7T++vaTgd+xaJ/CTTBMCbQNjufwIvh+XyS80FWmw6G4+FbSLQbfQ4Gp1oDc8iYt2vPna24/LEVeoaZKsbz5b+u/W49e2CnwGgxcoh+EGJiLC8z9ZA+QHnhPRQXWCZ7DzN7bgiJvuNowBVJjduUdj1/TseuH5etJtAMbg7n9OgjBT9iCGiRy+8bbW+UR327dOvEYz0YAkAd9+kTt88DPnIhSWUcxAPewN+uqNukDDXrkCTYWm1r7Sfr+OHixB1aqwIOmB1a07SNum++IRmpIPQj5x9O2IX8Nolj6HoYvF9p79DhlOqi2BtubdO0/vbDUfgGGCqNJ5/l+HedyJjy7YXiwuo6oBuOny9Pwkd8DVMypnSwEsSPIdAT1ie2ByTFiBHnv5jz/tgURWFtxBV6GxPLNo7/lhUc6tt9j29LT+WBlYWBbUW2JuB337fhjtTMS+onqSSPr6/sYeKCw1cwWOrQS3eb+vp64bUZolRF9pBgHrItI7bjA/2oAkqVk9YiLzNtu0Y4Kk/EIG0/WPQ4WIWPbOFGAYgH+U7X77/THBnNVrW+gk+nc7eeIDUBvCjtAHlM9YgdOuHpmJKvykgjcX7m3ukTisV6CyZs+B8RuB5T0/DvhtWoXvrIG3r/bvgeqFckkQAZEE6b/sYcVWwuQT1tYbDz379u2DFILHrWIuWJmN/pb1PyucPbMAXVw246eVtPQjES+GeXSCTa8yN+3niNKikd47/wC3lh0gCaebUE6lC7dNu3788MSvJEN526ec4H0oWuDJ/EbzGxHliRq8qoCjSs9AD5z184nrbBigJPeEDSb+n/fDHCx7vW4k/P8APfEa1T0A7jv9e2+GVM10tBkwO53/AAw0mIIUrFj+eOYbTenAnUD6jCwqAsX91/8AKP8A+sNWmNSWFyJt/UMLCxlE2I8+g8UCBGprdN8drCw9D+ZwsLFehHcwIpyN4wJlrsAdoFvrjmFhrgT5FnTc+QMfUYZlGOrf4T+RwsLFL8RPkdTNmPW2Jc0xLLJJkDCwsJ8iO5ce76r+Zw5D9646Rt8p/O+O4WExglJiS8noT89JwKrEowJMcv54WFjVf8JIRuPlh+okyTJk7+mFhYtiJ+EoGqkMARofe/TBGaERHZvzx3CxnL8h+DmXNj/lf8jiNFBpGRO+FhYPIkD5D3wOmGzY+pwsLFeREiGCpHc/kMQ1GMm/bHcLAuQHKeXDqZ6dI/XCwsMCVB91WPUaIPzwN+/ywsLCXkGOJ5vQ4ap3HTVhYWGBwm4wjv8AX9cdwsMCEnHMLCw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270" name="Picture 6" descr="http://fm-flash.com/wp-content/uploads/2015/02/Futbol-Femenin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1345" y="2928780"/>
            <a:ext cx="3978275" cy="29837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904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arn(inVertical)">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270"/>
                                        </p:tgtEl>
                                        <p:attrNameLst>
                                          <p:attrName>style.visibility</p:attrName>
                                        </p:attrNameLst>
                                      </p:cBhvr>
                                      <p:to>
                                        <p:strVal val="visible"/>
                                      </p:to>
                                    </p:set>
                                    <p:animEffect transition="in" filter="circle(in)">
                                      <p:cBhvr>
                                        <p:cTn id="12" dur="20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2200" y="2908300"/>
            <a:ext cx="9875520" cy="1356360"/>
          </a:xfrm>
        </p:spPr>
        <p:txBody>
          <a:bodyPr>
            <a:noAutofit/>
          </a:bodyPr>
          <a:lstStyle/>
          <a:p>
            <a:pPr algn="ctr"/>
            <a:r>
              <a:rPr lang="es-MX" sz="11500" b="1" dirty="0" smtClean="0">
                <a:solidFill>
                  <a:schemeClr val="accent2">
                    <a:lumMod val="50000"/>
                  </a:schemeClr>
                </a:solidFill>
              </a:rPr>
              <a:t> THANKS !!</a:t>
            </a:r>
            <a:endParaRPr lang="es-MX" sz="11500" b="1" dirty="0">
              <a:solidFill>
                <a:schemeClr val="accent2">
                  <a:lumMod val="50000"/>
                </a:schemeClr>
              </a:solidFill>
            </a:endParaRPr>
          </a:p>
        </p:txBody>
      </p:sp>
    </p:spTree>
    <p:extLst>
      <p:ext uri="{BB962C8B-B14F-4D97-AF65-F5344CB8AC3E}">
        <p14:creationId xmlns:p14="http://schemas.microsoft.com/office/powerpoint/2010/main" val="28403586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REFERENCES</a:t>
            </a:r>
            <a:endParaRPr lang="es-ES" dirty="0"/>
          </a:p>
        </p:txBody>
      </p:sp>
      <p:sp>
        <p:nvSpPr>
          <p:cNvPr id="3" name="2 Marcador de contenido"/>
          <p:cNvSpPr>
            <a:spLocks noGrp="1"/>
          </p:cNvSpPr>
          <p:nvPr>
            <p:ph idx="1"/>
          </p:nvPr>
        </p:nvSpPr>
        <p:spPr/>
        <p:txBody>
          <a:bodyPr/>
          <a:lstStyle/>
          <a:p>
            <a:r>
              <a:rPr lang="es-ES" dirty="0" smtClean="0"/>
              <a:t>Programa de la Asignatura de Inglés 1 Tercer semestre. Universidad Autónoma del estado de México. Secretaría de Docencia. 2015.</a:t>
            </a:r>
          </a:p>
          <a:p>
            <a:r>
              <a:rPr lang="es-ES" dirty="0" smtClean="0"/>
              <a:t>Falla, Davis, Paula A Davis. 2012. </a:t>
            </a:r>
            <a:r>
              <a:rPr lang="es-ES" dirty="0" err="1" smtClean="0"/>
              <a:t>Solutions</a:t>
            </a:r>
            <a:r>
              <a:rPr lang="es-ES" dirty="0" smtClean="0"/>
              <a:t> </a:t>
            </a:r>
            <a:r>
              <a:rPr lang="es-ES" dirty="0" err="1" smtClean="0"/>
              <a:t>Elementary</a:t>
            </a:r>
            <a:r>
              <a:rPr lang="es-ES" dirty="0" smtClean="0"/>
              <a:t> </a:t>
            </a:r>
            <a:r>
              <a:rPr lang="es-ES" dirty="0" err="1" smtClean="0"/>
              <a:t>Student´s</a:t>
            </a:r>
            <a:r>
              <a:rPr lang="es-ES" dirty="0" smtClean="0"/>
              <a:t> </a:t>
            </a:r>
            <a:r>
              <a:rPr lang="es-ES" dirty="0" err="1" smtClean="0"/>
              <a:t>book</a:t>
            </a:r>
            <a:r>
              <a:rPr lang="es-ES" dirty="0" smtClean="0"/>
              <a:t>. </a:t>
            </a:r>
            <a:r>
              <a:rPr lang="es-ES" dirty="0" err="1" smtClean="0"/>
              <a:t>Orford</a:t>
            </a:r>
            <a:r>
              <a:rPr lang="es-ES" dirty="0" smtClean="0"/>
              <a:t>. 2° Ed.</a:t>
            </a:r>
          </a:p>
          <a:p>
            <a:r>
              <a:rPr lang="es-ES" dirty="0" smtClean="0">
                <a:hlinkClick r:id="rId2"/>
              </a:rPr>
              <a:t>https://es.</a:t>
            </a:r>
            <a:r>
              <a:rPr lang="es-ES" b="1" dirty="0" smtClean="0">
                <a:hlinkClick r:id="rId2"/>
              </a:rPr>
              <a:t>wikipedia</a:t>
            </a:r>
            <a:r>
              <a:rPr lang="es-ES" dirty="0" smtClean="0">
                <a:hlinkClick r:id="rId2"/>
              </a:rPr>
              <a:t>.org/</a:t>
            </a:r>
            <a:endParaRPr lang="es-ES" dirty="0" smtClean="0"/>
          </a:p>
          <a:p>
            <a:r>
              <a:rPr lang="es-ES" dirty="0" smtClean="0"/>
              <a:t>Google </a:t>
            </a:r>
            <a:r>
              <a:rPr lang="es-ES" dirty="0" err="1" smtClean="0"/>
              <a:t>images</a:t>
            </a:r>
            <a:endParaRPr lang="es-ES" dirty="0" smtClean="0"/>
          </a:p>
          <a:p>
            <a:r>
              <a:rPr lang="es-ES" dirty="0" smtClean="0"/>
              <a:t>http://www.gedling.gov.uk/leisure/sportsleisureactivities/</a:t>
            </a:r>
          </a:p>
          <a:p>
            <a:endParaRPr lang="es-ES" dirty="0" smtClean="0"/>
          </a:p>
          <a:p>
            <a:endParaRPr lang="es-ES" dirty="0"/>
          </a:p>
        </p:txBody>
      </p:sp>
    </p:spTree>
    <p:extLst>
      <p:ext uri="{BB962C8B-B14F-4D97-AF65-F5344CB8AC3E}">
        <p14:creationId xmlns:p14="http://schemas.microsoft.com/office/powerpoint/2010/main" val="35559677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363" y="2528552"/>
            <a:ext cx="9875520" cy="1356360"/>
          </a:xfrm>
        </p:spPr>
        <p:txBody>
          <a:bodyPr>
            <a:noAutofit/>
          </a:bodyPr>
          <a:lstStyle/>
          <a:p>
            <a:pPr algn="just"/>
            <a:r>
              <a:rPr lang="en-US" sz="5400" dirty="0" smtClean="0">
                <a:solidFill>
                  <a:schemeClr val="accent2">
                    <a:lumMod val="50000"/>
                  </a:schemeClr>
                </a:solidFill>
              </a:rPr>
              <a:t>People in this sport can </a:t>
            </a:r>
            <a:r>
              <a:rPr lang="en-US" sz="5400" dirty="0" err="1" smtClean="0">
                <a:solidFill>
                  <a:schemeClr val="accent2">
                    <a:lumMod val="50000"/>
                  </a:schemeClr>
                </a:solidFill>
              </a:rPr>
              <a:t>performe</a:t>
            </a:r>
            <a:r>
              <a:rPr lang="en-US" sz="5400" dirty="0" smtClean="0">
                <a:solidFill>
                  <a:schemeClr val="accent2">
                    <a:lumMod val="50000"/>
                  </a:schemeClr>
                </a:solidFill>
              </a:rPr>
              <a:t> </a:t>
            </a:r>
            <a:r>
              <a:rPr lang="en-US" sz="5400" dirty="0">
                <a:solidFill>
                  <a:schemeClr val="accent2">
                    <a:lumMod val="50000"/>
                  </a:schemeClr>
                </a:solidFill>
              </a:rPr>
              <a:t>strength exercises, flexibility, balance and control. </a:t>
            </a:r>
            <a:r>
              <a:rPr lang="en-US" sz="5400" dirty="0" smtClean="0">
                <a:solidFill>
                  <a:schemeClr val="accent2">
                    <a:lumMod val="50000"/>
                  </a:schemeClr>
                </a:solidFill>
              </a:rPr>
              <a:t>It usually involves </a:t>
            </a:r>
            <a:r>
              <a:rPr lang="en-US" sz="5400" dirty="0">
                <a:solidFill>
                  <a:schemeClr val="accent2">
                    <a:lumMod val="50000"/>
                  </a:schemeClr>
                </a:solidFill>
              </a:rPr>
              <a:t>testing vault, uneven bars, balance beam and floor </a:t>
            </a:r>
            <a:r>
              <a:rPr lang="en-US" sz="5400" dirty="0" smtClean="0">
                <a:solidFill>
                  <a:schemeClr val="accent2">
                    <a:lumMod val="50000"/>
                  </a:schemeClr>
                </a:solidFill>
              </a:rPr>
              <a:t>exercise</a:t>
            </a:r>
            <a:r>
              <a:rPr lang="en-US" sz="5400" dirty="0">
                <a:solidFill>
                  <a:schemeClr val="accent2">
                    <a:lumMod val="50000"/>
                  </a:schemeClr>
                </a:solidFill>
              </a:rPr>
              <a:t>.</a:t>
            </a:r>
            <a:endParaRPr lang="es-MX" sz="5400" dirty="0">
              <a:solidFill>
                <a:schemeClr val="accent2">
                  <a:lumMod val="50000"/>
                </a:schemeClr>
              </a:solidFill>
            </a:endParaRPr>
          </a:p>
        </p:txBody>
      </p:sp>
    </p:spTree>
    <p:extLst>
      <p:ext uri="{BB962C8B-B14F-4D97-AF65-F5344CB8AC3E}">
        <p14:creationId xmlns:p14="http://schemas.microsoft.com/office/powerpoint/2010/main" val="2220102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1485" y="1910367"/>
            <a:ext cx="9875520" cy="1356360"/>
          </a:xfrm>
        </p:spPr>
        <p:txBody>
          <a:bodyPr>
            <a:normAutofit fontScale="90000"/>
          </a:bodyPr>
          <a:lstStyle/>
          <a:p>
            <a:pPr algn="ctr"/>
            <a:r>
              <a:rPr lang="en-US" sz="12800" b="1" dirty="0">
                <a:solidFill>
                  <a:schemeClr val="accent2">
                    <a:lumMod val="50000"/>
                  </a:schemeClr>
                </a:solidFill>
              </a:rPr>
              <a:t>Gymnastics</a:t>
            </a:r>
            <a:r>
              <a:rPr lang="en-US" b="1" dirty="0"/>
              <a:t> </a:t>
            </a:r>
            <a:r>
              <a:rPr lang="es-MX" b="1" dirty="0"/>
              <a:t/>
            </a:r>
            <a:br>
              <a:rPr lang="es-MX" b="1" dirty="0"/>
            </a:br>
            <a:endParaRPr lang="es-MX" dirty="0"/>
          </a:p>
        </p:txBody>
      </p:sp>
      <p:pic>
        <p:nvPicPr>
          <p:cNvPr id="3" name="Imagen 2" descr="http://www.olympic.org/Global/Images/News/2014-08/27/gymnastic_BG.jpg"/>
          <p:cNvPicPr/>
          <p:nvPr/>
        </p:nvPicPr>
        <p:blipFill>
          <a:blip r:embed="rId2" cstate="print"/>
          <a:srcRect/>
          <a:stretch>
            <a:fillRect/>
          </a:stretch>
        </p:blipFill>
        <p:spPr bwMode="auto">
          <a:xfrm>
            <a:off x="3515933" y="3266727"/>
            <a:ext cx="4789867" cy="29071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21795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4363" y="2554310"/>
            <a:ext cx="9875520" cy="1356360"/>
          </a:xfrm>
        </p:spPr>
        <p:txBody>
          <a:bodyPr>
            <a:noAutofit/>
          </a:bodyPr>
          <a:lstStyle/>
          <a:p>
            <a:pPr algn="just"/>
            <a:r>
              <a:rPr lang="en-US" sz="5400" dirty="0" smtClean="0">
                <a:solidFill>
                  <a:schemeClr val="accent2">
                    <a:lumMod val="50000"/>
                  </a:schemeClr>
                </a:solidFill>
              </a:rPr>
              <a:t>People can ride </a:t>
            </a:r>
            <a:r>
              <a:rPr lang="en-US" sz="5400" dirty="0">
                <a:solidFill>
                  <a:schemeClr val="accent2">
                    <a:lumMod val="50000"/>
                  </a:schemeClr>
                </a:solidFill>
              </a:rPr>
              <a:t>and </a:t>
            </a:r>
            <a:r>
              <a:rPr lang="en-US" sz="5400" dirty="0" err="1" smtClean="0">
                <a:solidFill>
                  <a:schemeClr val="accent2">
                    <a:lumMod val="50000"/>
                  </a:schemeClr>
                </a:solidFill>
              </a:rPr>
              <a:t>performe</a:t>
            </a:r>
            <a:r>
              <a:rPr lang="en-US" sz="5400" dirty="0" smtClean="0">
                <a:solidFill>
                  <a:schemeClr val="accent2">
                    <a:lumMod val="50000"/>
                  </a:schemeClr>
                </a:solidFill>
              </a:rPr>
              <a:t> </a:t>
            </a:r>
            <a:r>
              <a:rPr lang="en-US" sz="5400" dirty="0">
                <a:solidFill>
                  <a:schemeClr val="accent2">
                    <a:lumMod val="50000"/>
                  </a:schemeClr>
                </a:solidFill>
              </a:rPr>
              <a:t>tricks using a skateboard.</a:t>
            </a:r>
            <a:endParaRPr lang="es-MX" sz="5400" dirty="0">
              <a:solidFill>
                <a:schemeClr val="accent2">
                  <a:lumMod val="50000"/>
                </a:schemeClr>
              </a:solidFill>
            </a:endParaRPr>
          </a:p>
        </p:txBody>
      </p:sp>
    </p:spTree>
    <p:extLst>
      <p:ext uri="{BB962C8B-B14F-4D97-AF65-F5344CB8AC3E}">
        <p14:creationId xmlns:p14="http://schemas.microsoft.com/office/powerpoint/2010/main" val="14234213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33152" y="1730062"/>
            <a:ext cx="9875520" cy="1356360"/>
          </a:xfrm>
        </p:spPr>
        <p:txBody>
          <a:bodyPr>
            <a:normAutofit fontScale="90000"/>
          </a:bodyPr>
          <a:lstStyle/>
          <a:p>
            <a:pPr algn="ctr"/>
            <a:r>
              <a:rPr lang="en-US" sz="12800" b="1" dirty="0">
                <a:solidFill>
                  <a:schemeClr val="accent2">
                    <a:lumMod val="50000"/>
                  </a:schemeClr>
                </a:solidFill>
              </a:rPr>
              <a:t>Skateboarding </a:t>
            </a:r>
            <a:r>
              <a:rPr lang="en-US" dirty="0"/>
              <a:t/>
            </a:r>
            <a:br>
              <a:rPr lang="en-US" dirty="0"/>
            </a:br>
            <a:r>
              <a:rPr lang="en-US" dirty="0"/>
              <a:t> </a:t>
            </a:r>
            <a:endParaRPr lang="es-MX" dirty="0"/>
          </a:p>
        </p:txBody>
      </p:sp>
      <p:pic>
        <p:nvPicPr>
          <p:cNvPr id="2050" name="Picture 2" descr="https://encrypted-tbn3.gstatic.com/images?q=tbn:ANd9GcRCAmBADPXgvoiexCA2wSm8t5LcdaCfDXejzD4NyYbvkqU5RtC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50" y="2910968"/>
            <a:ext cx="2281662" cy="33976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 name="Imagen 3" descr="C:\Users\Larisa\Downloads\photo.jpg"/>
          <p:cNvPicPr/>
          <p:nvPr/>
        </p:nvPicPr>
        <p:blipFill>
          <a:blip r:embed="rId3" cstate="print"/>
          <a:srcRect/>
          <a:stretch>
            <a:fillRect/>
          </a:stretch>
        </p:blipFill>
        <p:spPr bwMode="auto">
          <a:xfrm>
            <a:off x="6323527" y="3086422"/>
            <a:ext cx="3763247" cy="322224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66203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94516" y="1352282"/>
            <a:ext cx="9875520" cy="3567446"/>
          </a:xfrm>
        </p:spPr>
        <p:txBody>
          <a:bodyPr>
            <a:normAutofit fontScale="90000"/>
          </a:bodyPr>
          <a:lstStyle/>
          <a:p>
            <a:pPr algn="just"/>
            <a:r>
              <a:rPr lang="en-US" sz="5400" dirty="0"/>
              <a:t/>
            </a:r>
            <a:br>
              <a:rPr lang="en-US" sz="5400" dirty="0"/>
            </a:br>
            <a:r>
              <a:rPr lang="en-US" sz="6000" dirty="0" smtClean="0">
                <a:solidFill>
                  <a:schemeClr val="accent2">
                    <a:lumMod val="50000"/>
                  </a:schemeClr>
                </a:solidFill>
              </a:rPr>
              <a:t>In this sport athletes can perform a piece of </a:t>
            </a:r>
            <a:r>
              <a:rPr lang="en-US" sz="6000" dirty="0">
                <a:solidFill>
                  <a:schemeClr val="accent2">
                    <a:lumMod val="50000"/>
                  </a:schemeClr>
                </a:solidFill>
              </a:rPr>
              <a:t>music skating on an ice rink and </a:t>
            </a:r>
            <a:r>
              <a:rPr lang="en-US" sz="6000" dirty="0" smtClean="0">
                <a:solidFill>
                  <a:schemeClr val="accent2">
                    <a:lumMod val="50000"/>
                  </a:schemeClr>
                </a:solidFill>
              </a:rPr>
              <a:t>can do </a:t>
            </a:r>
            <a:r>
              <a:rPr lang="en-US" sz="6000" dirty="0">
                <a:solidFill>
                  <a:schemeClr val="accent2">
                    <a:lumMod val="50000"/>
                  </a:schemeClr>
                </a:solidFill>
              </a:rPr>
              <a:t>pirouettes, turns, jumps and stunts; these items are valued by </a:t>
            </a:r>
            <a:r>
              <a:rPr lang="en-US" sz="6000" dirty="0" smtClean="0">
                <a:solidFill>
                  <a:schemeClr val="accent2">
                    <a:lumMod val="50000"/>
                  </a:schemeClr>
                </a:solidFill>
              </a:rPr>
              <a:t>judges.</a:t>
            </a:r>
            <a:endParaRPr lang="es-MX" sz="6000" dirty="0">
              <a:solidFill>
                <a:schemeClr val="accent2">
                  <a:lumMod val="50000"/>
                </a:schemeClr>
              </a:solidFill>
            </a:endParaRPr>
          </a:p>
        </p:txBody>
      </p:sp>
    </p:spTree>
    <p:extLst>
      <p:ext uri="{BB962C8B-B14F-4D97-AF65-F5344CB8AC3E}">
        <p14:creationId xmlns:p14="http://schemas.microsoft.com/office/powerpoint/2010/main" val="1401735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e">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Base">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TM03457444[[fn=Base]]</Template>
  <TotalTime>1001</TotalTime>
  <Words>467</Words>
  <Application>Microsoft Office PowerPoint</Application>
  <PresentationFormat>Personalizado</PresentationFormat>
  <Paragraphs>56</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Base</vt:lpstr>
      <vt:lpstr>Universidad autónoma del estado de méxico  secretaria de docencia  dirección de estudios de nivel medio superior  plantel «lic.  Adolfo lópez mateos» de la escuela preparatoria   Programa de la asignatura de inglés 1 de segundo semestre  sports and hobbies  vocabulary    marzo 2017  Elaborado por: l.l.i. Mitzi belinda dávila gonzález  Total de créditos: 7 horas  prácticas:3 horas teóricas: 2 </vt:lpstr>
      <vt:lpstr>DESCRIPCIÓN DE LA ACTIVIDAD Se divide a la clase en dos equipos, A y B Cada equipo debe participar por turnos , se inicia con el equipo A, se proyecta sólo la definición del deporte o juego y un integrante del cada equipo debe leerla  en voz alta mientras que el resto de sus compañeros de equipo deben decir el nombre del deporte o actividad mencionada. En aso de que ningún miembro del equipo responda correctamente, se le dará la palabra al equipo contrario. Después de que los alumnos hayan mencionado la respuesta correcta se les mostrará la imagen para comprobar la respuesta correcta. Posteriormente el equipo B inicia con la misma dinámica hasta  tener la respuesta correcta.  De esta forma se proyectarán todas las láminas para que ambos equipos participen. Se llevará el conteo de aciertos de cada equipo. El equipo que tenga más puntos será el ganador  Extensión: al finalizar la actividad el alumno realiza una descripción escrita de su deporte o actividad favorita de 20 a 30 palabras en la que incluyen sus habilidades y destrezas.   </vt:lpstr>
      <vt:lpstr>It is made up of two teams who can take a pill and score a goal to the opposite team on an ice rink.</vt:lpstr>
      <vt:lpstr>Ice Hockey </vt:lpstr>
      <vt:lpstr>People in this sport can performe strength exercises, flexibility, balance and control. It usually involves testing vault, uneven bars, balance beam and floor exercise.</vt:lpstr>
      <vt:lpstr>Gymnastics  </vt:lpstr>
      <vt:lpstr>People can ride and performe tricks using a skateboard.</vt:lpstr>
      <vt:lpstr>Skateboarding   </vt:lpstr>
      <vt:lpstr> In this sport athletes can perform a piece of music skating on an ice rink and can do pirouettes, turns, jumps and stunts; these items are valued by judges.</vt:lpstr>
      <vt:lpstr>Figure skating in ice </vt:lpstr>
      <vt:lpstr> People can use a bow to propel the arrows on a board.</vt:lpstr>
      <vt:lpstr>Archery</vt:lpstr>
      <vt:lpstr>This sport is played in the water with a volleyball ball.</vt:lpstr>
      <vt:lpstr>Waterpolo</vt:lpstr>
      <vt:lpstr>This sport combines volleyball, football and capoeira in a court trampolines.</vt:lpstr>
      <vt:lpstr>Bossaball</vt:lpstr>
      <vt:lpstr>This sport is similar to football, but players do not hit a ball, the use a disk.</vt:lpstr>
      <vt:lpstr>Ultimate disc</vt:lpstr>
      <vt:lpstr>This sport is played on a rowing boat.</vt:lpstr>
      <vt:lpstr>Kayak</vt:lpstr>
      <vt:lpstr>There are two teams, the attacking team has four attempts to move 10 yards (9 meters).</vt:lpstr>
      <vt:lpstr>Football </vt:lpstr>
      <vt:lpstr>There are two teams that are divided by a net, and the ball must pass above it .</vt:lpstr>
      <vt:lpstr>  Volleyball </vt:lpstr>
      <vt:lpstr>It is played on a rectangular court with a racket.</vt:lpstr>
      <vt:lpstr>Tennis</vt:lpstr>
      <vt:lpstr>There are two teams made up of five members trying to score baskets.</vt:lpstr>
      <vt:lpstr>Basketball </vt:lpstr>
      <vt:lpstr>Participants jump over the walls and it can be individual or in teams.</vt:lpstr>
      <vt:lpstr>Parkour</vt:lpstr>
      <vt:lpstr>Ride a horse with special clothes and jump over fences.</vt:lpstr>
      <vt:lpstr> Horseback riding </vt:lpstr>
      <vt:lpstr>You lift as much weight as possible.</vt:lpstr>
      <vt:lpstr> Weight lifting </vt:lpstr>
      <vt:lpstr>Sport played on a square field and try to hit a small ball thrown by the opponent.</vt:lpstr>
      <vt:lpstr>Baseball </vt:lpstr>
      <vt:lpstr>It is the combination of soccer and volleyball, only allows players to use their feet and head to touch the ball.</vt:lpstr>
      <vt:lpstr>Sepak takraw</vt:lpstr>
      <vt:lpstr>It is practiced on a bicycle road races, mountain and track.</vt:lpstr>
      <vt:lpstr>Cycling </vt:lpstr>
      <vt:lpstr>Two teams of 11 players and will have to score a goal to the opponent.</vt:lpstr>
      <vt:lpstr>Soccer </vt:lpstr>
      <vt:lpstr> THANKS !!</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dc:title>
  <dc:creator>Invitado</dc:creator>
  <cp:lastModifiedBy>Mitzi</cp:lastModifiedBy>
  <cp:revision>40</cp:revision>
  <dcterms:created xsi:type="dcterms:W3CDTF">2016-04-24T18:37:36Z</dcterms:created>
  <dcterms:modified xsi:type="dcterms:W3CDTF">2017-10-17T23:32:01Z</dcterms:modified>
</cp:coreProperties>
</file>