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8" r:id="rId1"/>
  </p:sldMasterIdLst>
  <p:sldIdLst>
    <p:sldId id="298" r:id="rId2"/>
    <p:sldId id="299" r:id="rId3"/>
    <p:sldId id="301" r:id="rId4"/>
    <p:sldId id="302" r:id="rId5"/>
    <p:sldId id="257" r:id="rId6"/>
    <p:sldId id="259" r:id="rId7"/>
    <p:sldId id="260" r:id="rId8"/>
    <p:sldId id="261" r:id="rId9"/>
    <p:sldId id="262" r:id="rId10"/>
    <p:sldId id="263" r:id="rId11"/>
    <p:sldId id="264" r:id="rId12"/>
    <p:sldId id="265" r:id="rId13"/>
    <p:sldId id="266" r:id="rId14"/>
    <p:sldId id="267" r:id="rId15"/>
    <p:sldId id="269" r:id="rId16"/>
    <p:sldId id="268"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5" r:id="rId42"/>
    <p:sldId id="294" r:id="rId43"/>
    <p:sldId id="297" r:id="rId44"/>
    <p:sldId id="296" r:id="rId45"/>
    <p:sldId id="300" r:id="rId4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0" autoAdjust="0"/>
    <p:restoredTop sz="94660"/>
  </p:normalViewPr>
  <p:slideViewPr>
    <p:cSldViewPr>
      <p:cViewPr>
        <p:scale>
          <a:sx n="64" d="100"/>
          <a:sy n="64" d="100"/>
        </p:scale>
        <p:origin x="-1554" y="-19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1" name="Picture 10" descr="Celestia-R1---OverlayTitle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97750" cy="6858000"/>
          </a:xfrm>
          <a:prstGeom prst="rect">
            <a:avLst/>
          </a:prstGeom>
        </p:spPr>
      </p:pic>
      <p:sp>
        <p:nvSpPr>
          <p:cNvPr id="2" name="Title 1"/>
          <p:cNvSpPr>
            <a:spLocks noGrp="1"/>
          </p:cNvSpPr>
          <p:nvPr>
            <p:ph type="ctrTitle"/>
          </p:nvPr>
        </p:nvSpPr>
        <p:spPr>
          <a:xfrm>
            <a:off x="2743973" y="1964267"/>
            <a:ext cx="5714228" cy="2421464"/>
          </a:xfrm>
        </p:spPr>
        <p:txBody>
          <a:bodyPr anchor="b">
            <a:normAutofit/>
          </a:bodyPr>
          <a:lstStyle>
            <a:lvl1pPr algn="r">
              <a:defRPr sz="4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743973" y="4385733"/>
            <a:ext cx="5714228"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752311" y="5870576"/>
            <a:ext cx="1212173" cy="377825"/>
          </a:xfrm>
        </p:spPr>
        <p:txBody>
          <a:bodyPr/>
          <a:lstStyle/>
          <a:p>
            <a:fld id="{7E4EA667-2020-47F4-ACC5-28F345AFBE5D}" type="datetimeFigureOut">
              <a:rPr lang="es-MX" smtClean="0"/>
              <a:t>18/10/2017</a:t>
            </a:fld>
            <a:endParaRPr lang="es-MX"/>
          </a:p>
        </p:txBody>
      </p:sp>
      <p:sp>
        <p:nvSpPr>
          <p:cNvPr id="5" name="Footer Placeholder 4"/>
          <p:cNvSpPr>
            <a:spLocks noGrp="1"/>
          </p:cNvSpPr>
          <p:nvPr>
            <p:ph type="ftr" sz="quarter" idx="11"/>
          </p:nvPr>
        </p:nvSpPr>
        <p:spPr>
          <a:xfrm>
            <a:off x="2743973" y="5870576"/>
            <a:ext cx="3932137" cy="377825"/>
          </a:xfrm>
        </p:spPr>
        <p:txBody>
          <a:bodyPr/>
          <a:lstStyle/>
          <a:p>
            <a:endParaRPr lang="es-MX"/>
          </a:p>
        </p:txBody>
      </p:sp>
      <p:sp>
        <p:nvSpPr>
          <p:cNvPr id="6" name="Slide Number Placeholder 5"/>
          <p:cNvSpPr>
            <a:spLocks noGrp="1"/>
          </p:cNvSpPr>
          <p:nvPr>
            <p:ph type="sldNum" sz="quarter" idx="12"/>
          </p:nvPr>
        </p:nvSpPr>
        <p:spPr>
          <a:xfrm>
            <a:off x="8040685" y="5870576"/>
            <a:ext cx="417516" cy="377825"/>
          </a:xfrm>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2370062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4732865"/>
            <a:ext cx="7772400" cy="566738"/>
          </a:xfrm>
        </p:spPr>
        <p:txBody>
          <a:bodyPr anchor="b">
            <a:normAutofit/>
          </a:bodyPr>
          <a:lstStyle>
            <a:lvl1pPr algn="l">
              <a:defRPr sz="20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914401" y="932112"/>
            <a:ext cx="6858000"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a:lvl1pPr>
          </a:lstStyle>
          <a:p>
            <a:pPr marL="0" lvl="0" indent="0" algn="ctr">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457201" y="5299603"/>
            <a:ext cx="77724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E4EA667-2020-47F4-ACC5-28F345AFBE5D}"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897051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3" y="609602"/>
            <a:ext cx="7772399" cy="3124199"/>
          </a:xfrm>
        </p:spPr>
        <p:txBody>
          <a:bodyPr anchor="ctr">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2" y="4343400"/>
            <a:ext cx="7772399"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E4EA667-2020-47F4-ACC5-28F345AFBE5D}"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14038931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7" name="Picture 1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4" name="TextBox 13"/>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988671" y="3352800"/>
            <a:ext cx="6876133" cy="381000"/>
          </a:xfrm>
        </p:spPr>
        <p:txBody>
          <a:bodyPr anchor="ctr">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462266" y="4343400"/>
            <a:ext cx="77724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E4EA667-2020-47F4-ACC5-28F345AFBE5D}"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29303080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3291648"/>
            <a:ext cx="7772401" cy="1468800"/>
          </a:xfrm>
        </p:spPr>
        <p:txBody>
          <a:bodyPr anchor="b">
            <a:normAutofit/>
          </a:bodyPr>
          <a:lstStyle>
            <a:lvl1pPr algn="l">
              <a:defRPr sz="2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4760448"/>
            <a:ext cx="7772402"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E4EA667-2020-47F4-ACC5-28F345AFBE5D}"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702464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4" name="TextBox 13"/>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457200" y="3886200"/>
            <a:ext cx="7772401" cy="8890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457200" y="4775200"/>
            <a:ext cx="7772401" cy="10160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E4EA667-2020-47F4-ACC5-28F345AFBE5D}"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25289047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4440" y="609602"/>
            <a:ext cx="7772401" cy="2743199"/>
          </a:xfrm>
        </p:spPr>
        <p:txBody>
          <a:bodyPr vert="horz" lIns="91440" tIns="45720" rIns="91440" bIns="45720" rtlCol="0" anchor="ctr">
            <a:normAutofit/>
          </a:bodyPr>
          <a:lstStyle>
            <a:lvl1pPr>
              <a:defRPr lang="en-US" sz="2800"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464440" y="3505200"/>
            <a:ext cx="7772401" cy="8382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464439" y="4343400"/>
            <a:ext cx="7772401" cy="14478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E4EA667-2020-47F4-ACC5-28F345AFBE5D}"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2041214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8" name="Title 1"/>
          <p:cNvSpPr>
            <a:spLocks noGrp="1"/>
          </p:cNvSpPr>
          <p:nvPr>
            <p:ph type="title"/>
          </p:nvPr>
        </p:nvSpPr>
        <p:spPr>
          <a:xfrm>
            <a:off x="457200" y="609601"/>
            <a:ext cx="7772400" cy="1456267"/>
          </a:xfrm>
        </p:spPr>
        <p:txBody>
          <a:bodyPr>
            <a:normAutofit/>
          </a:bodyPr>
          <a:lstStyle>
            <a:lvl1pPr>
              <a:defRPr sz="2800"/>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E4EA667-2020-47F4-ACC5-28F345AFBE5D}"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34489919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Vertical Title 1"/>
          <p:cNvSpPr>
            <a:spLocks noGrp="1"/>
          </p:cNvSpPr>
          <p:nvPr>
            <p:ph type="title" orient="vert"/>
          </p:nvPr>
        </p:nvSpPr>
        <p:spPr>
          <a:xfrm>
            <a:off x="6552978" y="609600"/>
            <a:ext cx="1676621" cy="5181601"/>
          </a:xfrm>
        </p:spPr>
        <p:txBody>
          <a:bodyPr vert="eaVert">
            <a:normAutofit/>
          </a:bodyPr>
          <a:lstStyle>
            <a:lvl1pPr>
              <a:defRPr sz="2800"/>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5990184" cy="5181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E4EA667-2020-47F4-ACC5-28F345AFBE5D}"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3950890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28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E4EA667-2020-47F4-ACC5-28F345AFBE5D}"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275016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2" y="3308581"/>
            <a:ext cx="7772400" cy="14688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1" y="4777381"/>
            <a:ext cx="7772400" cy="860400"/>
          </a:xfrm>
        </p:spPr>
        <p:txBody>
          <a:bodyPr anchor="t">
            <a:normAutofit/>
          </a:bodyPr>
          <a:lstStyle>
            <a:lvl1pPr marL="0" indent="0" algn="l">
              <a:buNone/>
              <a:defRPr sz="18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E4EA667-2020-47F4-ACC5-28F345AFBE5D}"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355845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457201" y="2142068"/>
            <a:ext cx="3813048" cy="364913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6553" y="2142068"/>
            <a:ext cx="3813048" cy="364913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E4EA667-2020-47F4-ACC5-28F345AFBE5D}"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394603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3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43480" y="2218267"/>
            <a:ext cx="354060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870201"/>
            <a:ext cx="3813048"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11120" y="2218267"/>
            <a:ext cx="35184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6552" y="2870201"/>
            <a:ext cx="3813048"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E4EA667-2020-47F4-ACC5-28F345AFBE5D}" type="datetimeFigureOut">
              <a:rPr lang="es-MX" smtClean="0"/>
              <a:t>18/10/2017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950143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609601"/>
            <a:ext cx="7772400" cy="1456267"/>
          </a:xfrm>
        </p:spPr>
        <p:txBody>
          <a:bodyPr>
            <a:normAutofit/>
          </a:bodyPr>
          <a:lstStyle>
            <a:lvl1pPr>
              <a:defRPr sz="3200"/>
            </a:lvl1p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E4EA667-2020-47F4-ACC5-28F345AFBE5D}" type="datetimeFigureOut">
              <a:rPr lang="es-MX" smtClean="0"/>
              <a:t>18/10/2017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3982264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Date Placeholder 1"/>
          <p:cNvSpPr>
            <a:spLocks noGrp="1"/>
          </p:cNvSpPr>
          <p:nvPr>
            <p:ph type="dt" sz="half" idx="10"/>
          </p:nvPr>
        </p:nvSpPr>
        <p:spPr/>
        <p:txBody>
          <a:bodyPr/>
          <a:lstStyle/>
          <a:p>
            <a:fld id="{7E4EA667-2020-47F4-ACC5-28F345AFBE5D}" type="datetimeFigureOut">
              <a:rPr lang="es-MX" smtClean="0"/>
              <a:t>18/10/2017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3301694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2" name="Picture 11"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1718" y="1557868"/>
            <a:ext cx="2862910" cy="1439332"/>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6144" y="609601"/>
            <a:ext cx="4627975" cy="5181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61718" y="2997200"/>
            <a:ext cx="2862910" cy="184573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E4EA667-2020-47F4-ACC5-28F345AFBE5D}"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2772996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1" name="Picture 10"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2128" y="1735672"/>
            <a:ext cx="4097204"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5029200" y="914400"/>
            <a:ext cx="3200400"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dirty="0"/>
            </a:lvl1pPr>
          </a:lstStyle>
          <a:p>
            <a:pPr marL="0" lvl="0" indent="0" algn="ctr">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462128" y="3107272"/>
            <a:ext cx="4097204"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E4EA667-2020-47F4-ACC5-28F345AFBE5D}"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7801338-30A9-4AAD-9F50-A3A11BAA5556}" type="slidenum">
              <a:rPr lang="es-MX" smtClean="0"/>
              <a:t>‹Nº›</a:t>
            </a:fld>
            <a:endParaRPr lang="es-MX"/>
          </a:p>
        </p:txBody>
      </p:sp>
    </p:spTree>
    <p:extLst>
      <p:ext uri="{BB962C8B-B14F-4D97-AF65-F5344CB8AC3E}">
        <p14:creationId xmlns:p14="http://schemas.microsoft.com/office/powerpoint/2010/main" val="25835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601"/>
            <a:ext cx="7772400" cy="14562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2142068"/>
            <a:ext cx="7772400" cy="3649133"/>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523712" y="5870576"/>
            <a:ext cx="1212173"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E4EA667-2020-47F4-ACC5-28F345AFBE5D}" type="datetimeFigureOut">
              <a:rPr lang="es-MX" smtClean="0"/>
              <a:t>18/10/2017</a:t>
            </a:fld>
            <a:endParaRPr lang="es-MX"/>
          </a:p>
        </p:txBody>
      </p:sp>
      <p:sp>
        <p:nvSpPr>
          <p:cNvPr id="5" name="Footer Placeholder 4"/>
          <p:cNvSpPr>
            <a:spLocks noGrp="1"/>
          </p:cNvSpPr>
          <p:nvPr>
            <p:ph type="ftr" sz="quarter" idx="3"/>
          </p:nvPr>
        </p:nvSpPr>
        <p:spPr>
          <a:xfrm>
            <a:off x="457200" y="5870576"/>
            <a:ext cx="5990311"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7812085" y="5870576"/>
            <a:ext cx="417516"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7801338-30A9-4AAD-9F50-A3A11BAA5556}" type="slidenum">
              <a:rPr lang="es-MX" smtClean="0"/>
              <a:t>‹Nº›</a:t>
            </a:fld>
            <a:endParaRPr lang="es-MX"/>
          </a:p>
        </p:txBody>
      </p:sp>
    </p:spTree>
    <p:extLst>
      <p:ext uri="{BB962C8B-B14F-4D97-AF65-F5344CB8AC3E}">
        <p14:creationId xmlns:p14="http://schemas.microsoft.com/office/powerpoint/2010/main" val="2334530028"/>
      </p:ext>
    </p:extLst>
  </p:cSld>
  <p:clrMap bg1="dk1" tx1="lt1" bg2="dk2" tx2="lt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 id="2147484230" r:id="rId12"/>
    <p:sldLayoutId id="2147484231" r:id="rId13"/>
    <p:sldLayoutId id="2147484232" r:id="rId14"/>
    <p:sldLayoutId id="2147484233" r:id="rId15"/>
    <p:sldLayoutId id="2147484234" r:id="rId16"/>
    <p:sldLayoutId id="2147484235"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2.wav"/><Relationship Id="rId1" Type="http://schemas.openxmlformats.org/officeDocument/2006/relationships/slideLayout" Target="../slideLayouts/slideLayout6.xml"/><Relationship Id="rId4" Type="http://schemas.openxmlformats.org/officeDocument/2006/relationships/audio" Target="../media/audio2.wav"/></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audio" Target="../media/audio2.wav"/><Relationship Id="rId1" Type="http://schemas.openxmlformats.org/officeDocument/2006/relationships/slideLayout" Target="../slideLayouts/slideLayout6.xml"/><Relationship Id="rId4" Type="http://schemas.openxmlformats.org/officeDocument/2006/relationships/audio" Target="../media/audio2.wav"/></Relationships>
</file>

<file path=ppt/slides/_rels/slide2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2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3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audio" Target="../media/audio2.wav"/><Relationship Id="rId1" Type="http://schemas.openxmlformats.org/officeDocument/2006/relationships/slideLayout" Target="../slideLayouts/slideLayout6.xml"/><Relationship Id="rId4" Type="http://schemas.openxmlformats.org/officeDocument/2006/relationships/audio" Target="../media/audio2.wav"/></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hyperlink" Target="https://es.wikipedia.org/"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27584" y="2276872"/>
            <a:ext cx="7772400" cy="2104339"/>
          </a:xfrm>
        </p:spPr>
        <p:txBody>
          <a:bodyPr>
            <a:normAutofit fontScale="90000"/>
          </a:bodyPr>
          <a:lstStyle/>
          <a:p>
            <a:pPr algn="ctr"/>
            <a:r>
              <a:rPr lang="es-MX" sz="3100" b="1" dirty="0"/>
              <a:t>Universidad autónoma del estado de </a:t>
            </a:r>
            <a:r>
              <a:rPr lang="es-MX" sz="3100" b="1" dirty="0" err="1"/>
              <a:t>méxico</a:t>
            </a:r>
            <a:r>
              <a:rPr lang="es-MX" sz="3100" b="1" dirty="0"/>
              <a:t> </a:t>
            </a:r>
            <a:br>
              <a:rPr lang="es-MX" sz="3100" b="1" dirty="0"/>
            </a:br>
            <a:r>
              <a:rPr lang="es-MX" sz="3100" b="1" dirty="0"/>
              <a:t>secretaria de docencia</a:t>
            </a:r>
            <a:br>
              <a:rPr lang="es-MX" sz="3100" b="1" dirty="0"/>
            </a:br>
            <a:r>
              <a:rPr lang="es-MX" sz="2200" b="1" dirty="0"/>
              <a:t/>
            </a:r>
            <a:br>
              <a:rPr lang="es-MX" sz="2200" b="1" dirty="0"/>
            </a:br>
            <a:r>
              <a:rPr lang="es-MX" sz="2200" b="1" dirty="0"/>
              <a:t>dirección de estudios de nivel medio superior</a:t>
            </a:r>
            <a:br>
              <a:rPr lang="es-MX" sz="2200" b="1" dirty="0"/>
            </a:br>
            <a:r>
              <a:rPr lang="es-MX" sz="2700" b="1" dirty="0"/>
              <a:t/>
            </a:r>
            <a:br>
              <a:rPr lang="es-MX" sz="2700" b="1" dirty="0"/>
            </a:br>
            <a:r>
              <a:rPr lang="es-MX" sz="3600" b="1" dirty="0"/>
              <a:t>plantel «</a:t>
            </a:r>
            <a:r>
              <a:rPr lang="es-MX" sz="3600" b="1" dirty="0" err="1"/>
              <a:t>lic.</a:t>
            </a:r>
            <a:r>
              <a:rPr lang="es-MX" sz="3600" b="1" dirty="0"/>
              <a:t>  Adolfo </a:t>
            </a:r>
            <a:r>
              <a:rPr lang="es-MX" sz="3600" b="1" dirty="0" err="1"/>
              <a:t>lópez</a:t>
            </a:r>
            <a:r>
              <a:rPr lang="es-MX" sz="3600" b="1" dirty="0"/>
              <a:t> mateos» de la escuela preparatoria</a:t>
            </a:r>
            <a:br>
              <a:rPr lang="es-MX" sz="3600" b="1" dirty="0"/>
            </a:br>
            <a:r>
              <a:rPr lang="es-MX" sz="2700" b="1" dirty="0"/>
              <a:t> </a:t>
            </a:r>
            <a:br>
              <a:rPr lang="es-MX" sz="2700" b="1" dirty="0"/>
            </a:br>
            <a:r>
              <a:rPr lang="es-MX" sz="2700" b="1" dirty="0"/>
              <a:t>Programa de la asignatura de inglés 1 de segundo semestre</a:t>
            </a:r>
            <a:r>
              <a:rPr lang="es-MX" sz="1400" dirty="0"/>
              <a:t/>
            </a:r>
            <a:br>
              <a:rPr lang="es-MX" sz="1400" dirty="0"/>
            </a:br>
            <a:r>
              <a:rPr lang="es-MX" sz="1200" dirty="0"/>
              <a:t/>
            </a:r>
            <a:br>
              <a:rPr lang="es-MX" sz="1200" dirty="0"/>
            </a:br>
            <a:r>
              <a:rPr lang="es-MX" sz="1800" dirty="0" err="1" smtClean="0">
                <a:latin typeface="Arial Black" pitchFamily="34" charset="0"/>
              </a:rPr>
              <a:t>body</a:t>
            </a:r>
            <a:r>
              <a:rPr lang="es-MX" sz="1800" dirty="0" smtClean="0">
                <a:latin typeface="Arial Black" pitchFamily="34" charset="0"/>
              </a:rPr>
              <a:t> </a:t>
            </a:r>
            <a:r>
              <a:rPr lang="es-MX" sz="1800" dirty="0" err="1" smtClean="0">
                <a:latin typeface="Arial Black" pitchFamily="34" charset="0"/>
              </a:rPr>
              <a:t>parts</a:t>
            </a:r>
            <a:r>
              <a:rPr lang="es-MX" sz="1800" dirty="0" smtClean="0">
                <a:latin typeface="Arial Black" pitchFamily="34" charset="0"/>
              </a:rPr>
              <a:t/>
            </a:r>
            <a:br>
              <a:rPr lang="es-MX" sz="1800" dirty="0" smtClean="0">
                <a:latin typeface="Arial Black" pitchFamily="34" charset="0"/>
              </a:rPr>
            </a:br>
            <a:r>
              <a:rPr lang="es-MX" sz="1800" dirty="0">
                <a:latin typeface="Arial Black" pitchFamily="34" charset="0"/>
              </a:rPr>
              <a:t/>
            </a:r>
            <a:br>
              <a:rPr lang="es-MX" sz="1800" dirty="0">
                <a:latin typeface="Arial Black" pitchFamily="34" charset="0"/>
              </a:rPr>
            </a:br>
            <a:r>
              <a:rPr lang="es-MX" sz="1800" dirty="0" smtClean="0">
                <a:latin typeface="Arial Black" pitchFamily="34" charset="0"/>
              </a:rPr>
              <a:t>abril 2017</a:t>
            </a:r>
            <a:r>
              <a:rPr lang="es-MX" sz="1200" dirty="0"/>
              <a:t/>
            </a:r>
            <a:br>
              <a:rPr lang="es-MX" sz="1200" dirty="0"/>
            </a:br>
            <a:r>
              <a:rPr lang="es-MX" sz="1200" dirty="0"/>
              <a:t/>
            </a:r>
            <a:br>
              <a:rPr lang="es-MX" sz="1200" dirty="0"/>
            </a:br>
            <a:r>
              <a:rPr lang="es-MX" sz="1200" dirty="0"/>
              <a:t/>
            </a:r>
            <a:br>
              <a:rPr lang="es-MX" sz="1200" dirty="0"/>
            </a:br>
            <a:r>
              <a:rPr lang="es-MX" sz="1600" dirty="0"/>
              <a:t>Elaborado por: </a:t>
            </a:r>
            <a:r>
              <a:rPr lang="es-MX" sz="1600" dirty="0" err="1"/>
              <a:t>l.l.i</a:t>
            </a:r>
            <a:r>
              <a:rPr lang="es-MX" sz="1600" dirty="0"/>
              <a:t>. </a:t>
            </a:r>
            <a:r>
              <a:rPr lang="es-MX" sz="1600" dirty="0" err="1"/>
              <a:t>Mitzi</a:t>
            </a:r>
            <a:r>
              <a:rPr lang="es-MX" sz="1600" dirty="0"/>
              <a:t> </a:t>
            </a:r>
            <a:r>
              <a:rPr lang="es-MX" sz="1600" dirty="0" err="1"/>
              <a:t>belinda</a:t>
            </a:r>
            <a:r>
              <a:rPr lang="es-MX" sz="1600" dirty="0"/>
              <a:t> </a:t>
            </a:r>
            <a:r>
              <a:rPr lang="es-MX" sz="1600" dirty="0" err="1"/>
              <a:t>dávila</a:t>
            </a:r>
            <a:r>
              <a:rPr lang="es-MX" sz="1600" dirty="0"/>
              <a:t> </a:t>
            </a:r>
            <a:r>
              <a:rPr lang="es-MX" sz="1600" dirty="0" err="1"/>
              <a:t>gonzález</a:t>
            </a:r>
            <a:r>
              <a:rPr lang="es-MX" sz="1600" dirty="0"/>
              <a:t/>
            </a:r>
            <a:br>
              <a:rPr lang="es-MX" sz="1600" dirty="0"/>
            </a:br>
            <a:r>
              <a:rPr lang="es-MX" sz="1600" dirty="0"/>
              <a:t/>
            </a:r>
            <a:br>
              <a:rPr lang="es-MX" sz="1600" dirty="0"/>
            </a:br>
            <a:r>
              <a:rPr lang="es-MX" sz="1600" dirty="0"/>
              <a:t>Total de créditos: 7</a:t>
            </a:r>
            <a:br>
              <a:rPr lang="es-MX" sz="1600" dirty="0"/>
            </a:br>
            <a:r>
              <a:rPr lang="es-MX" sz="1600" dirty="0"/>
              <a:t>horas  prácticas:3</a:t>
            </a:r>
            <a:br>
              <a:rPr lang="es-MX" sz="1600" dirty="0"/>
            </a:br>
            <a:r>
              <a:rPr lang="es-MX" sz="1600" dirty="0"/>
              <a:t>horas teóricas: 2</a:t>
            </a:r>
            <a:br>
              <a:rPr lang="es-MX" sz="1600" dirty="0"/>
            </a:br>
            <a:endParaRPr lang="es-ES" sz="1600" dirty="0"/>
          </a:p>
        </p:txBody>
      </p:sp>
    </p:spTree>
    <p:extLst>
      <p:ext uri="{BB962C8B-B14F-4D97-AF65-F5344CB8AC3E}">
        <p14:creationId xmlns:p14="http://schemas.microsoft.com/office/powerpoint/2010/main" val="25064258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800" dirty="0" err="1" smtClean="0">
                <a:latin typeface="Arial" panose="020B0604020202020204" pitchFamily="34" charset="0"/>
                <a:cs typeface="Arial" panose="020B0604020202020204" pitchFamily="34" charset="0"/>
              </a:rPr>
              <a:t>Teeth</a:t>
            </a:r>
            <a:endParaRPr lang="es-MX" sz="4800" dirty="0">
              <a:latin typeface="Arial" panose="020B0604020202020204" pitchFamily="34" charset="0"/>
              <a:cs typeface="Arial" panose="020B0604020202020204" pitchFamily="34" charset="0"/>
            </a:endParaRPr>
          </a:p>
        </p:txBody>
      </p:sp>
      <p:pic>
        <p:nvPicPr>
          <p:cNvPr id="3074" name="Picture 2" descr="http://remedioscaserosparablanquearlosdientes.net/wp-content/uploads/2014/09/remedios-caseros-para-blanquear-los-dientes-portada-1038x57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756583"/>
            <a:ext cx="7920880" cy="4395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424271"/>
      </p:ext>
    </p:extLst>
  </p:cSld>
  <p:clrMapOvr>
    <a:masterClrMapping/>
  </p:clrMapOvr>
  <p:transition spd="med">
    <p:fade/>
    <p:sndAc>
      <p:stSnd>
        <p:snd r:embed="rId2" name="click.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90666"/>
          </a:xfrm>
        </p:spPr>
        <p:txBody>
          <a:bodyPr>
            <a:normAutofit/>
          </a:bodyPr>
          <a:lstStyle/>
          <a:p>
            <a:pPr algn="ctr"/>
            <a:r>
              <a:rPr lang="es-MX" sz="4800" dirty="0" smtClean="0">
                <a:latin typeface="Arial" panose="020B0604020202020204" pitchFamily="34" charset="0"/>
                <a:cs typeface="Arial" panose="020B0604020202020204" pitchFamily="34" charset="0"/>
              </a:rPr>
              <a:t> THEY </a:t>
            </a:r>
            <a:r>
              <a:rPr lang="es-MX" sz="4800" dirty="0" err="1" smtClean="0">
                <a:latin typeface="Arial" panose="020B0604020202020204" pitchFamily="34" charset="0"/>
                <a:cs typeface="Arial" panose="020B0604020202020204" pitchFamily="34" charset="0"/>
              </a:rPr>
              <a:t>Support</a:t>
            </a:r>
            <a:r>
              <a:rPr lang="es-MX" sz="4800" dirty="0" smtClean="0">
                <a:latin typeface="Arial" panose="020B0604020202020204" pitchFamily="34" charset="0"/>
                <a:cs typeface="Arial" panose="020B0604020202020204" pitchFamily="34" charset="0"/>
              </a:rPr>
              <a:t> </a:t>
            </a:r>
            <a:r>
              <a:rPr lang="es-MX" sz="4800" dirty="0" err="1" smtClean="0">
                <a:latin typeface="Arial" panose="020B0604020202020204" pitchFamily="34" charset="0"/>
                <a:cs typeface="Arial" panose="020B0604020202020204" pitchFamily="34" charset="0"/>
              </a:rPr>
              <a:t>your</a:t>
            </a:r>
            <a:r>
              <a:rPr lang="es-MX" sz="4800" dirty="0" smtClean="0">
                <a:latin typeface="Arial" panose="020B0604020202020204" pitchFamily="34" charset="0"/>
                <a:cs typeface="Arial" panose="020B0604020202020204" pitchFamily="34" charset="0"/>
              </a:rPr>
              <a:t> </a:t>
            </a:r>
            <a:br>
              <a:rPr lang="es-MX" sz="4800" dirty="0" smtClean="0">
                <a:latin typeface="Arial" panose="020B0604020202020204" pitchFamily="34" charset="0"/>
                <a:cs typeface="Arial" panose="020B0604020202020204" pitchFamily="34" charset="0"/>
              </a:rPr>
            </a:br>
            <a:r>
              <a:rPr lang="es-MX" sz="4800" dirty="0" err="1" smtClean="0">
                <a:latin typeface="Arial" panose="020B0604020202020204" pitchFamily="34" charset="0"/>
                <a:cs typeface="Arial" panose="020B0604020202020204" pitchFamily="34" charset="0"/>
              </a:rPr>
              <a:t>entire</a:t>
            </a:r>
            <a:r>
              <a:rPr lang="es-MX" sz="4800" dirty="0" smtClean="0">
                <a:latin typeface="Arial" panose="020B0604020202020204" pitchFamily="34" charset="0"/>
                <a:cs typeface="Arial" panose="020B0604020202020204" pitchFamily="34" charset="0"/>
              </a:rPr>
              <a:t> </a:t>
            </a:r>
            <a:r>
              <a:rPr lang="es-MX" sz="4800" dirty="0" err="1" smtClean="0">
                <a:latin typeface="Arial" panose="020B0604020202020204" pitchFamily="34" charset="0"/>
                <a:cs typeface="Arial" panose="020B0604020202020204" pitchFamily="34" charset="0"/>
              </a:rPr>
              <a:t>body</a:t>
            </a: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7216451"/>
      </p:ext>
    </p:extLst>
  </p:cSld>
  <p:clrMapOvr>
    <a:masterClrMapping/>
  </p:clrMapOvr>
  <p:transition spd="med">
    <p:fade/>
    <p:sndAc>
      <p:stSnd>
        <p:snd r:embed="rId2" name="click.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0333" y="620688"/>
            <a:ext cx="7772400" cy="1456267"/>
          </a:xfrm>
        </p:spPr>
        <p:txBody>
          <a:bodyPr>
            <a:normAutofit/>
          </a:bodyPr>
          <a:lstStyle/>
          <a:p>
            <a:pPr algn="ctr"/>
            <a:r>
              <a:rPr lang="es-MX" sz="4800" dirty="0" err="1">
                <a:latin typeface="Arial" panose="020B0604020202020204" pitchFamily="34" charset="0"/>
                <a:cs typeface="Arial" panose="020B0604020202020204" pitchFamily="34" charset="0"/>
              </a:rPr>
              <a:t>L</a:t>
            </a:r>
            <a:r>
              <a:rPr lang="es-MX" sz="4800" dirty="0" err="1" smtClean="0">
                <a:latin typeface="Arial" panose="020B0604020202020204" pitchFamily="34" charset="0"/>
                <a:cs typeface="Arial" panose="020B0604020202020204" pitchFamily="34" charset="0"/>
              </a:rPr>
              <a:t>egs</a:t>
            </a:r>
            <a:endParaRPr lang="es-MX" sz="4800" dirty="0">
              <a:latin typeface="Arial" panose="020B0604020202020204" pitchFamily="34" charset="0"/>
              <a:cs typeface="Arial" panose="020B0604020202020204" pitchFamily="34" charset="0"/>
            </a:endParaRPr>
          </a:p>
        </p:txBody>
      </p:sp>
      <p:pic>
        <p:nvPicPr>
          <p:cNvPr id="4098" name="Picture 2" descr="http://comoenderezarlaspiernas.org/wp-content/uploads/2015/07/Tratamiento-para-las-piernas-arquead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700808"/>
            <a:ext cx="7337899" cy="4895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6772734"/>
      </p:ext>
    </p:extLst>
  </p:cSld>
  <p:clrMapOvr>
    <a:masterClrMapping/>
  </p:clrMapOvr>
  <mc:AlternateContent xmlns:mc="http://schemas.openxmlformats.org/markup-compatibility/2006" xmlns:p14="http://schemas.microsoft.com/office/powerpoint/2010/main">
    <mc:Choice Requires="p14">
      <p:transition spd="med">
        <p14:flash/>
        <p:sndAc>
          <p:stSnd>
            <p:snd r:embed="rId2" name="push.wav"/>
          </p:stSnd>
        </p:sndAc>
      </p:transition>
    </mc:Choice>
    <mc:Fallback xmlns="">
      <p:transition spd="med">
        <p:fade/>
        <p:sndAc>
          <p:stSnd>
            <p:snd r:embed="rId4" name="push.wav"/>
          </p:stSnd>
        </p:sndAc>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106690"/>
          </a:xfrm>
        </p:spPr>
        <p:txBody>
          <a:bodyPr>
            <a:normAutofit/>
          </a:bodyPr>
          <a:lstStyle/>
          <a:p>
            <a:pPr algn="ctr"/>
            <a:r>
              <a:rPr lang="en-US" sz="4800" dirty="0" smtClean="0">
                <a:latin typeface="Arial" panose="020B0604020202020204" pitchFamily="34" charset="0"/>
                <a:cs typeface="Arial" panose="020B0604020202020204" pitchFamily="34" charset="0"/>
              </a:rPr>
              <a:t>They are just above </a:t>
            </a:r>
            <a:br>
              <a:rPr lang="en-US" sz="4800" dirty="0" smtClean="0">
                <a:latin typeface="Arial" panose="020B0604020202020204" pitchFamily="34" charset="0"/>
                <a:cs typeface="Arial" panose="020B0604020202020204" pitchFamily="34" charset="0"/>
              </a:rPr>
            </a:br>
            <a:r>
              <a:rPr lang="en-US" sz="4800" dirty="0" smtClean="0">
                <a:latin typeface="Arial" panose="020B0604020202020204" pitchFamily="34" charset="0"/>
                <a:cs typeface="Arial" panose="020B0604020202020204" pitchFamily="34" charset="0"/>
              </a:rPr>
              <a:t>your eyes</a:t>
            </a: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3858556"/>
      </p:ext>
    </p:extLst>
  </p:cSld>
  <p:clrMapOvr>
    <a:masterClrMapping/>
  </p:clrMapOvr>
  <p:transition spd="slow">
    <p:fade/>
    <p:sndAc>
      <p:stSnd>
        <p:snd r:embed="rId2" name="push.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800" dirty="0" err="1">
                <a:latin typeface="Arial" panose="020B0604020202020204" pitchFamily="34" charset="0"/>
                <a:cs typeface="Arial" panose="020B0604020202020204" pitchFamily="34" charset="0"/>
              </a:rPr>
              <a:t>E</a:t>
            </a:r>
            <a:r>
              <a:rPr lang="es-MX" sz="4800" dirty="0" err="1" smtClean="0">
                <a:latin typeface="Arial" panose="020B0604020202020204" pitchFamily="34" charset="0"/>
                <a:cs typeface="Arial" panose="020B0604020202020204" pitchFamily="34" charset="0"/>
              </a:rPr>
              <a:t>yebrows</a:t>
            </a:r>
            <a:endParaRPr lang="es-MX" sz="4800" dirty="0">
              <a:latin typeface="Arial" panose="020B0604020202020204" pitchFamily="34" charset="0"/>
              <a:cs typeface="Arial" panose="020B0604020202020204" pitchFamily="34" charset="0"/>
            </a:endParaRPr>
          </a:p>
        </p:txBody>
      </p:sp>
      <p:pic>
        <p:nvPicPr>
          <p:cNvPr id="5122" name="Picture 2" descr="https://i.ytimg.com/vi/rETyupL-MDg/maxresdefault.jpg"/>
          <p:cNvPicPr>
            <a:picLocks noChangeAspect="1" noChangeArrowheads="1"/>
          </p:cNvPicPr>
          <p:nvPr/>
        </p:nvPicPr>
        <p:blipFill rotWithShape="1">
          <a:blip r:embed="rId3">
            <a:extLst>
              <a:ext uri="{28A0092B-C50C-407E-A947-70E740481C1C}">
                <a14:useLocalDpi xmlns:a14="http://schemas.microsoft.com/office/drawing/2010/main" val="0"/>
              </a:ext>
            </a:extLst>
          </a:blip>
          <a:srcRect l="17850" t="44514" r="15520"/>
          <a:stretch/>
        </p:blipFill>
        <p:spPr bwMode="auto">
          <a:xfrm>
            <a:off x="611560" y="2060848"/>
            <a:ext cx="8092923" cy="3788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712236"/>
      </p:ext>
    </p:extLst>
  </p:cSld>
  <p:clrMapOvr>
    <a:masterClrMapping/>
  </p:clrMapOvr>
  <p:transition spd="med">
    <p:fade/>
    <p:sndAc>
      <p:stSnd>
        <p:snd r:embed="rId2" name="push.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627711"/>
          </a:xfrm>
        </p:spPr>
        <p:txBody>
          <a:bodyPr>
            <a:normAutofit/>
          </a:bodyPr>
          <a:lstStyle/>
          <a:p>
            <a:pPr algn="ctr"/>
            <a:r>
              <a:rPr lang="en-US" sz="4800" dirty="0">
                <a:latin typeface="Arial" panose="020B0604020202020204" pitchFamily="34" charset="0"/>
                <a:cs typeface="Arial" panose="020B0604020202020204" pitchFamily="34" charset="0"/>
              </a:rPr>
              <a:t>THEY ARE USED TO SEE AROUND US, THEY ARE IN OUR </a:t>
            </a:r>
            <a:r>
              <a:rPr lang="en-US" sz="4800" dirty="0" smtClean="0">
                <a:latin typeface="Arial" panose="020B0604020202020204" pitchFamily="34" charset="0"/>
                <a:cs typeface="Arial" panose="020B0604020202020204" pitchFamily="34" charset="0"/>
              </a:rPr>
              <a:t>FACE.</a:t>
            </a:r>
            <a:r>
              <a:rPr lang="en-US" sz="4800" dirty="0">
                <a:latin typeface="Arial" panose="020B0604020202020204" pitchFamily="34" charset="0"/>
                <a:cs typeface="Arial" panose="020B0604020202020204" pitchFamily="34" charset="0"/>
              </a:rPr>
              <a:t/>
            </a:r>
            <a:br>
              <a:rPr lang="en-US" sz="4800" dirty="0">
                <a:latin typeface="Arial" panose="020B0604020202020204" pitchFamily="34" charset="0"/>
                <a:cs typeface="Arial" panose="020B0604020202020204" pitchFamily="34" charset="0"/>
              </a:rPr>
            </a:b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7007588"/>
      </p:ext>
    </p:extLst>
  </p:cSld>
  <p:clrMapOvr>
    <a:masterClrMapping/>
  </p:clrMapOvr>
  <p:transition spd="med">
    <p:fade/>
    <p:sndAc>
      <p:stSnd>
        <p:snd r:embed="rId2" name="click.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09601"/>
            <a:ext cx="8435279" cy="1595263"/>
          </a:xfrm>
        </p:spPr>
        <p:txBody>
          <a:bodyPr>
            <a:normAutofit/>
          </a:bodyPr>
          <a:lstStyle/>
          <a:p>
            <a:pPr algn="ctr"/>
            <a:r>
              <a:rPr lang="es-MX" sz="4800" dirty="0" err="1" smtClean="0">
                <a:latin typeface="Arial" panose="020B0604020202020204" pitchFamily="34" charset="0"/>
                <a:cs typeface="Arial" panose="020B0604020202020204" pitchFamily="34" charset="0"/>
              </a:rPr>
              <a:t>Eyes</a:t>
            </a:r>
            <a:r>
              <a:rPr lang="es-MX" sz="4800" dirty="0" smtClean="0">
                <a:latin typeface="Arial" panose="020B0604020202020204" pitchFamily="34" charset="0"/>
                <a:cs typeface="Arial" panose="020B0604020202020204" pitchFamily="34" charset="0"/>
              </a:rPr>
              <a:t/>
            </a:r>
            <a:br>
              <a:rPr lang="es-MX" sz="4800" dirty="0" smtClean="0">
                <a:latin typeface="Arial" panose="020B0604020202020204" pitchFamily="34" charset="0"/>
                <a:cs typeface="Arial" panose="020B0604020202020204" pitchFamily="34" charset="0"/>
              </a:rPr>
            </a:b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457200" y="1556792"/>
            <a:ext cx="8443692" cy="4694327"/>
          </a:xfrm>
          <a:prstGeom prst="rect">
            <a:avLst/>
          </a:prstGeom>
        </p:spPr>
      </p:pic>
    </p:spTree>
    <p:extLst>
      <p:ext uri="{BB962C8B-B14F-4D97-AF65-F5344CB8AC3E}">
        <p14:creationId xmlns:p14="http://schemas.microsoft.com/office/powerpoint/2010/main" val="3434665942"/>
      </p:ext>
    </p:extLst>
  </p:cSld>
  <p:clrMapOvr>
    <a:masterClrMapping/>
  </p:clrMapOvr>
  <mc:AlternateContent xmlns:mc="http://schemas.openxmlformats.org/markup-compatibility/2006" xmlns:p14="http://schemas.microsoft.com/office/powerpoint/2010/main">
    <mc:Choice Requires="p14">
      <p:transition spd="med">
        <p14:ripple/>
        <p:sndAc>
          <p:stSnd>
            <p:snd r:embed="rId2" name="click.wav"/>
          </p:stSnd>
        </p:sndAc>
      </p:transition>
    </mc:Choice>
    <mc:Fallback xmlns="">
      <p:transition spd="med">
        <p:fade/>
        <p:sndAc>
          <p:stSnd>
            <p:snd r:embed="rId4" name="click.wav"/>
          </p:stSnd>
        </p:sndAc>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483695"/>
          </a:xfrm>
        </p:spPr>
        <p:txBody>
          <a:bodyPr>
            <a:normAutofit/>
          </a:bodyPr>
          <a:lstStyle/>
          <a:p>
            <a:pPr algn="ctr"/>
            <a:r>
              <a:rPr lang="en-US" sz="4800" dirty="0">
                <a:latin typeface="Arial" panose="020B0604020202020204" pitchFamily="34" charset="0"/>
                <a:cs typeface="Arial" panose="020B0604020202020204" pitchFamily="34" charset="0"/>
              </a:rPr>
              <a:t>All humans </a:t>
            </a:r>
            <a:r>
              <a:rPr lang="en-US" sz="4800" dirty="0" smtClean="0">
                <a:latin typeface="Arial" panose="020B0604020202020204" pitchFamily="34" charset="0"/>
                <a:cs typeface="Arial" panose="020B0604020202020204" pitchFamily="34" charset="0"/>
              </a:rPr>
              <a:t>have got </a:t>
            </a:r>
            <a:r>
              <a:rPr lang="en-US" sz="4800" dirty="0">
                <a:latin typeface="Arial" panose="020B0604020202020204" pitchFamily="34" charset="0"/>
                <a:cs typeface="Arial" panose="020B0604020202020204" pitchFamily="34" charset="0"/>
              </a:rPr>
              <a:t>two </a:t>
            </a:r>
            <a:r>
              <a:rPr lang="en-US" sz="4800" dirty="0" smtClean="0">
                <a:latin typeface="Arial" panose="020B0604020202020204" pitchFamily="34" charset="0"/>
                <a:cs typeface="Arial" panose="020B0604020202020204" pitchFamily="34" charset="0"/>
              </a:rPr>
              <a:t> </a:t>
            </a:r>
            <a:r>
              <a:rPr lang="en-US" sz="4800" dirty="0">
                <a:latin typeface="Arial" panose="020B0604020202020204" pitchFamily="34" charset="0"/>
                <a:cs typeface="Arial" panose="020B0604020202020204" pitchFamily="34" charset="0"/>
              </a:rPr>
              <a:t>and </a:t>
            </a:r>
            <a:r>
              <a:rPr lang="en-US" sz="4800" dirty="0" smtClean="0">
                <a:latin typeface="Arial" panose="020B0604020202020204" pitchFamily="34" charset="0"/>
                <a:cs typeface="Arial" panose="020B0604020202020204" pitchFamily="34" charset="0"/>
              </a:rPr>
              <a:t>we use them </a:t>
            </a:r>
            <a:r>
              <a:rPr lang="en-US" sz="4800" dirty="0">
                <a:latin typeface="Arial" panose="020B0604020202020204" pitchFamily="34" charset="0"/>
                <a:cs typeface="Arial" panose="020B0604020202020204" pitchFamily="34" charset="0"/>
              </a:rPr>
              <a:t>to </a:t>
            </a:r>
            <a:r>
              <a:rPr lang="en-US" sz="4800" dirty="0" smtClean="0">
                <a:latin typeface="Arial" panose="020B0604020202020204" pitchFamily="34" charset="0"/>
                <a:cs typeface="Arial" panose="020B0604020202020204" pitchFamily="34" charset="0"/>
              </a:rPr>
              <a:t>hear</a:t>
            </a:r>
            <a:br>
              <a:rPr lang="en-US" sz="4800" dirty="0" smtClean="0">
                <a:latin typeface="Arial" panose="020B0604020202020204" pitchFamily="34" charset="0"/>
                <a:cs typeface="Arial" panose="020B0604020202020204" pitchFamily="34" charset="0"/>
              </a:rPr>
            </a:b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1483395"/>
      </p:ext>
    </p:extLst>
  </p:cSld>
  <p:clrMapOvr>
    <a:masterClrMapping/>
  </p:clrMapOvr>
  <p:transition spd="med">
    <p:blinds dir="vert"/>
    <p:sndAc>
      <p:stSnd>
        <p:snd r:embed="rId2" name="push.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400" dirty="0">
                <a:latin typeface="Arial" panose="020B0604020202020204" pitchFamily="34" charset="0"/>
                <a:cs typeface="Arial" panose="020B0604020202020204" pitchFamily="34" charset="0"/>
              </a:rPr>
              <a:t>EARS</a:t>
            </a:r>
          </a:p>
        </p:txBody>
      </p:sp>
      <p:pic>
        <p:nvPicPr>
          <p:cNvPr id="3" name="Imagen 2"/>
          <p:cNvPicPr>
            <a:picLocks noChangeAspect="1"/>
          </p:cNvPicPr>
          <p:nvPr/>
        </p:nvPicPr>
        <p:blipFill>
          <a:blip r:embed="rId3"/>
          <a:stretch>
            <a:fillRect/>
          </a:stretch>
        </p:blipFill>
        <p:spPr>
          <a:xfrm>
            <a:off x="457201" y="1700808"/>
            <a:ext cx="8230313" cy="4523624"/>
          </a:xfrm>
          <a:prstGeom prst="rect">
            <a:avLst/>
          </a:prstGeom>
        </p:spPr>
      </p:pic>
    </p:spTree>
    <p:extLst>
      <p:ext uri="{BB962C8B-B14F-4D97-AF65-F5344CB8AC3E}">
        <p14:creationId xmlns:p14="http://schemas.microsoft.com/office/powerpoint/2010/main" val="204226462"/>
      </p:ext>
    </p:extLst>
  </p:cSld>
  <p:clrMapOvr>
    <a:masterClrMapping/>
  </p:clrMapOvr>
  <p:transition spd="med">
    <p:fade/>
    <p:sndAc>
      <p:stSnd>
        <p:snd r:embed="rId2" name="click.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627711"/>
          </a:xfrm>
        </p:spPr>
        <p:txBody>
          <a:bodyPr>
            <a:normAutofit/>
          </a:bodyPr>
          <a:lstStyle/>
          <a:p>
            <a:pPr algn="ctr"/>
            <a:r>
              <a:rPr lang="en-US" sz="4800" dirty="0">
                <a:latin typeface="Arial" panose="020B0604020202020204" pitchFamily="34" charset="0"/>
                <a:cs typeface="Arial" panose="020B0604020202020204" pitchFamily="34" charset="0"/>
              </a:rPr>
              <a:t>This has </a:t>
            </a:r>
            <a:r>
              <a:rPr lang="en-US" sz="4800" dirty="0" smtClean="0">
                <a:latin typeface="Arial" panose="020B0604020202020204" pitchFamily="34" charset="0"/>
                <a:cs typeface="Arial" panose="020B0604020202020204" pitchFamily="34" charset="0"/>
              </a:rPr>
              <a:t>got several uses: to </a:t>
            </a:r>
            <a:r>
              <a:rPr lang="en-US" sz="4800" dirty="0">
                <a:latin typeface="Arial" panose="020B0604020202020204" pitchFamily="34" charset="0"/>
                <a:cs typeface="Arial" panose="020B0604020202020204" pitchFamily="34" charset="0"/>
              </a:rPr>
              <a:t>eat, to talk, </a:t>
            </a:r>
            <a:r>
              <a:rPr lang="en-US" sz="4800" dirty="0" smtClean="0">
                <a:latin typeface="Arial" panose="020B0604020202020204" pitchFamily="34" charset="0"/>
                <a:cs typeface="Arial" panose="020B0604020202020204" pitchFamily="34" charset="0"/>
              </a:rPr>
              <a:t> TO </a:t>
            </a:r>
            <a:r>
              <a:rPr lang="en-US" sz="4800" dirty="0" err="1" smtClean="0">
                <a:latin typeface="Arial" panose="020B0604020202020204" pitchFamily="34" charset="0"/>
                <a:cs typeface="Arial" panose="020B0604020202020204" pitchFamily="34" charset="0"/>
              </a:rPr>
              <a:t>breatH</a:t>
            </a:r>
            <a:r>
              <a:rPr lang="en-US" sz="4800" dirty="0" smtClean="0">
                <a:latin typeface="Arial" panose="020B0604020202020204" pitchFamily="34" charset="0"/>
                <a:cs typeface="Arial" panose="020B0604020202020204" pitchFamily="34" charset="0"/>
              </a:rPr>
              <a:t>. IT IS AT THE BOTTOM OF THE face.</a:t>
            </a:r>
            <a:endParaRPr lang="en-US"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74666"/>
      </p:ext>
    </p:extLst>
  </p:cSld>
  <p:clrMapOvr>
    <a:masterClrMapping/>
  </p:clrMapOvr>
  <mc:AlternateContent xmlns:mc="http://schemas.openxmlformats.org/markup-compatibility/2006" xmlns:p14="http://schemas.microsoft.com/office/powerpoint/2010/main">
    <mc:Choice Requires="p14">
      <p:transition spd="med">
        <p14:glitter pattern="hexagon"/>
        <p:sndAc>
          <p:stSnd>
            <p:snd r:embed="rId2" name="push.wav"/>
          </p:stSnd>
        </p:sndAc>
      </p:transition>
    </mc:Choice>
    <mc:Fallback xmlns="">
      <p:transition spd="med">
        <p:fade/>
        <p:sndAc>
          <p:stSnd>
            <p:snd r:embed="rId3" name="push.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548680"/>
            <a:ext cx="8424936" cy="1656183"/>
          </a:xfrm>
        </p:spPr>
        <p:txBody>
          <a:bodyPr>
            <a:normAutofit fontScale="90000"/>
          </a:bodyPr>
          <a:lstStyle/>
          <a:p>
            <a:r>
              <a:rPr lang="es-ES" b="1" dirty="0" smtClean="0">
                <a:latin typeface="Arial Black" pitchFamily="34" charset="0"/>
              </a:rPr>
              <a:t>Módulo IV Yo: Cómo soy y cómo son quienes me rodean</a:t>
            </a:r>
            <a:br>
              <a:rPr lang="es-ES" b="1" dirty="0" smtClean="0">
                <a:latin typeface="Arial Black" pitchFamily="34" charset="0"/>
              </a:rPr>
            </a:br>
            <a:r>
              <a:rPr lang="es-ES" sz="2700" b="1" dirty="0" smtClean="0">
                <a:latin typeface="Arial Black" pitchFamily="34" charset="0"/>
              </a:rPr>
              <a:t>Tema 1: Descripción de personas en relación con la apariencia física y la personalidad.</a:t>
            </a:r>
            <a:endParaRPr lang="es-ES" sz="2700" b="1" dirty="0">
              <a:latin typeface="Arial Black" pitchFamily="34" charset="0"/>
            </a:endParaRPr>
          </a:p>
        </p:txBody>
      </p:sp>
      <p:sp>
        <p:nvSpPr>
          <p:cNvPr id="3" name="2 Marcador de texto"/>
          <p:cNvSpPr>
            <a:spLocks noGrp="1"/>
          </p:cNvSpPr>
          <p:nvPr>
            <p:ph type="body" idx="1"/>
          </p:nvPr>
        </p:nvSpPr>
        <p:spPr>
          <a:xfrm>
            <a:off x="323528" y="2348880"/>
            <a:ext cx="8568952" cy="3744416"/>
          </a:xfrm>
        </p:spPr>
        <p:txBody>
          <a:bodyPr>
            <a:normAutofit lnSpcReduction="10000"/>
          </a:bodyPr>
          <a:lstStyle/>
          <a:p>
            <a:r>
              <a:rPr lang="es-ES" sz="2800" dirty="0" smtClean="0"/>
              <a:t>Objetivos </a:t>
            </a:r>
          </a:p>
          <a:p>
            <a:pPr marL="457200" indent="-457200">
              <a:buFont typeface="Arial" pitchFamily="34" charset="0"/>
              <a:buChar char="•"/>
            </a:pPr>
            <a:r>
              <a:rPr lang="es-ES" sz="2800" dirty="0" smtClean="0"/>
              <a:t>Identifica las partes del cuerpo y las relaciona con su función.</a:t>
            </a:r>
          </a:p>
          <a:p>
            <a:pPr marL="457200" indent="-457200">
              <a:buFont typeface="Arial" pitchFamily="34" charset="0"/>
              <a:buChar char="•"/>
            </a:pPr>
            <a:r>
              <a:rPr lang="es-ES" sz="2800" dirty="0" smtClean="0"/>
              <a:t>Utiliza vocabulario del cuerpo para describir su apariencia física y a las  personas que lo rodean.</a:t>
            </a:r>
          </a:p>
          <a:p>
            <a:pPr marL="457200" indent="-457200">
              <a:buFont typeface="Arial" pitchFamily="34" charset="0"/>
              <a:buChar char="•"/>
            </a:pPr>
            <a:r>
              <a:rPr lang="es-ES" sz="2800" dirty="0" smtClean="0"/>
              <a:t>Emplea contenidos conceptuales como </a:t>
            </a:r>
            <a:r>
              <a:rPr lang="es-ES" sz="2800" dirty="0" err="1" smtClean="0"/>
              <a:t>have</a:t>
            </a:r>
            <a:r>
              <a:rPr lang="es-ES" sz="2800" dirty="0" smtClean="0"/>
              <a:t>/has </a:t>
            </a:r>
            <a:r>
              <a:rPr lang="es-ES" sz="2800" dirty="0" err="1" smtClean="0"/>
              <a:t>got</a:t>
            </a:r>
            <a:r>
              <a:rPr lang="es-ES" sz="2800" dirty="0" smtClean="0"/>
              <a:t> para expresar pertenencia y can para expresar habilidades.</a:t>
            </a:r>
          </a:p>
          <a:p>
            <a:endParaRPr lang="es-ES" dirty="0"/>
          </a:p>
        </p:txBody>
      </p:sp>
    </p:spTree>
    <p:extLst>
      <p:ext uri="{BB962C8B-B14F-4D97-AF65-F5344CB8AC3E}">
        <p14:creationId xmlns:p14="http://schemas.microsoft.com/office/powerpoint/2010/main" val="308848272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dirty="0" err="1" smtClean="0">
                <a:latin typeface="Arial" panose="020B0604020202020204" pitchFamily="34" charset="0"/>
                <a:cs typeface="Arial" panose="020B0604020202020204" pitchFamily="34" charset="0"/>
              </a:rPr>
              <a:t>mouth</a:t>
            </a: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611560" y="1772816"/>
            <a:ext cx="8230313" cy="4523624"/>
          </a:xfrm>
          <a:prstGeom prst="rect">
            <a:avLst/>
          </a:prstGeom>
        </p:spPr>
      </p:pic>
    </p:spTree>
    <p:extLst>
      <p:ext uri="{BB962C8B-B14F-4D97-AF65-F5344CB8AC3E}">
        <p14:creationId xmlns:p14="http://schemas.microsoft.com/office/powerpoint/2010/main" val="3427815722"/>
      </p:ext>
    </p:extLst>
  </p:cSld>
  <p:clrMapOvr>
    <a:masterClrMapping/>
  </p:clrMapOvr>
  <p:transition spd="med">
    <p:wheel spokes="1"/>
    <p:sndAc>
      <p:stSnd>
        <p:snd r:embed="rId2" name="click.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699719"/>
          </a:xfrm>
        </p:spPr>
        <p:txBody>
          <a:bodyPr>
            <a:normAutofit/>
          </a:bodyPr>
          <a:lstStyle/>
          <a:p>
            <a:pPr algn="ctr"/>
            <a:r>
              <a:rPr lang="en-US" sz="4800" dirty="0">
                <a:latin typeface="Arial" panose="020B0604020202020204" pitchFamily="34" charset="0"/>
                <a:cs typeface="Arial" panose="020B0604020202020204" pitchFamily="34" charset="0"/>
              </a:rPr>
              <a:t>All humans have </a:t>
            </a:r>
            <a:r>
              <a:rPr lang="en-US" sz="4800" dirty="0" smtClean="0">
                <a:latin typeface="Arial" panose="020B0604020202020204" pitchFamily="34" charset="0"/>
                <a:cs typeface="Arial" panose="020B0604020202020204" pitchFamily="34" charset="0"/>
              </a:rPr>
              <a:t>got 10 IN THEIR hands.</a:t>
            </a: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7097647"/>
      </p:ext>
    </p:extLst>
  </p:cSld>
  <p:clrMapOvr>
    <a:masterClrMapping/>
  </p:clrMapOvr>
  <mc:AlternateContent xmlns:mc="http://schemas.openxmlformats.org/markup-compatibility/2006" xmlns:p14="http://schemas.microsoft.com/office/powerpoint/2010/main">
    <mc:Choice Requires="p14">
      <p:transition spd="med">
        <p14:honeycomb/>
        <p:sndAc>
          <p:stSnd>
            <p:snd r:embed="rId2" name="push.wav"/>
          </p:stSnd>
        </p:sndAc>
      </p:transition>
    </mc:Choice>
    <mc:Fallback xmlns="">
      <p:transition spd="med">
        <p:fade/>
        <p:sndAc>
          <p:stSnd>
            <p:snd r:embed="rId3" name="push.wav"/>
          </p:stSnd>
        </p:sndAc>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err="1" smtClean="0"/>
              <a:t>fingers</a:t>
            </a:r>
            <a:endParaRPr lang="es-MX" dirty="0"/>
          </a:p>
        </p:txBody>
      </p:sp>
      <p:pic>
        <p:nvPicPr>
          <p:cNvPr id="3" name="Imagen 2"/>
          <p:cNvPicPr>
            <a:picLocks noChangeAspect="1"/>
          </p:cNvPicPr>
          <p:nvPr/>
        </p:nvPicPr>
        <p:blipFill>
          <a:blip r:embed="rId3"/>
          <a:stretch>
            <a:fillRect/>
          </a:stretch>
        </p:blipFill>
        <p:spPr>
          <a:xfrm>
            <a:off x="228244" y="1772816"/>
            <a:ext cx="8230313" cy="4523624"/>
          </a:xfrm>
          <a:prstGeom prst="rect">
            <a:avLst/>
          </a:prstGeom>
        </p:spPr>
      </p:pic>
    </p:spTree>
    <p:extLst>
      <p:ext uri="{BB962C8B-B14F-4D97-AF65-F5344CB8AC3E}">
        <p14:creationId xmlns:p14="http://schemas.microsoft.com/office/powerpoint/2010/main" val="703024062"/>
      </p:ext>
    </p:extLst>
  </p:cSld>
  <p:clrMapOvr>
    <a:masterClrMapping/>
  </p:clrMapOvr>
  <mc:AlternateContent xmlns:mc="http://schemas.openxmlformats.org/markup-compatibility/2006" xmlns:p14="http://schemas.microsoft.com/office/powerpoint/2010/main">
    <mc:Choice Requires="p14">
      <p:transition spd="med">
        <p14:prism/>
        <p:sndAc>
          <p:stSnd>
            <p:snd r:embed="rId2" name="click.wav"/>
          </p:stSnd>
        </p:sndAc>
      </p:transition>
    </mc:Choice>
    <mc:Fallback xmlns="">
      <p:transition spd="med">
        <p:fade/>
        <p:sndAc>
          <p:stSnd>
            <p:snd r:embed="rId4" name="click.wav"/>
          </p:stSnd>
        </p:sndAc>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267671"/>
          </a:xfrm>
        </p:spPr>
        <p:txBody>
          <a:bodyPr>
            <a:normAutofit fontScale="90000"/>
          </a:bodyPr>
          <a:lstStyle/>
          <a:p>
            <a:pPr algn="ctr"/>
            <a:r>
              <a:rPr lang="en-US" sz="4800" dirty="0" smtClean="0">
                <a:latin typeface="Arial" panose="020B0604020202020204" pitchFamily="34" charset="0"/>
                <a:cs typeface="Arial" panose="020B0604020202020204" pitchFamily="34" charset="0"/>
              </a:rPr>
              <a:t> IT is </a:t>
            </a:r>
            <a:r>
              <a:rPr lang="en-US" sz="4800" dirty="0">
                <a:latin typeface="Arial" panose="020B0604020202020204" pitchFamily="34" charset="0"/>
                <a:cs typeface="Arial" panose="020B0604020202020204" pitchFamily="34" charset="0"/>
              </a:rPr>
              <a:t>the front of the head, from the eyebrows to the chin, </a:t>
            </a:r>
            <a:r>
              <a:rPr lang="en-US" sz="4800" dirty="0" smtClean="0">
                <a:latin typeface="Arial" panose="020B0604020202020204" pitchFamily="34" charset="0"/>
                <a:cs typeface="Arial" panose="020B0604020202020204" pitchFamily="34" charset="0"/>
              </a:rPr>
              <a:t>IT HAS </a:t>
            </a:r>
            <a:r>
              <a:rPr lang="en-US" sz="4800" dirty="0">
                <a:latin typeface="Arial" panose="020B0604020202020204" pitchFamily="34" charset="0"/>
                <a:cs typeface="Arial" panose="020B0604020202020204" pitchFamily="34" charset="0"/>
              </a:rPr>
              <a:t>eyebrows, eyes, nose, cheeks, mouth, lips, teeth, skin, and chin.</a:t>
            </a:r>
            <a:br>
              <a:rPr lang="en-US" sz="4800" dirty="0">
                <a:latin typeface="Arial" panose="020B0604020202020204" pitchFamily="34" charset="0"/>
                <a:cs typeface="Arial" panose="020B0604020202020204" pitchFamily="34" charset="0"/>
              </a:rPr>
            </a:b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6271701"/>
      </p:ext>
    </p:extLst>
  </p:cSld>
  <p:clrMapOvr>
    <a:masterClrMapping/>
  </p:clrMapOvr>
  <mc:AlternateContent xmlns:mc="http://schemas.openxmlformats.org/markup-compatibility/2006" xmlns:p14="http://schemas.microsoft.com/office/powerpoint/2010/main">
    <mc:Choice Requires="p14">
      <p:transition spd="med">
        <p14:shred/>
        <p:sndAc>
          <p:stSnd>
            <p:snd r:embed="rId2" name="click.wav"/>
          </p:stSnd>
        </p:sndAc>
      </p:transition>
    </mc:Choice>
    <mc:Fallback xmlns="">
      <p:transition spd="med">
        <p:fade/>
        <p:sndAc>
          <p:stSnd>
            <p:snd r:embed="rId3" name="click.wav"/>
          </p:stSnd>
        </p:sndAc>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dirty="0" err="1" smtClean="0">
                <a:latin typeface="Arial" panose="020B0604020202020204" pitchFamily="34" charset="0"/>
                <a:cs typeface="Arial" panose="020B0604020202020204" pitchFamily="34" charset="0"/>
              </a:rPr>
              <a:t>face</a:t>
            </a: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457201" y="1772816"/>
            <a:ext cx="7859215" cy="4782093"/>
          </a:xfrm>
          <a:prstGeom prst="rect">
            <a:avLst/>
          </a:prstGeom>
        </p:spPr>
      </p:pic>
    </p:spTree>
    <p:extLst>
      <p:ext uri="{BB962C8B-B14F-4D97-AF65-F5344CB8AC3E}">
        <p14:creationId xmlns:p14="http://schemas.microsoft.com/office/powerpoint/2010/main" val="2770074208"/>
      </p:ext>
    </p:extLst>
  </p:cSld>
  <p:clrMapOvr>
    <a:masterClrMapping/>
  </p:clrMapOvr>
  <mc:AlternateContent xmlns:mc="http://schemas.openxmlformats.org/markup-compatibility/2006" xmlns:p14="http://schemas.microsoft.com/office/powerpoint/2010/main">
    <mc:Choice Requires="p14">
      <p:transition spd="med">
        <p14:flip dir="r"/>
        <p:sndAc>
          <p:stSnd>
            <p:snd r:embed="rId2" name="push.wav"/>
          </p:stSnd>
        </p:sndAc>
      </p:transition>
    </mc:Choice>
    <mc:Fallback xmlns="">
      <p:transition spd="med">
        <p:fade/>
        <p:sndAc>
          <p:stSnd>
            <p:snd r:embed="rId4" name="push.wav"/>
          </p:stSnd>
        </p:sndAc>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483695"/>
          </a:xfrm>
        </p:spPr>
        <p:txBody>
          <a:bodyPr/>
          <a:lstStyle/>
          <a:p>
            <a:pPr algn="ctr"/>
            <a:r>
              <a:rPr lang="es-MX" sz="6000" dirty="0" err="1"/>
              <a:t>you</a:t>
            </a:r>
            <a:r>
              <a:rPr lang="es-MX" sz="6000" dirty="0"/>
              <a:t> </a:t>
            </a:r>
            <a:r>
              <a:rPr lang="es-MX" sz="6000" dirty="0" smtClean="0"/>
              <a:t>use IT </a:t>
            </a:r>
            <a:r>
              <a:rPr lang="es-MX" sz="6000" dirty="0"/>
              <a:t>to </a:t>
            </a:r>
            <a:r>
              <a:rPr lang="es-MX" sz="6000" dirty="0" err="1"/>
              <a:t>smell</a:t>
            </a:r>
            <a:r>
              <a:rPr lang="es-MX" dirty="0"/>
              <a:t/>
            </a:r>
            <a:br>
              <a:rPr lang="es-MX" dirty="0"/>
            </a:br>
            <a:endParaRPr lang="es-MX" dirty="0"/>
          </a:p>
        </p:txBody>
      </p:sp>
    </p:spTree>
    <p:extLst>
      <p:ext uri="{BB962C8B-B14F-4D97-AF65-F5344CB8AC3E}">
        <p14:creationId xmlns:p14="http://schemas.microsoft.com/office/powerpoint/2010/main" val="3878130903"/>
      </p:ext>
    </p:extLst>
  </p:cSld>
  <p:clrMapOvr>
    <a:masterClrMapping/>
  </p:clrMapOvr>
  <mc:AlternateContent xmlns:mc="http://schemas.openxmlformats.org/markup-compatibility/2006" xmlns:p14="http://schemas.microsoft.com/office/powerpoint/2010/main">
    <mc:Choice Requires="p14">
      <p:transition spd="med">
        <p14:vortex dir="r"/>
        <p:sndAc>
          <p:stSnd>
            <p:snd r:embed="rId2" name="push.wav"/>
          </p:stSnd>
        </p:sndAc>
      </p:transition>
    </mc:Choice>
    <mc:Fallback xmlns="">
      <p:transition spd="med">
        <p:fade/>
        <p:sndAc>
          <p:stSnd>
            <p:snd r:embed="rId3" name="push.wav"/>
          </p:stSnd>
        </p:sndAc>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400" dirty="0" err="1" smtClean="0">
                <a:latin typeface="Arial" panose="020B0604020202020204" pitchFamily="34" charset="0"/>
                <a:cs typeface="Arial" panose="020B0604020202020204" pitchFamily="34" charset="0"/>
              </a:rPr>
              <a:t>Nose</a:t>
            </a:r>
            <a:endParaRPr lang="es-MX" sz="44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1475656" y="2044325"/>
            <a:ext cx="6120914" cy="4432176"/>
          </a:xfrm>
          <a:prstGeom prst="rect">
            <a:avLst/>
          </a:prstGeom>
        </p:spPr>
      </p:pic>
    </p:spTree>
    <p:extLst>
      <p:ext uri="{BB962C8B-B14F-4D97-AF65-F5344CB8AC3E}">
        <p14:creationId xmlns:p14="http://schemas.microsoft.com/office/powerpoint/2010/main" val="2758907702"/>
      </p:ext>
    </p:extLst>
  </p:cSld>
  <p:clrMapOvr>
    <a:masterClrMapping/>
  </p:clrMapOvr>
  <mc:AlternateContent xmlns:mc="http://schemas.openxmlformats.org/markup-compatibility/2006" xmlns:p14="http://schemas.microsoft.com/office/powerpoint/2010/main">
    <mc:Choice Requires="p14">
      <p:transition spd="med">
        <p14:warp dir="in"/>
        <p:sndAc>
          <p:stSnd>
            <p:snd r:embed="rId2" name="push.wav"/>
          </p:stSnd>
        </p:sndAc>
      </p:transition>
    </mc:Choice>
    <mc:Fallback xmlns="">
      <p:transition spd="med">
        <p:fade/>
        <p:sndAc>
          <p:stSnd>
            <p:snd r:embed="rId4" name="push.wav"/>
          </p:stSnd>
        </p:sndAc>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483695"/>
          </a:xfrm>
        </p:spPr>
        <p:txBody>
          <a:bodyPr>
            <a:normAutofit/>
          </a:bodyPr>
          <a:lstStyle/>
          <a:p>
            <a:pPr algn="ctr"/>
            <a:r>
              <a:rPr lang="en-US" sz="4800" dirty="0" smtClean="0">
                <a:latin typeface="Arial" panose="020B0604020202020204" pitchFamily="34" charset="0"/>
                <a:cs typeface="Arial" panose="020B0604020202020204" pitchFamily="34" charset="0"/>
              </a:rPr>
              <a:t>We use them to kiss</a:t>
            </a:r>
            <a:r>
              <a:rPr lang="en-US" sz="4800" dirty="0">
                <a:latin typeface="Arial" panose="020B0604020202020204" pitchFamily="34" charset="0"/>
                <a:cs typeface="Arial" panose="020B0604020202020204" pitchFamily="34" charset="0"/>
              </a:rPr>
              <a:t/>
            </a:r>
            <a:br>
              <a:rPr lang="en-US" sz="4800" dirty="0">
                <a:latin typeface="Arial" panose="020B0604020202020204" pitchFamily="34" charset="0"/>
                <a:cs typeface="Arial" panose="020B0604020202020204" pitchFamily="34" charset="0"/>
              </a:rPr>
            </a:b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17617346"/>
      </p:ext>
    </p:extLst>
  </p:cSld>
  <p:clrMapOvr>
    <a:masterClrMapping/>
  </p:clrMapOvr>
  <p:transition spd="med">
    <p:comb/>
    <p:sndAc>
      <p:stSnd>
        <p:snd r:embed="rId2" name="push.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620688"/>
            <a:ext cx="7772400" cy="1456267"/>
          </a:xfrm>
        </p:spPr>
        <p:txBody>
          <a:bodyPr>
            <a:normAutofit/>
          </a:bodyPr>
          <a:lstStyle/>
          <a:p>
            <a:pPr algn="ctr"/>
            <a:r>
              <a:rPr lang="es-MX" sz="4800" dirty="0" err="1" smtClean="0">
                <a:latin typeface="Arial" panose="020B0604020202020204" pitchFamily="34" charset="0"/>
                <a:cs typeface="Arial" panose="020B0604020202020204" pitchFamily="34" charset="0"/>
              </a:rPr>
              <a:t>lips</a:t>
            </a: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1760419" y="2076955"/>
            <a:ext cx="5474682" cy="3310415"/>
          </a:xfrm>
          <a:prstGeom prst="rect">
            <a:avLst/>
          </a:prstGeom>
        </p:spPr>
      </p:pic>
    </p:spTree>
    <p:extLst>
      <p:ext uri="{BB962C8B-B14F-4D97-AF65-F5344CB8AC3E}">
        <p14:creationId xmlns:p14="http://schemas.microsoft.com/office/powerpoint/2010/main" val="4024017525"/>
      </p:ext>
    </p:extLst>
  </p:cSld>
  <p:clrMapOvr>
    <a:masterClrMapping/>
  </p:clrMapOvr>
  <mc:AlternateContent xmlns:mc="http://schemas.openxmlformats.org/markup-compatibility/2006" xmlns:p14="http://schemas.microsoft.com/office/powerpoint/2010/main">
    <mc:Choice Requires="p14">
      <p:transition spd="med">
        <p14:doors dir="vert"/>
        <p:sndAc>
          <p:stSnd>
            <p:snd r:embed="rId2" name="push.wav"/>
          </p:stSnd>
        </p:sndAc>
      </p:transition>
    </mc:Choice>
    <mc:Fallback xmlns="">
      <p:transition spd="med">
        <p:fade/>
        <p:sndAc>
          <p:stSnd>
            <p:snd r:embed="rId4" name="push.wav"/>
          </p:stSnd>
        </p:sndAc>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627711"/>
          </a:xfrm>
        </p:spPr>
        <p:txBody>
          <a:bodyPr>
            <a:normAutofit/>
          </a:bodyPr>
          <a:lstStyle/>
          <a:p>
            <a:pPr algn="ctr"/>
            <a:r>
              <a:rPr lang="en-US" sz="4400" dirty="0" smtClean="0">
                <a:latin typeface="Arial" panose="020B0604020202020204" pitchFamily="34" charset="0"/>
                <a:cs typeface="Arial" panose="020B0604020202020204" pitchFamily="34" charset="0"/>
              </a:rPr>
              <a:t> WE use THEM </a:t>
            </a:r>
            <a:r>
              <a:rPr lang="en-US" sz="4400" dirty="0">
                <a:latin typeface="Arial" panose="020B0604020202020204" pitchFamily="34" charset="0"/>
                <a:cs typeface="Arial" panose="020B0604020202020204" pitchFamily="34" charset="0"/>
              </a:rPr>
              <a:t>to walk.</a:t>
            </a:r>
            <a:br>
              <a:rPr lang="en-US" sz="4400" dirty="0">
                <a:latin typeface="Arial" panose="020B0604020202020204" pitchFamily="34" charset="0"/>
                <a:cs typeface="Arial" panose="020B0604020202020204" pitchFamily="34" charset="0"/>
              </a:rPr>
            </a:br>
            <a:r>
              <a:rPr lang="en-US" sz="4400" dirty="0">
                <a:latin typeface="Arial" panose="020B0604020202020204" pitchFamily="34" charset="0"/>
                <a:cs typeface="Arial" panose="020B0604020202020204" pitchFamily="34" charset="0"/>
              </a:rPr>
              <a:t>you can put </a:t>
            </a:r>
            <a:r>
              <a:rPr lang="en-US" sz="4400" dirty="0" smtClean="0">
                <a:latin typeface="Arial" panose="020B0604020202020204" pitchFamily="34" charset="0"/>
                <a:cs typeface="Arial" panose="020B0604020202020204" pitchFamily="34" charset="0"/>
              </a:rPr>
              <a:t>on your  shoes IN THEM.</a:t>
            </a:r>
            <a:endParaRPr lang="es-MX"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3067154"/>
      </p:ext>
    </p:extLst>
  </p:cSld>
  <p:clrMapOvr>
    <a:masterClrMapping/>
  </p:clrMapOvr>
  <mc:AlternateContent xmlns:mc="http://schemas.openxmlformats.org/markup-compatibility/2006" xmlns:p14="http://schemas.microsoft.com/office/powerpoint/2010/main">
    <mc:Choice Requires="p14">
      <p:transition spd="med">
        <p14:gallery dir="l"/>
        <p:sndAc>
          <p:stSnd>
            <p:snd r:embed="rId2" name="push.wav"/>
          </p:stSnd>
        </p:sndAc>
      </p:transition>
    </mc:Choice>
    <mc:Fallback xmlns="">
      <p:transition spd="med">
        <p:fade/>
        <p:sndAc>
          <p:stSnd>
            <p:snd r:embed="rId3" name="push.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76672"/>
            <a:ext cx="7772399" cy="1008113"/>
          </a:xfrm>
        </p:spPr>
        <p:txBody>
          <a:bodyPr/>
          <a:lstStyle/>
          <a:p>
            <a:pPr algn="ctr"/>
            <a:r>
              <a:rPr lang="es-ES" b="1" dirty="0">
                <a:latin typeface="Arial Black" pitchFamily="34" charset="0"/>
              </a:rPr>
              <a:t>Descripción de la actividad</a:t>
            </a:r>
          </a:p>
        </p:txBody>
      </p:sp>
      <p:sp>
        <p:nvSpPr>
          <p:cNvPr id="3" name="2 Marcador de texto"/>
          <p:cNvSpPr>
            <a:spLocks noGrp="1"/>
          </p:cNvSpPr>
          <p:nvPr>
            <p:ph type="body" idx="1"/>
          </p:nvPr>
        </p:nvSpPr>
        <p:spPr>
          <a:xfrm>
            <a:off x="611560" y="1340768"/>
            <a:ext cx="7772399" cy="4824536"/>
          </a:xfrm>
        </p:spPr>
        <p:txBody>
          <a:bodyPr>
            <a:noAutofit/>
          </a:bodyPr>
          <a:lstStyle/>
          <a:p>
            <a:r>
              <a:rPr lang="es-ES" sz="2400" dirty="0"/>
              <a:t>Se divide la clase en dos equipos, A y B</a:t>
            </a:r>
            <a:br>
              <a:rPr lang="es-ES" sz="2400" dirty="0"/>
            </a:br>
            <a:r>
              <a:rPr lang="es-ES" sz="2400" dirty="0"/>
              <a:t>Cada equipo debe participar por turnos , se inicia con el equipo A, se proyecta sólo la definición de la </a:t>
            </a:r>
            <a:r>
              <a:rPr lang="es-ES" sz="2400" dirty="0"/>
              <a:t>parte del </a:t>
            </a:r>
            <a:r>
              <a:rPr lang="es-ES" sz="2400" dirty="0" err="1"/>
              <a:t>cuerpoy</a:t>
            </a:r>
            <a:r>
              <a:rPr lang="es-ES" sz="2400" dirty="0"/>
              <a:t> </a:t>
            </a:r>
            <a:r>
              <a:rPr lang="es-ES" sz="2400" dirty="0"/>
              <a:t>un integrante del cada equipo debe leerla  en voz alta mientras que el resto de sus compañeros de equipo deben decir el nombre de </a:t>
            </a:r>
            <a:r>
              <a:rPr lang="es-ES" sz="2400" dirty="0"/>
              <a:t>dicha parte del cuerpo.</a:t>
            </a:r>
            <a:r>
              <a:rPr lang="es-ES" sz="2400" dirty="0"/>
              <a:t/>
            </a:r>
            <a:br>
              <a:rPr lang="es-ES" sz="2400" dirty="0"/>
            </a:br>
            <a:r>
              <a:rPr lang="es-ES" sz="2400" dirty="0"/>
              <a:t>En aso de que ningún miembro del equipo responda correctamente, se le dará la palabra al equipo contrario.</a:t>
            </a:r>
            <a:br>
              <a:rPr lang="es-ES" sz="2400" dirty="0"/>
            </a:br>
            <a:r>
              <a:rPr lang="es-ES" sz="2400" dirty="0"/>
              <a:t>Después de que los alumnos hayan mencionado la respuesta correcta se les mostrará la imagen para comprobar la respuesta correcta</a:t>
            </a:r>
            <a:r>
              <a:rPr lang="es-ES" sz="2400" dirty="0"/>
              <a:t>.</a:t>
            </a:r>
            <a:endParaRPr lang="es-ES" sz="2400" dirty="0"/>
          </a:p>
        </p:txBody>
      </p:sp>
    </p:spTree>
    <p:extLst>
      <p:ext uri="{BB962C8B-B14F-4D97-AF65-F5344CB8AC3E}">
        <p14:creationId xmlns:p14="http://schemas.microsoft.com/office/powerpoint/2010/main" val="18846346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dirty="0" err="1" smtClean="0">
                <a:latin typeface="Arial" panose="020B0604020202020204" pitchFamily="34" charset="0"/>
                <a:cs typeface="Arial" panose="020B0604020202020204" pitchFamily="34" charset="0"/>
              </a:rPr>
              <a:t>feet</a:t>
            </a: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718640" y="2065868"/>
            <a:ext cx="7492633" cy="3889585"/>
          </a:xfrm>
          <a:prstGeom prst="rect">
            <a:avLst/>
          </a:prstGeom>
        </p:spPr>
      </p:pic>
    </p:spTree>
    <p:extLst>
      <p:ext uri="{BB962C8B-B14F-4D97-AF65-F5344CB8AC3E}">
        <p14:creationId xmlns:p14="http://schemas.microsoft.com/office/powerpoint/2010/main" val="676398855"/>
      </p:ext>
    </p:extLst>
  </p:cSld>
  <p:clrMapOvr>
    <a:masterClrMapping/>
  </p:clrMapOvr>
  <mc:AlternateContent xmlns:mc="http://schemas.openxmlformats.org/markup-compatibility/2006" xmlns:p14="http://schemas.microsoft.com/office/powerpoint/2010/main">
    <mc:Choice Requires="p14">
      <p:transition spd="med">
        <p14:ferris dir="l"/>
        <p:sndAc>
          <p:stSnd>
            <p:snd r:embed="rId2" name="push.wav"/>
          </p:stSnd>
        </p:sndAc>
      </p:transition>
    </mc:Choice>
    <mc:Fallback xmlns="">
      <p:transition spd="med">
        <p:fade/>
        <p:sndAc>
          <p:stSnd>
            <p:snd r:embed="rId4" name="push.wav"/>
          </p:stSnd>
        </p:sndAc>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555703"/>
          </a:xfrm>
        </p:spPr>
        <p:txBody>
          <a:bodyPr>
            <a:normAutofit/>
          </a:bodyPr>
          <a:lstStyle/>
          <a:p>
            <a:pPr algn="ctr"/>
            <a:r>
              <a:rPr lang="es-MX" sz="4800" dirty="0" smtClean="0">
                <a:latin typeface="Arial" panose="020B0604020202020204" pitchFamily="34" charset="0"/>
                <a:cs typeface="Arial" panose="020B0604020202020204" pitchFamily="34" charset="0"/>
              </a:rPr>
              <a:t> </a:t>
            </a:r>
            <a:r>
              <a:rPr lang="es-MX" sz="4800" dirty="0" err="1" smtClean="0">
                <a:latin typeface="Arial" panose="020B0604020202020204" pitchFamily="34" charset="0"/>
                <a:cs typeface="Arial" panose="020B0604020202020204" pitchFamily="34" charset="0"/>
              </a:rPr>
              <a:t>it</a:t>
            </a:r>
            <a:r>
              <a:rPr lang="es-MX" sz="4800" dirty="0" smtClean="0">
                <a:latin typeface="Arial" panose="020B0604020202020204" pitchFamily="34" charset="0"/>
                <a:cs typeface="Arial" panose="020B0604020202020204" pitchFamily="34" charset="0"/>
              </a:rPr>
              <a:t> HOLDS </a:t>
            </a:r>
            <a:r>
              <a:rPr lang="es-MX" sz="4800" dirty="0">
                <a:latin typeface="Arial" panose="020B0604020202020204" pitchFamily="34" charset="0"/>
                <a:cs typeface="Arial" panose="020B0604020202020204" pitchFamily="34" charset="0"/>
              </a:rPr>
              <a:t>YOUR </a:t>
            </a:r>
            <a:r>
              <a:rPr lang="es-MX" sz="4800" dirty="0" smtClean="0">
                <a:latin typeface="Arial" panose="020B0604020202020204" pitchFamily="34" charset="0"/>
                <a:cs typeface="Arial" panose="020B0604020202020204" pitchFamily="34" charset="0"/>
              </a:rPr>
              <a:t>HEAD</a:t>
            </a:r>
            <a:r>
              <a:rPr lang="es-MX" sz="4800" dirty="0">
                <a:latin typeface="Arial" panose="020B0604020202020204" pitchFamily="34" charset="0"/>
                <a:cs typeface="Arial" panose="020B0604020202020204" pitchFamily="34" charset="0"/>
              </a:rPr>
              <a:t/>
            </a:r>
            <a:br>
              <a:rPr lang="es-MX" sz="4800" dirty="0">
                <a:latin typeface="Arial" panose="020B0604020202020204" pitchFamily="34" charset="0"/>
                <a:cs typeface="Arial" panose="020B0604020202020204" pitchFamily="34" charset="0"/>
              </a:rPr>
            </a:b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7764109"/>
      </p:ext>
    </p:extLst>
  </p:cSld>
  <p:clrMapOvr>
    <a:masterClrMapping/>
  </p:clrMapOvr>
  <mc:AlternateContent xmlns:mc="http://schemas.openxmlformats.org/markup-compatibility/2006" xmlns:p14="http://schemas.microsoft.com/office/powerpoint/2010/main">
    <mc:Choice Requires="p14">
      <p:transition spd="med">
        <p14:flythrough/>
        <p:sndAc>
          <p:stSnd>
            <p:snd r:embed="rId2" name="push.wav"/>
          </p:stSnd>
        </p:sndAc>
      </p:transition>
    </mc:Choice>
    <mc:Fallback xmlns="">
      <p:transition spd="med">
        <p:fade/>
        <p:sndAc>
          <p:stSnd>
            <p:snd r:embed="rId3" name="push.wav"/>
          </p:stSnd>
        </p:sndAc>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dirty="0" err="1" smtClean="0">
                <a:latin typeface="Arial" panose="020B0604020202020204" pitchFamily="34" charset="0"/>
                <a:cs typeface="Arial" panose="020B0604020202020204" pitchFamily="34" charset="0"/>
              </a:rPr>
              <a:t>neck</a:t>
            </a: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2086863" y="2065868"/>
            <a:ext cx="4513075" cy="4513075"/>
          </a:xfrm>
          <a:prstGeom prst="rect">
            <a:avLst/>
          </a:prstGeom>
        </p:spPr>
      </p:pic>
    </p:spTree>
    <p:extLst>
      <p:ext uri="{BB962C8B-B14F-4D97-AF65-F5344CB8AC3E}">
        <p14:creationId xmlns:p14="http://schemas.microsoft.com/office/powerpoint/2010/main" val="2658492113"/>
      </p:ext>
    </p:extLst>
  </p:cSld>
  <p:clrMapOvr>
    <a:masterClrMapping/>
  </p:clrMapOvr>
  <mc:AlternateContent xmlns:mc="http://schemas.openxmlformats.org/markup-compatibility/2006" xmlns:p14="http://schemas.microsoft.com/office/powerpoint/2010/main">
    <mc:Choice Requires="p14">
      <p:transition spd="med">
        <p14:conveyor dir="l"/>
        <p:sndAc>
          <p:stSnd>
            <p:snd r:embed="rId2" name="push.wav"/>
          </p:stSnd>
        </p:sndAc>
      </p:transition>
    </mc:Choice>
    <mc:Fallback xmlns="">
      <p:transition spd="med">
        <p:fade/>
        <p:sndAc>
          <p:stSnd>
            <p:snd r:embed="rId4" name="push.wav"/>
          </p:stSnd>
        </p:sndAc>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411687"/>
          </a:xfrm>
        </p:spPr>
        <p:txBody>
          <a:bodyPr>
            <a:normAutofit/>
          </a:bodyPr>
          <a:lstStyle/>
          <a:p>
            <a:pPr algn="ctr"/>
            <a:r>
              <a:rPr lang="en-US" sz="4800" dirty="0" smtClean="0">
                <a:latin typeface="Arial" panose="020B0604020202020204" pitchFamily="34" charset="0"/>
                <a:cs typeface="Arial" panose="020B0604020202020204" pitchFamily="34" charset="0"/>
              </a:rPr>
              <a:t>They PROTEC </a:t>
            </a:r>
            <a:r>
              <a:rPr lang="en-US" sz="4800" dirty="0">
                <a:latin typeface="Arial" panose="020B0604020202020204" pitchFamily="34" charset="0"/>
                <a:cs typeface="Arial" panose="020B0604020202020204" pitchFamily="34" charset="0"/>
              </a:rPr>
              <a:t>YOUR EYES FROM </a:t>
            </a:r>
            <a:r>
              <a:rPr lang="en-US" sz="4800" dirty="0" smtClean="0">
                <a:latin typeface="Arial" panose="020B0604020202020204" pitchFamily="34" charset="0"/>
                <a:cs typeface="Arial" panose="020B0604020202020204" pitchFamily="34" charset="0"/>
              </a:rPr>
              <a:t>DUST </a:t>
            </a: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9968738"/>
      </p:ext>
    </p:extLst>
  </p:cSld>
  <p:clrMapOvr>
    <a:masterClrMapping/>
  </p:clrMapOvr>
  <p:transition spd="med">
    <p:checker/>
    <p:sndAc>
      <p:stSnd>
        <p:snd r:embed="rId2" name="push.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dirty="0" err="1" smtClean="0">
                <a:latin typeface="Arial" panose="020B0604020202020204" pitchFamily="34" charset="0"/>
                <a:cs typeface="Arial" panose="020B0604020202020204" pitchFamily="34" charset="0"/>
              </a:rPr>
              <a:t>Eyeslashes</a:t>
            </a: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1403648" y="2065868"/>
            <a:ext cx="6553768" cy="3682303"/>
          </a:xfrm>
          <a:prstGeom prst="rect">
            <a:avLst/>
          </a:prstGeom>
        </p:spPr>
      </p:pic>
    </p:spTree>
    <p:extLst>
      <p:ext uri="{BB962C8B-B14F-4D97-AF65-F5344CB8AC3E}">
        <p14:creationId xmlns:p14="http://schemas.microsoft.com/office/powerpoint/2010/main" val="3894040470"/>
      </p:ext>
    </p:extLst>
  </p:cSld>
  <p:clrMapOvr>
    <a:masterClrMapping/>
  </p:clrMapOvr>
  <p:transition spd="med">
    <p:circle/>
    <p:sndAc>
      <p:stSnd>
        <p:snd r:embed="rId2" name="click.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987751"/>
          </a:xfrm>
        </p:spPr>
        <p:txBody>
          <a:bodyPr>
            <a:normAutofit/>
          </a:bodyPr>
          <a:lstStyle/>
          <a:p>
            <a:pPr algn="ctr"/>
            <a:r>
              <a:rPr lang="en-US" sz="4400" dirty="0">
                <a:latin typeface="Arial" panose="020B0604020202020204" pitchFamily="34" charset="0"/>
                <a:cs typeface="Arial" panose="020B0604020202020204" pitchFamily="34" charset="0"/>
              </a:rPr>
              <a:t>YOU CAN SIT ON </a:t>
            </a:r>
            <a:r>
              <a:rPr lang="en-US" sz="4400" dirty="0" smtClean="0">
                <a:latin typeface="Arial" panose="020B0604020202020204" pitchFamily="34" charset="0"/>
                <a:cs typeface="Arial" panose="020B0604020202020204" pitchFamily="34" charset="0"/>
              </a:rPr>
              <a:t>THEM,</a:t>
            </a:r>
            <a:r>
              <a:rPr lang="en-US" sz="4400" dirty="0">
                <a:latin typeface="Arial" panose="020B0604020202020204" pitchFamily="34" charset="0"/>
                <a:cs typeface="Arial" panose="020B0604020202020204" pitchFamily="34" charset="0"/>
              </a:rPr>
              <a:t/>
            </a:r>
            <a:br>
              <a:rPr lang="en-US" sz="4400" dirty="0">
                <a:latin typeface="Arial" panose="020B0604020202020204" pitchFamily="34" charset="0"/>
                <a:cs typeface="Arial" panose="020B0604020202020204" pitchFamily="34" charset="0"/>
              </a:rPr>
            </a:br>
            <a:r>
              <a:rPr lang="en-US" sz="4400" dirty="0" smtClean="0">
                <a:latin typeface="Arial" panose="020B0604020202020204" pitchFamily="34" charset="0"/>
                <a:cs typeface="Arial" panose="020B0604020202020204" pitchFamily="34" charset="0"/>
              </a:rPr>
              <a:t> they ARE </a:t>
            </a:r>
            <a:r>
              <a:rPr lang="en-US" sz="4400" dirty="0">
                <a:latin typeface="Arial" panose="020B0604020202020204" pitchFamily="34" charset="0"/>
                <a:cs typeface="Arial" panose="020B0604020202020204" pitchFamily="34" charset="0"/>
              </a:rPr>
              <a:t>MUSCLES </a:t>
            </a:r>
            <a:br>
              <a:rPr lang="en-US" sz="4400" dirty="0">
                <a:latin typeface="Arial" panose="020B0604020202020204" pitchFamily="34" charset="0"/>
                <a:cs typeface="Arial" panose="020B0604020202020204" pitchFamily="34" charset="0"/>
              </a:rPr>
            </a:br>
            <a:endParaRPr lang="es-MX"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7875697"/>
      </p:ext>
    </p:extLst>
  </p:cSld>
  <p:clrMapOvr>
    <a:masterClrMapping/>
  </p:clrMapOvr>
  <mc:AlternateContent xmlns:mc="http://schemas.openxmlformats.org/markup-compatibility/2006" xmlns:p14="http://schemas.microsoft.com/office/powerpoint/2010/main">
    <mc:Choice Requires="p14">
      <p:transition spd="med">
        <p14:pan dir="u"/>
        <p:sndAc>
          <p:stSnd>
            <p:snd r:embed="rId2" name="push.wav"/>
          </p:stSnd>
        </p:sndAc>
      </p:transition>
    </mc:Choice>
    <mc:Fallback xmlns="">
      <p:transition spd="med">
        <p:fade/>
        <p:sndAc>
          <p:stSnd>
            <p:snd r:embed="rId3" name="push.wav"/>
          </p:stSnd>
        </p:sndAc>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dirty="0" smtClean="0">
                <a:latin typeface="Arial" panose="020B0604020202020204" pitchFamily="34" charset="0"/>
                <a:cs typeface="Arial" panose="020B0604020202020204" pitchFamily="34" charset="0"/>
              </a:rPr>
              <a:t>BUTTOCKS</a:t>
            </a: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1084470" y="2065868"/>
            <a:ext cx="7145131" cy="3334801"/>
          </a:xfrm>
          <a:prstGeom prst="rect">
            <a:avLst/>
          </a:prstGeom>
        </p:spPr>
      </p:pic>
    </p:spTree>
    <p:extLst>
      <p:ext uri="{BB962C8B-B14F-4D97-AF65-F5344CB8AC3E}">
        <p14:creationId xmlns:p14="http://schemas.microsoft.com/office/powerpoint/2010/main" val="1700050117"/>
      </p:ext>
    </p:extLst>
  </p:cSld>
  <p:clrMapOvr>
    <a:masterClrMapping/>
  </p:clrMapOvr>
  <mc:AlternateContent xmlns:mc="http://schemas.openxmlformats.org/markup-compatibility/2006" xmlns:p14="http://schemas.microsoft.com/office/powerpoint/2010/main">
    <mc:Choice Requires="p14">
      <p:transition spd="slow" p14:dur="1250">
        <p:checker/>
        <p:sndAc>
          <p:stSnd>
            <p:snd r:embed="rId2" name="push.wav"/>
          </p:stSnd>
        </p:sndAc>
      </p:transition>
    </mc:Choice>
    <mc:Fallback xmlns="">
      <p:transition spd="slow">
        <p:checker/>
        <p:sndAc>
          <p:stSnd>
            <p:snd r:embed="rId4" name="push.wav"/>
          </p:stSnd>
        </p:sndAc>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483695"/>
          </a:xfrm>
        </p:spPr>
        <p:txBody>
          <a:bodyPr>
            <a:normAutofit/>
          </a:bodyPr>
          <a:lstStyle/>
          <a:p>
            <a:pPr algn="ctr"/>
            <a:r>
              <a:rPr lang="en-US" sz="4800" dirty="0">
                <a:latin typeface="Arial" panose="020B0604020202020204" pitchFamily="34" charset="0"/>
                <a:cs typeface="Arial" panose="020B0604020202020204" pitchFamily="34" charset="0"/>
              </a:rPr>
              <a:t>YOU CAN COMB IT </a:t>
            </a:r>
            <a:br>
              <a:rPr lang="en-US" sz="4800" dirty="0">
                <a:latin typeface="Arial" panose="020B0604020202020204" pitchFamily="34" charset="0"/>
                <a:cs typeface="Arial" panose="020B0604020202020204" pitchFamily="34" charset="0"/>
              </a:rPr>
            </a:br>
            <a:r>
              <a:rPr lang="en-US" sz="4800" dirty="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YOU </a:t>
            </a:r>
            <a:r>
              <a:rPr lang="en-US" sz="4800" dirty="0">
                <a:latin typeface="Arial" panose="020B0604020202020204" pitchFamily="34" charset="0"/>
                <a:cs typeface="Arial" panose="020B0604020202020204" pitchFamily="34" charset="0"/>
              </a:rPr>
              <a:t>CAN CUT IT</a:t>
            </a:r>
            <a:br>
              <a:rPr lang="en-US" sz="4800" dirty="0">
                <a:latin typeface="Arial" panose="020B0604020202020204" pitchFamily="34" charset="0"/>
                <a:cs typeface="Arial" panose="020B0604020202020204" pitchFamily="34" charset="0"/>
              </a:rPr>
            </a:br>
            <a:r>
              <a:rPr lang="en-US" sz="4800" dirty="0" err="1" smtClean="0">
                <a:latin typeface="Arial" panose="020B0604020202020204" pitchFamily="34" charset="0"/>
                <a:cs typeface="Arial" panose="020B0604020202020204" pitchFamily="34" charset="0"/>
              </a:rPr>
              <a:t>IT</a:t>
            </a:r>
            <a:r>
              <a:rPr lang="en-US" sz="4800" dirty="0" smtClean="0">
                <a:latin typeface="Arial" panose="020B0604020202020204" pitchFamily="34" charset="0"/>
                <a:cs typeface="Arial" panose="020B0604020202020204" pitchFamily="34" charset="0"/>
              </a:rPr>
              <a:t> </a:t>
            </a:r>
            <a:r>
              <a:rPr lang="en-US" sz="4800" dirty="0">
                <a:latin typeface="Arial" panose="020B0604020202020204" pitchFamily="34" charset="0"/>
                <a:cs typeface="Arial" panose="020B0604020202020204" pitchFamily="34" charset="0"/>
              </a:rPr>
              <a:t>CAN BE LONG OR SHORT, CURLY OR </a:t>
            </a:r>
            <a:r>
              <a:rPr lang="en-US" sz="4800" dirty="0" smtClean="0">
                <a:latin typeface="Arial" panose="020B0604020202020204" pitchFamily="34" charset="0"/>
                <a:cs typeface="Arial" panose="020B0604020202020204" pitchFamily="34" charset="0"/>
              </a:rPr>
              <a:t>STRAIGHT. </a:t>
            </a:r>
            <a:r>
              <a:rPr lang="en-US" sz="4800" dirty="0">
                <a:latin typeface="Arial" panose="020B0604020202020204" pitchFamily="34" charset="0"/>
                <a:cs typeface="Arial" panose="020B0604020202020204" pitchFamily="34" charset="0"/>
              </a:rPr>
              <a:t/>
            </a:r>
            <a:br>
              <a:rPr lang="en-US" sz="4800" dirty="0">
                <a:latin typeface="Arial" panose="020B0604020202020204" pitchFamily="34" charset="0"/>
                <a:cs typeface="Arial" panose="020B0604020202020204" pitchFamily="34" charset="0"/>
              </a:rPr>
            </a:b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4151498"/>
      </p:ext>
    </p:extLst>
  </p:cSld>
  <p:clrMapOvr>
    <a:masterClrMapping/>
  </p:clrMapOvr>
  <p:transition spd="med">
    <p:split orient="vert"/>
    <p:sndAc>
      <p:stSnd>
        <p:snd r:embed="rId2" name="push.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dirty="0" err="1" smtClean="0">
                <a:latin typeface="Arial" panose="020B0604020202020204" pitchFamily="34" charset="0"/>
                <a:cs typeface="Arial" panose="020B0604020202020204" pitchFamily="34" charset="0"/>
              </a:rPr>
              <a:t>hair</a:t>
            </a: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2339752" y="1772816"/>
            <a:ext cx="4608512" cy="4614412"/>
          </a:xfrm>
          <a:prstGeom prst="rect">
            <a:avLst/>
          </a:prstGeom>
        </p:spPr>
      </p:pic>
    </p:spTree>
    <p:extLst>
      <p:ext uri="{BB962C8B-B14F-4D97-AF65-F5344CB8AC3E}">
        <p14:creationId xmlns:p14="http://schemas.microsoft.com/office/powerpoint/2010/main" val="4053825442"/>
      </p:ext>
    </p:extLst>
  </p:cSld>
  <p:clrMapOvr>
    <a:masterClrMapping/>
  </p:clrMapOvr>
  <p:transition spd="med">
    <p:fade/>
    <p:sndAc>
      <p:stSnd>
        <p:snd r:embed="rId2" name="push.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627711"/>
          </a:xfrm>
        </p:spPr>
        <p:txBody>
          <a:bodyPr>
            <a:normAutofit/>
          </a:bodyPr>
          <a:lstStyle/>
          <a:p>
            <a:pPr algn="ctr"/>
            <a:r>
              <a:rPr lang="en-US" sz="4800" dirty="0"/>
              <a:t>the back part of the foot in humans, below and behind the </a:t>
            </a:r>
            <a:r>
              <a:rPr lang="en-US" sz="4800" dirty="0" smtClean="0"/>
              <a:t>ankle</a:t>
            </a:r>
            <a:r>
              <a:rPr lang="es-MX" sz="4800" dirty="0">
                <a:latin typeface="Arial" panose="020B0604020202020204" pitchFamily="34" charset="0"/>
                <a:cs typeface="Arial" panose="020B0604020202020204" pitchFamily="34" charset="0"/>
              </a:rPr>
              <a:t/>
            </a:r>
            <a:br>
              <a:rPr lang="es-MX" sz="4800" dirty="0">
                <a:latin typeface="Arial" panose="020B0604020202020204" pitchFamily="34" charset="0"/>
                <a:cs typeface="Arial" panose="020B0604020202020204" pitchFamily="34" charset="0"/>
              </a:rPr>
            </a:b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9455905"/>
      </p:ext>
    </p:extLst>
  </p:cSld>
  <p:clrMapOvr>
    <a:masterClrMapping/>
  </p:clrMapOvr>
  <p:transition spd="med">
    <p:fade/>
    <p:sndAc>
      <p:stSnd>
        <p:snd r:embed="rId2" name="push.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92696"/>
            <a:ext cx="7772400" cy="5184576"/>
          </a:xfrm>
        </p:spPr>
        <p:txBody>
          <a:bodyPr>
            <a:normAutofit fontScale="90000"/>
          </a:bodyPr>
          <a:lstStyle/>
          <a:p>
            <a:r>
              <a:rPr lang="es-ES" cap="none" dirty="0" smtClean="0">
                <a:latin typeface="+mn-lt"/>
              </a:rPr>
              <a:t>Posteriormente el equipo B inicia con la misma dinámica hasta  tener la respuesta correcta.</a:t>
            </a:r>
            <a:br>
              <a:rPr lang="es-ES" cap="none" dirty="0" smtClean="0">
                <a:latin typeface="+mn-lt"/>
              </a:rPr>
            </a:br>
            <a:r>
              <a:rPr lang="es-ES" cap="none" dirty="0" smtClean="0">
                <a:latin typeface="+mn-lt"/>
              </a:rPr>
              <a:t> De esta forma se proyectarán todas las láminas para que ambos equipos participen.</a:t>
            </a:r>
            <a:br>
              <a:rPr lang="es-ES" cap="none" dirty="0" smtClean="0">
                <a:latin typeface="+mn-lt"/>
              </a:rPr>
            </a:br>
            <a:r>
              <a:rPr lang="es-ES" cap="none" dirty="0" smtClean="0">
                <a:latin typeface="+mn-lt"/>
              </a:rPr>
              <a:t>Se llevará el conteo de aciertos de cada equipo. El equipo que tenga más puntos será el ganador</a:t>
            </a:r>
            <a:br>
              <a:rPr lang="es-ES" cap="none" dirty="0" smtClean="0">
                <a:latin typeface="+mn-lt"/>
              </a:rPr>
            </a:br>
            <a:r>
              <a:rPr lang="es-ES" cap="none" dirty="0" smtClean="0">
                <a:latin typeface="+mn-lt"/>
              </a:rPr>
              <a:t/>
            </a:r>
            <a:br>
              <a:rPr lang="es-ES" cap="none" dirty="0" smtClean="0">
                <a:latin typeface="+mn-lt"/>
              </a:rPr>
            </a:br>
            <a:r>
              <a:rPr lang="es-ES" cap="none" dirty="0" smtClean="0">
                <a:latin typeface="+mn-lt"/>
              </a:rPr>
              <a:t>Extensión</a:t>
            </a:r>
            <a:r>
              <a:rPr lang="es-ES" cap="none" dirty="0" smtClean="0">
                <a:latin typeface="+mn-lt"/>
              </a:rPr>
              <a:t>: al finalizar la actividad el alumno realiza una descripción </a:t>
            </a:r>
            <a:r>
              <a:rPr lang="es-ES" cap="none" dirty="0" smtClean="0">
                <a:latin typeface="+mn-lt"/>
              </a:rPr>
              <a:t>física utilizando las partes del cuerpo vistas en la presentación, utilizando adjetivos, y </a:t>
            </a:r>
            <a:r>
              <a:rPr lang="es-ES" i="1" cap="none" dirty="0" err="1" smtClean="0">
                <a:latin typeface="+mn-lt"/>
              </a:rPr>
              <a:t>have</a:t>
            </a:r>
            <a:r>
              <a:rPr lang="es-ES" i="1" cap="none" dirty="0" smtClean="0">
                <a:latin typeface="+mn-lt"/>
              </a:rPr>
              <a:t> </a:t>
            </a:r>
            <a:r>
              <a:rPr lang="es-ES" i="1" cap="none" dirty="0" err="1" smtClean="0">
                <a:latin typeface="+mn-lt"/>
              </a:rPr>
              <a:t>got</a:t>
            </a:r>
            <a:r>
              <a:rPr lang="es-ES" cap="none" dirty="0" smtClean="0">
                <a:latin typeface="+mn-lt"/>
              </a:rPr>
              <a:t>.</a:t>
            </a:r>
            <a:endParaRPr lang="es-ES" cap="none" dirty="0">
              <a:latin typeface="+mn-lt"/>
            </a:endParaRPr>
          </a:p>
        </p:txBody>
      </p:sp>
    </p:spTree>
    <p:extLst>
      <p:ext uri="{BB962C8B-B14F-4D97-AF65-F5344CB8AC3E}">
        <p14:creationId xmlns:p14="http://schemas.microsoft.com/office/powerpoint/2010/main" val="19953525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dirty="0" err="1" smtClean="0">
                <a:latin typeface="Arial" panose="020B0604020202020204" pitchFamily="34" charset="0"/>
                <a:cs typeface="Arial" panose="020B0604020202020204" pitchFamily="34" charset="0"/>
              </a:rPr>
              <a:t>heel</a:t>
            </a: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2267744" y="2065868"/>
            <a:ext cx="4682134" cy="3517697"/>
          </a:xfrm>
          <a:prstGeom prst="rect">
            <a:avLst/>
          </a:prstGeom>
        </p:spPr>
      </p:pic>
    </p:spTree>
    <p:extLst>
      <p:ext uri="{BB962C8B-B14F-4D97-AF65-F5344CB8AC3E}">
        <p14:creationId xmlns:p14="http://schemas.microsoft.com/office/powerpoint/2010/main" val="1372715169"/>
      </p:ext>
    </p:extLst>
  </p:cSld>
  <p:clrMapOvr>
    <a:masterClrMapping/>
  </p:clrMapOvr>
  <p:transition spd="med">
    <p:fade/>
    <p:sndAc>
      <p:stSnd>
        <p:snd r:embed="rId2" name="push.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1340768"/>
            <a:ext cx="7772400" cy="4104456"/>
          </a:xfrm>
        </p:spPr>
        <p:txBody>
          <a:bodyPr>
            <a:noAutofit/>
          </a:bodyPr>
          <a:lstStyle/>
          <a:p>
            <a:pPr algn="ctr"/>
            <a:r>
              <a:rPr lang="es-MX" sz="4800" dirty="0" err="1" smtClean="0">
                <a:latin typeface="Arial" panose="020B0604020202020204" pitchFamily="34" charset="0"/>
                <a:cs typeface="Arial" panose="020B0604020202020204" pitchFamily="34" charset="0"/>
              </a:rPr>
              <a:t>You</a:t>
            </a:r>
            <a:r>
              <a:rPr lang="es-MX" sz="4800" dirty="0" smtClean="0">
                <a:latin typeface="Arial" panose="020B0604020202020204" pitchFamily="34" charset="0"/>
                <a:cs typeface="Arial" panose="020B0604020202020204" pitchFamily="34" charset="0"/>
              </a:rPr>
              <a:t> use </a:t>
            </a:r>
            <a:r>
              <a:rPr lang="es-MX" sz="4800" dirty="0" err="1" smtClean="0">
                <a:latin typeface="Arial" panose="020B0604020202020204" pitchFamily="34" charset="0"/>
                <a:cs typeface="Arial" panose="020B0604020202020204" pitchFamily="34" charset="0"/>
              </a:rPr>
              <a:t>them</a:t>
            </a:r>
            <a:r>
              <a:rPr lang="es-MX" sz="4800" dirty="0" smtClean="0">
                <a:latin typeface="Arial" panose="020B0604020202020204" pitchFamily="34" charset="0"/>
                <a:cs typeface="Arial" panose="020B0604020202020204" pitchFamily="34" charset="0"/>
              </a:rPr>
              <a:t> </a:t>
            </a:r>
            <a:r>
              <a:rPr lang="es-MX" sz="4800" dirty="0" err="1" smtClean="0">
                <a:latin typeface="Arial" panose="020B0604020202020204" pitchFamily="34" charset="0"/>
                <a:cs typeface="Arial" panose="020B0604020202020204" pitchFamily="34" charset="0"/>
              </a:rPr>
              <a:t>to</a:t>
            </a:r>
            <a:r>
              <a:rPr lang="es-MX" sz="4800" dirty="0" smtClean="0">
                <a:latin typeface="Arial" panose="020B0604020202020204" pitchFamily="34" charset="0"/>
                <a:cs typeface="Arial" panose="020B0604020202020204" pitchFamily="34" charset="0"/>
              </a:rPr>
              <a:t> </a:t>
            </a:r>
            <a:r>
              <a:rPr lang="es-MX" sz="4800" dirty="0" err="1" smtClean="0">
                <a:latin typeface="Arial" panose="020B0604020202020204" pitchFamily="34" charset="0"/>
                <a:cs typeface="Arial" panose="020B0604020202020204" pitchFamily="34" charset="0"/>
              </a:rPr>
              <a:t>touch</a:t>
            </a:r>
            <a:r>
              <a:rPr lang="es-MX" sz="4800" dirty="0">
                <a:latin typeface="Arial" panose="020B0604020202020204" pitchFamily="34" charset="0"/>
                <a:cs typeface="Arial" panose="020B0604020202020204" pitchFamily="34" charset="0"/>
              </a:rPr>
              <a:t> </a:t>
            </a:r>
            <a:r>
              <a:rPr lang="es-MX" sz="4800" dirty="0" smtClean="0">
                <a:latin typeface="Arial" panose="020B0604020202020204" pitchFamily="34" charset="0"/>
                <a:cs typeface="Arial" panose="020B0604020202020204" pitchFamily="34" charset="0"/>
              </a:rPr>
              <a:t>and </a:t>
            </a:r>
            <a:r>
              <a:rPr lang="es-MX" sz="4800" dirty="0" err="1" smtClean="0">
                <a:latin typeface="Arial" panose="020B0604020202020204" pitchFamily="34" charset="0"/>
                <a:cs typeface="Arial" panose="020B0604020202020204" pitchFamily="34" charset="0"/>
              </a:rPr>
              <a:t>hold</a:t>
            </a:r>
            <a:r>
              <a:rPr lang="es-MX" sz="4800" dirty="0" smtClean="0">
                <a:latin typeface="Arial" panose="020B0604020202020204" pitchFamily="34" charset="0"/>
                <a:cs typeface="Arial" panose="020B0604020202020204" pitchFamily="34" charset="0"/>
              </a:rPr>
              <a:t> </a:t>
            </a:r>
            <a:r>
              <a:rPr lang="es-MX" sz="4800" dirty="0" err="1" smtClean="0">
                <a:latin typeface="Arial" panose="020B0604020202020204" pitchFamily="34" charset="0"/>
                <a:cs typeface="Arial" panose="020B0604020202020204" pitchFamily="34" charset="0"/>
              </a:rPr>
              <a:t>things</a:t>
            </a:r>
            <a:r>
              <a:rPr lang="es-MX" sz="4800" dirty="0" smtClean="0">
                <a:latin typeface="Arial" panose="020B0604020202020204" pitchFamily="34" charset="0"/>
                <a:cs typeface="Arial" panose="020B0604020202020204" pitchFamily="34" charset="0"/>
              </a:rPr>
              <a:t>, </a:t>
            </a: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3557366"/>
      </p:ext>
    </p:extLst>
  </p:cSld>
  <p:clrMapOvr>
    <a:masterClrMapping/>
  </p:clrMapOvr>
  <mc:AlternateContent xmlns:mc="http://schemas.openxmlformats.org/markup-compatibility/2006" xmlns:p14="http://schemas.microsoft.com/office/powerpoint/2010/main">
    <mc:Choice Requires="p14">
      <p:transition spd="med">
        <p14:honeycomb/>
        <p:sndAc>
          <p:stSnd>
            <p:snd r:embed="rId2" name="push.wav"/>
          </p:stSnd>
        </p:sndAc>
      </p:transition>
    </mc:Choice>
    <mc:Fallback xmlns="">
      <p:transition spd="med">
        <p:fade/>
        <p:sndAc>
          <p:stSnd>
            <p:snd r:embed="rId3" name="push.wav"/>
          </p:stSnd>
        </p:sndAc>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dirty="0" err="1" smtClean="0">
                <a:latin typeface="Arial" panose="020B0604020202020204" pitchFamily="34" charset="0"/>
                <a:cs typeface="Arial" panose="020B0604020202020204" pitchFamily="34" charset="0"/>
              </a:rPr>
              <a:t>hands</a:t>
            </a: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2267744" y="2492896"/>
            <a:ext cx="4968552" cy="3720893"/>
          </a:xfrm>
          <a:prstGeom prst="rect">
            <a:avLst/>
          </a:prstGeom>
        </p:spPr>
      </p:pic>
    </p:spTree>
    <p:extLst>
      <p:ext uri="{BB962C8B-B14F-4D97-AF65-F5344CB8AC3E}">
        <p14:creationId xmlns:p14="http://schemas.microsoft.com/office/powerpoint/2010/main" val="3713273008"/>
      </p:ext>
    </p:extLst>
  </p:cSld>
  <p:clrMapOvr>
    <a:masterClrMapping/>
  </p:clrMapOvr>
  <mc:AlternateContent xmlns:mc="http://schemas.openxmlformats.org/markup-compatibility/2006" xmlns:p14="http://schemas.microsoft.com/office/powerpoint/2010/main">
    <mc:Choice Requires="p14">
      <p:transition spd="med">
        <p14:prism isInverted="1"/>
        <p:sndAc>
          <p:stSnd>
            <p:snd r:embed="rId2" name="click.wav"/>
          </p:stSnd>
        </p:sndAc>
      </p:transition>
    </mc:Choice>
    <mc:Fallback xmlns="">
      <p:transition spd="med">
        <p:fade/>
        <p:sndAc>
          <p:stSnd>
            <p:snd r:embed="rId4" name="click.wav"/>
          </p:stSnd>
        </p:sndAc>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1" y="609601"/>
            <a:ext cx="7772400" cy="5483695"/>
          </a:xfrm>
        </p:spPr>
        <p:txBody>
          <a:bodyPr>
            <a:normAutofit/>
          </a:bodyPr>
          <a:lstStyle/>
          <a:p>
            <a:pPr algn="ctr"/>
            <a:r>
              <a:rPr lang="en-US" sz="4800" dirty="0" smtClean="0">
                <a:latin typeface="Arial" panose="020B0604020202020204" pitchFamily="34" charset="0"/>
                <a:cs typeface="Arial" panose="020B0604020202020204" pitchFamily="34" charset="0"/>
              </a:rPr>
              <a:t> they Help to support the </a:t>
            </a:r>
            <a:r>
              <a:rPr lang="en-US" sz="4800" dirty="0">
                <a:latin typeface="Arial" panose="020B0604020202020204" pitchFamily="34" charset="0"/>
                <a:cs typeface="Arial" panose="020B0604020202020204" pitchFamily="34" charset="0"/>
              </a:rPr>
              <a:t>body and keep it balanced</a:t>
            </a: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0907498"/>
      </p:ext>
    </p:extLst>
  </p:cSld>
  <p:clrMapOvr>
    <a:masterClrMapping/>
  </p:clrMapOvr>
  <mc:AlternateContent xmlns:mc="http://schemas.openxmlformats.org/markup-compatibility/2006" xmlns:p14="http://schemas.microsoft.com/office/powerpoint/2010/main">
    <mc:Choice Requires="p14">
      <p:transition spd="med">
        <p14:ferris dir="l"/>
        <p:sndAc>
          <p:stSnd>
            <p:snd r:embed="rId2" name="push.wav"/>
          </p:stSnd>
        </p:sndAc>
      </p:transition>
    </mc:Choice>
    <mc:Fallback xmlns="">
      <p:transition spd="med">
        <p:fade/>
        <p:sndAc>
          <p:stSnd>
            <p:snd r:embed="rId3" name="push.wav"/>
          </p:stSnd>
        </p:sndAc>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dirty="0" err="1" smtClean="0">
                <a:latin typeface="Arial" panose="020B0604020202020204" pitchFamily="34" charset="0"/>
                <a:cs typeface="Arial" panose="020B0604020202020204" pitchFamily="34" charset="0"/>
              </a:rPr>
              <a:t>knee</a:t>
            </a:r>
            <a:endParaRPr lang="es-MX" sz="48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2410511" y="2069110"/>
            <a:ext cx="3865780" cy="3904828"/>
          </a:xfrm>
          <a:prstGeom prst="rect">
            <a:avLst/>
          </a:prstGeom>
        </p:spPr>
      </p:pic>
    </p:spTree>
    <p:extLst>
      <p:ext uri="{BB962C8B-B14F-4D97-AF65-F5344CB8AC3E}">
        <p14:creationId xmlns:p14="http://schemas.microsoft.com/office/powerpoint/2010/main" val="1622812381"/>
      </p:ext>
    </p:extLst>
  </p:cSld>
  <p:clrMapOvr>
    <a:masterClrMapping/>
  </p:clrMapOvr>
  <p:transition spd="med">
    <p:fade/>
    <p:sndAc>
      <p:stSnd>
        <p:snd r:embed="rId2" name="push.wav"/>
      </p:stSnd>
    </p:sndAc>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1" y="609601"/>
            <a:ext cx="7772400" cy="5411687"/>
          </a:xfrm>
        </p:spPr>
        <p:txBody>
          <a:bodyPr>
            <a:normAutofit fontScale="90000"/>
          </a:bodyPr>
          <a:lstStyle/>
          <a:p>
            <a:pPr marL="457200" indent="-457200">
              <a:buFont typeface="Wingdings" pitchFamily="2" charset="2"/>
              <a:buChar char="§"/>
            </a:pPr>
            <a:r>
              <a:rPr lang="es-ES" dirty="0" smtClean="0"/>
              <a:t>Referencias</a:t>
            </a:r>
            <a:br>
              <a:rPr lang="es-ES" dirty="0" smtClean="0"/>
            </a:br>
            <a:r>
              <a:rPr lang="es-ES" b="1" cap="none" dirty="0" smtClean="0"/>
              <a:t>Programa De La Asignatura de Inglés 1 segundo Semestre. Universidad Autónoma del Estado </a:t>
            </a:r>
            <a:r>
              <a:rPr lang="es-ES" b="1" cap="none" dirty="0"/>
              <a:t>d</a:t>
            </a:r>
            <a:r>
              <a:rPr lang="es-ES" b="1" cap="none" dirty="0" smtClean="0"/>
              <a:t>e México. Secretaría De Docencia. 2015.</a:t>
            </a:r>
            <a:br>
              <a:rPr lang="es-ES" b="1" cap="none" dirty="0" smtClean="0"/>
            </a:br>
            <a:r>
              <a:rPr lang="es-ES" b="1" cap="none" dirty="0" smtClean="0"/>
              <a:t>Falla, Davis, Paula A Davis. 2012. </a:t>
            </a:r>
            <a:r>
              <a:rPr lang="es-ES" b="1" cap="none" dirty="0" err="1" smtClean="0"/>
              <a:t>Solutions</a:t>
            </a:r>
            <a:r>
              <a:rPr lang="es-ES" b="1" cap="none" dirty="0" smtClean="0"/>
              <a:t> </a:t>
            </a:r>
            <a:r>
              <a:rPr lang="es-ES" b="1" cap="none" dirty="0" err="1" smtClean="0"/>
              <a:t>Elementary</a:t>
            </a:r>
            <a:r>
              <a:rPr lang="es-ES" b="1" cap="none" dirty="0" smtClean="0"/>
              <a:t> </a:t>
            </a:r>
            <a:r>
              <a:rPr lang="es-ES" b="1" cap="none" dirty="0" err="1" smtClean="0"/>
              <a:t>Student´s</a:t>
            </a:r>
            <a:r>
              <a:rPr lang="es-ES" b="1" cap="none" dirty="0" smtClean="0"/>
              <a:t> Book. </a:t>
            </a:r>
            <a:r>
              <a:rPr lang="es-ES" b="1" cap="none" dirty="0" err="1" smtClean="0"/>
              <a:t>Orford</a:t>
            </a:r>
            <a:r>
              <a:rPr lang="es-ES" b="1" cap="none" dirty="0" smtClean="0"/>
              <a:t>. 2° Ed.</a:t>
            </a:r>
            <a:br>
              <a:rPr lang="es-ES" b="1" cap="none" dirty="0" smtClean="0"/>
            </a:br>
            <a:r>
              <a:rPr lang="es-ES" b="1" cap="none" dirty="0" smtClean="0">
                <a:hlinkClick r:id="rId2"/>
              </a:rPr>
              <a:t>https://es.wikipedia.org/</a:t>
            </a:r>
            <a:r>
              <a:rPr lang="es-ES" b="1" cap="none" dirty="0" smtClean="0"/>
              <a:t/>
            </a:r>
            <a:br>
              <a:rPr lang="es-ES" b="1" cap="none" dirty="0" smtClean="0"/>
            </a:br>
            <a:r>
              <a:rPr lang="es-ES" b="1" cap="none" dirty="0"/>
              <a:t>G</a:t>
            </a:r>
            <a:r>
              <a:rPr lang="es-ES" b="1" cap="none" dirty="0" smtClean="0"/>
              <a:t>oogle </a:t>
            </a:r>
            <a:r>
              <a:rPr lang="es-ES" b="1" cap="none" dirty="0" err="1" smtClean="0"/>
              <a:t>images</a:t>
            </a:r>
            <a:r>
              <a:rPr lang="es-ES" b="1" cap="none" dirty="0"/>
              <a:t/>
            </a:r>
            <a:br>
              <a:rPr lang="es-ES" b="1" cap="none" dirty="0"/>
            </a:br>
            <a:r>
              <a:rPr lang="es-ES" b="1" cap="none" dirty="0"/>
              <a:t>http://www.wordreference.com/</a:t>
            </a:r>
            <a:r>
              <a:rPr lang="es-ES" b="1" cap="none" dirty="0" smtClean="0"/>
              <a:t/>
            </a:r>
            <a:br>
              <a:rPr lang="es-ES" b="1" cap="none" dirty="0" smtClean="0"/>
            </a:br>
            <a:endParaRPr lang="es-ES" dirty="0"/>
          </a:p>
        </p:txBody>
      </p:sp>
    </p:spTree>
    <p:extLst>
      <p:ext uri="{BB962C8B-B14F-4D97-AF65-F5344CB8AC3E}">
        <p14:creationId xmlns:p14="http://schemas.microsoft.com/office/powerpoint/2010/main" val="1214006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276872"/>
            <a:ext cx="8229600" cy="1656184"/>
          </a:xfrm>
        </p:spPr>
        <p:txBody>
          <a:bodyPr>
            <a:normAutofit/>
          </a:bodyPr>
          <a:lstStyle/>
          <a:p>
            <a:pPr algn="ctr"/>
            <a:r>
              <a:rPr lang="es-MX" sz="4800" dirty="0" err="1" smtClean="0">
                <a:latin typeface="Arial" panose="020B0604020202020204" pitchFamily="34" charset="0"/>
                <a:cs typeface="Arial" panose="020B0604020202020204" pitchFamily="34" charset="0"/>
              </a:rPr>
              <a:t>It</a:t>
            </a:r>
            <a:r>
              <a:rPr lang="es-MX" sz="4800" dirty="0" smtClean="0">
                <a:latin typeface="Arial" panose="020B0604020202020204" pitchFamily="34" charset="0"/>
                <a:cs typeface="Arial" panose="020B0604020202020204" pitchFamily="34" charset="0"/>
              </a:rPr>
              <a:t> </a:t>
            </a:r>
            <a:r>
              <a:rPr lang="es-MX" sz="4800" dirty="0" err="1" smtClean="0">
                <a:latin typeface="Arial" panose="020B0604020202020204" pitchFamily="34" charset="0"/>
                <a:cs typeface="Arial" panose="020B0604020202020204" pitchFamily="34" charset="0"/>
              </a:rPr>
              <a:t>is</a:t>
            </a:r>
            <a:r>
              <a:rPr lang="es-MX" sz="4800" dirty="0" smtClean="0">
                <a:latin typeface="Arial" panose="020B0604020202020204" pitchFamily="34" charset="0"/>
                <a:cs typeface="Arial" panose="020B0604020202020204" pitchFamily="34" charset="0"/>
              </a:rPr>
              <a:t> </a:t>
            </a:r>
            <a:r>
              <a:rPr lang="es-MX" sz="4800" dirty="0" err="1" smtClean="0">
                <a:latin typeface="Arial" panose="020B0604020202020204" pitchFamily="34" charset="0"/>
                <a:cs typeface="Arial" panose="020B0604020202020204" pitchFamily="34" charset="0"/>
              </a:rPr>
              <a:t>inside</a:t>
            </a:r>
            <a:r>
              <a:rPr lang="es-MX" sz="4800" dirty="0" smtClean="0">
                <a:latin typeface="Arial" panose="020B0604020202020204" pitchFamily="34" charset="0"/>
                <a:cs typeface="Arial" panose="020B0604020202020204" pitchFamily="34" charset="0"/>
              </a:rPr>
              <a:t> </a:t>
            </a:r>
            <a:br>
              <a:rPr lang="es-MX" sz="4800" dirty="0" smtClean="0">
                <a:latin typeface="Arial" panose="020B0604020202020204" pitchFamily="34" charset="0"/>
                <a:cs typeface="Arial" panose="020B0604020202020204" pitchFamily="34" charset="0"/>
              </a:rPr>
            </a:br>
            <a:r>
              <a:rPr lang="es-MX" sz="4800" dirty="0" err="1" smtClean="0">
                <a:latin typeface="Arial" panose="020B0604020202020204" pitchFamily="34" charset="0"/>
                <a:cs typeface="Arial" panose="020B0604020202020204" pitchFamily="34" charset="0"/>
              </a:rPr>
              <a:t>your</a:t>
            </a:r>
            <a:r>
              <a:rPr lang="es-MX" sz="4800" dirty="0" smtClean="0">
                <a:latin typeface="Arial" panose="020B0604020202020204" pitchFamily="34" charset="0"/>
                <a:cs typeface="Arial" panose="020B0604020202020204" pitchFamily="34" charset="0"/>
              </a:rPr>
              <a:t> </a:t>
            </a:r>
            <a:r>
              <a:rPr lang="es-MX" sz="4800" dirty="0" err="1" smtClean="0">
                <a:latin typeface="Arial" panose="020B0604020202020204" pitchFamily="34" charset="0"/>
                <a:cs typeface="Arial" panose="020B0604020202020204" pitchFamily="34" charset="0"/>
              </a:rPr>
              <a:t>mouth</a:t>
            </a: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2951365"/>
      </p:ext>
    </p:extLst>
  </p:cSld>
  <p:clrMapOvr>
    <a:masterClrMapping/>
  </p:clrMapOvr>
  <p:transition spd="med">
    <p:randomBar dir="vert"/>
    <p:sndAc>
      <p:stSnd>
        <p:snd r:embed="rId2" name="push.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800" dirty="0" err="1" smtClean="0">
                <a:latin typeface="Arial" panose="020B0604020202020204" pitchFamily="34" charset="0"/>
                <a:cs typeface="Arial" panose="020B0604020202020204" pitchFamily="34" charset="0"/>
              </a:rPr>
              <a:t>Tongue</a:t>
            </a:r>
            <a:endParaRPr lang="es-MX" sz="4800" dirty="0">
              <a:latin typeface="Arial" panose="020B0604020202020204" pitchFamily="34" charset="0"/>
              <a:cs typeface="Arial" panose="020B0604020202020204" pitchFamily="34" charset="0"/>
            </a:endParaRPr>
          </a:p>
        </p:txBody>
      </p:sp>
      <p:pic>
        <p:nvPicPr>
          <p:cNvPr id="1026" name="Picture 2" descr="http://static.imujer.com/sites/default/files/Q/Que-revela-la-lengua-sobre-el-estado-de-salu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696471"/>
            <a:ext cx="7480959" cy="4969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8574306"/>
      </p:ext>
    </p:extLst>
  </p:cSld>
  <p:clrMapOvr>
    <a:masterClrMapping/>
  </p:clrMapOvr>
  <p:transition spd="med">
    <p:randomBar dir="vert"/>
    <p:sndAc>
      <p:stSnd>
        <p:snd r:embed="rId2" name="push.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5890666"/>
          </a:xfrm>
        </p:spPr>
        <p:txBody>
          <a:bodyPr>
            <a:noAutofit/>
          </a:bodyPr>
          <a:lstStyle/>
          <a:p>
            <a:pPr algn="ctr"/>
            <a:r>
              <a:rPr lang="en-US" sz="4800" dirty="0" smtClean="0">
                <a:latin typeface="Arial" panose="020B0604020202020204" pitchFamily="34" charset="0"/>
                <a:cs typeface="Arial" panose="020B0604020202020204" pitchFamily="34" charset="0"/>
              </a:rPr>
              <a:t>It is the largest organ </a:t>
            </a:r>
            <a:br>
              <a:rPr lang="en-US" sz="4800" dirty="0" smtClean="0">
                <a:latin typeface="Arial" panose="020B0604020202020204" pitchFamily="34" charset="0"/>
                <a:cs typeface="Arial" panose="020B0604020202020204" pitchFamily="34" charset="0"/>
              </a:rPr>
            </a:br>
            <a:r>
              <a:rPr lang="en-US" sz="4800" dirty="0" smtClean="0">
                <a:latin typeface="Arial" panose="020B0604020202020204" pitchFamily="34" charset="0"/>
                <a:cs typeface="Arial" panose="020B0604020202020204" pitchFamily="34" charset="0"/>
              </a:rPr>
              <a:t>of your body</a:t>
            </a: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6414119"/>
      </p:ext>
    </p:extLst>
  </p:cSld>
  <p:clrMapOvr>
    <a:masterClrMapping/>
  </p:clrMapOvr>
  <p:transition spd="med">
    <p:circle/>
    <p:sndAc>
      <p:stSnd>
        <p:snd r:embed="rId2" name="push.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800" dirty="0" smtClean="0">
                <a:latin typeface="Arial" panose="020B0604020202020204" pitchFamily="34" charset="0"/>
                <a:cs typeface="Arial" panose="020B0604020202020204" pitchFamily="34" charset="0"/>
              </a:rPr>
              <a:t>Skin</a:t>
            </a:r>
            <a:endParaRPr lang="es-MX" sz="4800" dirty="0">
              <a:latin typeface="Arial" panose="020B0604020202020204" pitchFamily="34" charset="0"/>
              <a:cs typeface="Arial" panose="020B0604020202020204" pitchFamily="34" charset="0"/>
            </a:endParaRPr>
          </a:p>
        </p:txBody>
      </p:sp>
      <p:pic>
        <p:nvPicPr>
          <p:cNvPr id="2050" name="Picture 2" descr="http://depellegransur.com/wp-content/uploads/2015/10/marcas-genomma-lab-Sindrome-de-la-piel-escaldad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772816"/>
            <a:ext cx="8430521" cy="38639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4934499"/>
      </p:ext>
    </p:extLst>
  </p:cSld>
  <p:clrMapOvr>
    <a:masterClrMapping/>
  </p:clrMapOvr>
  <p:transition spd="med">
    <p:push dir="u"/>
    <p:sndAc>
      <p:stSnd>
        <p:snd r:embed="rId2" name="push.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106690"/>
          </a:xfrm>
        </p:spPr>
        <p:txBody>
          <a:bodyPr>
            <a:noAutofit/>
          </a:bodyPr>
          <a:lstStyle/>
          <a:p>
            <a:pPr algn="ctr"/>
            <a:r>
              <a:rPr lang="en-US" sz="4800" dirty="0">
                <a:latin typeface="Arial" panose="020B0604020202020204" pitchFamily="34" charset="0"/>
                <a:cs typeface="Arial" panose="020B0604020202020204" pitchFamily="34" charset="0"/>
              </a:rPr>
              <a:t>With them you can </a:t>
            </a:r>
            <a:r>
              <a:rPr lang="en-US" sz="4800" dirty="0" smtClean="0">
                <a:latin typeface="Arial" panose="020B0604020202020204" pitchFamily="34" charset="0"/>
                <a:cs typeface="Arial" panose="020B0604020202020204" pitchFamily="34" charset="0"/>
              </a:rPr>
              <a:t/>
            </a:r>
            <a:br>
              <a:rPr lang="en-US" sz="4800" dirty="0" smtClean="0">
                <a:latin typeface="Arial" panose="020B0604020202020204" pitchFamily="34" charset="0"/>
                <a:cs typeface="Arial" panose="020B0604020202020204" pitchFamily="34" charset="0"/>
              </a:rPr>
            </a:br>
            <a:r>
              <a:rPr lang="en-US" sz="4800" dirty="0" smtClean="0">
                <a:latin typeface="Arial" panose="020B0604020202020204" pitchFamily="34" charset="0"/>
                <a:cs typeface="Arial" panose="020B0604020202020204" pitchFamily="34" charset="0"/>
              </a:rPr>
              <a:t>smash </a:t>
            </a:r>
            <a:r>
              <a:rPr lang="en-US" sz="4800" dirty="0">
                <a:latin typeface="Arial" panose="020B0604020202020204" pitchFamily="34" charset="0"/>
                <a:cs typeface="Arial" panose="020B0604020202020204" pitchFamily="34" charset="0"/>
              </a:rPr>
              <a:t>food</a:t>
            </a:r>
            <a:br>
              <a:rPr lang="en-US" sz="4800" dirty="0">
                <a:latin typeface="Arial" panose="020B0604020202020204" pitchFamily="34" charset="0"/>
                <a:cs typeface="Arial" panose="020B0604020202020204" pitchFamily="34" charset="0"/>
              </a:rPr>
            </a:br>
            <a:r>
              <a:rPr lang="en-US" sz="4800" dirty="0" smtClean="0">
                <a:latin typeface="Arial" panose="020B0604020202020204" pitchFamily="34" charset="0"/>
                <a:cs typeface="Arial" panose="020B0604020202020204" pitchFamily="34" charset="0"/>
              </a:rPr>
              <a:t/>
            </a:r>
            <a:br>
              <a:rPr lang="en-US" sz="4800" dirty="0" smtClean="0">
                <a:latin typeface="Arial" panose="020B0604020202020204" pitchFamily="34" charset="0"/>
                <a:cs typeface="Arial" panose="020B0604020202020204" pitchFamily="34" charset="0"/>
              </a:rPr>
            </a:b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6499436"/>
      </p:ext>
    </p:extLst>
  </p:cSld>
  <p:clrMapOvr>
    <a:masterClrMapping/>
  </p:clrMapOvr>
  <p:transition spd="med">
    <p:fade/>
    <p:sndAc>
      <p:stSnd>
        <p:snd r:embed="rId2" name="push.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6476F"/>
      </a:dk2>
      <a:lt2>
        <a:srgbClr val="EBEBEB"/>
      </a:lt2>
      <a:accent1>
        <a:srgbClr val="E5B458"/>
      </a:accent1>
      <a:accent2>
        <a:srgbClr val="F77754"/>
      </a:accent2>
      <a:accent3>
        <a:srgbClr val="D8507E"/>
      </a:accent3>
      <a:accent4>
        <a:srgbClr val="BC70EE"/>
      </a:accent4>
      <a:accent5>
        <a:srgbClr val="3CA2E2"/>
      </a:accent5>
      <a:accent6>
        <a:srgbClr val="91BF77"/>
      </a:accent6>
      <a:hlink>
        <a:srgbClr val="71DDAB"/>
      </a:hlink>
      <a:folHlink>
        <a:srgbClr val="A6E4C7"/>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xmlns="" name="Celestial" id="{C4BB2A3D-0E93-4C5F-B0D2-9D3FCE089CC5}" vid="{B36E0D05-787B-4C61-8268-2D6C1FBEDA32}"/>
    </a:ext>
  </a:extLst>
</a:theme>
</file>

<file path=docProps/app.xml><?xml version="1.0" encoding="utf-8"?>
<Properties xmlns="http://schemas.openxmlformats.org/officeDocument/2006/extended-properties" xmlns:vt="http://schemas.openxmlformats.org/officeDocument/2006/docPropsVTypes">
  <Template>TM03457452[[fn=Celestial]]</Template>
  <TotalTime>616</TotalTime>
  <Words>301</Words>
  <Application>Microsoft Office PowerPoint</Application>
  <PresentationFormat>Presentación en pantalla (4:3)</PresentationFormat>
  <Paragraphs>50</Paragraphs>
  <Slides>45</Slides>
  <Notes>0</Notes>
  <HiddenSlides>0</HiddenSlides>
  <MMClips>0</MMClips>
  <ScaleCrop>false</ScaleCrop>
  <HeadingPairs>
    <vt:vector size="4" baseType="variant">
      <vt:variant>
        <vt:lpstr>Tema</vt:lpstr>
      </vt:variant>
      <vt:variant>
        <vt:i4>1</vt:i4>
      </vt:variant>
      <vt:variant>
        <vt:lpstr>Títulos de diapositiva</vt:lpstr>
      </vt:variant>
      <vt:variant>
        <vt:i4>45</vt:i4>
      </vt:variant>
    </vt:vector>
  </HeadingPairs>
  <TitlesOfParts>
    <vt:vector size="46" baseType="lpstr">
      <vt:lpstr>Celestial</vt:lpstr>
      <vt:lpstr>Universidad autónoma del estado de méxico  secretaria de docencia  dirección de estudios de nivel medio superior  plantel «lic.  Adolfo lópez mateos» de la escuela preparatoria   Programa de la asignatura de inglés 1 de segundo semestre  body parts  abril 2017   Elaborado por: l.l.i. Mitzi belinda dávila gonzález  Total de créditos: 7 horas  prácticas:3 horas teóricas: 2 </vt:lpstr>
      <vt:lpstr>Módulo IV Yo: Cómo soy y cómo son quienes me rodean Tema 1: Descripción de personas en relación con la apariencia física y la personalidad.</vt:lpstr>
      <vt:lpstr>Descripción de la actividad</vt:lpstr>
      <vt:lpstr>Posteriormente el equipo B inicia con la misma dinámica hasta  tener la respuesta correcta.  De esta forma se proyectarán todas las láminas para que ambos equipos participen. Se llevará el conteo de aciertos de cada equipo. El equipo que tenga más puntos será el ganador  Extensión: al finalizar la actividad el alumno realiza una descripción física utilizando las partes del cuerpo vistas en la presentación, utilizando adjetivos, y have got.</vt:lpstr>
      <vt:lpstr>It is inside  your mouth</vt:lpstr>
      <vt:lpstr>Tongue</vt:lpstr>
      <vt:lpstr>It is the largest organ  of your body</vt:lpstr>
      <vt:lpstr>Skin</vt:lpstr>
      <vt:lpstr>With them you can  smash food  </vt:lpstr>
      <vt:lpstr>Teeth</vt:lpstr>
      <vt:lpstr> THEY Support your  entire body</vt:lpstr>
      <vt:lpstr>Legs</vt:lpstr>
      <vt:lpstr>They are just above  your eyes</vt:lpstr>
      <vt:lpstr>Eyebrows</vt:lpstr>
      <vt:lpstr>THEY ARE USED TO SEE AROUND US, THEY ARE IN OUR FACE. </vt:lpstr>
      <vt:lpstr>Eyes </vt:lpstr>
      <vt:lpstr>All humans have got two  and we use them to hear </vt:lpstr>
      <vt:lpstr>EARS</vt:lpstr>
      <vt:lpstr>This has got several uses: to eat, to talk,  TO breatH. IT IS AT THE BOTTOM OF THE face.</vt:lpstr>
      <vt:lpstr>mouth</vt:lpstr>
      <vt:lpstr>All humans have got 10 IN THEIR hands.</vt:lpstr>
      <vt:lpstr>fingers</vt:lpstr>
      <vt:lpstr> IT is the front of the head, from the eyebrows to the chin, IT HAS eyebrows, eyes, nose, cheeks, mouth, lips, teeth, skin, and chin. </vt:lpstr>
      <vt:lpstr>face</vt:lpstr>
      <vt:lpstr>you use IT to smell </vt:lpstr>
      <vt:lpstr>Nose</vt:lpstr>
      <vt:lpstr>We use them to kiss </vt:lpstr>
      <vt:lpstr>lips</vt:lpstr>
      <vt:lpstr> WE use THEM to walk. you can put on your  shoes IN THEM.</vt:lpstr>
      <vt:lpstr>feet</vt:lpstr>
      <vt:lpstr> it HOLDS YOUR HEAD </vt:lpstr>
      <vt:lpstr>neck</vt:lpstr>
      <vt:lpstr>They PROTEC YOUR EYES FROM DUST </vt:lpstr>
      <vt:lpstr>Eyeslashes</vt:lpstr>
      <vt:lpstr>YOU CAN SIT ON THEM,  they ARE MUSCLES  </vt:lpstr>
      <vt:lpstr>BUTTOCKS</vt:lpstr>
      <vt:lpstr>YOU CAN COMB IT   YOU CAN CUT IT IT CAN BE LONG OR SHORT, CURLY OR STRAIGHT.  </vt:lpstr>
      <vt:lpstr>hair</vt:lpstr>
      <vt:lpstr>the back part of the foot in humans, below and behind the ankle </vt:lpstr>
      <vt:lpstr>heel</vt:lpstr>
      <vt:lpstr>You use them to touch and hold things, </vt:lpstr>
      <vt:lpstr>hands</vt:lpstr>
      <vt:lpstr> they Help to support the body and keep it balanced</vt:lpstr>
      <vt:lpstr>knee</vt:lpstr>
      <vt:lpstr>Referencias Programa De La Asignatura de Inglés 1 segundo Semestre. Universidad Autónoma del Estado de México. Secretaría De Docencia. 2015. Falla, Davis, Paula A Davis. 2012. Solutions Elementary Student´s Book. Orford. 2° Ed. https://es.wikipedia.org/ Google images http://www.wordreference.com/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BODY PARTS</dc:title>
  <dc:creator>jab araujo</dc:creator>
  <cp:lastModifiedBy>Mitzi</cp:lastModifiedBy>
  <cp:revision>26</cp:revision>
  <dcterms:created xsi:type="dcterms:W3CDTF">2016-04-27T01:57:36Z</dcterms:created>
  <dcterms:modified xsi:type="dcterms:W3CDTF">2017-10-18T20:39:34Z</dcterms:modified>
</cp:coreProperties>
</file>