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98" r:id="rId2"/>
    <p:sldId id="299" r:id="rId3"/>
    <p:sldId id="300" r:id="rId4"/>
    <p:sldId id="256" r:id="rId5"/>
    <p:sldId id="257" r:id="rId6"/>
    <p:sldId id="258" r:id="rId7"/>
    <p:sldId id="259" r:id="rId8"/>
    <p:sldId id="260" r:id="rId9"/>
    <p:sldId id="261" r:id="rId10"/>
    <p:sldId id="262" r:id="rId11"/>
    <p:sldId id="263" r:id="rId12"/>
    <p:sldId id="264" r:id="rId13"/>
    <p:sldId id="265" r:id="rId14"/>
    <p:sldId id="276" r:id="rId15"/>
    <p:sldId id="277" r:id="rId16"/>
    <p:sldId id="278" r:id="rId17"/>
    <p:sldId id="279" r:id="rId18"/>
    <p:sldId id="280" r:id="rId19"/>
    <p:sldId id="281" r:id="rId20"/>
    <p:sldId id="282" r:id="rId21"/>
    <p:sldId id="283" r:id="rId22"/>
    <p:sldId id="266" r:id="rId23"/>
    <p:sldId id="267" r:id="rId24"/>
    <p:sldId id="268" r:id="rId25"/>
    <p:sldId id="269" r:id="rId26"/>
    <p:sldId id="270" r:id="rId27"/>
    <p:sldId id="271" r:id="rId28"/>
    <p:sldId id="272" r:id="rId29"/>
    <p:sldId id="273" r:id="rId30"/>
    <p:sldId id="274" r:id="rId31"/>
    <p:sldId id="275"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301" r:id="rId4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667" autoAdjust="0"/>
    <p:restoredTop sz="94660"/>
  </p:normalViewPr>
  <p:slideViewPr>
    <p:cSldViewPr snapToGrid="0">
      <p:cViewPr>
        <p:scale>
          <a:sx n="81" d="100"/>
          <a:sy n="81" d="100"/>
        </p:scale>
        <p:origin x="-222" y="21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4C51F14-4F35-467D-B7EE-C6BBBF4BE1EE}"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5A1BB9D-F132-4309-97A9-C2167571550F}" type="slidenum">
              <a:rPr lang="es-MX" smtClean="0"/>
              <a:t>‹Nº›</a:t>
            </a:fld>
            <a:endParaRPr lang="es-MX"/>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93853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74C51F14-4F35-467D-B7EE-C6BBBF4BE1EE}" type="datetimeFigureOut">
              <a:rPr lang="es-MX" smtClean="0"/>
              <a:t>20/10/2017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65A1BB9D-F132-4309-97A9-C2167571550F}" type="slidenum">
              <a:rPr lang="es-MX" smtClean="0"/>
              <a:t>‹Nº›</a:t>
            </a:fld>
            <a:endParaRPr lang="es-MX"/>
          </a:p>
        </p:txBody>
      </p:sp>
    </p:spTree>
    <p:extLst>
      <p:ext uri="{BB962C8B-B14F-4D97-AF65-F5344CB8AC3E}">
        <p14:creationId xmlns:p14="http://schemas.microsoft.com/office/powerpoint/2010/main" val="11763422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4C51F14-4F35-467D-B7EE-C6BBBF4BE1EE}"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5A1BB9D-F132-4309-97A9-C2167571550F}" type="slidenum">
              <a:rPr lang="es-MX" smtClean="0"/>
              <a:t>‹Nº›</a:t>
            </a:fld>
            <a:endParaRPr lang="es-MX"/>
          </a:p>
        </p:txBody>
      </p:sp>
    </p:spTree>
    <p:extLst>
      <p:ext uri="{BB962C8B-B14F-4D97-AF65-F5344CB8AC3E}">
        <p14:creationId xmlns:p14="http://schemas.microsoft.com/office/powerpoint/2010/main" val="4874851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4C51F14-4F35-467D-B7EE-C6BBBF4BE1EE}"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5A1BB9D-F132-4309-97A9-C2167571550F}" type="slidenum">
              <a:rPr lang="es-MX" smtClean="0"/>
              <a:t>‹Nº›</a:t>
            </a:fld>
            <a:endParaRPr lang="es-MX"/>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9867486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4C51F14-4F35-467D-B7EE-C6BBBF4BE1EE}"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5A1BB9D-F132-4309-97A9-C2167571550F}" type="slidenum">
              <a:rPr lang="es-MX" smtClean="0"/>
              <a:t>‹Nº›</a:t>
            </a:fld>
            <a:endParaRPr lang="es-MX"/>
          </a:p>
        </p:txBody>
      </p:sp>
    </p:spTree>
    <p:extLst>
      <p:ext uri="{BB962C8B-B14F-4D97-AF65-F5344CB8AC3E}">
        <p14:creationId xmlns:p14="http://schemas.microsoft.com/office/powerpoint/2010/main" val="35873258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4C51F14-4F35-467D-B7EE-C6BBBF4BE1EE}"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5A1BB9D-F132-4309-97A9-C2167571550F}" type="slidenum">
              <a:rPr lang="es-MX" smtClean="0"/>
              <a:t>‹Nº›</a:t>
            </a:fld>
            <a:endParaRPr lang="es-MX"/>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8352524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4C51F14-4F35-467D-B7EE-C6BBBF4BE1EE}"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5A1BB9D-F132-4309-97A9-C2167571550F}" type="slidenum">
              <a:rPr lang="es-MX" smtClean="0"/>
              <a:t>‹Nº›</a:t>
            </a:fld>
            <a:endParaRPr lang="es-MX"/>
          </a:p>
        </p:txBody>
      </p:sp>
    </p:spTree>
    <p:extLst>
      <p:ext uri="{BB962C8B-B14F-4D97-AF65-F5344CB8AC3E}">
        <p14:creationId xmlns:p14="http://schemas.microsoft.com/office/powerpoint/2010/main" val="29848260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4C51F14-4F35-467D-B7EE-C6BBBF4BE1EE}"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5A1BB9D-F132-4309-97A9-C2167571550F}" type="slidenum">
              <a:rPr lang="es-MX" smtClean="0"/>
              <a:t>‹Nº›</a:t>
            </a:fld>
            <a:endParaRPr lang="es-MX"/>
          </a:p>
        </p:txBody>
      </p:sp>
    </p:spTree>
    <p:extLst>
      <p:ext uri="{BB962C8B-B14F-4D97-AF65-F5344CB8AC3E}">
        <p14:creationId xmlns:p14="http://schemas.microsoft.com/office/powerpoint/2010/main" val="39191521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4C51F14-4F35-467D-B7EE-C6BBBF4BE1EE}"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5A1BB9D-F132-4309-97A9-C2167571550F}" type="slidenum">
              <a:rPr lang="es-MX" smtClean="0"/>
              <a:t>‹Nº›</a:t>
            </a:fld>
            <a:endParaRPr lang="es-MX"/>
          </a:p>
        </p:txBody>
      </p:sp>
    </p:spTree>
    <p:extLst>
      <p:ext uri="{BB962C8B-B14F-4D97-AF65-F5344CB8AC3E}">
        <p14:creationId xmlns:p14="http://schemas.microsoft.com/office/powerpoint/2010/main" val="2239382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4C51F14-4F35-467D-B7EE-C6BBBF4BE1EE}"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5A1BB9D-F132-4309-97A9-C2167571550F}" type="slidenum">
              <a:rPr lang="es-MX" smtClean="0"/>
              <a:t>‹Nº›</a:t>
            </a:fld>
            <a:endParaRPr lang="es-MX"/>
          </a:p>
        </p:txBody>
      </p:sp>
    </p:spTree>
    <p:extLst>
      <p:ext uri="{BB962C8B-B14F-4D97-AF65-F5344CB8AC3E}">
        <p14:creationId xmlns:p14="http://schemas.microsoft.com/office/powerpoint/2010/main" val="3098237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4C51F14-4F35-467D-B7EE-C6BBBF4BE1EE}"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5A1BB9D-F132-4309-97A9-C2167571550F}" type="slidenum">
              <a:rPr lang="es-MX" smtClean="0"/>
              <a:t>‹Nº›</a:t>
            </a:fld>
            <a:endParaRPr lang="es-MX"/>
          </a:p>
        </p:txBody>
      </p:sp>
    </p:spTree>
    <p:extLst>
      <p:ext uri="{BB962C8B-B14F-4D97-AF65-F5344CB8AC3E}">
        <p14:creationId xmlns:p14="http://schemas.microsoft.com/office/powerpoint/2010/main" val="734618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4C51F14-4F35-467D-B7EE-C6BBBF4BE1EE}"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5A1BB9D-F132-4309-97A9-C2167571550F}" type="slidenum">
              <a:rPr lang="es-MX" smtClean="0"/>
              <a:t>‹Nº›</a:t>
            </a:fld>
            <a:endParaRPr lang="es-MX"/>
          </a:p>
        </p:txBody>
      </p:sp>
    </p:spTree>
    <p:extLst>
      <p:ext uri="{BB962C8B-B14F-4D97-AF65-F5344CB8AC3E}">
        <p14:creationId xmlns:p14="http://schemas.microsoft.com/office/powerpoint/2010/main" val="4285232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4C51F14-4F35-467D-B7EE-C6BBBF4BE1EE}" type="datetimeFigureOut">
              <a:rPr lang="es-MX" smtClean="0"/>
              <a:t>20/10/2017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65A1BB9D-F132-4309-97A9-C2167571550F}" type="slidenum">
              <a:rPr lang="es-MX" smtClean="0"/>
              <a:t>‹Nº›</a:t>
            </a:fld>
            <a:endParaRPr lang="es-MX"/>
          </a:p>
        </p:txBody>
      </p:sp>
    </p:spTree>
    <p:extLst>
      <p:ext uri="{BB962C8B-B14F-4D97-AF65-F5344CB8AC3E}">
        <p14:creationId xmlns:p14="http://schemas.microsoft.com/office/powerpoint/2010/main" val="1250074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4C51F14-4F35-467D-B7EE-C6BBBF4BE1EE}" type="datetimeFigureOut">
              <a:rPr lang="es-MX" smtClean="0"/>
              <a:t>20/10/2017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65A1BB9D-F132-4309-97A9-C2167571550F}" type="slidenum">
              <a:rPr lang="es-MX" smtClean="0"/>
              <a:t>‹Nº›</a:t>
            </a:fld>
            <a:endParaRPr lang="es-MX"/>
          </a:p>
        </p:txBody>
      </p:sp>
    </p:spTree>
    <p:extLst>
      <p:ext uri="{BB962C8B-B14F-4D97-AF65-F5344CB8AC3E}">
        <p14:creationId xmlns:p14="http://schemas.microsoft.com/office/powerpoint/2010/main" val="3399442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C51F14-4F35-467D-B7EE-C6BBBF4BE1EE}" type="datetimeFigureOut">
              <a:rPr lang="es-MX" smtClean="0"/>
              <a:t>20/10/2017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65A1BB9D-F132-4309-97A9-C2167571550F}" type="slidenum">
              <a:rPr lang="es-MX" smtClean="0"/>
              <a:t>‹Nº›</a:t>
            </a:fld>
            <a:endParaRPr lang="es-MX"/>
          </a:p>
        </p:txBody>
      </p:sp>
    </p:spTree>
    <p:extLst>
      <p:ext uri="{BB962C8B-B14F-4D97-AF65-F5344CB8AC3E}">
        <p14:creationId xmlns:p14="http://schemas.microsoft.com/office/powerpoint/2010/main" val="1099586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4C51F14-4F35-467D-B7EE-C6BBBF4BE1EE}"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5A1BB9D-F132-4309-97A9-C2167571550F}" type="slidenum">
              <a:rPr lang="es-MX" smtClean="0"/>
              <a:t>‹Nº›</a:t>
            </a:fld>
            <a:endParaRPr lang="es-MX"/>
          </a:p>
        </p:txBody>
      </p:sp>
    </p:spTree>
    <p:extLst>
      <p:ext uri="{BB962C8B-B14F-4D97-AF65-F5344CB8AC3E}">
        <p14:creationId xmlns:p14="http://schemas.microsoft.com/office/powerpoint/2010/main" val="902985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4C51F14-4F35-467D-B7EE-C6BBBF4BE1EE}"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5A1BB9D-F132-4309-97A9-C2167571550F}" type="slidenum">
              <a:rPr lang="es-MX" smtClean="0"/>
              <a:t>‹Nº›</a:t>
            </a:fld>
            <a:endParaRPr lang="es-MX"/>
          </a:p>
        </p:txBody>
      </p:sp>
    </p:spTree>
    <p:extLst>
      <p:ext uri="{BB962C8B-B14F-4D97-AF65-F5344CB8AC3E}">
        <p14:creationId xmlns:p14="http://schemas.microsoft.com/office/powerpoint/2010/main" val="2213030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74C51F14-4F35-467D-B7EE-C6BBBF4BE1EE}" type="datetimeFigureOut">
              <a:rPr lang="es-MX" smtClean="0"/>
              <a:t>20/10/2017</a:t>
            </a:fld>
            <a:endParaRPr lang="es-MX"/>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65A1BB9D-F132-4309-97A9-C2167571550F}" type="slidenum">
              <a:rPr lang="es-MX" smtClean="0"/>
              <a:t>‹Nº›</a:t>
            </a:fld>
            <a:endParaRPr lang="es-MX"/>
          </a:p>
        </p:txBody>
      </p:sp>
    </p:spTree>
    <p:extLst>
      <p:ext uri="{BB962C8B-B14F-4D97-AF65-F5344CB8AC3E}">
        <p14:creationId xmlns:p14="http://schemas.microsoft.com/office/powerpoint/2010/main" val="3521707893"/>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tif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tif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www.ego4u.com/en/cram-up/.../conditional...1/exercises" TargetMode="External"/><Relationship Id="rId2" Type="http://schemas.openxmlformats.org/officeDocument/2006/relationships/hyperlink" Target="http://www.perfect-english-grammar.com/first-conditional-exercise-1.ht" TargetMode="External"/><Relationship Id="rId1" Type="http://schemas.openxmlformats.org/officeDocument/2006/relationships/slideLayout" Target="../slideLayouts/slideLayout3.xml"/><Relationship Id="rId5" Type="http://schemas.openxmlformats.org/officeDocument/2006/relationships/hyperlink" Target="https://translate.google.com.mx/translate?hl=es-419&amp;sl=en&amp;u=http://www.perfect-english-grammar.com/first-conditional-exercise-1.html&amp;prev=search" TargetMode="External"/><Relationship Id="rId4" Type="http://schemas.openxmlformats.org/officeDocument/2006/relationships/hyperlink" Target="https://translate.google.com.mx/translate?hl=es-419&amp;sl=en&amp;u=https://www.ego4u.com/en/cram-up/grammar/conditional-sentences/type-1/exercises&amp;prev=search"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ctrTitle"/>
          </p:nvPr>
        </p:nvSpPr>
        <p:spPr>
          <a:xfrm>
            <a:off x="824888" y="574431"/>
            <a:ext cx="10652004" cy="5580184"/>
          </a:xfrm>
        </p:spPr>
        <p:txBody>
          <a:bodyPr>
            <a:normAutofit fontScale="90000"/>
          </a:bodyPr>
          <a:lstStyle/>
          <a:p>
            <a:pPr algn="ctr"/>
            <a:r>
              <a:rPr lang="es-MX" sz="2200" dirty="0"/>
              <a:t>UNIVERSIDAD AUTÓNOMA DEL ESTADO DE MÉXICO </a:t>
            </a:r>
            <a:br>
              <a:rPr lang="es-MX" sz="2200" dirty="0"/>
            </a:br>
            <a:r>
              <a:rPr lang="es-MX" sz="2200" dirty="0"/>
              <a:t>SECRETARIA DE DOCENCIA</a:t>
            </a:r>
            <a:br>
              <a:rPr lang="es-MX" sz="2200" dirty="0"/>
            </a:br>
            <a:r>
              <a:rPr lang="es-MX" sz="2200" dirty="0"/>
              <a:t>DIRECCIÓN DE ESTUDIOS DE NIVEL MEDIO SUPERIOR</a:t>
            </a:r>
            <a:br>
              <a:rPr lang="es-MX" sz="2200" dirty="0"/>
            </a:br>
            <a:r>
              <a:rPr lang="es-MX" sz="2200" dirty="0"/>
              <a:t>PLANTEL «LIC.  ADOLFO LÓPEZ MATEOS» DE LA ESCUELA PREPARATORIA</a:t>
            </a:r>
            <a:br>
              <a:rPr lang="es-MX" sz="2200" dirty="0"/>
            </a:br>
            <a:r>
              <a:rPr lang="es-MX" sz="2200" dirty="0"/>
              <a:t/>
            </a:r>
            <a:br>
              <a:rPr lang="es-MX" sz="2200" dirty="0"/>
            </a:br>
            <a:r>
              <a:rPr lang="es-MX" sz="2200" dirty="0"/>
              <a:t> Programa de la Asignatura de Inglés </a:t>
            </a:r>
            <a:r>
              <a:rPr lang="es-MX" sz="2200" dirty="0" smtClean="0"/>
              <a:t>4 </a:t>
            </a:r>
            <a:r>
              <a:rPr lang="es-MX" sz="2200" dirty="0"/>
              <a:t>de </a:t>
            </a:r>
            <a:r>
              <a:rPr lang="es-MX" sz="2200" dirty="0" smtClean="0"/>
              <a:t>quinto </a:t>
            </a:r>
            <a:r>
              <a:rPr lang="es-MX" sz="2200" dirty="0"/>
              <a:t>Semestre</a:t>
            </a:r>
            <a:br>
              <a:rPr lang="es-MX" sz="2200" dirty="0"/>
            </a:br>
            <a:r>
              <a:rPr lang="es-MX" sz="2200" dirty="0"/>
              <a:t/>
            </a:r>
            <a:br>
              <a:rPr lang="es-MX" sz="2200" dirty="0"/>
            </a:br>
            <a:r>
              <a:rPr lang="es-MX" sz="3100" dirty="0" smtClean="0">
                <a:latin typeface="Arial Black" pitchFamily="34" charset="0"/>
              </a:rPr>
              <a:t>FIRST CONDITIONAL </a:t>
            </a:r>
            <a:r>
              <a:rPr lang="es-MX" sz="3100" dirty="0" err="1" smtClean="0">
                <a:latin typeface="Arial Black" pitchFamily="34" charset="0"/>
              </a:rPr>
              <a:t>practice</a:t>
            </a:r>
            <a:r>
              <a:rPr lang="es-MX" sz="3100" dirty="0" smtClean="0">
                <a:latin typeface="Arial Black" pitchFamily="34" charset="0"/>
              </a:rPr>
              <a:t> </a:t>
            </a:r>
            <a:r>
              <a:rPr lang="es-MX" sz="3100" dirty="0">
                <a:latin typeface="Arial Black" pitchFamily="34" charset="0"/>
              </a:rPr>
              <a:t>1</a:t>
            </a:r>
            <a:br>
              <a:rPr lang="es-MX" sz="3100" dirty="0">
                <a:latin typeface="Arial Black" pitchFamily="34" charset="0"/>
              </a:rPr>
            </a:br>
            <a:r>
              <a:rPr lang="es-MX" sz="3100" dirty="0" smtClean="0">
                <a:latin typeface="Arial Black" pitchFamily="34" charset="0"/>
              </a:rPr>
              <a:t/>
            </a:r>
            <a:br>
              <a:rPr lang="es-MX" sz="3100" dirty="0" smtClean="0">
                <a:latin typeface="Arial Black" pitchFamily="34" charset="0"/>
              </a:rPr>
            </a:br>
            <a:r>
              <a:rPr lang="es-MX" sz="2200" dirty="0" smtClean="0">
                <a:latin typeface="Arial" pitchFamily="34" charset="0"/>
                <a:cs typeface="Arial" pitchFamily="34" charset="0"/>
              </a:rPr>
              <a:t>agosto </a:t>
            </a:r>
            <a:r>
              <a:rPr lang="es-MX" sz="2200" dirty="0">
                <a:latin typeface="Arial" pitchFamily="34" charset="0"/>
                <a:cs typeface="Arial" pitchFamily="34" charset="0"/>
              </a:rPr>
              <a:t>2017</a:t>
            </a:r>
            <a:br>
              <a:rPr lang="es-MX" sz="2200" dirty="0">
                <a:latin typeface="Arial" pitchFamily="34" charset="0"/>
                <a:cs typeface="Arial" pitchFamily="34" charset="0"/>
              </a:rPr>
            </a:br>
            <a:r>
              <a:rPr lang="es-MX" sz="2200" dirty="0"/>
              <a:t/>
            </a:r>
            <a:br>
              <a:rPr lang="es-MX" sz="2200" dirty="0"/>
            </a:br>
            <a:r>
              <a:rPr lang="es-MX" sz="2200" dirty="0"/>
              <a:t>Elaborado por: L.L.I. </a:t>
            </a:r>
            <a:r>
              <a:rPr lang="es-MX" sz="2200" dirty="0" err="1"/>
              <a:t>Mitzi</a:t>
            </a:r>
            <a:r>
              <a:rPr lang="es-MX" sz="2200" dirty="0"/>
              <a:t> Belinda Dávila González</a:t>
            </a:r>
            <a:r>
              <a:rPr lang="es-MX" sz="5400" dirty="0"/>
              <a:t/>
            </a:r>
            <a:br>
              <a:rPr lang="es-MX" sz="5400" dirty="0"/>
            </a:br>
            <a:r>
              <a:rPr lang="es-MX" sz="5400" dirty="0"/>
              <a:t/>
            </a:r>
            <a:br>
              <a:rPr lang="es-MX" sz="5400" dirty="0"/>
            </a:br>
            <a:r>
              <a:rPr lang="es-MX" sz="2200" dirty="0"/>
              <a:t>Total de créditos: 7</a:t>
            </a:r>
            <a:br>
              <a:rPr lang="es-MX" sz="2200" dirty="0"/>
            </a:br>
            <a:r>
              <a:rPr lang="es-MX" sz="2200" dirty="0"/>
              <a:t>horas  prácticas:3</a:t>
            </a:r>
            <a:br>
              <a:rPr lang="es-MX" sz="2200" dirty="0"/>
            </a:br>
            <a:r>
              <a:rPr lang="es-MX" sz="2200" dirty="0"/>
              <a:t>horas teóricas: 2 </a:t>
            </a:r>
            <a:endParaRPr lang="es-MX" sz="2200" u="sng" dirty="0"/>
          </a:p>
        </p:txBody>
      </p:sp>
    </p:spTree>
    <p:extLst>
      <p:ext uri="{BB962C8B-B14F-4D97-AF65-F5344CB8AC3E}">
        <p14:creationId xmlns:p14="http://schemas.microsoft.com/office/powerpoint/2010/main" val="34532456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43983" y="353291"/>
            <a:ext cx="10631489" cy="3906982"/>
          </a:xfrm>
        </p:spPr>
        <p:txBody>
          <a:bodyPr>
            <a:normAutofit/>
          </a:bodyPr>
          <a:lstStyle/>
          <a:p>
            <a:r>
              <a:rPr lang="es-MX" sz="4400" dirty="0" smtClean="0"/>
              <a:t>3) </a:t>
            </a:r>
            <a:r>
              <a:rPr lang="en-US" sz="4400" dirty="0" smtClean="0"/>
              <a:t>She ____ (miss) </a:t>
            </a:r>
            <a:r>
              <a:rPr lang="en-US" sz="4400" dirty="0"/>
              <a:t>the bus if she </a:t>
            </a:r>
            <a:r>
              <a:rPr lang="en-US" sz="4400" dirty="0" smtClean="0"/>
              <a:t>_____ (not leave) soon</a:t>
            </a:r>
            <a:r>
              <a:rPr lang="en-US" sz="4400" dirty="0"/>
              <a:t>.</a:t>
            </a:r>
            <a:endParaRPr lang="es-MX" sz="4400" dirty="0"/>
          </a:p>
        </p:txBody>
      </p:sp>
      <p:pic>
        <p:nvPicPr>
          <p:cNvPr id="6146" name="Picture 2" descr="Resultado de imagen para miss the bu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511" y="3773685"/>
            <a:ext cx="4873625" cy="27414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4908860"/>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26127" y="347517"/>
            <a:ext cx="8534400" cy="1507067"/>
          </a:xfrm>
        </p:spPr>
        <p:txBody>
          <a:bodyPr/>
          <a:lstStyle/>
          <a:p>
            <a:r>
              <a:rPr lang="es-MX" dirty="0" err="1" smtClean="0"/>
              <a:t>Answer</a:t>
            </a:r>
            <a:r>
              <a:rPr lang="es-MX" dirty="0" smtClean="0"/>
              <a:t>:</a:t>
            </a:r>
            <a:endParaRPr lang="es-MX" dirty="0"/>
          </a:p>
        </p:txBody>
      </p:sp>
      <p:sp>
        <p:nvSpPr>
          <p:cNvPr id="3" name="Marcador de contenido 2"/>
          <p:cNvSpPr>
            <a:spLocks noGrp="1"/>
          </p:cNvSpPr>
          <p:nvPr>
            <p:ph idx="1"/>
          </p:nvPr>
        </p:nvSpPr>
        <p:spPr>
          <a:xfrm>
            <a:off x="1557049" y="1475509"/>
            <a:ext cx="8534400" cy="2919075"/>
          </a:xfrm>
        </p:spPr>
        <p:txBody>
          <a:bodyPr/>
          <a:lstStyle/>
          <a:p>
            <a:r>
              <a:rPr lang="en-US" sz="4400" dirty="0"/>
              <a:t>3) </a:t>
            </a:r>
            <a:r>
              <a:rPr lang="en-US" sz="4400" u="sng" dirty="0" smtClean="0"/>
              <a:t>She’ll miss </a:t>
            </a:r>
            <a:r>
              <a:rPr lang="en-US" sz="4400" dirty="0"/>
              <a:t>the bus if she </a:t>
            </a:r>
            <a:r>
              <a:rPr lang="en-US" sz="4400" u="sng" dirty="0" smtClean="0"/>
              <a:t>doesn’t leave</a:t>
            </a:r>
            <a:r>
              <a:rPr lang="en-US" sz="4400" dirty="0" smtClean="0"/>
              <a:t> </a:t>
            </a:r>
            <a:r>
              <a:rPr lang="en-US" sz="4400" dirty="0"/>
              <a:t>soon.</a:t>
            </a:r>
          </a:p>
          <a:p>
            <a:endParaRPr lang="es-MX" dirty="0"/>
          </a:p>
        </p:txBody>
      </p:sp>
      <p:pic>
        <p:nvPicPr>
          <p:cNvPr id="7170" name="Picture 2" descr="Resultado de imagen para laura s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2818" y="3609910"/>
            <a:ext cx="4499553" cy="25876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0357970"/>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80401" y="727364"/>
            <a:ext cx="9592397" cy="2711258"/>
          </a:xfrm>
        </p:spPr>
        <p:txBody>
          <a:bodyPr>
            <a:normAutofit/>
          </a:bodyPr>
          <a:lstStyle/>
          <a:p>
            <a:r>
              <a:rPr lang="es-MX" sz="4400" dirty="0" smtClean="0"/>
              <a:t>4) I ___ (look </a:t>
            </a:r>
            <a:r>
              <a:rPr lang="es-MX" sz="4400" dirty="0" err="1" smtClean="0"/>
              <a:t>after</a:t>
            </a:r>
            <a:r>
              <a:rPr lang="es-MX" sz="4400" dirty="0" smtClean="0"/>
              <a:t>) </a:t>
            </a:r>
            <a:r>
              <a:rPr lang="es-MX" sz="4400" dirty="0" err="1" smtClean="0"/>
              <a:t>her</a:t>
            </a:r>
            <a:r>
              <a:rPr lang="es-MX" sz="4400" dirty="0" smtClean="0"/>
              <a:t> </a:t>
            </a:r>
            <a:r>
              <a:rPr lang="es-MX" sz="4400" dirty="0" err="1" smtClean="0"/>
              <a:t>dog</a:t>
            </a:r>
            <a:r>
              <a:rPr lang="es-MX" sz="4400" dirty="0"/>
              <a:t> </a:t>
            </a:r>
            <a:r>
              <a:rPr lang="es-MX" sz="4400" dirty="0" smtClean="0"/>
              <a:t>if </a:t>
            </a:r>
            <a:r>
              <a:rPr lang="es-MX" sz="4400" dirty="0" err="1" smtClean="0"/>
              <a:t>she</a:t>
            </a:r>
            <a:r>
              <a:rPr lang="es-MX" sz="4400" dirty="0" smtClean="0"/>
              <a:t>___ (</a:t>
            </a:r>
            <a:r>
              <a:rPr lang="es-MX" sz="4400" dirty="0" err="1" smtClean="0"/>
              <a:t>help</a:t>
            </a:r>
            <a:r>
              <a:rPr lang="es-MX" sz="4400" dirty="0"/>
              <a:t>)</a:t>
            </a:r>
            <a:r>
              <a:rPr lang="es-MX" sz="4400" dirty="0" smtClean="0"/>
              <a:t> me </a:t>
            </a:r>
            <a:r>
              <a:rPr lang="es-MX" sz="4400" dirty="0" err="1" smtClean="0"/>
              <a:t>with</a:t>
            </a:r>
            <a:r>
              <a:rPr lang="es-MX" sz="4400" dirty="0" smtClean="0"/>
              <a:t> </a:t>
            </a:r>
            <a:r>
              <a:rPr lang="es-MX" sz="4400" dirty="0" err="1" smtClean="0"/>
              <a:t>chemistry</a:t>
            </a:r>
            <a:r>
              <a:rPr lang="es-MX" sz="4400" dirty="0" smtClean="0"/>
              <a:t> </a:t>
            </a:r>
            <a:endParaRPr lang="es-MX" sz="4400" dirty="0"/>
          </a:p>
        </p:txBody>
      </p:sp>
      <p:pic>
        <p:nvPicPr>
          <p:cNvPr id="8196" name="Picture 4" descr="Resultado de imagen para look after a do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3640" y="3290474"/>
            <a:ext cx="4561898" cy="30391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905031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9848" y="497223"/>
            <a:ext cx="8534400" cy="1507067"/>
          </a:xfrm>
        </p:spPr>
        <p:txBody>
          <a:bodyPr/>
          <a:lstStyle/>
          <a:p>
            <a:r>
              <a:rPr lang="es-MX" dirty="0" err="1" smtClean="0"/>
              <a:t>Answer</a:t>
            </a:r>
            <a:r>
              <a:rPr lang="es-MX" dirty="0" smtClean="0"/>
              <a:t>:</a:t>
            </a:r>
            <a:endParaRPr lang="es-MX" dirty="0"/>
          </a:p>
        </p:txBody>
      </p:sp>
      <p:sp>
        <p:nvSpPr>
          <p:cNvPr id="3" name="Marcador de contenido 2"/>
          <p:cNvSpPr>
            <a:spLocks noGrp="1"/>
          </p:cNvSpPr>
          <p:nvPr>
            <p:ph idx="1"/>
          </p:nvPr>
        </p:nvSpPr>
        <p:spPr>
          <a:xfrm>
            <a:off x="1099848" y="1683327"/>
            <a:ext cx="10049599" cy="2825559"/>
          </a:xfrm>
        </p:spPr>
        <p:txBody>
          <a:bodyPr/>
          <a:lstStyle/>
          <a:p>
            <a:r>
              <a:rPr lang="es-MX" sz="4400" dirty="0"/>
              <a:t>4) </a:t>
            </a:r>
            <a:r>
              <a:rPr lang="es-MX" sz="4400" u="sng" dirty="0" err="1" smtClean="0"/>
              <a:t>I’ll</a:t>
            </a:r>
            <a:r>
              <a:rPr lang="es-MX" sz="4400" u="sng" dirty="0" smtClean="0"/>
              <a:t> look </a:t>
            </a:r>
            <a:r>
              <a:rPr lang="es-MX" sz="4400" u="sng" dirty="0" err="1" smtClean="0"/>
              <a:t>after</a:t>
            </a:r>
            <a:r>
              <a:rPr lang="es-MX" sz="4400" dirty="0" smtClean="0"/>
              <a:t> </a:t>
            </a:r>
            <a:r>
              <a:rPr lang="es-MX" sz="4400" dirty="0" err="1"/>
              <a:t>her</a:t>
            </a:r>
            <a:r>
              <a:rPr lang="es-MX" sz="4400" dirty="0"/>
              <a:t> </a:t>
            </a:r>
            <a:r>
              <a:rPr lang="es-MX" sz="4400" dirty="0" err="1"/>
              <a:t>dog</a:t>
            </a:r>
            <a:r>
              <a:rPr lang="es-MX" sz="4400" dirty="0"/>
              <a:t> if </a:t>
            </a:r>
            <a:r>
              <a:rPr lang="es-MX" sz="4400" dirty="0" err="1" smtClean="0"/>
              <a:t>she</a:t>
            </a:r>
            <a:r>
              <a:rPr lang="es-MX" sz="4400" dirty="0"/>
              <a:t> </a:t>
            </a:r>
            <a:r>
              <a:rPr lang="es-MX" sz="4400" u="sng" dirty="0" err="1" smtClean="0"/>
              <a:t>helps</a:t>
            </a:r>
            <a:r>
              <a:rPr lang="es-MX" sz="4400" dirty="0" smtClean="0"/>
              <a:t> </a:t>
            </a:r>
            <a:r>
              <a:rPr lang="es-MX" sz="4400" dirty="0"/>
              <a:t>me </a:t>
            </a:r>
            <a:r>
              <a:rPr lang="es-MX" sz="4400" dirty="0" err="1"/>
              <a:t>with</a:t>
            </a:r>
            <a:r>
              <a:rPr lang="es-MX" sz="4400" dirty="0"/>
              <a:t> </a:t>
            </a:r>
            <a:r>
              <a:rPr lang="es-MX" sz="4400" dirty="0" err="1"/>
              <a:t>chemistry</a:t>
            </a:r>
            <a:r>
              <a:rPr lang="es-MX" sz="4400" dirty="0"/>
              <a:t> </a:t>
            </a:r>
          </a:p>
          <a:p>
            <a:endParaRPr lang="es-MX" dirty="0"/>
          </a:p>
        </p:txBody>
      </p:sp>
      <p:pic>
        <p:nvPicPr>
          <p:cNvPr id="9218" name="Picture 2" descr="Resultado de imagen para chemistry lesson anim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6411" y="3386302"/>
            <a:ext cx="3138343" cy="28439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9388192"/>
      </p:ext>
    </p:extLst>
  </p:cSld>
  <p:clrMapOvr>
    <a:masterClrMapping/>
  </p:clrMapOvr>
  <p:transition spd="slow">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a:buFont typeface="Wingdings 3" charset="2"/>
              <a:buChar char=""/>
            </a:pPr>
            <a:r>
              <a:rPr lang="es-ES_tradnl" sz="4400" dirty="0" smtClean="0"/>
              <a:t>5) </a:t>
            </a:r>
            <a:r>
              <a:rPr lang="es-ES_tradnl" sz="4400" dirty="0" err="1" smtClean="0"/>
              <a:t>If</a:t>
            </a:r>
            <a:r>
              <a:rPr lang="es-ES_tradnl" sz="4400" dirty="0" smtClean="0"/>
              <a:t> he ____ (</a:t>
            </a:r>
            <a:r>
              <a:rPr lang="es-ES_tradnl" sz="4400" dirty="0" err="1" smtClean="0"/>
              <a:t>buy</a:t>
            </a:r>
            <a:r>
              <a:rPr lang="es-ES_tradnl" sz="4400" dirty="0" smtClean="0"/>
              <a:t>) a new car, he _____ (</a:t>
            </a:r>
            <a:r>
              <a:rPr lang="es-ES_tradnl" sz="4400" dirty="0" err="1" smtClean="0"/>
              <a:t>not</a:t>
            </a:r>
            <a:r>
              <a:rPr lang="es-ES_tradnl" sz="4400" dirty="0" smtClean="0"/>
              <a:t> </a:t>
            </a:r>
            <a:r>
              <a:rPr lang="es-ES_tradnl" sz="4400" dirty="0" err="1" smtClean="0"/>
              <a:t>need</a:t>
            </a:r>
            <a:r>
              <a:rPr lang="es-ES_tradnl" sz="4400" dirty="0" smtClean="0"/>
              <a:t>) </a:t>
            </a:r>
            <a:r>
              <a:rPr lang="es-ES_tradnl" sz="4400" dirty="0" err="1" smtClean="0"/>
              <a:t>to</a:t>
            </a:r>
            <a:r>
              <a:rPr lang="es-ES_tradnl" sz="4400" dirty="0" smtClean="0"/>
              <a:t> </a:t>
            </a:r>
            <a:r>
              <a:rPr lang="es-ES_tradnl" sz="4400" dirty="0" smtClean="0"/>
              <a:t>use </a:t>
            </a:r>
            <a:r>
              <a:rPr lang="es-ES_tradnl" sz="4400" dirty="0" err="1" smtClean="0"/>
              <a:t>the</a:t>
            </a:r>
            <a:r>
              <a:rPr lang="es-ES_tradnl" sz="4400" dirty="0" smtClean="0"/>
              <a:t>  </a:t>
            </a:r>
            <a:r>
              <a:rPr lang="es-ES_tradnl" sz="4400" dirty="0" err="1" smtClean="0"/>
              <a:t>public</a:t>
            </a:r>
            <a:r>
              <a:rPr lang="es-ES_tradnl" sz="4400" dirty="0" smtClean="0"/>
              <a:t> </a:t>
            </a:r>
            <a:r>
              <a:rPr lang="es-ES_tradnl" sz="4400" dirty="0" err="1" smtClean="0"/>
              <a:t>transport</a:t>
            </a:r>
            <a:r>
              <a:rPr lang="es-ES_tradnl" sz="4400" dirty="0" smtClean="0"/>
              <a:t> </a:t>
            </a:r>
            <a:r>
              <a:rPr lang="es-ES_tradnl" sz="4400" dirty="0" err="1" smtClean="0"/>
              <a:t>anymore</a:t>
            </a:r>
            <a:r>
              <a:rPr lang="es-ES_tradnl" sz="4400" dirty="0" smtClean="0"/>
              <a:t>.</a:t>
            </a:r>
            <a:endParaRPr lang="es-ES_tradnl" sz="4400" dirty="0"/>
          </a:p>
        </p:txBody>
      </p:sp>
      <p:pic>
        <p:nvPicPr>
          <p:cNvPr id="6" name="Imagen 5"/>
          <p:cNvPicPr>
            <a:picLocks noChangeAspect="1"/>
          </p:cNvPicPr>
          <p:nvPr/>
        </p:nvPicPr>
        <p:blipFill>
          <a:blip r:embed="rId2"/>
          <a:stretch>
            <a:fillRect/>
          </a:stretch>
        </p:blipFill>
        <p:spPr>
          <a:xfrm>
            <a:off x="5595258" y="3642534"/>
            <a:ext cx="4602842" cy="2301065"/>
          </a:xfrm>
          <a:prstGeom prst="rect">
            <a:avLst/>
          </a:prstGeom>
        </p:spPr>
      </p:pic>
    </p:spTree>
    <p:extLst>
      <p:ext uri="{BB962C8B-B14F-4D97-AF65-F5344CB8AC3E}">
        <p14:creationId xmlns:p14="http://schemas.microsoft.com/office/powerpoint/2010/main" val="35798366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4212" y="2209800"/>
            <a:ext cx="8534400" cy="1393371"/>
          </a:xfrm>
        </p:spPr>
        <p:txBody>
          <a:bodyPr>
            <a:normAutofit fontScale="90000"/>
          </a:bodyPr>
          <a:lstStyle/>
          <a:p>
            <a:pPr marL="571500" marR="0" lvl="0" indent="-571500" defTabSz="914400" eaLnBrk="1" fontAlgn="auto" latinLnBrk="0" hangingPunct="1">
              <a:lnSpc>
                <a:spcPct val="100000"/>
              </a:lnSpc>
              <a:spcBef>
                <a:spcPts val="0"/>
              </a:spcBef>
              <a:spcAft>
                <a:spcPts val="0"/>
              </a:spcAft>
              <a:buClrTx/>
              <a:buSzTx/>
              <a:buFont typeface="Wingdings" charset="2"/>
              <a:buChar char="Ø"/>
              <a:tabLst/>
              <a:defRPr/>
            </a:pPr>
            <a:r>
              <a:rPr lang="es-ES_tradnl" dirty="0" smtClean="0"/>
              <a:t>5) </a:t>
            </a:r>
            <a:r>
              <a:rPr lang="es-ES_tradnl" dirty="0" err="1" smtClean="0"/>
              <a:t>I</a:t>
            </a:r>
            <a:r>
              <a:rPr lang="es-ES_tradnl" cap="none" dirty="0" err="1" smtClean="0"/>
              <a:t>f</a:t>
            </a:r>
            <a:r>
              <a:rPr lang="es-ES_tradnl" cap="none" dirty="0" smtClean="0"/>
              <a:t> he </a:t>
            </a:r>
            <a:r>
              <a:rPr lang="es-ES_tradnl" u="sng" cap="none" dirty="0" err="1" smtClean="0"/>
              <a:t>buys</a:t>
            </a:r>
            <a:r>
              <a:rPr lang="es-ES_tradnl" cap="none" dirty="0"/>
              <a:t> </a:t>
            </a:r>
            <a:r>
              <a:rPr lang="es-ES_tradnl" cap="none" dirty="0" smtClean="0"/>
              <a:t>a new car, he </a:t>
            </a:r>
            <a:r>
              <a:rPr lang="es-ES_tradnl" u="sng" cap="none" dirty="0" err="1" smtClean="0"/>
              <a:t>won’t</a:t>
            </a:r>
            <a:r>
              <a:rPr lang="es-ES_tradnl" u="sng" cap="none" dirty="0" smtClean="0"/>
              <a:t> </a:t>
            </a:r>
            <a:r>
              <a:rPr lang="es-ES_tradnl" u="sng" cap="none" dirty="0" err="1" smtClean="0"/>
              <a:t>need</a:t>
            </a:r>
            <a:r>
              <a:rPr lang="es-ES_tradnl" cap="none" dirty="0" smtClean="0"/>
              <a:t> </a:t>
            </a:r>
            <a:r>
              <a:rPr lang="es-ES_tradnl" cap="none" dirty="0" err="1" smtClean="0"/>
              <a:t>to</a:t>
            </a:r>
            <a:r>
              <a:rPr lang="es-ES_tradnl" cap="none" dirty="0" smtClean="0"/>
              <a:t> use </a:t>
            </a:r>
            <a:r>
              <a:rPr lang="es-ES_tradnl" cap="none" dirty="0" smtClean="0"/>
              <a:t>the </a:t>
            </a:r>
            <a:r>
              <a:rPr lang="es-ES_tradnl" cap="none" dirty="0" err="1" smtClean="0"/>
              <a:t>public</a:t>
            </a:r>
            <a:r>
              <a:rPr lang="es-ES_tradnl" cap="none" dirty="0" smtClean="0"/>
              <a:t> </a:t>
            </a:r>
            <a:r>
              <a:rPr lang="es-ES_tradnl" cap="none" dirty="0" err="1" smtClean="0"/>
              <a:t>transport</a:t>
            </a:r>
            <a:r>
              <a:rPr lang="es-ES_tradnl" cap="none" dirty="0" smtClean="0"/>
              <a:t> </a:t>
            </a:r>
            <a:r>
              <a:rPr lang="es-ES_tradnl" cap="none" dirty="0" err="1" smtClean="0"/>
              <a:t>anymore</a:t>
            </a:r>
            <a:r>
              <a:rPr lang="es-ES_tradnl" cap="none" dirty="0" smtClean="0"/>
              <a:t> </a:t>
            </a:r>
            <a:endParaRPr lang="es-ES_tradnl" dirty="0"/>
          </a:p>
        </p:txBody>
      </p:sp>
      <p:sp>
        <p:nvSpPr>
          <p:cNvPr id="3" name="Marcador de contenido 2"/>
          <p:cNvSpPr>
            <a:spLocks noGrp="1"/>
          </p:cNvSpPr>
          <p:nvPr>
            <p:ph idx="1"/>
          </p:nvPr>
        </p:nvSpPr>
        <p:spPr>
          <a:xfrm>
            <a:off x="684212" y="685801"/>
            <a:ext cx="8534400" cy="827314"/>
          </a:xfrm>
        </p:spPr>
        <p:txBody>
          <a:bodyPr>
            <a:normAutofit/>
          </a:bodyPr>
          <a:lstStyle/>
          <a:p>
            <a:pPr marL="0" indent="0">
              <a:buNone/>
            </a:pPr>
            <a:r>
              <a:rPr lang="es-ES_tradnl" sz="3600" smtClean="0"/>
              <a:t>ANSWER:</a:t>
            </a:r>
            <a:endParaRPr lang="es-ES_tradnl" sz="3600"/>
          </a:p>
        </p:txBody>
      </p:sp>
      <p:pic>
        <p:nvPicPr>
          <p:cNvPr id="5" name="Imagen 4"/>
          <p:cNvPicPr>
            <a:picLocks noChangeAspect="1"/>
          </p:cNvPicPr>
          <p:nvPr/>
        </p:nvPicPr>
        <p:blipFill>
          <a:blip r:embed="rId2"/>
          <a:stretch>
            <a:fillRect/>
          </a:stretch>
        </p:blipFill>
        <p:spPr>
          <a:xfrm>
            <a:off x="1772557" y="4102099"/>
            <a:ext cx="4292600" cy="1892300"/>
          </a:xfrm>
          <a:prstGeom prst="rect">
            <a:avLst/>
          </a:prstGeom>
        </p:spPr>
      </p:pic>
    </p:spTree>
    <p:extLst>
      <p:ext uri="{BB962C8B-B14F-4D97-AF65-F5344CB8AC3E}">
        <p14:creationId xmlns:p14="http://schemas.microsoft.com/office/powerpoint/2010/main" val="2834516307"/>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6000970" y="3320142"/>
            <a:ext cx="2596930" cy="2801257"/>
          </a:xfrm>
          <a:prstGeom prst="rect">
            <a:avLst/>
          </a:prstGeom>
        </p:spPr>
      </p:pic>
      <p:sp>
        <p:nvSpPr>
          <p:cNvPr id="3" name="Marcador de contenido 2"/>
          <p:cNvSpPr>
            <a:spLocks noGrp="1"/>
          </p:cNvSpPr>
          <p:nvPr>
            <p:ph idx="1"/>
          </p:nvPr>
        </p:nvSpPr>
        <p:spPr/>
        <p:txBody>
          <a:bodyPr>
            <a:normAutofit/>
          </a:bodyPr>
          <a:lstStyle/>
          <a:p>
            <a:pPr>
              <a:buFont typeface="Wingdings 3" charset="2"/>
              <a:buChar char=""/>
            </a:pPr>
            <a:r>
              <a:rPr lang="es-ES_tradnl" sz="4400" dirty="0" smtClean="0"/>
              <a:t>6) </a:t>
            </a:r>
            <a:r>
              <a:rPr lang="es-ES_tradnl" sz="4400" dirty="0" err="1"/>
              <a:t>If</a:t>
            </a:r>
            <a:r>
              <a:rPr lang="es-ES_tradnl" sz="4400" dirty="0"/>
              <a:t> </a:t>
            </a:r>
            <a:r>
              <a:rPr lang="es-ES_tradnl" sz="4400" dirty="0" err="1" smtClean="0"/>
              <a:t>you</a:t>
            </a:r>
            <a:r>
              <a:rPr lang="es-ES_tradnl" sz="4400" dirty="0" smtClean="0"/>
              <a:t>_____ (</a:t>
            </a:r>
            <a:r>
              <a:rPr lang="es-ES_tradnl" sz="4400" dirty="0" err="1" smtClean="0"/>
              <a:t>give</a:t>
            </a:r>
            <a:r>
              <a:rPr lang="es-ES_tradnl" sz="4400" dirty="0" smtClean="0"/>
              <a:t>) me </a:t>
            </a:r>
            <a:r>
              <a:rPr lang="es-ES_tradnl" sz="4400" dirty="0" err="1"/>
              <a:t>some</a:t>
            </a:r>
            <a:r>
              <a:rPr lang="es-ES_tradnl" sz="4400" dirty="0"/>
              <a:t> </a:t>
            </a:r>
            <a:r>
              <a:rPr lang="es-ES_tradnl" sz="4400" dirty="0" err="1"/>
              <a:t>money</a:t>
            </a:r>
            <a:r>
              <a:rPr lang="es-ES_tradnl" sz="4400" dirty="0"/>
              <a:t>, </a:t>
            </a:r>
            <a:r>
              <a:rPr lang="es-ES_tradnl" sz="4400" dirty="0" smtClean="0"/>
              <a:t>______ (</a:t>
            </a:r>
            <a:r>
              <a:rPr lang="es-ES_tradnl" sz="4400" dirty="0" err="1" smtClean="0"/>
              <a:t>pay</a:t>
            </a:r>
            <a:r>
              <a:rPr lang="es-ES_tradnl" sz="4400" dirty="0" smtClean="0"/>
              <a:t>) </a:t>
            </a:r>
            <a:r>
              <a:rPr lang="es-ES_tradnl" sz="4400" dirty="0" err="1" smtClean="0"/>
              <a:t>you</a:t>
            </a:r>
            <a:r>
              <a:rPr lang="es-ES_tradnl" sz="4400" dirty="0" smtClean="0"/>
              <a:t> </a:t>
            </a:r>
            <a:r>
              <a:rPr lang="es-ES_tradnl" sz="4400" dirty="0"/>
              <a:t>back </a:t>
            </a:r>
            <a:r>
              <a:rPr lang="es-ES_tradnl" sz="4400" dirty="0" err="1"/>
              <a:t>tomorrow</a:t>
            </a:r>
            <a:r>
              <a:rPr lang="es-ES_tradnl" sz="4400" dirty="0"/>
              <a:t>.</a:t>
            </a:r>
          </a:p>
        </p:txBody>
      </p:sp>
    </p:spTree>
    <p:extLst>
      <p:ext uri="{BB962C8B-B14F-4D97-AF65-F5344CB8AC3E}">
        <p14:creationId xmlns:p14="http://schemas.microsoft.com/office/powerpoint/2010/main" val="3531202808"/>
      </p:ext>
    </p:extLst>
  </p:cSld>
  <p:clrMapOvr>
    <a:masterClrMapping/>
  </p:clrMapOvr>
  <p:transition spd="slow">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5164015" y="4074606"/>
            <a:ext cx="5584371" cy="2437423"/>
          </a:xfrm>
          <a:prstGeom prst="rect">
            <a:avLst/>
          </a:prstGeom>
        </p:spPr>
      </p:pic>
      <p:sp>
        <p:nvSpPr>
          <p:cNvPr id="3" name="Marcador de contenido 2"/>
          <p:cNvSpPr>
            <a:spLocks noGrp="1"/>
          </p:cNvSpPr>
          <p:nvPr>
            <p:ph idx="1"/>
          </p:nvPr>
        </p:nvSpPr>
        <p:spPr/>
        <p:txBody>
          <a:bodyPr>
            <a:normAutofit/>
          </a:bodyPr>
          <a:lstStyle/>
          <a:p>
            <a:pPr marL="0" indent="0">
              <a:buNone/>
            </a:pPr>
            <a:r>
              <a:rPr lang="es-ES_tradnl" sz="4400" dirty="0" smtClean="0"/>
              <a:t>ANSWER:</a:t>
            </a:r>
            <a:endParaRPr lang="es-ES_tradnl" sz="4400" dirty="0" smtClean="0"/>
          </a:p>
          <a:p>
            <a:pPr marL="0" indent="0">
              <a:buNone/>
            </a:pPr>
            <a:r>
              <a:rPr lang="es-ES_tradnl" sz="4400" dirty="0" smtClean="0"/>
              <a:t>6)</a:t>
            </a:r>
            <a:r>
              <a:rPr lang="es-ES_tradnl" sz="4400" dirty="0" err="1" smtClean="0"/>
              <a:t>If</a:t>
            </a:r>
            <a:r>
              <a:rPr lang="es-ES_tradnl" sz="4400" dirty="0" smtClean="0"/>
              <a:t> </a:t>
            </a:r>
            <a:r>
              <a:rPr lang="es-ES_tradnl" sz="4400" dirty="0" err="1"/>
              <a:t>you</a:t>
            </a:r>
            <a:r>
              <a:rPr lang="es-ES_tradnl" sz="4400" dirty="0"/>
              <a:t> </a:t>
            </a:r>
            <a:r>
              <a:rPr lang="es-ES_tradnl" sz="4400" u="sng" dirty="0" err="1"/>
              <a:t>give</a:t>
            </a:r>
            <a:r>
              <a:rPr lang="es-ES_tradnl" sz="4400" dirty="0"/>
              <a:t> me </a:t>
            </a:r>
            <a:r>
              <a:rPr lang="es-ES_tradnl" sz="4400" dirty="0" err="1"/>
              <a:t>some</a:t>
            </a:r>
            <a:r>
              <a:rPr lang="es-ES_tradnl" sz="4400" dirty="0"/>
              <a:t> </a:t>
            </a:r>
            <a:r>
              <a:rPr lang="es-ES_tradnl" sz="4400" dirty="0" err="1"/>
              <a:t>money</a:t>
            </a:r>
            <a:r>
              <a:rPr lang="es-ES_tradnl" sz="4400" dirty="0"/>
              <a:t>, </a:t>
            </a:r>
            <a:r>
              <a:rPr lang="es-ES_tradnl" sz="4400" u="sng" dirty="0" err="1"/>
              <a:t>I'll</a:t>
            </a:r>
            <a:r>
              <a:rPr lang="es-ES_tradnl" sz="4400" u="sng" dirty="0"/>
              <a:t> </a:t>
            </a:r>
            <a:r>
              <a:rPr lang="es-ES_tradnl" sz="4400" u="sng" dirty="0" err="1"/>
              <a:t>pay</a:t>
            </a:r>
            <a:r>
              <a:rPr lang="es-ES_tradnl" sz="4400" dirty="0"/>
              <a:t> </a:t>
            </a:r>
            <a:r>
              <a:rPr lang="es-ES_tradnl" sz="4400" dirty="0" err="1"/>
              <a:t>you</a:t>
            </a:r>
            <a:r>
              <a:rPr lang="es-ES_tradnl" sz="4400" dirty="0"/>
              <a:t> back </a:t>
            </a:r>
            <a:r>
              <a:rPr lang="es-ES_tradnl" sz="4400" dirty="0" err="1"/>
              <a:t>tomorrow</a:t>
            </a:r>
            <a:r>
              <a:rPr lang="es-ES_tradnl" sz="4400" dirty="0"/>
              <a:t>.</a:t>
            </a:r>
          </a:p>
        </p:txBody>
      </p:sp>
    </p:spTree>
    <p:extLst>
      <p:ext uri="{BB962C8B-B14F-4D97-AF65-F5344CB8AC3E}">
        <p14:creationId xmlns:p14="http://schemas.microsoft.com/office/powerpoint/2010/main" val="4126831533"/>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906485" y="3625755"/>
            <a:ext cx="3559629" cy="2375885"/>
          </a:xfrm>
          <a:prstGeom prst="rect">
            <a:avLst/>
          </a:prstGeom>
        </p:spPr>
      </p:pic>
      <p:sp>
        <p:nvSpPr>
          <p:cNvPr id="3" name="Marcador de contenido 2"/>
          <p:cNvSpPr>
            <a:spLocks noGrp="1"/>
          </p:cNvSpPr>
          <p:nvPr>
            <p:ph idx="1"/>
          </p:nvPr>
        </p:nvSpPr>
        <p:spPr/>
        <p:txBody>
          <a:bodyPr>
            <a:normAutofit/>
          </a:bodyPr>
          <a:lstStyle/>
          <a:p>
            <a:r>
              <a:rPr lang="es-ES_tradnl" sz="4400" dirty="0" smtClean="0"/>
              <a:t>7) </a:t>
            </a:r>
            <a:r>
              <a:rPr lang="es-ES_tradnl" sz="4400" dirty="0" err="1" smtClean="0"/>
              <a:t>If</a:t>
            </a:r>
            <a:r>
              <a:rPr lang="es-ES_tradnl" sz="4400" dirty="0" smtClean="0"/>
              <a:t> Mary_____(come), </a:t>
            </a:r>
            <a:r>
              <a:rPr lang="es-ES_tradnl" sz="4400" dirty="0" err="1" smtClean="0"/>
              <a:t>she</a:t>
            </a:r>
            <a:r>
              <a:rPr lang="es-ES_tradnl" sz="4400" dirty="0" smtClean="0"/>
              <a:t>_____ (</a:t>
            </a:r>
            <a:r>
              <a:rPr lang="es-ES_tradnl" sz="4400" dirty="0" err="1" smtClean="0"/>
              <a:t>want</a:t>
            </a:r>
            <a:r>
              <a:rPr lang="es-ES_tradnl" sz="4400" dirty="0" smtClean="0"/>
              <a:t>) </a:t>
            </a:r>
            <a:r>
              <a:rPr lang="es-ES_tradnl" sz="4400" dirty="0"/>
              <a:t>to drive.</a:t>
            </a:r>
          </a:p>
        </p:txBody>
      </p:sp>
    </p:spTree>
    <p:extLst>
      <p:ext uri="{BB962C8B-B14F-4D97-AF65-F5344CB8AC3E}">
        <p14:creationId xmlns:p14="http://schemas.microsoft.com/office/powerpoint/2010/main" val="4030074321"/>
      </p:ext>
    </p:extLst>
  </p:cSld>
  <p:clrMapOvr>
    <a:masterClrMapping/>
  </p:clrMapOvr>
  <p:transition spd="slow">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6512169" y="3102153"/>
            <a:ext cx="4927600" cy="3083724"/>
          </a:xfrm>
          <a:prstGeom prst="rect">
            <a:avLst/>
          </a:prstGeom>
        </p:spPr>
      </p:pic>
      <p:sp>
        <p:nvSpPr>
          <p:cNvPr id="3" name="Marcador de contenido 2"/>
          <p:cNvSpPr>
            <a:spLocks noGrp="1"/>
          </p:cNvSpPr>
          <p:nvPr>
            <p:ph idx="1"/>
          </p:nvPr>
        </p:nvSpPr>
        <p:spPr>
          <a:xfrm>
            <a:off x="652584" y="1019908"/>
            <a:ext cx="8534400" cy="3083169"/>
          </a:xfrm>
        </p:spPr>
        <p:txBody>
          <a:bodyPr>
            <a:normAutofit/>
          </a:bodyPr>
          <a:lstStyle/>
          <a:p>
            <a:pPr marL="0" indent="0">
              <a:buNone/>
            </a:pPr>
            <a:r>
              <a:rPr lang="es-ES_tradnl" sz="4400" dirty="0" smtClean="0"/>
              <a:t>ANSWER:</a:t>
            </a:r>
          </a:p>
          <a:p>
            <a:pPr marL="0" indent="0">
              <a:buNone/>
            </a:pPr>
            <a:r>
              <a:rPr lang="es-ES_tradnl" sz="4400" dirty="0" smtClean="0"/>
              <a:t>7</a:t>
            </a:r>
            <a:r>
              <a:rPr lang="es-ES_tradnl" sz="4400" dirty="0" smtClean="0"/>
              <a:t>) </a:t>
            </a:r>
            <a:r>
              <a:rPr lang="es-ES_tradnl" sz="4400" dirty="0" err="1" smtClean="0"/>
              <a:t>If</a:t>
            </a:r>
            <a:r>
              <a:rPr lang="es-ES_tradnl" sz="4400" dirty="0" smtClean="0"/>
              <a:t> </a:t>
            </a:r>
            <a:r>
              <a:rPr lang="es-ES_tradnl" sz="4400" dirty="0"/>
              <a:t>Mary </a:t>
            </a:r>
            <a:r>
              <a:rPr lang="es-ES_tradnl" sz="4400" u="sng" dirty="0"/>
              <a:t>comes</a:t>
            </a:r>
            <a:r>
              <a:rPr lang="es-ES_tradnl" sz="4400" dirty="0"/>
              <a:t>, </a:t>
            </a:r>
            <a:r>
              <a:rPr lang="es-ES_tradnl" sz="4400" dirty="0" err="1"/>
              <a:t>she</a:t>
            </a:r>
            <a:r>
              <a:rPr lang="es-ES_tradnl" sz="4400" u="sng" dirty="0" err="1"/>
              <a:t>'ll</a:t>
            </a:r>
            <a:r>
              <a:rPr lang="es-ES_tradnl" sz="4400" u="sng" dirty="0"/>
              <a:t> </a:t>
            </a:r>
            <a:r>
              <a:rPr lang="es-ES_tradnl" sz="4400" u="sng" dirty="0" err="1"/>
              <a:t>want</a:t>
            </a:r>
            <a:r>
              <a:rPr lang="es-ES_tradnl" sz="4400" dirty="0"/>
              <a:t> to drive.</a:t>
            </a:r>
          </a:p>
        </p:txBody>
      </p:sp>
    </p:spTree>
    <p:extLst>
      <p:ext uri="{BB962C8B-B14F-4D97-AF65-F5344CB8AC3E}">
        <p14:creationId xmlns:p14="http://schemas.microsoft.com/office/powerpoint/2010/main" val="1165004158"/>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4211" y="2262554"/>
            <a:ext cx="10452711" cy="3731845"/>
          </a:xfrm>
        </p:spPr>
        <p:txBody>
          <a:bodyPr>
            <a:normAutofit fontScale="90000"/>
          </a:bodyPr>
          <a:lstStyle/>
          <a:p>
            <a:r>
              <a:rPr lang="es-ES" dirty="0" smtClean="0"/>
              <a:t>Objetivos:</a:t>
            </a:r>
            <a:r>
              <a:rPr lang="es-ES" dirty="0"/>
              <a:t/>
            </a:r>
            <a:br>
              <a:rPr lang="es-ES" dirty="0"/>
            </a:br>
            <a:r>
              <a:rPr lang="es-ES" dirty="0" smtClean="0"/>
              <a:t>-</a:t>
            </a:r>
            <a:r>
              <a:rPr lang="es-ES" sz="3100" cap="none" dirty="0" smtClean="0"/>
              <a:t>Describe acciones y consecuencias</a:t>
            </a:r>
            <a:br>
              <a:rPr lang="es-ES" sz="3100" cap="none" dirty="0" smtClean="0"/>
            </a:br>
            <a:r>
              <a:rPr lang="es-ES" sz="3100" cap="none" dirty="0" smtClean="0"/>
              <a:t>-Utiliza el presente simple y el futuro con </a:t>
            </a:r>
            <a:r>
              <a:rPr lang="es-ES" sz="3100" cap="none" dirty="0" err="1" smtClean="0"/>
              <a:t>will</a:t>
            </a:r>
            <a:r>
              <a:rPr lang="es-ES" sz="3100" cap="none" dirty="0" smtClean="0"/>
              <a:t> para formar    - oraciones de la primera condicional en el idioma inglés.</a:t>
            </a:r>
            <a:br>
              <a:rPr lang="es-ES" sz="3100" cap="none" dirty="0" smtClean="0"/>
            </a:br>
            <a:r>
              <a:rPr lang="es-ES" sz="3100" cap="none" dirty="0" smtClean="0"/>
              <a:t>-Expresa como reaccionaría antes posibles situaciones.</a:t>
            </a:r>
            <a:br>
              <a:rPr lang="es-ES" sz="3100" cap="none" dirty="0" smtClean="0"/>
            </a:br>
            <a:r>
              <a:rPr lang="es-ES" sz="3100" cap="none" dirty="0" smtClean="0"/>
              <a:t>-Identifica los posibles errores cometidos en las respuestas y se </a:t>
            </a:r>
            <a:r>
              <a:rPr lang="es-ES" sz="3100" cap="none" dirty="0" err="1" smtClean="0"/>
              <a:t>autoevalua</a:t>
            </a:r>
            <a:r>
              <a:rPr lang="es-ES" sz="3100" cap="none" dirty="0" smtClean="0"/>
              <a:t>.</a:t>
            </a:r>
            <a:br>
              <a:rPr lang="es-ES" sz="3100" cap="none" dirty="0" smtClean="0"/>
            </a:br>
            <a:r>
              <a:rPr lang="es-ES" sz="3100" dirty="0" smtClean="0"/>
              <a:t/>
            </a:r>
            <a:br>
              <a:rPr lang="es-ES" sz="3100" dirty="0" smtClean="0"/>
            </a:br>
            <a:r>
              <a:rPr lang="es-ES" dirty="0" smtClean="0"/>
              <a:t/>
            </a:r>
            <a:br>
              <a:rPr lang="es-ES" dirty="0" smtClean="0"/>
            </a:br>
            <a:endParaRPr lang="es-ES" dirty="0"/>
          </a:p>
        </p:txBody>
      </p:sp>
      <p:sp>
        <p:nvSpPr>
          <p:cNvPr id="3" name="2 Marcador de contenido"/>
          <p:cNvSpPr>
            <a:spLocks noGrp="1"/>
          </p:cNvSpPr>
          <p:nvPr>
            <p:ph idx="1"/>
          </p:nvPr>
        </p:nvSpPr>
        <p:spPr>
          <a:xfrm>
            <a:off x="754551" y="504093"/>
            <a:ext cx="10863018" cy="1535722"/>
          </a:xfrm>
        </p:spPr>
        <p:txBody>
          <a:bodyPr>
            <a:normAutofit fontScale="92500" lnSpcReduction="10000"/>
          </a:bodyPr>
          <a:lstStyle/>
          <a:p>
            <a:pPr marL="0" indent="0">
              <a:buNone/>
            </a:pPr>
            <a:r>
              <a:rPr lang="es-ES" sz="2800" dirty="0" smtClean="0"/>
              <a:t>MODULE II</a:t>
            </a:r>
          </a:p>
          <a:p>
            <a:pPr marL="0" indent="0">
              <a:buNone/>
            </a:pPr>
            <a:r>
              <a:rPr lang="es-ES" sz="2800" dirty="0" err="1" smtClean="0"/>
              <a:t>My</a:t>
            </a:r>
            <a:r>
              <a:rPr lang="es-ES" sz="2800" dirty="0" smtClean="0"/>
              <a:t> </a:t>
            </a:r>
            <a:r>
              <a:rPr lang="es-ES" sz="2800" dirty="0" err="1" smtClean="0"/>
              <a:t>future</a:t>
            </a:r>
            <a:r>
              <a:rPr lang="es-ES" sz="2800" dirty="0" smtClean="0"/>
              <a:t>: </a:t>
            </a:r>
            <a:r>
              <a:rPr lang="es-ES" sz="2800" dirty="0" err="1" smtClean="0"/>
              <a:t>Possibilities</a:t>
            </a:r>
            <a:r>
              <a:rPr lang="es-ES" sz="2800" dirty="0" smtClean="0"/>
              <a:t> and </a:t>
            </a:r>
            <a:r>
              <a:rPr lang="es-ES" sz="2800" dirty="0" err="1" smtClean="0"/>
              <a:t>consequences</a:t>
            </a:r>
            <a:endParaRPr lang="es-ES" sz="2800" dirty="0" smtClean="0"/>
          </a:p>
          <a:p>
            <a:r>
              <a:rPr lang="es-ES" sz="2800" dirty="0" smtClean="0"/>
              <a:t>TEMA 3: Supersticiones</a:t>
            </a:r>
            <a:endParaRPr lang="es-ES" sz="2800" dirty="0"/>
          </a:p>
        </p:txBody>
      </p:sp>
    </p:spTree>
    <p:extLst>
      <p:ext uri="{BB962C8B-B14F-4D97-AF65-F5344CB8AC3E}">
        <p14:creationId xmlns:p14="http://schemas.microsoft.com/office/powerpoint/2010/main" val="4151464906"/>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5170715" y="3231571"/>
            <a:ext cx="5280617" cy="3517572"/>
          </a:xfrm>
          <a:prstGeom prst="rect">
            <a:avLst/>
          </a:prstGeom>
        </p:spPr>
      </p:pic>
      <p:sp>
        <p:nvSpPr>
          <p:cNvPr id="3" name="Marcador de contenido 2"/>
          <p:cNvSpPr>
            <a:spLocks noGrp="1"/>
          </p:cNvSpPr>
          <p:nvPr>
            <p:ph idx="1"/>
          </p:nvPr>
        </p:nvSpPr>
        <p:spPr/>
        <p:txBody>
          <a:bodyPr>
            <a:normAutofit/>
          </a:bodyPr>
          <a:lstStyle/>
          <a:p>
            <a:r>
              <a:rPr lang="es-ES_tradnl" sz="4400" dirty="0" smtClean="0"/>
              <a:t>8) </a:t>
            </a:r>
            <a:r>
              <a:rPr lang="es-ES_tradnl" sz="4400" dirty="0" err="1" smtClean="0"/>
              <a:t>If</a:t>
            </a:r>
            <a:r>
              <a:rPr lang="es-ES_tradnl" sz="4400" dirty="0" smtClean="0"/>
              <a:t> </a:t>
            </a:r>
            <a:r>
              <a:rPr lang="es-ES_tradnl" sz="4400" dirty="0" err="1"/>
              <a:t>we</a:t>
            </a:r>
            <a:r>
              <a:rPr lang="es-ES_tradnl" sz="4400" dirty="0"/>
              <a:t> </a:t>
            </a:r>
            <a:r>
              <a:rPr lang="es-ES_tradnl" sz="4400" dirty="0" smtClean="0"/>
              <a:t>_______ (</a:t>
            </a:r>
            <a:r>
              <a:rPr lang="es-ES_tradnl" sz="4400" dirty="0" err="1" smtClean="0"/>
              <a:t>not</a:t>
            </a:r>
            <a:r>
              <a:rPr lang="es-ES_tradnl" sz="4400" dirty="0" smtClean="0"/>
              <a:t> </a:t>
            </a:r>
            <a:r>
              <a:rPr lang="es-ES_tradnl" sz="4400" dirty="0" err="1" smtClean="0"/>
              <a:t>get</a:t>
            </a:r>
            <a:r>
              <a:rPr lang="es-ES_tradnl" sz="4400" dirty="0" smtClean="0"/>
              <a:t>) </a:t>
            </a:r>
            <a:r>
              <a:rPr lang="es-ES_tradnl" sz="4400" dirty="0" err="1" smtClean="0"/>
              <a:t>the</a:t>
            </a:r>
            <a:r>
              <a:rPr lang="es-ES_tradnl" sz="4400" dirty="0" smtClean="0"/>
              <a:t> </a:t>
            </a:r>
            <a:r>
              <a:rPr lang="es-ES_tradnl" sz="4400" dirty="0" err="1"/>
              <a:t>contract</a:t>
            </a:r>
            <a:r>
              <a:rPr lang="es-ES_tradnl" sz="4400" dirty="0"/>
              <a:t>, </a:t>
            </a:r>
            <a:r>
              <a:rPr lang="es-ES_tradnl" sz="4400" dirty="0" err="1" smtClean="0"/>
              <a:t>we</a:t>
            </a:r>
            <a:r>
              <a:rPr lang="es-ES_tradnl" sz="4400" dirty="0" smtClean="0"/>
              <a:t>_______ </a:t>
            </a:r>
            <a:r>
              <a:rPr lang="es-ES_tradnl" sz="4400" dirty="0" smtClean="0"/>
              <a:t>(</a:t>
            </a:r>
            <a:r>
              <a:rPr lang="es-ES_tradnl" sz="4400" dirty="0" err="1" smtClean="0"/>
              <a:t>waste</a:t>
            </a:r>
            <a:r>
              <a:rPr lang="es-ES_tradnl" sz="4400" dirty="0" smtClean="0"/>
              <a:t>) </a:t>
            </a:r>
            <a:r>
              <a:rPr lang="es-ES_tradnl" sz="4400" dirty="0"/>
              <a:t>a </a:t>
            </a:r>
            <a:r>
              <a:rPr lang="es-ES_tradnl" sz="4400" dirty="0" err="1"/>
              <a:t>lot</a:t>
            </a:r>
            <a:r>
              <a:rPr lang="es-ES_tradnl" sz="4400" dirty="0"/>
              <a:t> of time and </a:t>
            </a:r>
            <a:r>
              <a:rPr lang="es-ES_tradnl" sz="4400" dirty="0" err="1" smtClean="0"/>
              <a:t>money</a:t>
            </a:r>
            <a:r>
              <a:rPr lang="es-ES_tradnl" sz="4400" dirty="0" smtClean="0"/>
              <a:t>..</a:t>
            </a:r>
            <a:endParaRPr lang="es-ES_tradnl" sz="4400" dirty="0"/>
          </a:p>
        </p:txBody>
      </p:sp>
    </p:spTree>
    <p:extLst>
      <p:ext uri="{BB962C8B-B14F-4D97-AF65-F5344CB8AC3E}">
        <p14:creationId xmlns:p14="http://schemas.microsoft.com/office/powerpoint/2010/main" val="28954336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4310742" y="3875414"/>
            <a:ext cx="2293731" cy="2808413"/>
          </a:xfrm>
          <a:prstGeom prst="rect">
            <a:avLst/>
          </a:prstGeom>
        </p:spPr>
      </p:pic>
      <p:sp>
        <p:nvSpPr>
          <p:cNvPr id="3" name="Marcador de contenido 2"/>
          <p:cNvSpPr>
            <a:spLocks noGrp="1"/>
          </p:cNvSpPr>
          <p:nvPr>
            <p:ph idx="1"/>
          </p:nvPr>
        </p:nvSpPr>
        <p:spPr/>
        <p:txBody>
          <a:bodyPr>
            <a:normAutofit/>
          </a:bodyPr>
          <a:lstStyle/>
          <a:p>
            <a:pPr marL="0" indent="0">
              <a:buNone/>
            </a:pPr>
            <a:r>
              <a:rPr lang="es-ES_tradnl" sz="4400" dirty="0" smtClean="0"/>
              <a:t>ANSWER:</a:t>
            </a:r>
          </a:p>
          <a:p>
            <a:pPr marL="0" indent="0">
              <a:buNone/>
            </a:pPr>
            <a:r>
              <a:rPr lang="es-ES_tradnl" sz="4400" dirty="0" smtClean="0"/>
              <a:t> </a:t>
            </a:r>
            <a:r>
              <a:rPr lang="es-ES_tradnl" sz="4400" dirty="0" err="1" smtClean="0"/>
              <a:t>If</a:t>
            </a:r>
            <a:r>
              <a:rPr lang="es-ES_tradnl" sz="4400" dirty="0" smtClean="0"/>
              <a:t> </a:t>
            </a:r>
            <a:r>
              <a:rPr lang="es-ES_tradnl" sz="4400" dirty="0" err="1"/>
              <a:t>we</a:t>
            </a:r>
            <a:r>
              <a:rPr lang="es-ES_tradnl" sz="4400" dirty="0"/>
              <a:t> </a:t>
            </a:r>
            <a:r>
              <a:rPr lang="es-ES_tradnl" sz="4400" u="sng" dirty="0" err="1"/>
              <a:t>don't</a:t>
            </a:r>
            <a:r>
              <a:rPr lang="es-ES_tradnl" sz="4400" u="sng" dirty="0"/>
              <a:t> </a:t>
            </a:r>
            <a:r>
              <a:rPr lang="es-ES_tradnl" sz="4400" u="sng" dirty="0" err="1"/>
              <a:t>get</a:t>
            </a:r>
            <a:r>
              <a:rPr lang="es-ES_tradnl" sz="4400" u="sng" dirty="0"/>
              <a:t> </a:t>
            </a:r>
            <a:r>
              <a:rPr lang="es-ES_tradnl" sz="4400" dirty="0" err="1"/>
              <a:t>the</a:t>
            </a:r>
            <a:r>
              <a:rPr lang="es-ES_tradnl" sz="4400" dirty="0"/>
              <a:t> </a:t>
            </a:r>
            <a:r>
              <a:rPr lang="es-ES_tradnl" sz="4400" dirty="0" err="1"/>
              <a:t>contract</a:t>
            </a:r>
            <a:r>
              <a:rPr lang="es-ES_tradnl" sz="4400" dirty="0"/>
              <a:t>, </a:t>
            </a:r>
            <a:r>
              <a:rPr lang="es-ES_tradnl" sz="4400" u="sng" dirty="0" err="1"/>
              <a:t>we'll</a:t>
            </a:r>
            <a:r>
              <a:rPr lang="es-ES_tradnl" sz="4400" u="sng" dirty="0"/>
              <a:t> </a:t>
            </a:r>
            <a:r>
              <a:rPr lang="es-ES_tradnl" sz="4400" u="sng" dirty="0" err="1" smtClean="0"/>
              <a:t>waste</a:t>
            </a:r>
            <a:r>
              <a:rPr lang="es-ES_tradnl" sz="4400" u="sng" dirty="0" smtClean="0"/>
              <a:t> </a:t>
            </a:r>
            <a:r>
              <a:rPr lang="es-ES_tradnl" sz="4400" dirty="0"/>
              <a:t>a </a:t>
            </a:r>
            <a:r>
              <a:rPr lang="es-ES_tradnl" sz="4400" dirty="0" err="1"/>
              <a:t>lot</a:t>
            </a:r>
            <a:r>
              <a:rPr lang="es-ES_tradnl" sz="4400" dirty="0"/>
              <a:t> of time and </a:t>
            </a:r>
            <a:r>
              <a:rPr lang="es-ES_tradnl" sz="4400" dirty="0" err="1"/>
              <a:t>money</a:t>
            </a:r>
            <a:r>
              <a:rPr lang="es-ES_tradnl" sz="4400" dirty="0"/>
              <a:t>.</a:t>
            </a:r>
          </a:p>
        </p:txBody>
      </p:sp>
    </p:spTree>
    <p:extLst>
      <p:ext uri="{BB962C8B-B14F-4D97-AF65-F5344CB8AC3E}">
        <p14:creationId xmlns:p14="http://schemas.microsoft.com/office/powerpoint/2010/main" val="2059960301"/>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4211" y="638908"/>
            <a:ext cx="10320119" cy="3615267"/>
          </a:xfrm>
        </p:spPr>
        <p:txBody>
          <a:bodyPr>
            <a:normAutofit/>
          </a:bodyPr>
          <a:lstStyle/>
          <a:p>
            <a:r>
              <a:rPr lang="es-MX" sz="4400" dirty="0"/>
              <a:t>9</a:t>
            </a:r>
            <a:r>
              <a:rPr lang="es-MX" sz="4400" dirty="0" smtClean="0"/>
              <a:t>)</a:t>
            </a:r>
            <a:r>
              <a:rPr lang="es-MX" sz="4400" dirty="0" err="1" smtClean="0"/>
              <a:t>If</a:t>
            </a:r>
            <a:r>
              <a:rPr lang="es-MX" sz="4400" dirty="0" smtClean="0"/>
              <a:t> you _____(get) back late, I _____(be) angry.</a:t>
            </a:r>
            <a:endParaRPr lang="es-MX" sz="4400" dirty="0"/>
          </a:p>
        </p:txBody>
      </p:sp>
      <p:pic>
        <p:nvPicPr>
          <p:cNvPr id="9" name="Picture 4" descr="Resultado de imagen para impuntualid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9578" y="3140482"/>
            <a:ext cx="2886075" cy="3048001"/>
          </a:xfrm>
          <a:prstGeom prst="rect">
            <a:avLst/>
          </a:prstGeom>
          <a:noFill/>
          <a:extLst>
            <a:ext uri="{909E8E84-426E-40DD-AFC4-6F175D3DCCD1}">
              <a14:hiddenFill xmlns:a14="http://schemas.microsoft.com/office/drawing/2010/main">
                <a:solidFill>
                  <a:srgbClr val="FFFFFF"/>
                </a:solidFill>
              </a14:hiddenFill>
            </a:ext>
          </a:extLst>
        </p:spPr>
      </p:pic>
      <p:pic>
        <p:nvPicPr>
          <p:cNvPr id="1025" name="DefaultOcx"/>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HTMLText1"/>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1296211"/>
      </p:ext>
    </p:extLst>
  </p:cSld>
  <p:clrMapOvr>
    <a:masterClrMapping/>
  </p:clrMapOvr>
  <p:transition spd="slow">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4212" y="685800"/>
            <a:ext cx="10414712" cy="3615267"/>
          </a:xfrm>
        </p:spPr>
        <p:txBody>
          <a:bodyPr>
            <a:normAutofit/>
          </a:bodyPr>
          <a:lstStyle/>
          <a:p>
            <a:pPr marL="0" indent="0">
              <a:buNone/>
            </a:pPr>
            <a:r>
              <a:rPr lang="es-MX" sz="4400" dirty="0" smtClean="0"/>
              <a:t>ANSWER:</a:t>
            </a:r>
          </a:p>
          <a:p>
            <a:r>
              <a:rPr lang="es-MX" sz="4400" dirty="0"/>
              <a:t>9</a:t>
            </a:r>
            <a:r>
              <a:rPr lang="es-MX" sz="4400" dirty="0" smtClean="0"/>
              <a:t>) If you get back late, I ´ll be angry.</a:t>
            </a:r>
            <a:endParaRPr lang="es-MX" sz="4400" dirty="0"/>
          </a:p>
        </p:txBody>
      </p:sp>
      <p:cxnSp>
        <p:nvCxnSpPr>
          <p:cNvPr id="5" name="Conector recto 4"/>
          <p:cNvCxnSpPr/>
          <p:nvPr/>
        </p:nvCxnSpPr>
        <p:spPr>
          <a:xfrm flipV="1">
            <a:off x="3427410" y="3252657"/>
            <a:ext cx="1008993" cy="15766"/>
          </a:xfrm>
          <a:prstGeom prst="line">
            <a:avLst/>
          </a:prstGeom>
          <a:ln w="57150">
            <a:solidFill>
              <a:schemeClr val="tx1">
                <a:alpha val="60000"/>
              </a:schemeClr>
            </a:solidFill>
          </a:ln>
        </p:spPr>
        <p:style>
          <a:lnRef idx="1">
            <a:schemeClr val="dk1"/>
          </a:lnRef>
          <a:fillRef idx="0">
            <a:schemeClr val="dk1"/>
          </a:fillRef>
          <a:effectRef idx="0">
            <a:schemeClr val="dk1"/>
          </a:effectRef>
          <a:fontRef idx="minor">
            <a:schemeClr val="tx1"/>
          </a:fontRef>
        </p:style>
      </p:cxnSp>
      <p:cxnSp>
        <p:nvCxnSpPr>
          <p:cNvPr id="7" name="Conector recto 6"/>
          <p:cNvCxnSpPr/>
          <p:nvPr/>
        </p:nvCxnSpPr>
        <p:spPr>
          <a:xfrm>
            <a:off x="7414253" y="3241852"/>
            <a:ext cx="1686910" cy="0"/>
          </a:xfrm>
          <a:prstGeom prst="line">
            <a:avLst/>
          </a:prstGeom>
          <a:ln w="571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pic>
        <p:nvPicPr>
          <p:cNvPr id="2054" name="Picture 6" descr="Resultado de imagen para enoja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3700" y="3480171"/>
            <a:ext cx="2930553" cy="2930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6499612"/>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18897" y="575442"/>
            <a:ext cx="9333185" cy="3615267"/>
          </a:xfrm>
        </p:spPr>
        <p:txBody>
          <a:bodyPr>
            <a:normAutofit/>
          </a:bodyPr>
          <a:lstStyle/>
          <a:p>
            <a:r>
              <a:rPr lang="es-MX" sz="4400" dirty="0" smtClean="0"/>
              <a:t>10) </a:t>
            </a:r>
            <a:r>
              <a:rPr lang="es-MX" sz="4400" dirty="0"/>
              <a:t>She_____(take) a taxi, if it_____(rain).</a:t>
            </a:r>
          </a:p>
          <a:p>
            <a:pPr marL="0" indent="0">
              <a:buNone/>
            </a:pPr>
            <a:endParaRPr lang="es-MX" sz="4400" dirty="0"/>
          </a:p>
        </p:txBody>
      </p:sp>
      <p:pic>
        <p:nvPicPr>
          <p:cNvPr id="3074" name="Picture 2" descr="Resultado de imagen para ella va a tomar un taxi"/>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6553" y="2843417"/>
            <a:ext cx="4048369" cy="26945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6702941"/>
      </p:ext>
    </p:extLst>
  </p:cSld>
  <p:clrMapOvr>
    <a:masterClrMapping/>
  </p:clrMapOvr>
  <p:transition spd="slow">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88708" y="638504"/>
            <a:ext cx="9847154" cy="3615267"/>
          </a:xfrm>
        </p:spPr>
        <p:txBody>
          <a:bodyPr>
            <a:normAutofit/>
          </a:bodyPr>
          <a:lstStyle/>
          <a:p>
            <a:pPr marL="0" indent="0">
              <a:buNone/>
            </a:pPr>
            <a:r>
              <a:rPr lang="es-MX" sz="4400" dirty="0"/>
              <a:t>ANSWER</a:t>
            </a:r>
            <a:r>
              <a:rPr lang="es-MX" sz="4400" dirty="0" smtClean="0"/>
              <a:t>:</a:t>
            </a:r>
          </a:p>
          <a:p>
            <a:r>
              <a:rPr lang="es-MX" sz="4400" dirty="0" smtClean="0"/>
              <a:t>10) She ´ll take a taxi, if it rain</a:t>
            </a:r>
            <a:r>
              <a:rPr lang="es-MX" sz="4400" dirty="0"/>
              <a:t>s</a:t>
            </a:r>
            <a:r>
              <a:rPr lang="es-MX" sz="4400" dirty="0" smtClean="0"/>
              <a:t>.</a:t>
            </a:r>
            <a:endParaRPr lang="es-MX" sz="4400" dirty="0"/>
          </a:p>
        </p:txBody>
      </p:sp>
      <p:pic>
        <p:nvPicPr>
          <p:cNvPr id="4098" name="Picture 2" descr="Resultado de imagen para lluv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0775" y="3521284"/>
            <a:ext cx="4463317" cy="2975545"/>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ector recto 4"/>
          <p:cNvCxnSpPr/>
          <p:nvPr/>
        </p:nvCxnSpPr>
        <p:spPr>
          <a:xfrm>
            <a:off x="3660775" y="3216166"/>
            <a:ext cx="1765737" cy="0"/>
          </a:xfrm>
          <a:prstGeom prst="line">
            <a:avLst/>
          </a:prstGeom>
          <a:ln w="571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cxnSp>
        <p:nvCxnSpPr>
          <p:cNvPr id="7" name="Conector recto 6"/>
          <p:cNvCxnSpPr/>
          <p:nvPr/>
        </p:nvCxnSpPr>
        <p:spPr>
          <a:xfrm>
            <a:off x="8124092" y="3216166"/>
            <a:ext cx="1398280" cy="0"/>
          </a:xfrm>
          <a:prstGeom prst="line">
            <a:avLst/>
          </a:prstGeom>
          <a:ln w="571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8166527"/>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31509" y="670035"/>
            <a:ext cx="9910216" cy="3615267"/>
          </a:xfrm>
        </p:spPr>
        <p:txBody>
          <a:bodyPr>
            <a:normAutofit/>
          </a:bodyPr>
          <a:lstStyle/>
          <a:p>
            <a:r>
              <a:rPr lang="es-MX" sz="4400" dirty="0" smtClean="0"/>
              <a:t>11) </a:t>
            </a:r>
            <a:r>
              <a:rPr lang="es-MX" sz="4400" dirty="0" err="1" smtClean="0"/>
              <a:t>She</a:t>
            </a:r>
            <a:r>
              <a:rPr lang="es-MX" sz="4400" dirty="0" smtClean="0"/>
              <a:t>_____(</a:t>
            </a:r>
            <a:r>
              <a:rPr lang="es-MX" sz="4400" dirty="0" err="1" smtClean="0"/>
              <a:t>not</a:t>
            </a:r>
            <a:r>
              <a:rPr lang="es-MX" sz="4400" dirty="0" smtClean="0"/>
              <a:t>/</a:t>
            </a:r>
            <a:r>
              <a:rPr lang="es-MX" sz="4400" dirty="0" err="1" smtClean="0"/>
              <a:t>cook</a:t>
            </a:r>
            <a:r>
              <a:rPr lang="es-MX" sz="4400" dirty="0" smtClean="0"/>
              <a:t>) dinner, if </a:t>
            </a:r>
            <a:r>
              <a:rPr lang="es-MX" sz="4400" dirty="0" err="1" smtClean="0"/>
              <a:t>you</a:t>
            </a:r>
            <a:r>
              <a:rPr lang="es-MX" sz="4400" dirty="0" smtClean="0"/>
              <a:t>_____(</a:t>
            </a:r>
            <a:r>
              <a:rPr lang="es-MX" sz="4400" dirty="0" err="1" smtClean="0"/>
              <a:t>not</a:t>
            </a:r>
            <a:r>
              <a:rPr lang="es-MX" sz="4400" dirty="0" smtClean="0"/>
              <a:t>/</a:t>
            </a:r>
            <a:r>
              <a:rPr lang="es-MX" sz="4400" dirty="0" err="1" smtClean="0"/>
              <a:t>go</a:t>
            </a:r>
            <a:r>
              <a:rPr lang="es-MX" sz="4400" dirty="0" smtClean="0"/>
              <a:t>) to the supermarket. </a:t>
            </a:r>
            <a:endParaRPr lang="es-MX" sz="4400" dirty="0"/>
          </a:p>
        </p:txBody>
      </p:sp>
      <p:pic>
        <p:nvPicPr>
          <p:cNvPr id="5122" name="Picture 2" descr="Resultado de imagen para ella va a cocinar la cen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6335" y="3604471"/>
            <a:ext cx="4905155" cy="2932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7229801"/>
      </p:ext>
    </p:extLst>
  </p:cSld>
  <p:clrMapOvr>
    <a:masterClrMapping/>
  </p:clrMapOvr>
  <p:transition spd="slow">
    <p:pul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46819" y="717331"/>
            <a:ext cx="9973278" cy="3615267"/>
          </a:xfrm>
        </p:spPr>
        <p:txBody>
          <a:bodyPr>
            <a:normAutofit/>
          </a:bodyPr>
          <a:lstStyle/>
          <a:p>
            <a:pPr marL="0" indent="0">
              <a:buNone/>
            </a:pPr>
            <a:r>
              <a:rPr lang="es-MX" sz="4400" dirty="0"/>
              <a:t>ANSWER</a:t>
            </a:r>
            <a:r>
              <a:rPr lang="es-MX" sz="4400" dirty="0" smtClean="0"/>
              <a:t>:</a:t>
            </a:r>
          </a:p>
          <a:p>
            <a:r>
              <a:rPr lang="es-MX" sz="4400" dirty="0" smtClean="0"/>
              <a:t>11) </a:t>
            </a:r>
            <a:r>
              <a:rPr lang="es-MX" sz="4400" dirty="0" err="1" smtClean="0"/>
              <a:t>She</a:t>
            </a:r>
            <a:r>
              <a:rPr lang="es-MX" sz="4400" dirty="0" smtClean="0"/>
              <a:t> </a:t>
            </a:r>
            <a:r>
              <a:rPr lang="es-MX" sz="4400" dirty="0" err="1" smtClean="0"/>
              <a:t>wont</a:t>
            </a:r>
            <a:r>
              <a:rPr lang="es-MX" sz="4400" dirty="0" smtClean="0"/>
              <a:t>’</a:t>
            </a:r>
            <a:r>
              <a:rPr lang="es-MX" sz="4400" dirty="0" smtClean="0"/>
              <a:t> </a:t>
            </a:r>
            <a:r>
              <a:rPr lang="es-MX" sz="4400" dirty="0" smtClean="0"/>
              <a:t>cook dinner, </a:t>
            </a:r>
            <a:r>
              <a:rPr lang="es-MX" sz="4400" dirty="0" err="1" smtClean="0"/>
              <a:t>if</a:t>
            </a:r>
            <a:r>
              <a:rPr lang="es-MX" sz="4400" dirty="0" smtClean="0"/>
              <a:t> </a:t>
            </a:r>
            <a:r>
              <a:rPr lang="es-MX" sz="4400" dirty="0" err="1" smtClean="0"/>
              <a:t>do</a:t>
            </a:r>
            <a:r>
              <a:rPr lang="es-MX" sz="4400" u="sng" dirty="0" err="1" smtClean="0"/>
              <a:t>n’t</a:t>
            </a:r>
            <a:r>
              <a:rPr lang="es-MX" sz="4400" dirty="0" smtClean="0"/>
              <a:t> </a:t>
            </a:r>
            <a:r>
              <a:rPr lang="es-MX" sz="4400" u="sng" dirty="0" err="1" smtClean="0"/>
              <a:t>you</a:t>
            </a:r>
            <a:r>
              <a:rPr lang="es-MX" sz="4400" u="sng" dirty="0" smtClean="0"/>
              <a:t> </a:t>
            </a:r>
            <a:r>
              <a:rPr lang="es-MX" sz="4400" dirty="0" smtClean="0"/>
              <a:t>go to the supermarket.</a:t>
            </a:r>
            <a:endParaRPr lang="es-MX" sz="4400" dirty="0"/>
          </a:p>
        </p:txBody>
      </p:sp>
      <p:cxnSp>
        <p:nvCxnSpPr>
          <p:cNvPr id="5" name="Conector recto 4"/>
          <p:cNvCxnSpPr/>
          <p:nvPr/>
        </p:nvCxnSpPr>
        <p:spPr>
          <a:xfrm>
            <a:off x="3436883" y="2919102"/>
            <a:ext cx="1970689" cy="0"/>
          </a:xfrm>
          <a:prstGeom prst="line">
            <a:avLst/>
          </a:prstGeom>
          <a:ln w="571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cxnSp>
        <p:nvCxnSpPr>
          <p:cNvPr id="7" name="Conector recto 6"/>
          <p:cNvCxnSpPr/>
          <p:nvPr/>
        </p:nvCxnSpPr>
        <p:spPr>
          <a:xfrm>
            <a:off x="8986344" y="2919102"/>
            <a:ext cx="882869" cy="0"/>
          </a:xfrm>
          <a:prstGeom prst="line">
            <a:avLst/>
          </a:prstGeom>
          <a:ln w="571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pic>
        <p:nvPicPr>
          <p:cNvPr id="6146" name="Picture 2" descr="Resultado de imagen para vas al supermerca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03004" y="3741538"/>
            <a:ext cx="3763990" cy="25065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7691358"/>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25190" y="780392"/>
            <a:ext cx="9279595" cy="3615267"/>
          </a:xfrm>
        </p:spPr>
        <p:txBody>
          <a:bodyPr>
            <a:normAutofit/>
          </a:bodyPr>
          <a:lstStyle/>
          <a:p>
            <a:r>
              <a:rPr lang="es-MX" sz="4400" dirty="0" smtClean="0"/>
              <a:t>12) I_____(buy) a new dress if I_____(have) enough money.</a:t>
            </a:r>
            <a:endParaRPr lang="es-MX" sz="4400" dirty="0"/>
          </a:p>
        </p:txBody>
      </p:sp>
      <p:pic>
        <p:nvPicPr>
          <p:cNvPr id="7170" name="Picture 2" descr="Resultado de imagen para Voy a comprar un vestido nuev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9987" y="3440934"/>
            <a:ext cx="3810000" cy="2600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0109870"/>
      </p:ext>
    </p:extLst>
  </p:cSld>
  <p:clrMapOvr>
    <a:masterClrMapping/>
  </p:clrMapOvr>
  <p:transition spd="slow">
    <p:pull/>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67991" y="701565"/>
            <a:ext cx="9831388" cy="3615267"/>
          </a:xfrm>
        </p:spPr>
        <p:txBody>
          <a:bodyPr>
            <a:normAutofit/>
          </a:bodyPr>
          <a:lstStyle/>
          <a:p>
            <a:pPr marL="0" indent="0">
              <a:buNone/>
            </a:pPr>
            <a:r>
              <a:rPr lang="es-MX" sz="4400" dirty="0"/>
              <a:t>ANSWER</a:t>
            </a:r>
            <a:r>
              <a:rPr lang="es-MX" sz="4400" dirty="0" smtClean="0"/>
              <a:t>:</a:t>
            </a:r>
          </a:p>
          <a:p>
            <a:r>
              <a:rPr lang="es-MX" sz="4400" dirty="0" smtClean="0"/>
              <a:t>12) I ´ll buy </a:t>
            </a:r>
            <a:r>
              <a:rPr lang="es-MX" sz="4400" dirty="0"/>
              <a:t>a new </a:t>
            </a:r>
            <a:r>
              <a:rPr lang="es-MX" sz="4400" dirty="0" smtClean="0"/>
              <a:t>dress, </a:t>
            </a:r>
            <a:r>
              <a:rPr lang="es-MX" sz="4400" dirty="0"/>
              <a:t>if </a:t>
            </a:r>
            <a:r>
              <a:rPr lang="es-MX" sz="4400" dirty="0" smtClean="0"/>
              <a:t>I have </a:t>
            </a:r>
            <a:r>
              <a:rPr lang="es-MX" sz="4400" dirty="0"/>
              <a:t>enough money.</a:t>
            </a:r>
          </a:p>
        </p:txBody>
      </p:sp>
      <p:pic>
        <p:nvPicPr>
          <p:cNvPr id="8194" name="Picture 2" descr="Resultado de imagen para bastante diner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78685" y="3715407"/>
            <a:ext cx="3810000" cy="2543175"/>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ector recto 4"/>
          <p:cNvCxnSpPr/>
          <p:nvPr/>
        </p:nvCxnSpPr>
        <p:spPr>
          <a:xfrm>
            <a:off x="2065283" y="2900855"/>
            <a:ext cx="1913402" cy="0"/>
          </a:xfrm>
          <a:prstGeom prst="line">
            <a:avLst/>
          </a:prstGeom>
          <a:ln w="571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cxnSp>
        <p:nvCxnSpPr>
          <p:cNvPr id="8" name="Conector recto 7"/>
          <p:cNvCxnSpPr/>
          <p:nvPr/>
        </p:nvCxnSpPr>
        <p:spPr>
          <a:xfrm>
            <a:off x="8355724" y="2869324"/>
            <a:ext cx="1450428" cy="31531"/>
          </a:xfrm>
          <a:prstGeom prst="line">
            <a:avLst/>
          </a:prstGeom>
          <a:ln w="571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1700007"/>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4211" y="685800"/>
            <a:ext cx="10605111" cy="4859215"/>
          </a:xfrm>
        </p:spPr>
        <p:txBody>
          <a:bodyPr>
            <a:normAutofit lnSpcReduction="10000"/>
          </a:bodyPr>
          <a:lstStyle/>
          <a:p>
            <a:pPr marL="0" indent="0">
              <a:buNone/>
            </a:pPr>
            <a:r>
              <a:rPr lang="es-ES" sz="3200" dirty="0"/>
              <a:t>Descripción de la actividad:</a:t>
            </a:r>
            <a:br>
              <a:rPr lang="es-ES" sz="3200" dirty="0"/>
            </a:br>
            <a:r>
              <a:rPr lang="es-ES" dirty="0"/>
              <a:t>Los alumnos participan en turnos o por numero de lista</a:t>
            </a:r>
            <a:r>
              <a:rPr lang="es-ES" sz="2400" dirty="0"/>
              <a:t>.</a:t>
            </a:r>
            <a:br>
              <a:rPr lang="es-ES" sz="2400" dirty="0"/>
            </a:br>
            <a:r>
              <a:rPr lang="es-ES" dirty="0"/>
              <a:t>Se les indica a los alumnos que la presentación contiene  láminas en las que se presenta un enunciado el cual deben de completar con la forma correcta del </a:t>
            </a:r>
            <a:r>
              <a:rPr lang="es-ES" dirty="0" smtClean="0"/>
              <a:t>verbo en paréntesis para formar el primer condicional. La estructura puede ser :</a:t>
            </a:r>
          </a:p>
          <a:p>
            <a:pPr marL="0" indent="0">
              <a:buNone/>
            </a:pPr>
            <a:r>
              <a:rPr lang="es-ES" dirty="0" err="1" smtClean="0"/>
              <a:t>If</a:t>
            </a:r>
            <a:r>
              <a:rPr lang="es-ES" dirty="0" smtClean="0"/>
              <a:t> + </a:t>
            </a:r>
            <a:r>
              <a:rPr lang="es-ES" dirty="0" err="1" smtClean="0"/>
              <a:t>present</a:t>
            </a:r>
            <a:r>
              <a:rPr lang="es-ES" dirty="0" smtClean="0"/>
              <a:t> simple, </a:t>
            </a:r>
            <a:r>
              <a:rPr lang="es-ES" dirty="0" err="1" smtClean="0"/>
              <a:t>will</a:t>
            </a:r>
            <a:r>
              <a:rPr lang="es-ES" dirty="0" smtClean="0"/>
              <a:t>  </a:t>
            </a:r>
            <a:r>
              <a:rPr lang="es-ES" dirty="0" err="1" smtClean="0"/>
              <a:t>verb</a:t>
            </a:r>
            <a:r>
              <a:rPr lang="es-ES" dirty="0" smtClean="0"/>
              <a:t> in base </a:t>
            </a:r>
            <a:r>
              <a:rPr lang="es-ES" dirty="0" err="1" smtClean="0"/>
              <a:t>form</a:t>
            </a:r>
            <a:r>
              <a:rPr lang="es-ES" dirty="0" smtClean="0"/>
              <a:t>.</a:t>
            </a:r>
          </a:p>
          <a:p>
            <a:pPr marL="0" indent="0">
              <a:buNone/>
            </a:pPr>
            <a:r>
              <a:rPr lang="es-ES" dirty="0" err="1" smtClean="0"/>
              <a:t>Will</a:t>
            </a:r>
            <a:r>
              <a:rPr lang="es-ES" dirty="0" smtClean="0"/>
              <a:t> </a:t>
            </a:r>
            <a:r>
              <a:rPr lang="es-ES" dirty="0" err="1" smtClean="0"/>
              <a:t>verb</a:t>
            </a:r>
            <a:r>
              <a:rPr lang="es-ES" dirty="0" smtClean="0"/>
              <a:t> in base </a:t>
            </a:r>
            <a:r>
              <a:rPr lang="es-ES" dirty="0" err="1" smtClean="0"/>
              <a:t>form</a:t>
            </a:r>
            <a:r>
              <a:rPr lang="es-ES" dirty="0" smtClean="0"/>
              <a:t>  </a:t>
            </a:r>
            <a:r>
              <a:rPr lang="es-ES" dirty="0" err="1" smtClean="0"/>
              <a:t>if</a:t>
            </a:r>
            <a:r>
              <a:rPr lang="es-ES" dirty="0" smtClean="0"/>
              <a:t> + </a:t>
            </a:r>
            <a:r>
              <a:rPr lang="es-ES" dirty="0" err="1" smtClean="0"/>
              <a:t>present</a:t>
            </a:r>
            <a:r>
              <a:rPr lang="es-ES" dirty="0" smtClean="0"/>
              <a:t> simple.</a:t>
            </a:r>
          </a:p>
          <a:p>
            <a:pPr marL="0" indent="0">
              <a:buNone/>
            </a:pPr>
            <a:r>
              <a:rPr lang="es-ES" dirty="0"/>
              <a:t/>
            </a:r>
            <a:br>
              <a:rPr lang="es-ES" dirty="0"/>
            </a:br>
            <a:r>
              <a:rPr lang="es-ES" dirty="0"/>
              <a:t>El alumno debe responder el enunciado.</a:t>
            </a:r>
            <a:br>
              <a:rPr lang="es-ES" dirty="0"/>
            </a:br>
            <a:r>
              <a:rPr lang="es-ES" dirty="0"/>
              <a:t>Posteriormente podrá ver la respuesta en la siguiente lámina.</a:t>
            </a:r>
            <a:br>
              <a:rPr lang="es-ES" dirty="0"/>
            </a:br>
            <a:r>
              <a:rPr lang="es-ES" dirty="0"/>
              <a:t>Si es correcta obtendrá un punto.</a:t>
            </a:r>
            <a:br>
              <a:rPr lang="es-ES" dirty="0"/>
            </a:br>
            <a:r>
              <a:rPr lang="es-ES" dirty="0"/>
              <a:t>Los alumnos toman turnos para ir contestando los enunciados en las láminas.</a:t>
            </a:r>
            <a:br>
              <a:rPr lang="es-ES" dirty="0"/>
            </a:br>
            <a:r>
              <a:rPr lang="es-ES" dirty="0"/>
              <a:t>El profesor va anotando el número de aciertos por cada alumno.</a:t>
            </a:r>
            <a:br>
              <a:rPr lang="es-ES" dirty="0"/>
            </a:br>
            <a:r>
              <a:rPr lang="es-ES" dirty="0"/>
              <a:t>El alumno que acumule más enunciados correctos será en ganador </a:t>
            </a:r>
            <a:r>
              <a:rPr lang="es-ES" sz="3200" dirty="0"/>
              <a:t/>
            </a:r>
            <a:br>
              <a:rPr lang="es-ES" sz="3200" dirty="0"/>
            </a:br>
            <a:endParaRPr lang="es-ES" dirty="0"/>
          </a:p>
        </p:txBody>
      </p:sp>
    </p:spTree>
    <p:extLst>
      <p:ext uri="{BB962C8B-B14F-4D97-AF65-F5344CB8AC3E}">
        <p14:creationId xmlns:p14="http://schemas.microsoft.com/office/powerpoint/2010/main" val="931908024"/>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94116" y="701565"/>
            <a:ext cx="9579140" cy="3615267"/>
          </a:xfrm>
        </p:spPr>
        <p:txBody>
          <a:bodyPr>
            <a:normAutofit/>
          </a:bodyPr>
          <a:lstStyle/>
          <a:p>
            <a:r>
              <a:rPr lang="es-MX" sz="4400" dirty="0" smtClean="0"/>
              <a:t>13) </a:t>
            </a:r>
            <a:r>
              <a:rPr lang="es-MX" sz="4400" dirty="0" err="1" smtClean="0"/>
              <a:t>If</a:t>
            </a:r>
            <a:r>
              <a:rPr lang="es-MX" sz="4400" dirty="0" smtClean="0"/>
              <a:t> </a:t>
            </a:r>
            <a:r>
              <a:rPr lang="es-MX" sz="4400" dirty="0" smtClean="0"/>
              <a:t>he</a:t>
            </a:r>
            <a:r>
              <a:rPr lang="es-MX" sz="4400" dirty="0" smtClean="0"/>
              <a:t>_____(</a:t>
            </a:r>
            <a:r>
              <a:rPr lang="es-MX" sz="4400" dirty="0" smtClean="0"/>
              <a:t>eat) all this cake, </a:t>
            </a:r>
            <a:r>
              <a:rPr lang="es-MX" sz="4400" dirty="0" smtClean="0"/>
              <a:t>he</a:t>
            </a:r>
            <a:r>
              <a:rPr lang="es-MX" sz="4400" dirty="0" smtClean="0"/>
              <a:t> </a:t>
            </a:r>
            <a:r>
              <a:rPr lang="es-MX" sz="4400" dirty="0" smtClean="0"/>
              <a:t>______(feel) sick.</a:t>
            </a:r>
            <a:endParaRPr lang="es-MX" sz="4400" dirty="0"/>
          </a:p>
        </p:txBody>
      </p:sp>
      <p:pic>
        <p:nvPicPr>
          <p:cNvPr id="9218" name="Picture 2" descr="Resultado de imagen para comer todo el past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2279" y="3444444"/>
            <a:ext cx="4048590" cy="30364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7660613"/>
      </p:ext>
    </p:extLst>
  </p:cSld>
  <p:clrMapOvr>
    <a:masterClrMapping/>
  </p:clrMapOvr>
  <p:transition spd="slow">
    <p:pull/>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57178" y="654269"/>
            <a:ext cx="9815622" cy="3615267"/>
          </a:xfrm>
        </p:spPr>
        <p:txBody>
          <a:bodyPr>
            <a:normAutofit/>
          </a:bodyPr>
          <a:lstStyle/>
          <a:p>
            <a:pPr marL="0" indent="0">
              <a:buNone/>
            </a:pPr>
            <a:r>
              <a:rPr lang="es-MX" sz="4400" dirty="0"/>
              <a:t>ANSWER</a:t>
            </a:r>
            <a:r>
              <a:rPr lang="es-MX" sz="4400" dirty="0" smtClean="0"/>
              <a:t>:</a:t>
            </a:r>
          </a:p>
          <a:p>
            <a:r>
              <a:rPr lang="es-MX" sz="4400" dirty="0" smtClean="0"/>
              <a:t>13) </a:t>
            </a:r>
            <a:r>
              <a:rPr lang="es-MX" sz="4400" dirty="0" err="1"/>
              <a:t>If</a:t>
            </a:r>
            <a:r>
              <a:rPr lang="es-MX" sz="4400" dirty="0"/>
              <a:t> </a:t>
            </a:r>
            <a:r>
              <a:rPr lang="es-MX" sz="4400" dirty="0"/>
              <a:t>h</a:t>
            </a:r>
            <a:r>
              <a:rPr lang="es-MX" sz="4400" dirty="0" smtClean="0"/>
              <a:t>e </a:t>
            </a:r>
            <a:r>
              <a:rPr lang="es-MX" sz="4400" dirty="0" err="1" smtClean="0"/>
              <a:t>eats</a:t>
            </a:r>
            <a:r>
              <a:rPr lang="es-MX" sz="4400" dirty="0" smtClean="0"/>
              <a:t> </a:t>
            </a:r>
            <a:r>
              <a:rPr lang="es-MX" sz="4400" dirty="0"/>
              <a:t>all this cake, </a:t>
            </a:r>
            <a:r>
              <a:rPr lang="es-MX" sz="4400" dirty="0" smtClean="0"/>
              <a:t>he         </a:t>
            </a:r>
            <a:r>
              <a:rPr lang="es-MX" sz="4400" dirty="0" smtClean="0"/>
              <a:t>´ll feel </a:t>
            </a:r>
            <a:r>
              <a:rPr lang="es-MX" sz="4400" dirty="0"/>
              <a:t>sick</a:t>
            </a:r>
            <a:r>
              <a:rPr lang="es-MX" sz="4400" dirty="0" smtClean="0"/>
              <a:t>.</a:t>
            </a:r>
          </a:p>
          <a:p>
            <a:pPr marL="0" indent="0">
              <a:buNone/>
            </a:pPr>
            <a:endParaRPr lang="es-MX" sz="4400" dirty="0"/>
          </a:p>
        </p:txBody>
      </p:sp>
      <p:pic>
        <p:nvPicPr>
          <p:cNvPr id="10242" name="Picture 2" descr="Resultado de imagen para enfermo"/>
          <p:cNvPicPr>
            <a:picLocks noChangeAspect="1" noChangeArrowheads="1"/>
          </p:cNvPicPr>
          <p:nvPr/>
        </p:nvPicPr>
        <p:blipFill rotWithShape="1">
          <a:blip r:embed="rId2">
            <a:extLst>
              <a:ext uri="{28A0092B-C50C-407E-A947-70E740481C1C}">
                <a14:useLocalDpi xmlns:a14="http://schemas.microsoft.com/office/drawing/2010/main" val="0"/>
              </a:ext>
            </a:extLst>
          </a:blip>
          <a:srcRect l="8341" t="498" r="9236" b="-498"/>
          <a:stretch/>
        </p:blipFill>
        <p:spPr bwMode="auto">
          <a:xfrm>
            <a:off x="4335516" y="3031802"/>
            <a:ext cx="3484181" cy="3168700"/>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ector recto 4"/>
          <p:cNvCxnSpPr/>
          <p:nvPr/>
        </p:nvCxnSpPr>
        <p:spPr>
          <a:xfrm>
            <a:off x="3720662" y="2461902"/>
            <a:ext cx="961697" cy="0"/>
          </a:xfrm>
          <a:prstGeom prst="line">
            <a:avLst/>
          </a:prstGeom>
          <a:ln w="571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cxnSp>
        <p:nvCxnSpPr>
          <p:cNvPr id="10" name="Conector recto 9"/>
          <p:cNvCxnSpPr/>
          <p:nvPr/>
        </p:nvCxnSpPr>
        <p:spPr>
          <a:xfrm>
            <a:off x="1545021" y="3142161"/>
            <a:ext cx="1655379" cy="0"/>
          </a:xfrm>
          <a:prstGeom prst="line">
            <a:avLst/>
          </a:prstGeom>
          <a:ln w="571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6722487"/>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1395" y="1295400"/>
            <a:ext cx="11617291" cy="1546097"/>
          </a:xfrm>
        </p:spPr>
        <p:txBody>
          <a:bodyPr>
            <a:noAutofit/>
          </a:bodyPr>
          <a:lstStyle/>
          <a:p>
            <a:pPr algn="ctr"/>
            <a:r>
              <a:rPr lang="es-MX" sz="4400" dirty="0" smtClean="0"/>
              <a:t>14) </a:t>
            </a:r>
            <a:r>
              <a:rPr lang="es-MX" sz="4400" dirty="0" err="1" smtClean="0"/>
              <a:t>If</a:t>
            </a:r>
            <a:r>
              <a:rPr lang="es-MX" sz="4400" dirty="0" smtClean="0"/>
              <a:t> </a:t>
            </a:r>
            <a:r>
              <a:rPr lang="es-MX" sz="4400" dirty="0" err="1" smtClean="0"/>
              <a:t>Sue</a:t>
            </a:r>
            <a:r>
              <a:rPr lang="es-MX" sz="4400" dirty="0" smtClean="0"/>
              <a:t> </a:t>
            </a:r>
            <a:r>
              <a:rPr lang="es-MX" sz="4400" dirty="0" smtClean="0"/>
              <a:t>_____ </a:t>
            </a:r>
            <a:r>
              <a:rPr lang="es-MX" sz="4400" dirty="0" smtClean="0"/>
              <a:t> (</a:t>
            </a:r>
            <a:r>
              <a:rPr lang="es-MX" sz="4400" dirty="0" err="1" smtClean="0"/>
              <a:t>not</a:t>
            </a:r>
            <a:r>
              <a:rPr lang="es-MX" sz="4400" dirty="0" smtClean="0"/>
              <a:t>/</a:t>
            </a:r>
            <a:r>
              <a:rPr lang="es-MX" sz="4400" dirty="0" err="1" smtClean="0"/>
              <a:t>go</a:t>
            </a:r>
            <a:r>
              <a:rPr lang="es-MX" sz="4400" dirty="0" smtClean="0"/>
              <a:t>) </a:t>
            </a:r>
            <a:r>
              <a:rPr lang="es-MX" sz="4400" dirty="0" err="1" smtClean="0"/>
              <a:t>to</a:t>
            </a:r>
            <a:r>
              <a:rPr lang="es-MX" sz="4400" dirty="0" smtClean="0"/>
              <a:t> </a:t>
            </a:r>
            <a:r>
              <a:rPr lang="es-MX" sz="4400" dirty="0" smtClean="0"/>
              <a:t>the </a:t>
            </a:r>
            <a:r>
              <a:rPr lang="es-MX" sz="4400" dirty="0" err="1" smtClean="0"/>
              <a:t>party</a:t>
            </a:r>
            <a:r>
              <a:rPr lang="es-MX" sz="4400" dirty="0" smtClean="0"/>
              <a:t>, </a:t>
            </a:r>
            <a:r>
              <a:rPr lang="es-MX" sz="4400" dirty="0" err="1" smtClean="0"/>
              <a:t>her</a:t>
            </a:r>
            <a:r>
              <a:rPr lang="es-MX" sz="4400" dirty="0" smtClean="0"/>
              <a:t> </a:t>
            </a:r>
            <a:r>
              <a:rPr lang="es-MX" sz="4400" dirty="0" err="1" smtClean="0"/>
              <a:t>mom</a:t>
            </a:r>
            <a:r>
              <a:rPr lang="es-MX" sz="4400" dirty="0" smtClean="0"/>
              <a:t> ___ </a:t>
            </a:r>
            <a:r>
              <a:rPr lang="es-MX" sz="4400" dirty="0" smtClean="0"/>
              <a:t>(</a:t>
            </a:r>
            <a:r>
              <a:rPr lang="es-MX" sz="4400" dirty="0" err="1" smtClean="0"/>
              <a:t>scold</a:t>
            </a:r>
            <a:r>
              <a:rPr lang="es-MX" sz="4400" dirty="0" smtClean="0"/>
              <a:t>) </a:t>
            </a:r>
            <a:r>
              <a:rPr lang="es-MX" sz="4400" dirty="0" err="1" smtClean="0"/>
              <a:t>her</a:t>
            </a:r>
            <a:r>
              <a:rPr lang="es-MX" sz="4400" dirty="0" smtClean="0"/>
              <a:t>. </a:t>
            </a:r>
            <a:endParaRPr lang="es-MX" sz="4400" dirty="0"/>
          </a:p>
        </p:txBody>
      </p:sp>
      <p:pic>
        <p:nvPicPr>
          <p:cNvPr id="2050" name="Picture 2" descr="Resultado de imagen para ir a una fies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3293" y="3002280"/>
            <a:ext cx="4153496" cy="24696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7064177"/>
      </p:ext>
    </p:extLst>
  </p:cSld>
  <p:clrMapOvr>
    <a:masterClrMapping/>
  </p:clrMapOvr>
  <p:transition spd="slow">
    <p:pull/>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a:xfrm>
            <a:off x="211394" y="955431"/>
            <a:ext cx="11617291" cy="1546097"/>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pPr algn="ctr"/>
            <a:r>
              <a:rPr lang="es-MX" sz="4400" dirty="0" smtClean="0"/>
              <a:t>ANSWER:</a:t>
            </a:r>
          </a:p>
          <a:p>
            <a:pPr algn="ctr"/>
            <a:r>
              <a:rPr lang="es-MX" sz="4400" dirty="0" smtClean="0"/>
              <a:t>14</a:t>
            </a:r>
            <a:r>
              <a:rPr lang="es-MX" sz="4400" dirty="0" smtClean="0"/>
              <a:t>) </a:t>
            </a:r>
            <a:r>
              <a:rPr lang="es-MX" sz="4400" dirty="0" err="1" smtClean="0"/>
              <a:t>If</a:t>
            </a:r>
            <a:r>
              <a:rPr lang="es-MX" sz="4400" dirty="0" smtClean="0"/>
              <a:t> </a:t>
            </a:r>
            <a:r>
              <a:rPr lang="es-MX" sz="4400" dirty="0" err="1" smtClean="0"/>
              <a:t>Sue</a:t>
            </a:r>
            <a:r>
              <a:rPr lang="es-MX" sz="4400" dirty="0" smtClean="0"/>
              <a:t> </a:t>
            </a:r>
            <a:r>
              <a:rPr lang="es-MX" sz="4400" u="sng" dirty="0" err="1" smtClean="0"/>
              <a:t>doesn’t</a:t>
            </a:r>
            <a:r>
              <a:rPr lang="es-MX" sz="4400" dirty="0" smtClean="0"/>
              <a:t> </a:t>
            </a:r>
            <a:r>
              <a:rPr lang="es-MX" sz="4400" u="sng" dirty="0" err="1" smtClean="0"/>
              <a:t>go</a:t>
            </a:r>
            <a:r>
              <a:rPr lang="es-MX" sz="4400" dirty="0" smtClean="0"/>
              <a:t> </a:t>
            </a:r>
            <a:r>
              <a:rPr lang="es-MX" sz="4400" dirty="0" smtClean="0"/>
              <a:t>to the </a:t>
            </a:r>
            <a:r>
              <a:rPr lang="es-MX" sz="4400" dirty="0" err="1" smtClean="0"/>
              <a:t>party</a:t>
            </a:r>
            <a:r>
              <a:rPr lang="es-MX" sz="4400" dirty="0" smtClean="0"/>
              <a:t>, </a:t>
            </a:r>
            <a:r>
              <a:rPr lang="es-MX" sz="4400" dirty="0" err="1" smtClean="0"/>
              <a:t>her</a:t>
            </a:r>
            <a:r>
              <a:rPr lang="es-MX" sz="4400" dirty="0" smtClean="0"/>
              <a:t> </a:t>
            </a:r>
            <a:r>
              <a:rPr lang="es-MX" sz="4400" dirty="0" err="1" smtClean="0"/>
              <a:t>mom</a:t>
            </a:r>
            <a:r>
              <a:rPr lang="es-MX" sz="4400" dirty="0" smtClean="0"/>
              <a:t> </a:t>
            </a:r>
            <a:r>
              <a:rPr lang="es-MX" sz="4400" u="sng" dirty="0" err="1" smtClean="0"/>
              <a:t>will</a:t>
            </a:r>
            <a:r>
              <a:rPr lang="es-MX" sz="4400" dirty="0" smtClean="0"/>
              <a:t> </a:t>
            </a:r>
            <a:r>
              <a:rPr lang="es-MX" sz="4400" u="sng" dirty="0" err="1" smtClean="0"/>
              <a:t>scold</a:t>
            </a:r>
            <a:r>
              <a:rPr lang="es-MX" sz="4400" dirty="0" smtClean="0"/>
              <a:t> </a:t>
            </a:r>
            <a:r>
              <a:rPr lang="es-MX" sz="4400" dirty="0" err="1" smtClean="0"/>
              <a:t>her</a:t>
            </a:r>
            <a:r>
              <a:rPr lang="es-MX" sz="4400" dirty="0" smtClean="0"/>
              <a:t>. </a:t>
            </a:r>
            <a:endParaRPr lang="es-MX" sz="4400" dirty="0"/>
          </a:p>
        </p:txBody>
      </p:sp>
      <p:pic>
        <p:nvPicPr>
          <p:cNvPr id="8" name="Picture 4" descr="Resultado de imagen para mama regañando"/>
          <p:cNvPicPr>
            <a:picLocks noChangeAspect="1" noChangeArrowheads="1"/>
          </p:cNvPicPr>
          <p:nvPr/>
        </p:nvPicPr>
        <p:blipFill rotWithShape="1">
          <a:blip r:embed="rId2">
            <a:extLst>
              <a:ext uri="{28A0092B-C50C-407E-A947-70E740481C1C}">
                <a14:useLocalDpi xmlns:a14="http://schemas.microsoft.com/office/drawing/2010/main" val="0"/>
              </a:ext>
            </a:extLst>
          </a:blip>
          <a:srcRect l="9989" r="11744"/>
          <a:stretch/>
        </p:blipFill>
        <p:spPr bwMode="auto">
          <a:xfrm>
            <a:off x="3159066" y="3396573"/>
            <a:ext cx="5177214" cy="25325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8679624"/>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2309" y="1112913"/>
            <a:ext cx="11617291" cy="1923364"/>
          </a:xfrm>
        </p:spPr>
        <p:txBody>
          <a:bodyPr>
            <a:normAutofit/>
          </a:bodyPr>
          <a:lstStyle/>
          <a:p>
            <a:pPr algn="ctr"/>
            <a:r>
              <a:rPr lang="es-MX" sz="4400" dirty="0" smtClean="0"/>
              <a:t>15) </a:t>
            </a:r>
            <a:r>
              <a:rPr lang="es-MX" sz="4400" dirty="0" smtClean="0"/>
              <a:t>______ (</a:t>
            </a:r>
            <a:r>
              <a:rPr lang="es-MX" sz="4400" dirty="0" err="1" smtClean="0"/>
              <a:t>you</a:t>
            </a:r>
            <a:r>
              <a:rPr lang="es-MX" sz="4400" dirty="0" smtClean="0"/>
              <a:t>/</a:t>
            </a:r>
            <a:r>
              <a:rPr lang="es-MX" sz="4400" dirty="0" err="1" smtClean="0"/>
              <a:t>get</a:t>
            </a:r>
            <a:r>
              <a:rPr lang="es-MX" sz="4400" dirty="0" smtClean="0"/>
              <a:t>)</a:t>
            </a:r>
            <a:r>
              <a:rPr lang="es-MX" sz="4400" dirty="0" err="1" smtClean="0"/>
              <a:t>sick</a:t>
            </a:r>
            <a:r>
              <a:rPr lang="es-MX" sz="4400" dirty="0" smtClean="0"/>
              <a:t> </a:t>
            </a:r>
            <a:r>
              <a:rPr lang="es-MX" sz="4400" dirty="0" err="1" smtClean="0"/>
              <a:t>if</a:t>
            </a:r>
            <a:r>
              <a:rPr lang="es-MX" sz="4400" dirty="0" smtClean="0"/>
              <a:t> </a:t>
            </a:r>
            <a:r>
              <a:rPr lang="es-MX" sz="4400" dirty="0" err="1" smtClean="0"/>
              <a:t>you</a:t>
            </a:r>
            <a:r>
              <a:rPr lang="es-MX" sz="4400" dirty="0" smtClean="0"/>
              <a:t> _____ (</a:t>
            </a:r>
            <a:r>
              <a:rPr lang="es-MX" sz="4400" dirty="0" err="1" smtClean="0"/>
              <a:t>play</a:t>
            </a:r>
            <a:r>
              <a:rPr lang="es-MX" sz="4400" dirty="0" smtClean="0"/>
              <a:t>) in </a:t>
            </a:r>
            <a:r>
              <a:rPr lang="es-MX" sz="4400" dirty="0" err="1" smtClean="0"/>
              <a:t>the</a:t>
            </a:r>
            <a:r>
              <a:rPr lang="es-MX" sz="4400" dirty="0" smtClean="0"/>
              <a:t> rain? </a:t>
            </a:r>
            <a:endParaRPr lang="es-MX" sz="4400" dirty="0"/>
          </a:p>
        </p:txBody>
      </p:sp>
      <p:pic>
        <p:nvPicPr>
          <p:cNvPr id="3074" name="Picture 2" descr="Resultado de imagen para jugar debajo de la lluv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5733" y="3429001"/>
            <a:ext cx="4416491" cy="22082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7557200"/>
      </p:ext>
    </p:extLst>
  </p:cSld>
  <p:clrMapOvr>
    <a:masterClrMapping/>
  </p:clrMapOvr>
  <p:transition spd="slow">
    <p:pull/>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a:xfrm>
            <a:off x="422309" y="1112912"/>
            <a:ext cx="9378183" cy="1806875"/>
          </a:xfrm>
          <a:prstGeom prst="rect">
            <a:avLst/>
          </a:prstGeom>
        </p:spPr>
        <p:txBody>
          <a:bodyPr vert="horz" lIns="91440" tIns="45720" rIns="91440" bIns="45720" rtlCol="0" anchor="t">
            <a:normAutofit fontScale="85000" lnSpcReduction="20000"/>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r>
              <a:rPr lang="es-MX" sz="4400" dirty="0" smtClean="0"/>
              <a:t>ANSWER:</a:t>
            </a:r>
          </a:p>
          <a:p>
            <a:r>
              <a:rPr lang="es-MX" sz="4400" dirty="0" smtClean="0"/>
              <a:t>15</a:t>
            </a:r>
            <a:r>
              <a:rPr lang="es-MX" sz="4400" dirty="0" smtClean="0"/>
              <a:t>) </a:t>
            </a:r>
            <a:r>
              <a:rPr lang="es-MX" sz="4400" u="sng" dirty="0" err="1" smtClean="0"/>
              <a:t>Will</a:t>
            </a:r>
            <a:r>
              <a:rPr lang="es-MX" sz="4400" u="sng" dirty="0" smtClean="0"/>
              <a:t> </a:t>
            </a:r>
            <a:r>
              <a:rPr lang="es-MX" sz="4400" u="sng" dirty="0" err="1" smtClean="0"/>
              <a:t>you</a:t>
            </a:r>
            <a:r>
              <a:rPr lang="es-MX" sz="4400" u="sng" dirty="0" smtClean="0"/>
              <a:t> </a:t>
            </a:r>
            <a:r>
              <a:rPr lang="es-MX" sz="4400" u="sng" dirty="0" err="1" smtClean="0"/>
              <a:t>get</a:t>
            </a:r>
            <a:r>
              <a:rPr lang="es-MX" sz="4400" u="sng" dirty="0" smtClean="0"/>
              <a:t> </a:t>
            </a:r>
            <a:r>
              <a:rPr lang="es-MX" sz="4400" dirty="0" err="1" smtClean="0"/>
              <a:t>sick</a:t>
            </a:r>
            <a:r>
              <a:rPr lang="es-MX" sz="4400" dirty="0" smtClean="0"/>
              <a:t> </a:t>
            </a:r>
            <a:r>
              <a:rPr lang="es-MX" sz="4400" dirty="0" err="1"/>
              <a:t>if</a:t>
            </a:r>
            <a:r>
              <a:rPr lang="es-MX" sz="4400" dirty="0"/>
              <a:t> </a:t>
            </a:r>
            <a:r>
              <a:rPr lang="es-MX" sz="4400" dirty="0" err="1"/>
              <a:t>you</a:t>
            </a:r>
            <a:r>
              <a:rPr lang="es-MX" sz="4400" dirty="0"/>
              <a:t> </a:t>
            </a:r>
            <a:r>
              <a:rPr lang="es-MX" sz="4400" u="sng" dirty="0" err="1" smtClean="0"/>
              <a:t>play</a:t>
            </a:r>
            <a:r>
              <a:rPr lang="es-MX" sz="4400" dirty="0" smtClean="0"/>
              <a:t> </a:t>
            </a:r>
            <a:r>
              <a:rPr lang="es-MX" sz="4400" dirty="0"/>
              <a:t>in </a:t>
            </a:r>
            <a:r>
              <a:rPr lang="es-MX" sz="4400" dirty="0" err="1"/>
              <a:t>the</a:t>
            </a:r>
            <a:r>
              <a:rPr lang="es-MX" sz="4400" dirty="0"/>
              <a:t> rain? </a:t>
            </a:r>
          </a:p>
          <a:p>
            <a:pPr algn="ctr"/>
            <a:endParaRPr lang="es-MX" sz="4400" dirty="0"/>
          </a:p>
        </p:txBody>
      </p:sp>
      <p:pic>
        <p:nvPicPr>
          <p:cNvPr id="8" name="Picture 4" descr="Resultado de imagen para enfermo"/>
          <p:cNvPicPr>
            <a:picLocks noChangeAspect="1" noChangeArrowheads="1"/>
          </p:cNvPicPr>
          <p:nvPr/>
        </p:nvPicPr>
        <p:blipFill rotWithShape="1">
          <a:blip r:embed="rId2">
            <a:extLst>
              <a:ext uri="{28A0092B-C50C-407E-A947-70E740481C1C}">
                <a14:useLocalDpi xmlns:a14="http://schemas.microsoft.com/office/drawing/2010/main" val="0"/>
              </a:ext>
            </a:extLst>
          </a:blip>
          <a:srcRect l="50000"/>
          <a:stretch/>
        </p:blipFill>
        <p:spPr bwMode="auto">
          <a:xfrm>
            <a:off x="5593080" y="3083911"/>
            <a:ext cx="4340875" cy="30052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0679828"/>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23165" y="1173873"/>
            <a:ext cx="11617291" cy="936104"/>
          </a:xfrm>
        </p:spPr>
        <p:txBody>
          <a:bodyPr>
            <a:normAutofit/>
          </a:bodyPr>
          <a:lstStyle/>
          <a:p>
            <a:pPr algn="ctr"/>
            <a:r>
              <a:rPr lang="es-MX" sz="4400" dirty="0" smtClean="0"/>
              <a:t>16) </a:t>
            </a:r>
            <a:r>
              <a:rPr lang="es-MX" sz="4400" dirty="0" err="1" smtClean="0"/>
              <a:t>If</a:t>
            </a:r>
            <a:r>
              <a:rPr lang="es-MX" sz="4400" dirty="0" smtClean="0"/>
              <a:t> I ____ </a:t>
            </a:r>
            <a:r>
              <a:rPr lang="es-MX" sz="4400" dirty="0" err="1" smtClean="0"/>
              <a:t>drunk</a:t>
            </a:r>
            <a:r>
              <a:rPr lang="es-MX" sz="4400" dirty="0" smtClean="0"/>
              <a:t>, I </a:t>
            </a:r>
            <a:r>
              <a:rPr lang="es-MX" sz="4400" dirty="0" err="1" smtClean="0"/>
              <a:t>will</a:t>
            </a:r>
            <a:r>
              <a:rPr lang="es-MX" sz="4400" dirty="0" smtClean="0"/>
              <a:t> ____ </a:t>
            </a:r>
            <a:r>
              <a:rPr lang="es-MX" sz="4400" dirty="0" err="1" smtClean="0"/>
              <a:t>an</a:t>
            </a:r>
            <a:r>
              <a:rPr lang="es-MX" sz="4400" dirty="0" smtClean="0"/>
              <a:t> </a:t>
            </a:r>
            <a:r>
              <a:rPr lang="es-MX" sz="4400" dirty="0" err="1" smtClean="0"/>
              <a:t>accident</a:t>
            </a:r>
            <a:r>
              <a:rPr lang="es-MX" sz="4400" dirty="0" smtClean="0"/>
              <a:t>.</a:t>
            </a:r>
            <a:endParaRPr lang="es-MX" sz="4400" dirty="0"/>
          </a:p>
        </p:txBody>
      </p:sp>
      <p:pic>
        <p:nvPicPr>
          <p:cNvPr id="5122" name="Picture 2" descr="Resultado de imagen para tomar cerveza"/>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6923" r="4485"/>
          <a:stretch/>
        </p:blipFill>
        <p:spPr bwMode="auto">
          <a:xfrm>
            <a:off x="1865301" y="3261360"/>
            <a:ext cx="4333546" cy="23320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51671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a:xfrm>
            <a:off x="223165" y="1173873"/>
            <a:ext cx="11617291" cy="936104"/>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r>
              <a:rPr lang="es-MX" sz="4400" dirty="0" smtClean="0"/>
              <a:t>ANSWER: </a:t>
            </a:r>
          </a:p>
          <a:p>
            <a:r>
              <a:rPr lang="es-MX" sz="4400" dirty="0" smtClean="0"/>
              <a:t>16</a:t>
            </a:r>
            <a:r>
              <a:rPr lang="es-MX" sz="4400" dirty="0" smtClean="0"/>
              <a:t>) </a:t>
            </a:r>
            <a:r>
              <a:rPr lang="es-MX" sz="4400" dirty="0" err="1" smtClean="0"/>
              <a:t>If</a:t>
            </a:r>
            <a:r>
              <a:rPr lang="es-MX" sz="4400" dirty="0" smtClean="0"/>
              <a:t> I </a:t>
            </a:r>
            <a:r>
              <a:rPr lang="es-MX" sz="4400" u="sng" dirty="0" smtClean="0"/>
              <a:t>drive</a:t>
            </a:r>
            <a:r>
              <a:rPr lang="es-MX" sz="4400" dirty="0" smtClean="0"/>
              <a:t> </a:t>
            </a:r>
            <a:r>
              <a:rPr lang="es-MX" sz="4400" dirty="0" err="1" smtClean="0"/>
              <a:t>drunk</a:t>
            </a:r>
            <a:r>
              <a:rPr lang="es-MX" sz="4400" dirty="0" smtClean="0"/>
              <a:t>, I </a:t>
            </a:r>
            <a:r>
              <a:rPr lang="es-MX" sz="4400" dirty="0" err="1" smtClean="0"/>
              <a:t>will</a:t>
            </a:r>
            <a:r>
              <a:rPr lang="es-MX" sz="4400" dirty="0" smtClean="0"/>
              <a:t> </a:t>
            </a:r>
            <a:r>
              <a:rPr lang="es-MX" sz="4400" u="sng" dirty="0" smtClean="0"/>
              <a:t>cause</a:t>
            </a:r>
            <a:r>
              <a:rPr lang="es-MX" sz="4400" dirty="0" smtClean="0"/>
              <a:t> </a:t>
            </a:r>
            <a:r>
              <a:rPr lang="es-MX" sz="4400" dirty="0" err="1" smtClean="0"/>
              <a:t>an</a:t>
            </a:r>
            <a:r>
              <a:rPr lang="es-MX" sz="4400" dirty="0" smtClean="0"/>
              <a:t> </a:t>
            </a:r>
            <a:r>
              <a:rPr lang="es-MX" sz="4400" dirty="0" err="1" smtClean="0"/>
              <a:t>accident</a:t>
            </a:r>
            <a:r>
              <a:rPr lang="es-MX" sz="4400" dirty="0" smtClean="0"/>
              <a:t>.</a:t>
            </a:r>
            <a:endParaRPr lang="es-MX" sz="4400" dirty="0"/>
          </a:p>
        </p:txBody>
      </p:sp>
      <p:pic>
        <p:nvPicPr>
          <p:cNvPr id="8" name="Picture 4" descr="Resultado de imagen para accidente automovilistic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47181" y="3491884"/>
            <a:ext cx="6047539" cy="27717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3105105"/>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Resultado de imagen para mujer en el bosq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1712" y="2799169"/>
            <a:ext cx="5361099" cy="2671614"/>
          </a:xfrm>
          <a:prstGeom prst="rect">
            <a:avLst/>
          </a:prstGeom>
          <a:noFill/>
          <a:extLst>
            <a:ext uri="{909E8E84-426E-40DD-AFC4-6F175D3DCCD1}">
              <a14:hiddenFill xmlns:a14="http://schemas.microsoft.com/office/drawing/2010/main">
                <a:solidFill>
                  <a:srgbClr val="FFFFFF"/>
                </a:solidFill>
              </a14:hiddenFill>
            </a:ext>
          </a:extLst>
        </p:spPr>
      </p:pic>
      <p:sp>
        <p:nvSpPr>
          <p:cNvPr id="7" name="2 Marcador de contenido"/>
          <p:cNvSpPr txBox="1">
            <a:spLocks/>
          </p:cNvSpPr>
          <p:nvPr/>
        </p:nvSpPr>
        <p:spPr>
          <a:xfrm>
            <a:off x="340394" y="1108525"/>
            <a:ext cx="11617291" cy="936104"/>
          </a:xfrm>
          <a:prstGeom prst="rect">
            <a:avLst/>
          </a:prstGeom>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9pPr>
          </a:lstStyle>
          <a:p>
            <a:r>
              <a:rPr lang="en-US" sz="4400" dirty="0" smtClean="0"/>
              <a:t>17) If she </a:t>
            </a:r>
            <a:r>
              <a:rPr lang="en-US" sz="4400" dirty="0" smtClean="0"/>
              <a:t>____ (goes)</a:t>
            </a:r>
            <a:r>
              <a:rPr lang="en-US" sz="4400" dirty="0" smtClean="0"/>
              <a:t> to the forest she ___ </a:t>
            </a:r>
            <a:r>
              <a:rPr lang="en-US" sz="4400" dirty="0" smtClean="0"/>
              <a:t>(get) </a:t>
            </a:r>
            <a:r>
              <a:rPr lang="en-US" sz="4400" dirty="0" smtClean="0"/>
              <a:t>lost.</a:t>
            </a:r>
            <a:endParaRPr lang="es-MX" sz="4400" dirty="0"/>
          </a:p>
        </p:txBody>
      </p:sp>
    </p:spTree>
    <p:extLst>
      <p:ext uri="{BB962C8B-B14F-4D97-AF65-F5344CB8AC3E}">
        <p14:creationId xmlns:p14="http://schemas.microsoft.com/office/powerpoint/2010/main" val="2743060003"/>
      </p:ext>
    </p:extLst>
  </p:cSld>
  <p:clrMapOvr>
    <a:masterClrMapping/>
  </p:clrMapOvr>
  <p:transition spd="slow">
    <p:pull/>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a:xfrm>
            <a:off x="223164" y="640472"/>
            <a:ext cx="11617291" cy="2407527"/>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r>
              <a:rPr lang="en-US" sz="4400" dirty="0" smtClean="0"/>
              <a:t>ANSWER:</a:t>
            </a:r>
          </a:p>
          <a:p>
            <a:r>
              <a:rPr lang="en-US" sz="4400" dirty="0" smtClean="0"/>
              <a:t>17</a:t>
            </a:r>
            <a:r>
              <a:rPr lang="en-US" sz="4400" dirty="0" smtClean="0"/>
              <a:t>) If she </a:t>
            </a:r>
            <a:r>
              <a:rPr lang="en-US" sz="4400" u="sng" dirty="0" smtClean="0"/>
              <a:t>goes</a:t>
            </a:r>
            <a:r>
              <a:rPr lang="en-US" sz="4400" dirty="0" smtClean="0"/>
              <a:t> to the forest she </a:t>
            </a:r>
            <a:r>
              <a:rPr lang="en-US" sz="4400" u="sng" dirty="0" smtClean="0"/>
              <a:t>will</a:t>
            </a:r>
            <a:r>
              <a:rPr lang="en-US" sz="4400" dirty="0" smtClean="0"/>
              <a:t> get lost.</a:t>
            </a:r>
            <a:endParaRPr lang="es-MX" sz="4400" dirty="0"/>
          </a:p>
        </p:txBody>
      </p:sp>
      <p:pic>
        <p:nvPicPr>
          <p:cNvPr id="2050" name="Picture 2" descr="Resultado de imagen para lost in the fores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6776" y="3642360"/>
            <a:ext cx="4976038" cy="27990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3598574"/>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55612" y="353290"/>
            <a:ext cx="8001000" cy="1652155"/>
          </a:xfrm>
        </p:spPr>
        <p:txBody>
          <a:bodyPr/>
          <a:lstStyle/>
          <a:p>
            <a:r>
              <a:rPr lang="es-MX" dirty="0" err="1" smtClean="0">
                <a:latin typeface="Comic Sans MS" panose="030F0702030302020204" pitchFamily="66" charset="0"/>
              </a:rPr>
              <a:t>First</a:t>
            </a:r>
            <a:r>
              <a:rPr lang="es-MX" dirty="0" smtClean="0">
                <a:latin typeface="Comic Sans MS" panose="030F0702030302020204" pitchFamily="66" charset="0"/>
              </a:rPr>
              <a:t> </a:t>
            </a:r>
            <a:r>
              <a:rPr lang="es-MX" dirty="0" err="1" smtClean="0">
                <a:latin typeface="Comic Sans MS" panose="030F0702030302020204" pitchFamily="66" charset="0"/>
              </a:rPr>
              <a:t>conditional</a:t>
            </a:r>
            <a:r>
              <a:rPr lang="es-MX" dirty="0" smtClean="0">
                <a:latin typeface="Comic Sans MS" panose="030F0702030302020204" pitchFamily="66" charset="0"/>
              </a:rPr>
              <a:t>:</a:t>
            </a:r>
            <a:br>
              <a:rPr lang="es-MX" dirty="0" smtClean="0">
                <a:latin typeface="Comic Sans MS" panose="030F0702030302020204" pitchFamily="66" charset="0"/>
              </a:rPr>
            </a:br>
            <a:endParaRPr lang="es-MX" dirty="0">
              <a:latin typeface="Comic Sans MS" panose="030F0702030302020204" pitchFamily="66" charset="0"/>
            </a:endParaRPr>
          </a:p>
        </p:txBody>
      </p:sp>
      <p:pic>
        <p:nvPicPr>
          <p:cNvPr id="1028" name="Picture 4" descr="Resultado de imagen para first condition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7194" y="1723001"/>
            <a:ext cx="3158836" cy="406819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sultado de imagen para first condition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4312" y="2005445"/>
            <a:ext cx="2971800" cy="2247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956428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2789" y="838593"/>
            <a:ext cx="11617291" cy="936104"/>
          </a:xfrm>
        </p:spPr>
        <p:txBody>
          <a:bodyPr>
            <a:noAutofit/>
          </a:bodyPr>
          <a:lstStyle/>
          <a:p>
            <a:pPr algn="ctr"/>
            <a:r>
              <a:rPr lang="es-MX" sz="4400" dirty="0" smtClean="0"/>
              <a:t>18) </a:t>
            </a:r>
            <a:r>
              <a:rPr lang="es-MX" sz="4400" dirty="0" err="1" smtClean="0"/>
              <a:t>If</a:t>
            </a:r>
            <a:r>
              <a:rPr lang="en-US" sz="4400" dirty="0" smtClean="0"/>
              <a:t> </a:t>
            </a:r>
            <a:r>
              <a:rPr lang="en-US" sz="4400" dirty="0"/>
              <a:t>I </a:t>
            </a:r>
            <a:r>
              <a:rPr lang="en-US" sz="4400" dirty="0" smtClean="0"/>
              <a:t>____ </a:t>
            </a:r>
            <a:r>
              <a:rPr lang="en-US" sz="4400" dirty="0" smtClean="0"/>
              <a:t>(not/have) </a:t>
            </a:r>
            <a:r>
              <a:rPr lang="en-US" sz="4400" dirty="0"/>
              <a:t>to much </a:t>
            </a:r>
            <a:r>
              <a:rPr lang="en-US" sz="4400" dirty="0" smtClean="0"/>
              <a:t>homework, </a:t>
            </a:r>
            <a:r>
              <a:rPr lang="en-US" sz="4400" dirty="0"/>
              <a:t>I </a:t>
            </a:r>
            <a:r>
              <a:rPr lang="en-US" sz="4400" dirty="0" smtClean="0"/>
              <a:t>____ </a:t>
            </a:r>
            <a:r>
              <a:rPr lang="en-US" sz="4400" dirty="0" smtClean="0"/>
              <a:t>(</a:t>
            </a:r>
            <a:r>
              <a:rPr lang="en-US" sz="4400" dirty="0" smtClean="0"/>
              <a:t>go out) with my friends</a:t>
            </a:r>
            <a:r>
              <a:rPr lang="en-US" sz="4400" dirty="0" smtClean="0"/>
              <a:t>.</a:t>
            </a:r>
            <a:endParaRPr lang="es-MX" sz="4400" dirty="0"/>
          </a:p>
        </p:txBody>
      </p:sp>
      <p:pic>
        <p:nvPicPr>
          <p:cNvPr id="7172" name="Picture 4" descr="Resultado de imagen para estr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74397" y="3567958"/>
            <a:ext cx="4727443" cy="25291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783983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a:xfrm>
            <a:off x="452789" y="838593"/>
            <a:ext cx="11617291" cy="936104"/>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r>
              <a:rPr lang="es-MX" sz="4400" dirty="0" smtClean="0"/>
              <a:t>ANSWER:</a:t>
            </a:r>
          </a:p>
          <a:p>
            <a:r>
              <a:rPr lang="es-MX" sz="4400" dirty="0" smtClean="0"/>
              <a:t>18</a:t>
            </a:r>
            <a:r>
              <a:rPr lang="es-MX" sz="4400" dirty="0" smtClean="0"/>
              <a:t>) </a:t>
            </a:r>
            <a:r>
              <a:rPr lang="es-MX" sz="4400" dirty="0" err="1" smtClean="0"/>
              <a:t>If</a:t>
            </a:r>
            <a:r>
              <a:rPr lang="en-US" sz="4400" dirty="0" smtClean="0"/>
              <a:t> I </a:t>
            </a:r>
            <a:r>
              <a:rPr lang="en-US" sz="4400" u="sng" dirty="0" smtClean="0"/>
              <a:t>don´t</a:t>
            </a:r>
            <a:r>
              <a:rPr lang="en-US" sz="4400" dirty="0" smtClean="0"/>
              <a:t> have to much homework, I </a:t>
            </a:r>
            <a:r>
              <a:rPr lang="en-US" sz="4400" dirty="0" err="1" smtClean="0"/>
              <a:t>wil</a:t>
            </a:r>
            <a:r>
              <a:rPr lang="en-US" sz="4400" dirty="0" smtClean="0"/>
              <a:t> go out with my  friends.</a:t>
            </a:r>
            <a:endParaRPr lang="es-MX" sz="4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8348" y="3270972"/>
            <a:ext cx="4209683" cy="3091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0035913"/>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452789" y="838593"/>
            <a:ext cx="11617291" cy="936104"/>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pPr algn="ctr"/>
            <a:r>
              <a:rPr lang="es-MX" sz="4400" dirty="0" smtClean="0"/>
              <a:t>19) </a:t>
            </a:r>
            <a:r>
              <a:rPr lang="es-MX" sz="4400" dirty="0" err="1" smtClean="0"/>
              <a:t>If</a:t>
            </a:r>
            <a:r>
              <a:rPr lang="en-US" sz="4400" dirty="0" smtClean="0"/>
              <a:t> </a:t>
            </a:r>
            <a:r>
              <a:rPr lang="en-US" sz="4400" dirty="0" smtClean="0"/>
              <a:t>you</a:t>
            </a:r>
            <a:r>
              <a:rPr lang="en-US" sz="4400" dirty="0" smtClean="0"/>
              <a:t> </a:t>
            </a:r>
            <a:r>
              <a:rPr lang="en-US" sz="4400" u="sng" dirty="0" smtClean="0"/>
              <a:t>      </a:t>
            </a:r>
            <a:r>
              <a:rPr lang="en-US" sz="4400" dirty="0" smtClean="0"/>
              <a:t> hard, I </a:t>
            </a:r>
            <a:r>
              <a:rPr lang="en-US" sz="4400" dirty="0" smtClean="0"/>
              <a:t>_____</a:t>
            </a:r>
            <a:r>
              <a:rPr lang="en-US" sz="4400" dirty="0" smtClean="0"/>
              <a:t> </a:t>
            </a:r>
            <a:r>
              <a:rPr lang="en-US" sz="4400" u="sng" dirty="0" smtClean="0"/>
              <a:t>     </a:t>
            </a:r>
            <a:r>
              <a:rPr lang="en-US" sz="4400" dirty="0" smtClean="0"/>
              <a:t> </a:t>
            </a:r>
            <a:r>
              <a:rPr lang="en-US" sz="4400" dirty="0" smtClean="0"/>
              <a:t>your exams.</a:t>
            </a:r>
            <a:endParaRPr lang="es-MX" sz="4400" dirty="0"/>
          </a:p>
        </p:txBody>
      </p:sp>
      <p:pic>
        <p:nvPicPr>
          <p:cNvPr id="5" name="Picture 2" descr="Resultado de imagen para study har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9477" y="2849895"/>
            <a:ext cx="5012243" cy="28193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2456182"/>
      </p:ext>
    </p:extLst>
  </p:cSld>
  <p:clrMapOvr>
    <a:masterClrMapping/>
  </p:clrMapOvr>
  <p:transition spd="slow">
    <p:pull/>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452789" y="1082432"/>
            <a:ext cx="11617291" cy="2204073"/>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r>
              <a:rPr lang="es-MX" sz="4400" dirty="0" smtClean="0"/>
              <a:t>ANSWER:</a:t>
            </a:r>
          </a:p>
          <a:p>
            <a:r>
              <a:rPr lang="es-MX" sz="4400" dirty="0" smtClean="0"/>
              <a:t>19</a:t>
            </a:r>
            <a:r>
              <a:rPr lang="es-MX" sz="4400" dirty="0" smtClean="0"/>
              <a:t>) </a:t>
            </a:r>
            <a:r>
              <a:rPr lang="es-MX" sz="4400" dirty="0" err="1" smtClean="0"/>
              <a:t>If</a:t>
            </a:r>
            <a:r>
              <a:rPr lang="en-US" sz="4400" dirty="0" smtClean="0"/>
              <a:t> </a:t>
            </a:r>
            <a:r>
              <a:rPr lang="en-US" sz="4400" dirty="0" smtClean="0"/>
              <a:t>you</a:t>
            </a:r>
            <a:r>
              <a:rPr lang="en-US" sz="4400" dirty="0" smtClean="0"/>
              <a:t> </a:t>
            </a:r>
            <a:r>
              <a:rPr lang="en-US" sz="4400" u="sng" dirty="0" smtClean="0"/>
              <a:t>study</a:t>
            </a:r>
            <a:r>
              <a:rPr lang="en-US" sz="4400" dirty="0" smtClean="0"/>
              <a:t> hard, I </a:t>
            </a:r>
            <a:r>
              <a:rPr lang="en-US" sz="4400" u="sng" dirty="0" smtClean="0"/>
              <a:t>will</a:t>
            </a:r>
            <a:r>
              <a:rPr lang="en-US" sz="4400" dirty="0" smtClean="0"/>
              <a:t> </a:t>
            </a:r>
            <a:r>
              <a:rPr lang="en-US" sz="4400" u="sng" dirty="0" smtClean="0"/>
              <a:t>pass</a:t>
            </a:r>
            <a:r>
              <a:rPr lang="en-US" sz="4400" dirty="0" smtClean="0"/>
              <a:t> your exams.</a:t>
            </a:r>
            <a:endParaRPr lang="es-MX" sz="4400" dirty="0"/>
          </a:p>
        </p:txBody>
      </p:sp>
      <p:pic>
        <p:nvPicPr>
          <p:cNvPr id="4100" name="Picture 4" descr="Resultado de imagen para pass the ex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8071" y="3243657"/>
            <a:ext cx="4507865" cy="2813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9176602"/>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452789" y="838593"/>
            <a:ext cx="11617291" cy="936104"/>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pPr algn="ctr"/>
            <a:r>
              <a:rPr lang="es-MX" sz="4400" dirty="0" smtClean="0"/>
              <a:t>20) </a:t>
            </a:r>
            <a:r>
              <a:rPr lang="es-MX" sz="4400" dirty="0" err="1" smtClean="0"/>
              <a:t>If</a:t>
            </a:r>
            <a:r>
              <a:rPr lang="en-US" sz="4400" dirty="0" smtClean="0"/>
              <a:t> I </a:t>
            </a:r>
            <a:r>
              <a:rPr lang="en-US" sz="4400" u="sng" dirty="0" smtClean="0"/>
              <a:t>      </a:t>
            </a:r>
            <a:r>
              <a:rPr lang="en-US" sz="4400" dirty="0" smtClean="0"/>
              <a:t> time, I </a:t>
            </a:r>
            <a:r>
              <a:rPr lang="en-US" sz="4400" dirty="0" smtClean="0"/>
              <a:t>________you</a:t>
            </a:r>
            <a:r>
              <a:rPr lang="en-US" sz="4400" dirty="0" smtClean="0"/>
              <a:t>.</a:t>
            </a:r>
            <a:endParaRPr lang="es-MX" sz="4400" dirty="0"/>
          </a:p>
        </p:txBody>
      </p:sp>
      <p:pic>
        <p:nvPicPr>
          <p:cNvPr id="7170" name="Picture 2" descr="Resultado de imagen para have ti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0215" y="3246120"/>
            <a:ext cx="4109107" cy="2312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2503663"/>
      </p:ext>
    </p:extLst>
  </p:cSld>
  <p:clrMapOvr>
    <a:masterClrMapping/>
  </p:clrMapOvr>
  <p:transition spd="slow">
    <p:pull/>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452789" y="838593"/>
            <a:ext cx="11617291" cy="1740484"/>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r>
              <a:rPr lang="es-MX" sz="4400" dirty="0" smtClean="0"/>
              <a:t>ANSWER:</a:t>
            </a:r>
          </a:p>
          <a:p>
            <a:r>
              <a:rPr lang="es-MX" sz="4400" dirty="0" smtClean="0"/>
              <a:t>20</a:t>
            </a:r>
            <a:r>
              <a:rPr lang="es-MX" sz="4400" dirty="0" smtClean="0"/>
              <a:t>) </a:t>
            </a:r>
            <a:r>
              <a:rPr lang="es-MX" sz="4400" dirty="0" err="1" smtClean="0"/>
              <a:t>If</a:t>
            </a:r>
            <a:r>
              <a:rPr lang="en-US" sz="4400" dirty="0" smtClean="0"/>
              <a:t> I </a:t>
            </a:r>
            <a:r>
              <a:rPr lang="en-US" sz="4400" u="sng" dirty="0"/>
              <a:t>h</a:t>
            </a:r>
            <a:r>
              <a:rPr lang="en-US" sz="4400" u="sng" dirty="0" smtClean="0"/>
              <a:t>ave</a:t>
            </a:r>
            <a:r>
              <a:rPr lang="en-US" sz="4400" dirty="0" smtClean="0"/>
              <a:t> time, I </a:t>
            </a:r>
            <a:r>
              <a:rPr lang="en-US" sz="4400" u="sng" dirty="0" smtClean="0"/>
              <a:t>will</a:t>
            </a:r>
            <a:r>
              <a:rPr lang="en-US" sz="4400" dirty="0" smtClean="0"/>
              <a:t> </a:t>
            </a:r>
            <a:r>
              <a:rPr lang="en-US" sz="4400" u="sng" dirty="0" smtClean="0"/>
              <a:t>help</a:t>
            </a:r>
            <a:r>
              <a:rPr lang="en-US" sz="4400" dirty="0" smtClean="0"/>
              <a:t> you.</a:t>
            </a:r>
            <a:endParaRPr lang="es-MX" sz="4400" dirty="0"/>
          </a:p>
        </p:txBody>
      </p:sp>
      <p:sp>
        <p:nvSpPr>
          <p:cNvPr id="5" name="AutoShape 2" descr="Resultado de imagen para help you"/>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148" name="Picture 4" descr="Resultado de imagen para help you"/>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2255" y="2747962"/>
            <a:ext cx="2496185" cy="37442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553241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801442" y="846016"/>
            <a:ext cx="8534401" cy="771769"/>
          </a:xfrm>
        </p:spPr>
        <p:txBody>
          <a:bodyPr/>
          <a:lstStyle/>
          <a:p>
            <a:pPr algn="ctr"/>
            <a:r>
              <a:rPr lang="es-ES" dirty="0"/>
              <a:t>BIBLIOGRAFÍA</a:t>
            </a:r>
          </a:p>
        </p:txBody>
      </p:sp>
      <p:sp>
        <p:nvSpPr>
          <p:cNvPr id="3" name="2 Marcador de contenido"/>
          <p:cNvSpPr>
            <a:spLocks noGrp="1"/>
          </p:cNvSpPr>
          <p:nvPr>
            <p:ph type="body" idx="1"/>
          </p:nvPr>
        </p:nvSpPr>
        <p:spPr>
          <a:xfrm>
            <a:off x="649042" y="2139460"/>
            <a:ext cx="10827849" cy="4097217"/>
          </a:xfrm>
        </p:spPr>
        <p:txBody>
          <a:bodyPr>
            <a:normAutofit fontScale="85000" lnSpcReduction="20000"/>
          </a:bodyPr>
          <a:lstStyle/>
          <a:p>
            <a:pPr marL="342900" indent="-342900">
              <a:buFont typeface="Arial" pitchFamily="34" charset="0"/>
              <a:buChar char="•"/>
            </a:pPr>
            <a:r>
              <a:rPr lang="en-US" sz="2200" b="1" dirty="0" err="1"/>
              <a:t>Falla</a:t>
            </a:r>
            <a:r>
              <a:rPr lang="en-US" sz="2200" b="1" dirty="0"/>
              <a:t>, Davis, Paul A Davies. Solutions Pre-Intermediate Student's book. Oxford. 2012. 2° Ed.</a:t>
            </a:r>
          </a:p>
          <a:p>
            <a:pPr marL="342900" indent="-342900">
              <a:buFont typeface="Arial" pitchFamily="34" charset="0"/>
              <a:buChar char="•"/>
            </a:pPr>
            <a:r>
              <a:rPr lang="es-ES" sz="2200" b="1" dirty="0"/>
              <a:t>Google </a:t>
            </a:r>
            <a:r>
              <a:rPr lang="es-ES" sz="2200" b="1" dirty="0" err="1" smtClean="0"/>
              <a:t>images</a:t>
            </a:r>
            <a:r>
              <a:rPr lang="es-ES" sz="2200" b="1" dirty="0" smtClean="0"/>
              <a:t>.</a:t>
            </a:r>
          </a:p>
          <a:p>
            <a:pPr marL="342900" indent="-342900">
              <a:buFont typeface="Arial" pitchFamily="34" charset="0"/>
              <a:buChar char="•"/>
            </a:pPr>
            <a:r>
              <a:rPr lang="en-US" sz="2200" b="1" dirty="0" err="1" smtClean="0"/>
              <a:t>Univerisidad</a:t>
            </a:r>
            <a:r>
              <a:rPr lang="en-US" sz="2200" b="1" dirty="0" smtClean="0"/>
              <a:t> </a:t>
            </a:r>
            <a:r>
              <a:rPr lang="en-US" sz="2200" b="1" dirty="0" err="1"/>
              <a:t>Autónoma</a:t>
            </a:r>
            <a:r>
              <a:rPr lang="en-US" sz="2200" b="1" dirty="0"/>
              <a:t> del Estado de México. </a:t>
            </a:r>
            <a:r>
              <a:rPr lang="en-US" sz="2200" b="1" dirty="0" err="1"/>
              <a:t>Programa</a:t>
            </a:r>
            <a:r>
              <a:rPr lang="en-US" sz="2200" b="1" dirty="0"/>
              <a:t> de la </a:t>
            </a:r>
            <a:r>
              <a:rPr lang="en-US" sz="2200" b="1" dirty="0" err="1"/>
              <a:t>Asignatura</a:t>
            </a:r>
            <a:r>
              <a:rPr lang="en-US" sz="2200" b="1" dirty="0"/>
              <a:t> de </a:t>
            </a:r>
            <a:r>
              <a:rPr lang="en-US" sz="2200" b="1" dirty="0" err="1"/>
              <a:t>Inglés</a:t>
            </a:r>
            <a:r>
              <a:rPr lang="en-US" sz="2200" b="1" dirty="0"/>
              <a:t> </a:t>
            </a:r>
            <a:r>
              <a:rPr lang="en-US" sz="2200" b="1" dirty="0" smtClean="0"/>
              <a:t>4 </a:t>
            </a:r>
            <a:r>
              <a:rPr lang="en-US" sz="2200" b="1" dirty="0"/>
              <a:t>.  </a:t>
            </a:r>
            <a:r>
              <a:rPr lang="en-US" sz="2200" b="1" dirty="0" err="1"/>
              <a:t>Dirección</a:t>
            </a:r>
            <a:r>
              <a:rPr lang="en-US" sz="2200" b="1" dirty="0"/>
              <a:t> de </a:t>
            </a:r>
            <a:r>
              <a:rPr lang="en-US" sz="2200" b="1" dirty="0" err="1"/>
              <a:t>Estudios</a:t>
            </a:r>
            <a:r>
              <a:rPr lang="en-US" sz="2200" b="1" dirty="0"/>
              <a:t> de </a:t>
            </a:r>
            <a:r>
              <a:rPr lang="en-US" sz="2200" b="1" dirty="0" err="1"/>
              <a:t>Nivel</a:t>
            </a:r>
            <a:r>
              <a:rPr lang="en-US" sz="2200" b="1" dirty="0"/>
              <a:t> </a:t>
            </a:r>
            <a:r>
              <a:rPr lang="en-US" sz="2200" b="1" dirty="0" err="1"/>
              <a:t>Medio</a:t>
            </a:r>
            <a:r>
              <a:rPr lang="en-US" sz="2200" b="1" dirty="0"/>
              <a:t> Superior. </a:t>
            </a:r>
            <a:r>
              <a:rPr lang="en-US" sz="2200" b="1" dirty="0" err="1"/>
              <a:t>Bachillerato</a:t>
            </a:r>
            <a:r>
              <a:rPr lang="en-US" sz="2200" b="1" dirty="0"/>
              <a:t> </a:t>
            </a:r>
            <a:r>
              <a:rPr lang="en-US" sz="2200" b="1" dirty="0" smtClean="0"/>
              <a:t>2015.</a:t>
            </a:r>
          </a:p>
          <a:p>
            <a:pPr marL="342900" indent="-342900">
              <a:buFont typeface="Arial" pitchFamily="34" charset="0"/>
              <a:buChar char="•"/>
            </a:pPr>
            <a:r>
              <a:rPr lang="es-ES" sz="2200" dirty="0" smtClean="0">
                <a:hlinkClick r:id="rId2"/>
              </a:rPr>
              <a:t>www.perfect-english-grammar.com/first-conditional-exercise-1.ht</a:t>
            </a:r>
            <a:r>
              <a:rPr lang="es-ES" sz="2200" dirty="0" smtClean="0"/>
              <a:t>...</a:t>
            </a:r>
          </a:p>
          <a:p>
            <a:pPr marL="342900" indent="-342900">
              <a:buFont typeface="Arial" pitchFamily="34" charset="0"/>
              <a:buChar char="•"/>
            </a:pPr>
            <a:r>
              <a:rPr lang="es-ES" sz="2200" dirty="0" smtClean="0">
                <a:hlinkClick r:id="rId3"/>
              </a:rPr>
              <a:t>https</a:t>
            </a:r>
            <a:r>
              <a:rPr lang="es-ES" sz="2200" dirty="0">
                <a:hlinkClick r:id="rId3"/>
              </a:rPr>
              <a:t>://www.ego4u.com/en/cram-up/.../conditional...</a:t>
            </a:r>
            <a:r>
              <a:rPr lang="es-ES" sz="2200" dirty="0" smtClean="0">
                <a:hlinkClick r:id="rId3"/>
              </a:rPr>
              <a:t>1/exercises</a:t>
            </a:r>
            <a:endParaRPr lang="es-ES" sz="2200" dirty="0" smtClean="0"/>
          </a:p>
          <a:p>
            <a:pPr marL="342900" indent="-342900">
              <a:buFont typeface="Arial" pitchFamily="34" charset="0"/>
              <a:buChar char="•"/>
            </a:pPr>
            <a:r>
              <a:rPr lang="es-ES" sz="2000" dirty="0"/>
              <a:t>https://www.learnenglishfeelgood.com/grammar-firstconditional1.</a:t>
            </a:r>
            <a:endParaRPr lang="es-ES" sz="2200" dirty="0" smtClean="0"/>
          </a:p>
          <a:p>
            <a:pPr marL="342900" indent="-342900">
              <a:buFont typeface="Arial" pitchFamily="34" charset="0"/>
              <a:buChar char="•"/>
            </a:pPr>
            <a:endParaRPr lang="es-ES" dirty="0"/>
          </a:p>
          <a:p>
            <a:r>
              <a:rPr lang="es-ES" dirty="0">
                <a:hlinkClick r:id="rId4"/>
              </a:rPr>
              <a:t/>
            </a:r>
            <a:br>
              <a:rPr lang="es-ES" dirty="0">
                <a:hlinkClick r:id="rId4"/>
              </a:rPr>
            </a:br>
            <a:endParaRPr lang="es-ES" dirty="0"/>
          </a:p>
          <a:p>
            <a:r>
              <a:rPr lang="es-ES" dirty="0">
                <a:hlinkClick r:id="rId5"/>
              </a:rPr>
              <a:t/>
            </a:r>
            <a:br>
              <a:rPr lang="es-ES" dirty="0">
                <a:hlinkClick r:id="rId5"/>
              </a:rPr>
            </a:br>
            <a:endParaRPr lang="en-US" b="1" dirty="0" smtClean="0"/>
          </a:p>
          <a:p>
            <a:pPr marL="342900" indent="-342900">
              <a:buFont typeface="Arial" pitchFamily="34" charset="0"/>
              <a:buChar char="•"/>
            </a:pPr>
            <a:endParaRPr lang="en-US" b="1" dirty="0" smtClean="0"/>
          </a:p>
          <a:p>
            <a:pPr marL="342900" indent="-342900">
              <a:buFont typeface="Arial" pitchFamily="34" charset="0"/>
              <a:buChar char="•"/>
            </a:pPr>
            <a:endParaRPr lang="en-US" b="1" dirty="0"/>
          </a:p>
          <a:p>
            <a:pPr marL="0" indent="0">
              <a:buNone/>
            </a:pPr>
            <a:endParaRPr lang="es-ES" dirty="0"/>
          </a:p>
        </p:txBody>
      </p:sp>
    </p:spTree>
    <p:extLst>
      <p:ext uri="{BB962C8B-B14F-4D97-AF65-F5344CB8AC3E}">
        <p14:creationId xmlns:p14="http://schemas.microsoft.com/office/powerpoint/2010/main" val="241006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5548" y="611523"/>
            <a:ext cx="8534400" cy="1507067"/>
          </a:xfrm>
        </p:spPr>
        <p:txBody>
          <a:bodyPr/>
          <a:lstStyle/>
          <a:p>
            <a:pPr algn="ctr"/>
            <a:r>
              <a:rPr lang="es-MX" b="1" dirty="0"/>
              <a:t>The </a:t>
            </a:r>
            <a:r>
              <a:rPr lang="es-MX" b="1" dirty="0" err="1"/>
              <a:t>First</a:t>
            </a:r>
            <a:r>
              <a:rPr lang="es-MX" b="1" dirty="0"/>
              <a:t> </a:t>
            </a:r>
            <a:r>
              <a:rPr lang="es-MX" b="1" dirty="0" err="1" smtClean="0"/>
              <a:t>Conditional</a:t>
            </a:r>
            <a:r>
              <a:rPr lang="es-MX" b="1" dirty="0" smtClean="0"/>
              <a:t>:</a:t>
            </a:r>
            <a:r>
              <a:rPr lang="es-MX" b="1" dirty="0"/>
              <a:t/>
            </a:r>
            <a:br>
              <a:rPr lang="es-MX" b="1" dirty="0"/>
            </a:br>
            <a:endParaRPr lang="es-MX" dirty="0"/>
          </a:p>
        </p:txBody>
      </p:sp>
      <p:sp>
        <p:nvSpPr>
          <p:cNvPr id="3" name="Marcador de contenido 2"/>
          <p:cNvSpPr>
            <a:spLocks noGrp="1"/>
          </p:cNvSpPr>
          <p:nvPr>
            <p:ph idx="1"/>
          </p:nvPr>
        </p:nvSpPr>
        <p:spPr>
          <a:xfrm>
            <a:off x="1328448" y="1600200"/>
            <a:ext cx="8534400" cy="2710102"/>
          </a:xfrm>
        </p:spPr>
        <p:txBody>
          <a:bodyPr>
            <a:normAutofit fontScale="92500" lnSpcReduction="20000"/>
          </a:bodyPr>
          <a:lstStyle/>
          <a:p>
            <a:r>
              <a:rPr lang="en-US" dirty="0"/>
              <a:t>The first conditional has the present simple after 'if', then the future simple in the other clause:</a:t>
            </a:r>
          </a:p>
          <a:p>
            <a:endParaRPr lang="en-US" dirty="0"/>
          </a:p>
          <a:p>
            <a:r>
              <a:rPr lang="en-US" dirty="0"/>
              <a:t>if + present simple, ... will + </a:t>
            </a:r>
            <a:r>
              <a:rPr lang="en-US" dirty="0" smtClean="0"/>
              <a:t>infinitive</a:t>
            </a:r>
          </a:p>
          <a:p>
            <a:pPr marL="0" indent="0">
              <a:buNone/>
            </a:pPr>
            <a:endParaRPr lang="en-US" dirty="0" smtClean="0"/>
          </a:p>
          <a:p>
            <a:r>
              <a:rPr lang="en-US" dirty="0"/>
              <a:t>It's used to talk about things which might happen in the future. Of course, we can't know what will happen in the future, but this describes possible things, which could easily come true.</a:t>
            </a:r>
            <a:endParaRPr lang="es-MX" dirty="0"/>
          </a:p>
        </p:txBody>
      </p:sp>
      <p:pic>
        <p:nvPicPr>
          <p:cNvPr id="10242" name="Picture 2" descr="Resultado de imagen para first conditional examp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1403" y="4361872"/>
            <a:ext cx="7353300" cy="22431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3110761"/>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06431" y="445269"/>
            <a:ext cx="2495405" cy="770468"/>
          </a:xfrm>
        </p:spPr>
        <p:txBody>
          <a:bodyPr>
            <a:normAutofit fontScale="90000"/>
          </a:bodyPr>
          <a:lstStyle/>
          <a:p>
            <a:r>
              <a:rPr lang="es-MX" dirty="0" smtClean="0">
                <a:latin typeface="Comic Sans MS" panose="030F0702030302020204" pitchFamily="66" charset="0"/>
              </a:rPr>
              <a:t/>
            </a:r>
            <a:br>
              <a:rPr lang="es-MX" dirty="0" smtClean="0">
                <a:latin typeface="Comic Sans MS" panose="030F0702030302020204" pitchFamily="66" charset="0"/>
              </a:rPr>
            </a:br>
            <a:r>
              <a:rPr lang="es-MX" dirty="0">
                <a:latin typeface="Comic Sans MS" panose="030F0702030302020204" pitchFamily="66" charset="0"/>
              </a:rPr>
              <a:t/>
            </a:r>
            <a:br>
              <a:rPr lang="es-MX" dirty="0">
                <a:latin typeface="Comic Sans MS" panose="030F0702030302020204" pitchFamily="66" charset="0"/>
              </a:rPr>
            </a:br>
            <a:r>
              <a:rPr lang="es-MX" dirty="0" smtClean="0">
                <a:latin typeface="Comic Sans MS" panose="030F0702030302020204" pitchFamily="66" charset="0"/>
              </a:rPr>
              <a:t>EXERCISE:</a:t>
            </a:r>
            <a:br>
              <a:rPr lang="es-MX" dirty="0" smtClean="0">
                <a:latin typeface="Comic Sans MS" panose="030F0702030302020204" pitchFamily="66" charset="0"/>
              </a:rPr>
            </a:br>
            <a:r>
              <a:rPr lang="es-MX" dirty="0" smtClean="0"/>
              <a:t/>
            </a:r>
            <a:br>
              <a:rPr lang="es-MX" dirty="0" smtClean="0"/>
            </a:br>
            <a:endParaRPr lang="es-MX" dirty="0"/>
          </a:p>
        </p:txBody>
      </p:sp>
      <p:sp>
        <p:nvSpPr>
          <p:cNvPr id="3" name="Marcador de contenido 2"/>
          <p:cNvSpPr>
            <a:spLocks noGrp="1"/>
          </p:cNvSpPr>
          <p:nvPr>
            <p:ph idx="1"/>
          </p:nvPr>
        </p:nvSpPr>
        <p:spPr>
          <a:xfrm>
            <a:off x="1006331" y="2026225"/>
            <a:ext cx="8534400" cy="3615267"/>
          </a:xfrm>
        </p:spPr>
        <p:txBody>
          <a:bodyPr>
            <a:normAutofit/>
          </a:bodyPr>
          <a:lstStyle/>
          <a:p>
            <a:pPr marL="0" indent="0" algn="ctr">
              <a:buNone/>
            </a:pPr>
            <a:r>
              <a:rPr lang="es-MX" sz="4400" dirty="0" smtClean="0">
                <a:latin typeface="Candara" panose="020E0502030303020204" pitchFamily="34" charset="0"/>
              </a:rPr>
              <a:t>1) If it______ (rain), I____ (not go) to the </a:t>
            </a:r>
            <a:r>
              <a:rPr lang="es-MX" sz="4400" dirty="0" err="1" smtClean="0">
                <a:latin typeface="Candara" panose="020E0502030303020204" pitchFamily="34" charset="0"/>
              </a:rPr>
              <a:t>park</a:t>
            </a:r>
            <a:r>
              <a:rPr lang="es-MX" sz="4400" dirty="0" smtClean="0">
                <a:latin typeface="Candara" panose="020E0502030303020204" pitchFamily="34" charset="0"/>
              </a:rPr>
              <a:t>.</a:t>
            </a:r>
          </a:p>
        </p:txBody>
      </p:sp>
      <p:sp>
        <p:nvSpPr>
          <p:cNvPr id="4" name="CuadroTexto 3"/>
          <p:cNvSpPr txBox="1"/>
          <p:nvPr/>
        </p:nvSpPr>
        <p:spPr>
          <a:xfrm>
            <a:off x="1298863" y="1436315"/>
            <a:ext cx="8416636" cy="369332"/>
          </a:xfrm>
          <a:prstGeom prst="rect">
            <a:avLst/>
          </a:prstGeom>
          <a:noFill/>
        </p:spPr>
        <p:txBody>
          <a:bodyPr wrap="square" rtlCol="0">
            <a:spAutoFit/>
          </a:bodyPr>
          <a:lstStyle/>
          <a:p>
            <a:pPr marL="285750" indent="-285750">
              <a:buFont typeface="Wingdings" panose="05000000000000000000" pitchFamily="2" charset="2"/>
              <a:buChar char="q"/>
            </a:pPr>
            <a:r>
              <a:rPr lang="es-MX" dirty="0">
                <a:latin typeface="Comic Sans MS" panose="030F0702030302020204" pitchFamily="66" charset="0"/>
              </a:rPr>
              <a:t>C</a:t>
            </a:r>
            <a:r>
              <a:rPr lang="es-MX" dirty="0" smtClean="0">
                <a:latin typeface="Comic Sans MS" panose="030F0702030302020204" pitchFamily="66" charset="0"/>
              </a:rPr>
              <a:t>omplete the </a:t>
            </a:r>
            <a:r>
              <a:rPr lang="es-MX" dirty="0" err="1" smtClean="0">
                <a:latin typeface="Comic Sans MS" panose="030F0702030302020204" pitchFamily="66" charset="0"/>
              </a:rPr>
              <a:t>sentences</a:t>
            </a:r>
            <a:r>
              <a:rPr lang="es-MX" dirty="0" smtClean="0">
                <a:latin typeface="Comic Sans MS" panose="030F0702030302020204" pitchFamily="66" charset="0"/>
              </a:rPr>
              <a:t> </a:t>
            </a:r>
            <a:r>
              <a:rPr lang="es-MX" dirty="0" err="1" smtClean="0">
                <a:latin typeface="Comic Sans MS" panose="030F0702030302020204" pitchFamily="66" charset="0"/>
              </a:rPr>
              <a:t>with</a:t>
            </a:r>
            <a:r>
              <a:rPr lang="es-MX" dirty="0" smtClean="0">
                <a:latin typeface="Comic Sans MS" panose="030F0702030302020204" pitchFamily="66" charset="0"/>
              </a:rPr>
              <a:t> the </a:t>
            </a:r>
            <a:r>
              <a:rPr lang="es-MX" dirty="0" err="1" smtClean="0">
                <a:latin typeface="Comic Sans MS" panose="030F0702030302020204" pitchFamily="66" charset="0"/>
              </a:rPr>
              <a:t>correct</a:t>
            </a:r>
            <a:r>
              <a:rPr lang="es-MX" dirty="0" smtClean="0">
                <a:latin typeface="Comic Sans MS" panose="030F0702030302020204" pitchFamily="66" charset="0"/>
              </a:rPr>
              <a:t> </a:t>
            </a:r>
            <a:r>
              <a:rPr lang="es-MX" dirty="0" err="1" smtClean="0">
                <a:latin typeface="Comic Sans MS" panose="030F0702030302020204" pitchFamily="66" charset="0"/>
              </a:rPr>
              <a:t>form</a:t>
            </a:r>
            <a:r>
              <a:rPr lang="es-MX" dirty="0" smtClean="0">
                <a:latin typeface="Comic Sans MS" panose="030F0702030302020204" pitchFamily="66" charset="0"/>
              </a:rPr>
              <a:t> of each </a:t>
            </a:r>
            <a:r>
              <a:rPr lang="es-MX" dirty="0" err="1" smtClean="0">
                <a:latin typeface="Comic Sans MS" panose="030F0702030302020204" pitchFamily="66" charset="0"/>
              </a:rPr>
              <a:t>verb</a:t>
            </a:r>
            <a:r>
              <a:rPr lang="es-MX" dirty="0" smtClean="0">
                <a:latin typeface="Comic Sans MS" panose="030F0702030302020204" pitchFamily="66" charset="0"/>
              </a:rPr>
              <a:t>.</a:t>
            </a:r>
            <a:endParaRPr lang="es-MX" dirty="0"/>
          </a:p>
        </p:txBody>
      </p:sp>
      <p:pic>
        <p:nvPicPr>
          <p:cNvPr id="2050" name="Picture 2" descr="Resultado de imagen para lluvia animada"/>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99812" y="4243026"/>
            <a:ext cx="1920548" cy="21993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378370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5549" y="362141"/>
            <a:ext cx="8534400" cy="1507067"/>
          </a:xfrm>
        </p:spPr>
        <p:txBody>
          <a:bodyPr/>
          <a:lstStyle/>
          <a:p>
            <a:r>
              <a:rPr lang="es-MX" dirty="0" smtClean="0"/>
              <a:t>ANSWER:</a:t>
            </a:r>
            <a:endParaRPr lang="es-MX" dirty="0"/>
          </a:p>
        </p:txBody>
      </p:sp>
      <p:sp>
        <p:nvSpPr>
          <p:cNvPr id="3" name="Marcador de contenido 2"/>
          <p:cNvSpPr>
            <a:spLocks noGrp="1"/>
          </p:cNvSpPr>
          <p:nvPr>
            <p:ph idx="1"/>
          </p:nvPr>
        </p:nvSpPr>
        <p:spPr>
          <a:xfrm>
            <a:off x="985549" y="1620982"/>
            <a:ext cx="9737870" cy="2098194"/>
          </a:xfrm>
        </p:spPr>
        <p:txBody>
          <a:bodyPr/>
          <a:lstStyle/>
          <a:p>
            <a:r>
              <a:rPr lang="en-US" sz="4400" dirty="0"/>
              <a:t>1) If </a:t>
            </a:r>
            <a:r>
              <a:rPr lang="en-US" sz="4400" dirty="0" smtClean="0"/>
              <a:t>it </a:t>
            </a:r>
            <a:r>
              <a:rPr lang="en-US" sz="4400" u="sng" dirty="0" smtClean="0"/>
              <a:t>rains</a:t>
            </a:r>
            <a:r>
              <a:rPr lang="en-US" sz="4400" dirty="0" smtClean="0"/>
              <a:t>, I </a:t>
            </a:r>
            <a:r>
              <a:rPr lang="en-US" sz="4400" u="sng" dirty="0" smtClean="0"/>
              <a:t>won’t go </a:t>
            </a:r>
            <a:r>
              <a:rPr lang="en-US" sz="4400" dirty="0" smtClean="0"/>
              <a:t>to </a:t>
            </a:r>
            <a:r>
              <a:rPr lang="en-US" sz="4400" dirty="0"/>
              <a:t>the park.</a:t>
            </a:r>
          </a:p>
          <a:p>
            <a:endParaRPr lang="es-MX" dirty="0"/>
          </a:p>
        </p:txBody>
      </p:sp>
      <p:pic>
        <p:nvPicPr>
          <p:cNvPr id="3074" name="Picture 2" descr="Resultado de imagen para parq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5621" y="3520976"/>
            <a:ext cx="3914489" cy="26096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3005445"/>
      </p:ext>
    </p:extLst>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22218" y="696191"/>
            <a:ext cx="9486901" cy="3500968"/>
          </a:xfrm>
        </p:spPr>
        <p:txBody>
          <a:bodyPr/>
          <a:lstStyle/>
          <a:p>
            <a:pPr marL="0" indent="0">
              <a:buNone/>
            </a:pPr>
            <a:r>
              <a:rPr lang="es-MX" sz="4400" dirty="0" smtClean="0"/>
              <a:t>2) </a:t>
            </a:r>
            <a:r>
              <a:rPr lang="en-US" sz="4400" dirty="0" smtClean="0"/>
              <a:t>If </a:t>
            </a:r>
            <a:r>
              <a:rPr lang="en-US" sz="4400" dirty="0"/>
              <a:t>I </a:t>
            </a:r>
            <a:r>
              <a:rPr lang="en-US" sz="4400" dirty="0" smtClean="0"/>
              <a:t>_____(have) </a:t>
            </a:r>
            <a:r>
              <a:rPr lang="en-US" sz="4400" dirty="0"/>
              <a:t>enough money</a:t>
            </a:r>
            <a:r>
              <a:rPr lang="en-US" sz="4400" dirty="0" smtClean="0"/>
              <a:t>, I _____(buy) </a:t>
            </a:r>
            <a:r>
              <a:rPr lang="en-US" sz="4400" dirty="0"/>
              <a:t>some new </a:t>
            </a:r>
            <a:r>
              <a:rPr lang="en-US" sz="4400" dirty="0" smtClean="0"/>
              <a:t>clothes</a:t>
            </a:r>
            <a:r>
              <a:rPr lang="es-MX" sz="4400" dirty="0" smtClean="0"/>
              <a:t> </a:t>
            </a:r>
          </a:p>
        </p:txBody>
      </p:sp>
      <p:pic>
        <p:nvPicPr>
          <p:cNvPr id="4098" name="Picture 2" descr="Resultado de imagen para money animated"/>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486110" y="3813030"/>
            <a:ext cx="3009900" cy="1552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8755259"/>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54375" y="382923"/>
            <a:ext cx="8534400" cy="1507067"/>
          </a:xfrm>
        </p:spPr>
        <p:txBody>
          <a:bodyPr/>
          <a:lstStyle/>
          <a:p>
            <a:r>
              <a:rPr lang="es-MX" dirty="0" err="1" smtClean="0"/>
              <a:t>Answer</a:t>
            </a:r>
            <a:r>
              <a:rPr lang="es-MX" dirty="0" smtClean="0"/>
              <a:t>:</a:t>
            </a:r>
            <a:endParaRPr lang="es-MX" dirty="0"/>
          </a:p>
        </p:txBody>
      </p:sp>
      <p:sp>
        <p:nvSpPr>
          <p:cNvPr id="3" name="Marcador de contenido 2"/>
          <p:cNvSpPr>
            <a:spLocks noGrp="1"/>
          </p:cNvSpPr>
          <p:nvPr>
            <p:ph idx="1"/>
          </p:nvPr>
        </p:nvSpPr>
        <p:spPr>
          <a:xfrm>
            <a:off x="954375" y="2400300"/>
            <a:ext cx="8534400" cy="3615267"/>
          </a:xfrm>
        </p:spPr>
        <p:txBody>
          <a:bodyPr/>
          <a:lstStyle/>
          <a:p>
            <a:r>
              <a:rPr lang="en-US" sz="4400" dirty="0"/>
              <a:t>2) If I </a:t>
            </a:r>
            <a:r>
              <a:rPr lang="en-US" sz="4400" u="sng" dirty="0" smtClean="0"/>
              <a:t>have</a:t>
            </a:r>
            <a:r>
              <a:rPr lang="en-US" sz="4400" dirty="0" smtClean="0"/>
              <a:t> </a:t>
            </a:r>
            <a:r>
              <a:rPr lang="en-US" sz="4400" dirty="0"/>
              <a:t>enough money, </a:t>
            </a:r>
            <a:r>
              <a:rPr lang="en-US" sz="4400" u="sng" dirty="0" smtClean="0"/>
              <a:t>I’ll buy</a:t>
            </a:r>
            <a:r>
              <a:rPr lang="en-US" sz="4400" dirty="0" smtClean="0"/>
              <a:t> </a:t>
            </a:r>
            <a:r>
              <a:rPr lang="en-US" sz="4400" dirty="0"/>
              <a:t>some new clothes </a:t>
            </a:r>
          </a:p>
          <a:p>
            <a:endParaRPr lang="es-MX" dirty="0"/>
          </a:p>
        </p:txBody>
      </p:sp>
      <p:pic>
        <p:nvPicPr>
          <p:cNvPr id="5122" name="Picture 2" descr="Resultado de imagen para cloth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0257" y="736650"/>
            <a:ext cx="2854162" cy="2016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375760"/>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Sector">
  <a:themeElements>
    <a:clrScheme name="Sector">
      <a:dk1>
        <a:sysClr val="windowText" lastClr="000000"/>
      </a:dk1>
      <a:lt1>
        <a:sysClr val="window" lastClr="FFFFFF"/>
      </a:lt1>
      <a:dk2>
        <a:srgbClr val="AD2E03"/>
      </a:dk2>
      <a:lt2>
        <a:srgbClr val="D75626"/>
      </a:lt2>
      <a:accent1>
        <a:srgbClr val="760603"/>
      </a:accent1>
      <a:accent2>
        <a:srgbClr val="FA9C1F"/>
      </a:accent2>
      <a:accent3>
        <a:srgbClr val="D9BB55"/>
      </a:accent3>
      <a:accent4>
        <a:srgbClr val="829551"/>
      </a:accent4>
      <a:accent5>
        <a:srgbClr val="58A28B"/>
      </a:accent5>
      <a:accent6>
        <a:srgbClr val="426480"/>
      </a:accent6>
      <a:hlink>
        <a:srgbClr val="460402"/>
      </a:hlink>
      <a:folHlink>
        <a:srgbClr val="991111"/>
      </a:folHlink>
    </a:clrScheme>
    <a:fontScheme name="Sector">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42000"/>
                <a:satMod val="200000"/>
                <a:lumMod val="118000"/>
              </a:schemeClr>
            </a:gs>
            <a:gs pos="100000">
              <a:schemeClr val="phClr">
                <a:shade val="94000"/>
                <a:hueMod val="22000"/>
                <a:satMod val="220000"/>
                <a:lumMod val="6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2903AAAE-3EA5-424A-B142-CC51DC1F897D}"/>
    </a:ext>
  </a:extLst>
</a:theme>
</file>

<file path=docProps/app.xml><?xml version="1.0" encoding="utf-8"?>
<Properties xmlns="http://schemas.openxmlformats.org/officeDocument/2006/extended-properties" xmlns:vt="http://schemas.openxmlformats.org/officeDocument/2006/docPropsVTypes">
  <Template>Slice</Template>
  <TotalTime>1074</TotalTime>
  <Words>755</Words>
  <Application>Microsoft Office PowerPoint</Application>
  <PresentationFormat>Personalizado</PresentationFormat>
  <Paragraphs>89</Paragraphs>
  <Slides>46</Slides>
  <Notes>0</Notes>
  <HiddenSlides>0</HiddenSlides>
  <MMClips>0</MMClips>
  <ScaleCrop>false</ScaleCrop>
  <HeadingPairs>
    <vt:vector size="4" baseType="variant">
      <vt:variant>
        <vt:lpstr>Tema</vt:lpstr>
      </vt:variant>
      <vt:variant>
        <vt:i4>1</vt:i4>
      </vt:variant>
      <vt:variant>
        <vt:lpstr>Títulos de diapositiva</vt:lpstr>
      </vt:variant>
      <vt:variant>
        <vt:i4>46</vt:i4>
      </vt:variant>
    </vt:vector>
  </HeadingPairs>
  <TitlesOfParts>
    <vt:vector size="47" baseType="lpstr">
      <vt:lpstr>Sector</vt:lpstr>
      <vt:lpstr>UNIVERSIDAD AUTÓNOMA DEL ESTADO DE MÉXICO  SECRETARIA DE DOCENCIA DIRECCIÓN DE ESTUDIOS DE NIVEL MEDIO SUPERIOR PLANTEL «LIC.  ADOLFO LÓPEZ MATEOS» DE LA ESCUELA PREPARATORIA   Programa de la Asignatura de Inglés 4 de quinto Semestre  FIRST CONDITIONAL practice 1  agosto 2017  Elaborado por: L.L.I. Mitzi Belinda Dávila González  Total de créditos: 7 horas  prácticas:3 horas teóricas: 2 </vt:lpstr>
      <vt:lpstr>Objetivos: -Describe acciones y consecuencias -Utiliza el presente simple y el futuro con will para formar    - oraciones de la primera condicional en el idioma inglés. -Expresa como reaccionaría antes posibles situaciones. -Identifica los posibles errores cometidos en las respuestas y se autoevalua.   </vt:lpstr>
      <vt:lpstr>Presentación de PowerPoint</vt:lpstr>
      <vt:lpstr>First conditional: </vt:lpstr>
      <vt:lpstr>The First Conditional: </vt:lpstr>
      <vt:lpstr>  EXERCISE:  </vt:lpstr>
      <vt:lpstr>ANSWER:</vt:lpstr>
      <vt:lpstr>Presentación de PowerPoint</vt:lpstr>
      <vt:lpstr>Answer:</vt:lpstr>
      <vt:lpstr>Presentación de PowerPoint</vt:lpstr>
      <vt:lpstr>Answer:</vt:lpstr>
      <vt:lpstr>Presentación de PowerPoint</vt:lpstr>
      <vt:lpstr>Answer:</vt:lpstr>
      <vt:lpstr>Presentación de PowerPoint</vt:lpstr>
      <vt:lpstr>5) If he buys a new car, he won’t need to use the public transport anymore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CELe_AA1</dc:creator>
  <cp:lastModifiedBy>Mitzi</cp:lastModifiedBy>
  <cp:revision>44</cp:revision>
  <dcterms:created xsi:type="dcterms:W3CDTF">2016-11-11T19:48:25Z</dcterms:created>
  <dcterms:modified xsi:type="dcterms:W3CDTF">2017-10-21T03:08:02Z</dcterms:modified>
</cp:coreProperties>
</file>