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9"/>
  </p:notesMasterIdLst>
  <p:sldIdLst>
    <p:sldId id="256" r:id="rId2"/>
    <p:sldId id="379" r:id="rId3"/>
    <p:sldId id="259" r:id="rId4"/>
    <p:sldId id="465" r:id="rId5"/>
    <p:sldId id="435" r:id="rId6"/>
    <p:sldId id="380" r:id="rId7"/>
    <p:sldId id="381" r:id="rId8"/>
    <p:sldId id="382" r:id="rId9"/>
    <p:sldId id="383" r:id="rId10"/>
    <p:sldId id="384" r:id="rId11"/>
    <p:sldId id="385" r:id="rId12"/>
    <p:sldId id="386" r:id="rId13"/>
    <p:sldId id="387" r:id="rId14"/>
    <p:sldId id="388" r:id="rId15"/>
    <p:sldId id="389" r:id="rId16"/>
    <p:sldId id="390" r:id="rId17"/>
    <p:sldId id="391" r:id="rId18"/>
    <p:sldId id="392" r:id="rId19"/>
    <p:sldId id="393" r:id="rId20"/>
    <p:sldId id="394" r:id="rId21"/>
    <p:sldId id="395" r:id="rId22"/>
    <p:sldId id="396" r:id="rId23"/>
    <p:sldId id="397" r:id="rId24"/>
    <p:sldId id="398" r:id="rId25"/>
    <p:sldId id="399" r:id="rId26"/>
    <p:sldId id="400" r:id="rId27"/>
    <p:sldId id="401" r:id="rId28"/>
    <p:sldId id="402" r:id="rId29"/>
    <p:sldId id="403" r:id="rId30"/>
    <p:sldId id="404" r:id="rId31"/>
    <p:sldId id="405" r:id="rId32"/>
    <p:sldId id="406" r:id="rId33"/>
    <p:sldId id="407" r:id="rId34"/>
    <p:sldId id="408" r:id="rId35"/>
    <p:sldId id="409" r:id="rId36"/>
    <p:sldId id="410" r:id="rId37"/>
    <p:sldId id="411" r:id="rId38"/>
    <p:sldId id="412" r:id="rId39"/>
    <p:sldId id="413" r:id="rId40"/>
    <p:sldId id="414" r:id="rId41"/>
    <p:sldId id="436" r:id="rId42"/>
    <p:sldId id="462" r:id="rId43"/>
    <p:sldId id="457" r:id="rId44"/>
    <p:sldId id="260" r:id="rId45"/>
    <p:sldId id="261" r:id="rId46"/>
    <p:sldId id="282" r:id="rId47"/>
    <p:sldId id="283" r:id="rId48"/>
    <p:sldId id="445" r:id="rId49"/>
    <p:sldId id="446" r:id="rId50"/>
    <p:sldId id="447" r:id="rId51"/>
    <p:sldId id="448" r:id="rId52"/>
    <p:sldId id="449" r:id="rId53"/>
    <p:sldId id="450" r:id="rId54"/>
    <p:sldId id="451" r:id="rId55"/>
    <p:sldId id="452" r:id="rId56"/>
    <p:sldId id="453" r:id="rId57"/>
    <p:sldId id="454" r:id="rId58"/>
    <p:sldId id="455" r:id="rId59"/>
    <p:sldId id="456" r:id="rId60"/>
    <p:sldId id="437" r:id="rId61"/>
    <p:sldId id="439" r:id="rId62"/>
    <p:sldId id="440" r:id="rId63"/>
    <p:sldId id="441" r:id="rId64"/>
    <p:sldId id="442" r:id="rId65"/>
    <p:sldId id="438" r:id="rId66"/>
    <p:sldId id="358" r:id="rId67"/>
    <p:sldId id="359" r:id="rId68"/>
    <p:sldId id="360" r:id="rId69"/>
    <p:sldId id="361" r:id="rId70"/>
    <p:sldId id="362" r:id="rId71"/>
    <p:sldId id="363" r:id="rId72"/>
    <p:sldId id="364" r:id="rId73"/>
    <p:sldId id="365" r:id="rId74"/>
    <p:sldId id="366" r:id="rId75"/>
    <p:sldId id="466" r:id="rId76"/>
    <p:sldId id="367" r:id="rId77"/>
    <p:sldId id="368" r:id="rId78"/>
    <p:sldId id="369" r:id="rId79"/>
    <p:sldId id="370" r:id="rId80"/>
    <p:sldId id="371" r:id="rId81"/>
    <p:sldId id="372" r:id="rId82"/>
    <p:sldId id="373" r:id="rId83"/>
    <p:sldId id="374" r:id="rId84"/>
    <p:sldId id="375" r:id="rId85"/>
    <p:sldId id="376" r:id="rId86"/>
    <p:sldId id="377" r:id="rId87"/>
    <p:sldId id="378" r:id="rId8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29F4"/>
    <a:srgbClr val="D618CD"/>
    <a:srgbClr val="3931DF"/>
    <a:srgbClr val="5D64F9"/>
    <a:srgbClr val="746EE8"/>
    <a:srgbClr val="8D71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23" autoAdjust="0"/>
    <p:restoredTop sz="94660"/>
  </p:normalViewPr>
  <p:slideViewPr>
    <p:cSldViewPr snapToGrid="0">
      <p:cViewPr varScale="1">
        <p:scale>
          <a:sx n="80" d="100"/>
          <a:sy n="80" d="100"/>
        </p:scale>
        <p:origin x="41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notesMaster" Target="notesMasters/notes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image" Target="../media/image25.emf"/><Relationship Id="rId4" Type="http://schemas.openxmlformats.org/officeDocument/2006/relationships/image" Target="../media/image28.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13E988-28D6-48C0-A2E9-9E772B00B4AA}" type="datetimeFigureOut">
              <a:rPr lang="es-MX" smtClean="0"/>
              <a:t>17/10/2017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FFC868-BD14-476A-BCF0-5A4A19913926}" type="slidenum">
              <a:rPr lang="es-MX" smtClean="0"/>
              <a:t>‹Nº›</a:t>
            </a:fld>
            <a:endParaRPr lang="es-MX"/>
          </a:p>
        </p:txBody>
      </p:sp>
    </p:spTree>
    <p:extLst>
      <p:ext uri="{BB962C8B-B14F-4D97-AF65-F5344CB8AC3E}">
        <p14:creationId xmlns:p14="http://schemas.microsoft.com/office/powerpoint/2010/main" val="399506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3CE8191-0C94-4EFA-A9B1-EF2C57B246EB}" type="slidenum">
              <a:rPr lang="es-MX" smtClean="0"/>
              <a:t>72</a:t>
            </a:fld>
            <a:endParaRPr lang="es-MX"/>
          </a:p>
        </p:txBody>
      </p:sp>
    </p:spTree>
    <p:extLst>
      <p:ext uri="{BB962C8B-B14F-4D97-AF65-F5344CB8AC3E}">
        <p14:creationId xmlns:p14="http://schemas.microsoft.com/office/powerpoint/2010/main" val="10515409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3CE8191-0C94-4EFA-A9B1-EF2C57B246EB}" type="slidenum">
              <a:rPr lang="es-MX" smtClean="0"/>
              <a:t>73</a:t>
            </a:fld>
            <a:endParaRPr lang="es-MX"/>
          </a:p>
        </p:txBody>
      </p:sp>
    </p:spTree>
    <p:extLst>
      <p:ext uri="{BB962C8B-B14F-4D97-AF65-F5344CB8AC3E}">
        <p14:creationId xmlns:p14="http://schemas.microsoft.com/office/powerpoint/2010/main" val="3534684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3CE8191-0C94-4EFA-A9B1-EF2C57B246EB}" type="slidenum">
              <a:rPr lang="es-MX" smtClean="0"/>
              <a:t>74</a:t>
            </a:fld>
            <a:endParaRPr lang="es-MX"/>
          </a:p>
        </p:txBody>
      </p:sp>
    </p:spTree>
    <p:extLst>
      <p:ext uri="{BB962C8B-B14F-4D97-AF65-F5344CB8AC3E}">
        <p14:creationId xmlns:p14="http://schemas.microsoft.com/office/powerpoint/2010/main" val="2175030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3CE8191-0C94-4EFA-A9B1-EF2C57B246EB}" type="slidenum">
              <a:rPr lang="es-MX" smtClean="0"/>
              <a:t>77</a:t>
            </a:fld>
            <a:endParaRPr lang="es-MX"/>
          </a:p>
        </p:txBody>
      </p:sp>
    </p:spTree>
    <p:extLst>
      <p:ext uri="{BB962C8B-B14F-4D97-AF65-F5344CB8AC3E}">
        <p14:creationId xmlns:p14="http://schemas.microsoft.com/office/powerpoint/2010/main" val="681932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3CE8191-0C94-4EFA-A9B1-EF2C57B246EB}" type="slidenum">
              <a:rPr lang="es-MX" smtClean="0"/>
              <a:t>78</a:t>
            </a:fld>
            <a:endParaRPr lang="es-MX"/>
          </a:p>
        </p:txBody>
      </p:sp>
    </p:spTree>
    <p:extLst>
      <p:ext uri="{BB962C8B-B14F-4D97-AF65-F5344CB8AC3E}">
        <p14:creationId xmlns:p14="http://schemas.microsoft.com/office/powerpoint/2010/main" val="2181144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00D26350-AC14-4D0B-8E63-8DE277A9DACC}" type="datetimeFigureOut">
              <a:rPr lang="es-MX" smtClean="0"/>
              <a:t>17/10/2017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3890745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00D26350-AC14-4D0B-8E63-8DE277A9DACC}" type="datetimeFigureOut">
              <a:rPr lang="es-MX" smtClean="0"/>
              <a:t>17/10/2017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2359104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00D26350-AC14-4D0B-8E63-8DE277A9DACC}" type="datetimeFigureOut">
              <a:rPr lang="es-MX" smtClean="0"/>
              <a:t>17/10/2017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3421847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914400" y="609600"/>
            <a:ext cx="10363200" cy="1143000"/>
          </a:xfrm>
        </p:spPr>
        <p:txBody>
          <a:bodyPr/>
          <a:lstStyle/>
          <a:p>
            <a:r>
              <a:rPr lang="es-ES" smtClean="0"/>
              <a:t>Haga clic para modificar el estilo de título del patrón</a:t>
            </a:r>
            <a:endParaRPr lang="es-MX"/>
          </a:p>
        </p:txBody>
      </p:sp>
      <p:sp>
        <p:nvSpPr>
          <p:cNvPr id="3" name="2 Marcador de SmartArt"/>
          <p:cNvSpPr>
            <a:spLocks noGrp="1"/>
          </p:cNvSpPr>
          <p:nvPr>
            <p:ph type="dgm" idx="1"/>
          </p:nvPr>
        </p:nvSpPr>
        <p:spPr>
          <a:xfrm>
            <a:off x="914400" y="1981200"/>
            <a:ext cx="10363200" cy="4114800"/>
          </a:xfrm>
        </p:spPr>
        <p:txBody>
          <a:bodyPr/>
          <a:lstStyle/>
          <a:p>
            <a:pPr lvl="0"/>
            <a:endParaRPr lang="es-MX" noProof="0" smtClean="0"/>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fld id="{11F5EEAA-571E-4B40-A2C1-11A05FC28899}" type="slidenum">
              <a:rPr lang="en-US" altLang="es-MX"/>
              <a:pPr/>
              <a:t>‹Nº›</a:t>
            </a:fld>
            <a:endParaRPr lang="en-US" altLang="es-MX" sz="1400"/>
          </a:p>
        </p:txBody>
      </p:sp>
    </p:spTree>
    <p:extLst>
      <p:ext uri="{BB962C8B-B14F-4D97-AF65-F5344CB8AC3E}">
        <p14:creationId xmlns:p14="http://schemas.microsoft.com/office/powerpoint/2010/main" val="3448384826"/>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00D26350-AC14-4D0B-8E63-8DE277A9DACC}" type="datetimeFigureOut">
              <a:rPr lang="es-MX" smtClean="0"/>
              <a:t>17/10/2017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3082936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00D26350-AC14-4D0B-8E63-8DE277A9DACC}" type="datetimeFigureOut">
              <a:rPr lang="es-MX" smtClean="0"/>
              <a:t>17/10/2017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1733062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00D26350-AC14-4D0B-8E63-8DE277A9DACC}" type="datetimeFigureOut">
              <a:rPr lang="es-MX" smtClean="0"/>
              <a:t>17/10/2017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2265701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00D26350-AC14-4D0B-8E63-8DE277A9DACC}" type="datetimeFigureOut">
              <a:rPr lang="es-MX" smtClean="0"/>
              <a:t>17/10/2017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1509930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00D26350-AC14-4D0B-8E63-8DE277A9DACC}" type="datetimeFigureOut">
              <a:rPr lang="es-MX" smtClean="0"/>
              <a:t>17/10/2017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1484301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0D26350-AC14-4D0B-8E63-8DE277A9DACC}" type="datetimeFigureOut">
              <a:rPr lang="es-MX" smtClean="0"/>
              <a:t>17/10/2017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929689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00D26350-AC14-4D0B-8E63-8DE277A9DACC}" type="datetimeFigureOut">
              <a:rPr lang="es-MX" smtClean="0"/>
              <a:t>17/10/2017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177608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00D26350-AC14-4D0B-8E63-8DE277A9DACC}" type="datetimeFigureOut">
              <a:rPr lang="es-MX" smtClean="0"/>
              <a:t>17/10/2017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3575573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24000"/>
            <a:lum/>
          </a:blip>
          <a:srcRect/>
          <a:stretch>
            <a:fillRect t="-6000" b="-6000"/>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D26350-AC14-4D0B-8E63-8DE277A9DACC}" type="datetimeFigureOut">
              <a:rPr lang="es-MX" smtClean="0"/>
              <a:t>17/10/2017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AC3822-F1A9-455C-ABAB-7F42185171ED}" type="slidenum">
              <a:rPr lang="es-MX" smtClean="0"/>
              <a:t>‹Nº›</a:t>
            </a:fld>
            <a:endParaRPr lang="es-MX"/>
          </a:p>
        </p:txBody>
      </p:sp>
    </p:spTree>
    <p:extLst>
      <p:ext uri="{BB962C8B-B14F-4D97-AF65-F5344CB8AC3E}">
        <p14:creationId xmlns:p14="http://schemas.microsoft.com/office/powerpoint/2010/main" val="2032183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gif"/><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gif"/><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6.emf"/><Relationship Id="rId5" Type="http://schemas.openxmlformats.org/officeDocument/2006/relationships/oleObject" Target="../embeddings/oleObject2.bin"/><Relationship Id="rId10" Type="http://schemas.openxmlformats.org/officeDocument/2006/relationships/image" Target="../media/image28.emf"/><Relationship Id="rId4" Type="http://schemas.openxmlformats.org/officeDocument/2006/relationships/image" Target="../media/image25.emf"/><Relationship Id="rId9" Type="http://schemas.openxmlformats.org/officeDocument/2006/relationships/oleObject" Target="../embeddings/oleObject4.bin"/></Relationships>
</file>

<file path=ppt/slides/_rels/slide51.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30.wmf"/><Relationship Id="rId5" Type="http://schemas.openxmlformats.org/officeDocument/2006/relationships/oleObject" Target="../embeddings/oleObject6.bin"/><Relationship Id="rId4" Type="http://schemas.openxmlformats.org/officeDocument/2006/relationships/image" Target="../media/image29.w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image" Target="../media/image32.wmf"/></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image" Target="../media/image33.w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5.vml"/><Relationship Id="rId4" Type="http://schemas.openxmlformats.org/officeDocument/2006/relationships/image" Target="../media/image34.wmf"/></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xml"/><Relationship Id="rId1" Type="http://schemas.openxmlformats.org/officeDocument/2006/relationships/vmlDrawing" Target="../drawings/vmlDrawing6.vml"/><Relationship Id="rId4" Type="http://schemas.openxmlformats.org/officeDocument/2006/relationships/image" Target="../media/image35.wmf"/></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xml"/><Relationship Id="rId1" Type="http://schemas.openxmlformats.org/officeDocument/2006/relationships/vmlDrawing" Target="../drawings/vmlDrawing7.vml"/><Relationship Id="rId4" Type="http://schemas.openxmlformats.org/officeDocument/2006/relationships/image" Target="../media/image36.wmf"/></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37.gi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9.gi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45.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46.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8.gif"/><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49.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50.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gif"/><Relationship Id="rId1" Type="http://schemas.openxmlformats.org/officeDocument/2006/relationships/slideLayout" Target="../slideLayouts/slideLayout2.xml"/><Relationship Id="rId4" Type="http://schemas.openxmlformats.org/officeDocument/2006/relationships/image" Target="../media/image53.jpg"/></Relationships>
</file>

<file path=ppt/slides/_rels/slide81.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56.gif"/><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58.gif"/><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1"/>
          <p:cNvSpPr>
            <a:spLocks noGrp="1"/>
          </p:cNvSpPr>
          <p:nvPr>
            <p:ph type="ctrTitle"/>
          </p:nvPr>
        </p:nvSpPr>
        <p:spPr>
          <a:xfrm>
            <a:off x="6075175" y="2531047"/>
            <a:ext cx="5224721" cy="774748"/>
          </a:xfr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buFont typeface="Arial" panose="020B0604020202020204" pitchFamily="34" charset="0"/>
            </a:pPr>
            <a:r>
              <a:rPr lang="es-MX" sz="3200" b="1" dirty="0" smtClean="0">
                <a:solidFill>
                  <a:schemeClr val="accent4"/>
                </a:solidFill>
                <a:latin typeface="Arial Rounded MT Bold" panose="020F0704030504030204" pitchFamily="34" charset="0"/>
              </a:rPr>
              <a:t>Hidrocarburos </a:t>
            </a:r>
            <a:r>
              <a:rPr lang="es-MX" sz="3200" b="1" dirty="0" smtClean="0">
                <a:solidFill>
                  <a:schemeClr val="accent4"/>
                </a:solidFill>
                <a:latin typeface="Arial Rounded MT Bold" panose="020F0704030504030204" pitchFamily="34" charset="0"/>
              </a:rPr>
              <a:t>Alifáticos</a:t>
            </a:r>
            <a:endParaRPr lang="es-MX" sz="3200" b="1" dirty="0">
              <a:solidFill>
                <a:schemeClr val="accent4"/>
              </a:solidFill>
              <a:latin typeface="Arial Rounded MT Bold" panose="020F0704030504030204" pitchFamily="34" charset="0"/>
            </a:endParaRPr>
          </a:p>
        </p:txBody>
      </p:sp>
      <p:sp>
        <p:nvSpPr>
          <p:cNvPr id="7" name="Subtitle 2"/>
          <p:cNvSpPr>
            <a:spLocks noGrp="1"/>
          </p:cNvSpPr>
          <p:nvPr>
            <p:ph type="subTitle" idx="1"/>
          </p:nvPr>
        </p:nvSpPr>
        <p:spPr>
          <a:xfrm>
            <a:off x="3780159" y="3609474"/>
            <a:ext cx="7519737" cy="2616827"/>
          </a:xfr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r">
              <a:spcBef>
                <a:spcPct val="0"/>
              </a:spcBef>
            </a:pPr>
            <a:r>
              <a:rPr lang="es-MX" sz="2600" b="1" dirty="0" smtClean="0">
                <a:solidFill>
                  <a:schemeClr val="accent4"/>
                </a:solidFill>
                <a:latin typeface="Arial Rounded MT Bold" panose="020F0704030504030204" pitchFamily="34" charset="0"/>
                <a:ea typeface="+mj-ea"/>
                <a:cs typeface="+mj-cs"/>
              </a:rPr>
              <a:t>Universidad Autónoma del Estado de México</a:t>
            </a:r>
          </a:p>
          <a:p>
            <a:pPr algn="r">
              <a:spcBef>
                <a:spcPct val="0"/>
              </a:spcBef>
            </a:pPr>
            <a:r>
              <a:rPr lang="es-MX" sz="2600" b="1" dirty="0" smtClean="0">
                <a:solidFill>
                  <a:schemeClr val="accent4"/>
                </a:solidFill>
                <a:latin typeface="Arial Rounded MT Bold" panose="020F0704030504030204" pitchFamily="34" charset="0"/>
                <a:ea typeface="+mj-ea"/>
                <a:cs typeface="+mj-cs"/>
              </a:rPr>
              <a:t>Dirección del Nivel Medio Superior</a:t>
            </a:r>
          </a:p>
          <a:p>
            <a:pPr algn="r">
              <a:spcBef>
                <a:spcPct val="0"/>
              </a:spcBef>
            </a:pPr>
            <a:r>
              <a:rPr lang="es-MX" sz="2600" b="1" dirty="0" smtClean="0">
                <a:solidFill>
                  <a:schemeClr val="accent4"/>
                </a:solidFill>
                <a:latin typeface="Arial Rounded MT Bold" panose="020F0704030504030204" pitchFamily="34" charset="0"/>
                <a:ea typeface="+mj-ea"/>
                <a:cs typeface="+mj-cs"/>
              </a:rPr>
              <a:t>Plantel </a:t>
            </a:r>
            <a:r>
              <a:rPr lang="es-MX" sz="2600" b="1" dirty="0" smtClean="0">
                <a:solidFill>
                  <a:schemeClr val="accent4"/>
                </a:solidFill>
                <a:latin typeface="Arial Rounded MT Bold" panose="020F0704030504030204" pitchFamily="34" charset="0"/>
                <a:ea typeface="+mj-ea"/>
                <a:cs typeface="+mj-cs"/>
              </a:rPr>
              <a:t>“Dr</a:t>
            </a:r>
            <a:r>
              <a:rPr lang="es-MX" sz="2600" b="1" dirty="0" smtClean="0">
                <a:solidFill>
                  <a:schemeClr val="accent4"/>
                </a:solidFill>
                <a:latin typeface="Arial Rounded MT Bold" panose="020F0704030504030204" pitchFamily="34" charset="0"/>
                <a:ea typeface="+mj-ea"/>
                <a:cs typeface="+mj-cs"/>
              </a:rPr>
              <a:t>. Pablo González </a:t>
            </a:r>
            <a:r>
              <a:rPr lang="es-MX" sz="2600" b="1" dirty="0" smtClean="0">
                <a:solidFill>
                  <a:schemeClr val="accent4"/>
                </a:solidFill>
                <a:latin typeface="Arial Rounded MT Bold" panose="020F0704030504030204" pitchFamily="34" charset="0"/>
                <a:ea typeface="+mj-ea"/>
                <a:cs typeface="+mj-cs"/>
              </a:rPr>
              <a:t>Casanova”</a:t>
            </a:r>
            <a:endParaRPr lang="es-MX" sz="2600" b="1" dirty="0" smtClean="0">
              <a:solidFill>
                <a:schemeClr val="accent4"/>
              </a:solidFill>
              <a:latin typeface="Arial Rounded MT Bold" panose="020F0704030504030204" pitchFamily="34" charset="0"/>
              <a:ea typeface="+mj-ea"/>
              <a:cs typeface="+mj-cs"/>
            </a:endParaRPr>
          </a:p>
          <a:p>
            <a:pPr algn="r">
              <a:spcBef>
                <a:spcPct val="0"/>
              </a:spcBef>
            </a:pPr>
            <a:r>
              <a:rPr lang="es-MX" sz="2600" b="1" dirty="0" smtClean="0">
                <a:solidFill>
                  <a:schemeClr val="accent4"/>
                </a:solidFill>
                <a:latin typeface="Arial Rounded MT Bold" panose="020F0704030504030204" pitchFamily="34" charset="0"/>
                <a:ea typeface="+mj-ea"/>
                <a:cs typeface="+mj-cs"/>
              </a:rPr>
              <a:t>Cuarto Semestre</a:t>
            </a:r>
          </a:p>
          <a:p>
            <a:pPr algn="r">
              <a:spcBef>
                <a:spcPct val="0"/>
              </a:spcBef>
            </a:pPr>
            <a:r>
              <a:rPr lang="es-MX" sz="2600" b="1" dirty="0" smtClean="0">
                <a:solidFill>
                  <a:schemeClr val="accent4"/>
                </a:solidFill>
                <a:latin typeface="Arial Rounded MT Bold" panose="020F0704030504030204" pitchFamily="34" charset="0"/>
                <a:ea typeface="+mj-ea"/>
                <a:cs typeface="+mj-cs"/>
              </a:rPr>
              <a:t>Química II</a:t>
            </a:r>
          </a:p>
          <a:p>
            <a:pPr algn="r">
              <a:spcBef>
                <a:spcPct val="0"/>
              </a:spcBef>
            </a:pPr>
            <a:r>
              <a:rPr lang="es-MX" sz="2600" b="1" dirty="0" smtClean="0">
                <a:solidFill>
                  <a:schemeClr val="accent4"/>
                </a:solidFill>
                <a:latin typeface="Arial Rounded MT Bold" panose="020F0704030504030204" pitchFamily="34" charset="0"/>
                <a:ea typeface="+mj-ea"/>
                <a:cs typeface="+mj-cs"/>
              </a:rPr>
              <a:t>Módulo II</a:t>
            </a:r>
          </a:p>
          <a:p>
            <a:pPr algn="r">
              <a:spcBef>
                <a:spcPct val="0"/>
              </a:spcBef>
            </a:pPr>
            <a:r>
              <a:rPr lang="es-MX" sz="2600" b="1" dirty="0" smtClean="0">
                <a:solidFill>
                  <a:schemeClr val="accent4"/>
                </a:solidFill>
                <a:latin typeface="Arial Rounded MT Bold" panose="020F0704030504030204" pitchFamily="34" charset="0"/>
                <a:ea typeface="+mj-ea"/>
                <a:cs typeface="+mj-cs"/>
              </a:rPr>
              <a:t>2017</a:t>
            </a:r>
            <a:endParaRPr lang="es-MX" sz="2600" b="1" dirty="0">
              <a:solidFill>
                <a:schemeClr val="accent4"/>
              </a:solidFill>
              <a:latin typeface="Arial Rounded MT Bold" panose="020F0704030504030204" pitchFamily="34" charset="0"/>
              <a:ea typeface="+mj-ea"/>
              <a:cs typeface="+mj-cs"/>
            </a:endParaRPr>
          </a:p>
        </p:txBody>
      </p:sp>
      <p:sp>
        <p:nvSpPr>
          <p:cNvPr id="8" name="Title 1"/>
          <p:cNvSpPr txBox="1">
            <a:spLocks/>
          </p:cNvSpPr>
          <p:nvPr/>
        </p:nvSpPr>
        <p:spPr>
          <a:xfrm>
            <a:off x="8687535" y="1069145"/>
            <a:ext cx="2608813" cy="520676"/>
          </a:xfrm>
          <a:prstGeom prst="rect">
            <a:avLst/>
          </a:prstGeo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lvl1pPr indent="0" algn="r">
              <a:lnSpc>
                <a:spcPct val="90000"/>
              </a:lnSpc>
              <a:spcBef>
                <a:spcPct val="0"/>
              </a:spcBef>
              <a:buFont typeface="Arial" panose="020B0604020202020204" pitchFamily="34" charset="0"/>
              <a:buNone/>
              <a:defRPr sz="2400" b="1">
                <a:latin typeface="Arial Rounded MT Bold" panose="020F0704030504030204" pitchFamily="34" charset="0"/>
                <a:ea typeface="+mj-ea"/>
                <a:cs typeface="+mj-cs"/>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algn="ctr"/>
            <a:r>
              <a:rPr lang="es-MX" sz="3200" dirty="0">
                <a:solidFill>
                  <a:schemeClr val="accent4"/>
                </a:solidFill>
              </a:rPr>
              <a:t>Química II</a:t>
            </a:r>
          </a:p>
        </p:txBody>
      </p:sp>
      <p:pic>
        <p:nvPicPr>
          <p:cNvPr id="10" name="0 Imag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1864" y="246253"/>
            <a:ext cx="2687136" cy="268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n 10" descr="C:\Users\Alumno\Desktop\logo admin16-20 (2).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1864" y="3202880"/>
            <a:ext cx="2687136" cy="30234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5057135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38348" y="857232"/>
            <a:ext cx="7851648" cy="843576"/>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ctr">
            <a:normAutofit/>
            <a:scene3d>
              <a:camera prst="orthographicFront"/>
              <a:lightRig rig="freezing" dir="t">
                <a:rot lat="0" lon="0" rev="5640000"/>
              </a:lightRig>
            </a:scene3d>
            <a:sp3d prstMaterial="flat">
              <a:bevelT w="38100" h="38100"/>
              <a:contourClr>
                <a:schemeClr val="tx2"/>
              </a:contourClr>
            </a:sp3d>
          </a:bodyPr>
          <a:lstStyle/>
          <a:p>
            <a:pPr algn="ctr"/>
            <a:r>
              <a:rPr lang="es-MX" sz="4400" dirty="0">
                <a:latin typeface="Arial Rounded MT Bold" panose="020F0704030504030204" pitchFamily="34" charset="0"/>
              </a:rPr>
              <a:t>ESTADO DE AGREGACIÓN</a:t>
            </a:r>
          </a:p>
        </p:txBody>
      </p:sp>
      <p:sp>
        <p:nvSpPr>
          <p:cNvPr id="3" name="2 Subtítulo"/>
          <p:cNvSpPr>
            <a:spLocks noGrp="1"/>
          </p:cNvSpPr>
          <p:nvPr>
            <p:ph type="subTitle" idx="1"/>
          </p:nvPr>
        </p:nvSpPr>
        <p:spPr>
          <a:xfrm>
            <a:off x="2057400" y="2285992"/>
            <a:ext cx="7854696" cy="4214842"/>
          </a:xfr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MX" sz="3200" b="1" dirty="0">
                <a:solidFill>
                  <a:schemeClr val="accent1">
                    <a:lumMod val="75000"/>
                  </a:schemeClr>
                </a:solidFill>
                <a:latin typeface="Arial Rounded MT Bold" panose="020F0704030504030204" pitchFamily="34" charset="0"/>
              </a:rPr>
              <a:t>El petróleo puede presentar tres estados de agregación mezclados:</a:t>
            </a:r>
          </a:p>
          <a:p>
            <a:pPr algn="l"/>
            <a:endParaRPr lang="es-MX" sz="3200" dirty="0">
              <a:solidFill>
                <a:schemeClr val="accent1">
                  <a:lumMod val="75000"/>
                </a:schemeClr>
              </a:solidFill>
              <a:latin typeface="Arial Rounded MT Bold" panose="020F0704030504030204" pitchFamily="34" charset="0"/>
            </a:endParaRPr>
          </a:p>
          <a:p>
            <a:pPr marL="514350" indent="-514350" algn="l">
              <a:buFont typeface="+mj-lt"/>
              <a:buAutoNum type="arabicPeriod"/>
            </a:pPr>
            <a:r>
              <a:rPr lang="es-MX" sz="3200" b="1" dirty="0">
                <a:solidFill>
                  <a:schemeClr val="accent1">
                    <a:lumMod val="75000"/>
                  </a:schemeClr>
                </a:solidFill>
                <a:latin typeface="Arial Rounded MT Bold" panose="020F0704030504030204" pitchFamily="34" charset="0"/>
              </a:rPr>
              <a:t>El </a:t>
            </a:r>
            <a:r>
              <a:rPr lang="es-MX" sz="3200" b="1" i="1" dirty="0">
                <a:solidFill>
                  <a:schemeClr val="accent1">
                    <a:lumMod val="75000"/>
                  </a:schemeClr>
                </a:solidFill>
                <a:latin typeface="Arial Rounded MT Bold" panose="020F0704030504030204" pitchFamily="34" charset="0"/>
              </a:rPr>
              <a:t>sólido</a:t>
            </a:r>
            <a:r>
              <a:rPr lang="es-MX" sz="3200" b="1" dirty="0">
                <a:solidFill>
                  <a:schemeClr val="accent1">
                    <a:lumMod val="75000"/>
                  </a:schemeClr>
                </a:solidFill>
                <a:latin typeface="Arial Rounded MT Bold" panose="020F0704030504030204" pitchFamily="34" charset="0"/>
              </a:rPr>
              <a:t> (bitumen natural) </a:t>
            </a:r>
          </a:p>
          <a:p>
            <a:pPr marL="514350" indent="-514350" algn="l">
              <a:buFont typeface="+mj-lt"/>
              <a:buAutoNum type="arabicPeriod"/>
            </a:pPr>
            <a:r>
              <a:rPr lang="es-MX" sz="3200" b="1" dirty="0">
                <a:solidFill>
                  <a:schemeClr val="accent1">
                    <a:lumMod val="75000"/>
                  </a:schemeClr>
                </a:solidFill>
                <a:latin typeface="Arial Rounded MT Bold" panose="020F0704030504030204" pitchFamily="34" charset="0"/>
              </a:rPr>
              <a:t>el </a:t>
            </a:r>
            <a:r>
              <a:rPr lang="es-MX" sz="3200" b="1" i="1" dirty="0">
                <a:solidFill>
                  <a:schemeClr val="accent1">
                    <a:lumMod val="75000"/>
                  </a:schemeClr>
                </a:solidFill>
                <a:latin typeface="Arial Rounded MT Bold" panose="020F0704030504030204" pitchFamily="34" charset="0"/>
              </a:rPr>
              <a:t>líquido</a:t>
            </a:r>
            <a:r>
              <a:rPr lang="es-MX" sz="3200" b="1" dirty="0">
                <a:solidFill>
                  <a:schemeClr val="accent1">
                    <a:lumMod val="75000"/>
                  </a:schemeClr>
                </a:solidFill>
                <a:latin typeface="Arial Rounded MT Bold" panose="020F0704030504030204" pitchFamily="34" charset="0"/>
              </a:rPr>
              <a:t> (crudo) </a:t>
            </a:r>
          </a:p>
          <a:p>
            <a:pPr marL="514350" indent="-514350" algn="l">
              <a:buFont typeface="+mj-lt"/>
              <a:buAutoNum type="arabicPeriod"/>
            </a:pPr>
            <a:r>
              <a:rPr lang="es-MX" sz="3200" b="1" dirty="0">
                <a:solidFill>
                  <a:schemeClr val="accent1">
                    <a:lumMod val="75000"/>
                  </a:schemeClr>
                </a:solidFill>
                <a:latin typeface="Arial Rounded MT Bold" panose="020F0704030504030204" pitchFamily="34" charset="0"/>
              </a:rPr>
              <a:t>y </a:t>
            </a:r>
            <a:r>
              <a:rPr lang="es-MX" sz="3200" b="1" i="1" dirty="0">
                <a:solidFill>
                  <a:schemeClr val="accent1">
                    <a:lumMod val="75000"/>
                  </a:schemeClr>
                </a:solidFill>
                <a:latin typeface="Arial Rounded MT Bold" panose="020F0704030504030204" pitchFamily="34" charset="0"/>
              </a:rPr>
              <a:t>el gaseoso</a:t>
            </a:r>
            <a:r>
              <a:rPr lang="es-MX" sz="3200" b="1" dirty="0">
                <a:solidFill>
                  <a:schemeClr val="accent1">
                    <a:lumMod val="75000"/>
                  </a:schemeClr>
                </a:solidFill>
                <a:latin typeface="Arial Rounded MT Bold" panose="020F0704030504030204" pitchFamily="34" charset="0"/>
              </a:rPr>
              <a:t> (gas natural) </a:t>
            </a:r>
          </a:p>
          <a:p>
            <a:pPr algn="l"/>
            <a:endParaRPr lang="es-MX" sz="3200" dirty="0">
              <a:solidFill>
                <a:schemeClr val="accent1">
                  <a:lumMod val="75000"/>
                </a:schemeClr>
              </a:solidFill>
              <a:latin typeface="Arial Rounded MT Bold" panose="020F0704030504030204" pitchFamily="34" charset="0"/>
            </a:endParaRPr>
          </a:p>
        </p:txBody>
      </p:sp>
    </p:spTree>
    <p:extLst>
      <p:ext uri="{BB962C8B-B14F-4D97-AF65-F5344CB8AC3E}">
        <p14:creationId xmlns:p14="http://schemas.microsoft.com/office/powerpoint/2010/main" val="42553592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057400" y="571480"/>
            <a:ext cx="8110566" cy="5929354"/>
          </a:xfr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fontScale="92500" lnSpcReduction="10000"/>
          </a:bodyPr>
          <a:lstStyle/>
          <a:p>
            <a:endParaRPr lang="es-MX" dirty="0" smtClean="0">
              <a:solidFill>
                <a:schemeClr val="accent1">
                  <a:lumMod val="75000"/>
                </a:schemeClr>
              </a:solidFill>
            </a:endParaRPr>
          </a:p>
          <a:p>
            <a:pPr algn="ctr"/>
            <a:r>
              <a:rPr lang="es-MX" sz="3000" b="1" i="1" dirty="0">
                <a:solidFill>
                  <a:schemeClr val="accent1">
                    <a:lumMod val="75000"/>
                  </a:schemeClr>
                </a:solidFill>
              </a:rPr>
              <a:t>El Petróleo</a:t>
            </a:r>
          </a:p>
          <a:p>
            <a:pPr algn="ctr"/>
            <a:r>
              <a:rPr lang="es-MX" sz="3000" b="1" i="1" dirty="0">
                <a:solidFill>
                  <a:schemeClr val="accent1">
                    <a:lumMod val="75000"/>
                  </a:schemeClr>
                </a:solidFill>
              </a:rPr>
              <a:t>Es la fuente de energía más utilizada</a:t>
            </a:r>
            <a:br>
              <a:rPr lang="es-MX" sz="3000" b="1" i="1" dirty="0">
                <a:solidFill>
                  <a:schemeClr val="accent1">
                    <a:lumMod val="75000"/>
                  </a:schemeClr>
                </a:solidFill>
              </a:rPr>
            </a:br>
            <a:r>
              <a:rPr lang="es-MX" sz="3000" b="1" i="1" dirty="0">
                <a:solidFill>
                  <a:schemeClr val="accent1">
                    <a:lumMod val="75000"/>
                  </a:schemeClr>
                </a:solidFill>
              </a:rPr>
              <a:t>en nuestro planeta.</a:t>
            </a:r>
          </a:p>
          <a:p>
            <a:pPr algn="ctr"/>
            <a:endParaRPr lang="es-MX" sz="3000" b="1" i="1" dirty="0">
              <a:solidFill>
                <a:schemeClr val="accent1">
                  <a:lumMod val="75000"/>
                </a:schemeClr>
              </a:solidFill>
            </a:endParaRPr>
          </a:p>
          <a:p>
            <a:pPr algn="l"/>
            <a:r>
              <a:rPr lang="es-MX" sz="3000" b="1" dirty="0">
                <a:solidFill>
                  <a:schemeClr val="accent1">
                    <a:lumMod val="75000"/>
                  </a:schemeClr>
                </a:solidFill>
                <a:latin typeface="Arial Rounded MT Bold" panose="020F0704030504030204" pitchFamily="34" charset="0"/>
              </a:rPr>
              <a:t>En México, cerca del 88% de la energía primaria que se consume proviene del petróleo.</a:t>
            </a:r>
          </a:p>
          <a:p>
            <a:pPr algn="l"/>
            <a:r>
              <a:rPr lang="es-MX" sz="3000" b="1" dirty="0">
                <a:solidFill>
                  <a:schemeClr val="accent1">
                    <a:lumMod val="75000"/>
                  </a:schemeClr>
                </a:solidFill>
                <a:latin typeface="Arial Rounded MT Bold" panose="020F0704030504030204" pitchFamily="34" charset="0"/>
              </a:rPr>
              <a:t>Es la principal fuente de insumos para generar energía eléctrica, permite la producción de combustibles para los sectores de transporte e industrial. Además, es materia prima de una gran cantidad de productos como telas, medicinas o variados objetos de plástico</a:t>
            </a:r>
            <a:r>
              <a:rPr lang="es-MX" b="1" dirty="0" smtClean="0">
                <a:solidFill>
                  <a:schemeClr val="accent1">
                    <a:lumMod val="75000"/>
                  </a:schemeClr>
                </a:solidFill>
                <a:latin typeface="Arial Rounded MT Bold" panose="020F0704030504030204" pitchFamily="34" charset="0"/>
              </a:rPr>
              <a:t>. </a:t>
            </a:r>
          </a:p>
        </p:txBody>
      </p:sp>
    </p:spTree>
    <p:extLst>
      <p:ext uri="{BB962C8B-B14F-4D97-AF65-F5344CB8AC3E}">
        <p14:creationId xmlns:p14="http://schemas.microsoft.com/office/powerpoint/2010/main" val="5763188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Tabla"/>
          <p:cNvGraphicFramePr>
            <a:graphicFrameLocks noGrp="1"/>
          </p:cNvGraphicFramePr>
          <p:nvPr>
            <p:extLst>
              <p:ext uri="{D42A27DB-BD31-4B8C-83A1-F6EECF244321}">
                <p14:modId xmlns:p14="http://schemas.microsoft.com/office/powerpoint/2010/main" val="3415514292"/>
              </p:ext>
            </p:extLst>
          </p:nvPr>
        </p:nvGraphicFramePr>
        <p:xfrm>
          <a:off x="2024035" y="1428736"/>
          <a:ext cx="8143935" cy="4701622"/>
        </p:xfrm>
        <a:graphic>
          <a:graphicData uri="http://schemas.openxmlformats.org/drawingml/2006/table">
            <a:tbl>
              <a:tblPr/>
              <a:tblGrid>
                <a:gridCol w="1428764"/>
                <a:gridCol w="6715171"/>
              </a:tblGrid>
              <a:tr h="325346">
                <a:tc>
                  <a:txBody>
                    <a:bodyPr/>
                    <a:lstStyle/>
                    <a:p>
                      <a:pPr algn="ctr"/>
                      <a:r>
                        <a:rPr lang="es-MX" sz="1600" dirty="0">
                          <a:solidFill>
                            <a:schemeClr val="accent1">
                              <a:lumMod val="75000"/>
                            </a:schemeClr>
                          </a:solidFill>
                          <a:latin typeface="Calibri"/>
                          <a:ea typeface="Times New Roman"/>
                          <a:cs typeface="Times New Roman"/>
                        </a:rPr>
                        <a:t>Línea de Negocio</a:t>
                      </a:r>
                    </a:p>
                  </a:txBody>
                  <a:tcPr marL="4584" marR="4584" marT="4584" marB="4584" anchor="ctr">
                    <a:lnL>
                      <a:noFill/>
                    </a:lnL>
                    <a:lnR>
                      <a:noFill/>
                    </a:lnR>
                    <a:lnT>
                      <a:noFill/>
                    </a:lnT>
                    <a:lnB>
                      <a:noFill/>
                    </a:lnB>
                    <a:solidFill>
                      <a:schemeClr val="accent4">
                        <a:lumMod val="60000"/>
                        <a:lumOff val="40000"/>
                      </a:schemeClr>
                    </a:solidFill>
                  </a:tcPr>
                </a:tc>
                <a:tc>
                  <a:txBody>
                    <a:bodyPr/>
                    <a:lstStyle/>
                    <a:p>
                      <a:pPr algn="ctr"/>
                      <a:r>
                        <a:rPr lang="es-MX" sz="2400" dirty="0">
                          <a:solidFill>
                            <a:schemeClr val="accent1">
                              <a:lumMod val="75000"/>
                            </a:schemeClr>
                          </a:solidFill>
                          <a:latin typeface="Calibri"/>
                          <a:ea typeface="Times New Roman"/>
                          <a:cs typeface="Times New Roman"/>
                        </a:rPr>
                        <a:t>PRODUCTOS / SERVICIOS Y SUS PRINCIPALES APLICACIONES</a:t>
                      </a:r>
                    </a:p>
                  </a:txBody>
                  <a:tcPr marL="4584" marR="4584" marT="4584" marB="4584" anchor="ctr">
                    <a:lnL>
                      <a:noFill/>
                    </a:lnL>
                    <a:lnR>
                      <a:noFill/>
                    </a:lnR>
                    <a:lnT>
                      <a:noFill/>
                    </a:lnT>
                    <a:lnB>
                      <a:noFill/>
                    </a:lnB>
                    <a:solidFill>
                      <a:schemeClr val="accent4">
                        <a:lumMod val="60000"/>
                        <a:lumOff val="40000"/>
                      </a:schemeClr>
                    </a:solidFill>
                  </a:tcPr>
                </a:tc>
              </a:tr>
              <a:tr h="952459">
                <a:tc>
                  <a:txBody>
                    <a:bodyPr/>
                    <a:lstStyle/>
                    <a:p>
                      <a:pPr algn="ctr"/>
                      <a:r>
                        <a:rPr lang="es-MX" sz="1600" b="1" dirty="0">
                          <a:solidFill>
                            <a:schemeClr val="accent1">
                              <a:lumMod val="75000"/>
                            </a:schemeClr>
                          </a:solidFill>
                          <a:latin typeface="Verdana"/>
                          <a:ea typeface="Times New Roman"/>
                          <a:cs typeface="Times New Roman"/>
                        </a:rPr>
                        <a:t>Exploración y Producción</a:t>
                      </a:r>
                      <a:endParaRPr lang="es-MX" sz="1600" dirty="0">
                        <a:solidFill>
                          <a:schemeClr val="accent1">
                            <a:lumMod val="75000"/>
                          </a:schemeClr>
                        </a:solidFill>
                        <a:latin typeface="Calibri"/>
                        <a:ea typeface="Times New Roman"/>
                        <a:cs typeface="Times New Roman"/>
                      </a:endParaRPr>
                    </a:p>
                  </a:txBody>
                  <a:tcPr marL="4584" marR="4584" marT="4584" marB="4584" anchor="ctr">
                    <a:lnL>
                      <a:noFill/>
                    </a:lnL>
                    <a:lnR>
                      <a:noFill/>
                    </a:lnR>
                    <a:lnT>
                      <a:noFill/>
                    </a:lnT>
                    <a:lnB>
                      <a:noFill/>
                    </a:lnB>
                    <a:solidFill>
                      <a:schemeClr val="accent4">
                        <a:lumMod val="60000"/>
                        <a:lumOff val="40000"/>
                      </a:schemeClr>
                    </a:solidFill>
                  </a:tcPr>
                </a:tc>
                <a:tc>
                  <a:txBody>
                    <a:bodyPr/>
                    <a:lstStyle/>
                    <a:p>
                      <a:pPr marL="342900" lvl="0" indent="-342900">
                        <a:lnSpc>
                          <a:spcPct val="115000"/>
                        </a:lnSpc>
                        <a:spcAft>
                          <a:spcPts val="1000"/>
                        </a:spcAft>
                        <a:buSzPts val="1000"/>
                        <a:buFont typeface="Symbol"/>
                        <a:buChar char=""/>
                        <a:tabLst>
                          <a:tab pos="457200" algn="l"/>
                        </a:tabLst>
                      </a:pPr>
                      <a:r>
                        <a:rPr lang="es-MX" sz="2400" b="1" dirty="0">
                          <a:solidFill>
                            <a:schemeClr val="accent1">
                              <a:lumMod val="75000"/>
                            </a:schemeClr>
                          </a:solidFill>
                          <a:latin typeface="Calibri"/>
                          <a:ea typeface="Calibri"/>
                          <a:cs typeface="Times New Roman"/>
                        </a:rPr>
                        <a:t>Petróleo crudo (Maya, Istmo y Olmeca) y gas natural.</a:t>
                      </a:r>
                      <a:endParaRPr lang="es-MX" sz="2400" dirty="0">
                        <a:solidFill>
                          <a:schemeClr val="accent1">
                            <a:lumMod val="75000"/>
                          </a:schemeClr>
                        </a:solidFill>
                        <a:latin typeface="Calibri"/>
                        <a:ea typeface="Calibri"/>
                        <a:cs typeface="Times New Roman"/>
                      </a:endParaRPr>
                    </a:p>
                  </a:txBody>
                  <a:tcPr marL="4584" marR="4584" marT="4584" marB="4584">
                    <a:lnL>
                      <a:noFill/>
                    </a:lnL>
                    <a:lnR>
                      <a:noFill/>
                    </a:lnR>
                    <a:lnT>
                      <a:noFill/>
                    </a:lnT>
                    <a:lnB>
                      <a:noFill/>
                    </a:lnB>
                    <a:solidFill>
                      <a:schemeClr val="accent4">
                        <a:lumMod val="60000"/>
                        <a:lumOff val="40000"/>
                      </a:schemeClr>
                    </a:solidFill>
                  </a:tcPr>
                </a:tc>
              </a:tr>
              <a:tr h="3008475">
                <a:tc>
                  <a:txBody>
                    <a:bodyPr/>
                    <a:lstStyle/>
                    <a:p>
                      <a:pPr algn="ctr"/>
                      <a:r>
                        <a:rPr lang="es-MX" sz="1600" b="1" dirty="0">
                          <a:solidFill>
                            <a:schemeClr val="accent1">
                              <a:lumMod val="75000"/>
                            </a:schemeClr>
                          </a:solidFill>
                          <a:latin typeface="Verdana"/>
                          <a:ea typeface="Times New Roman"/>
                          <a:cs typeface="Times New Roman"/>
                        </a:rPr>
                        <a:t>Refinación</a:t>
                      </a:r>
                      <a:endParaRPr lang="es-MX" sz="1600" dirty="0">
                        <a:solidFill>
                          <a:schemeClr val="accent1">
                            <a:lumMod val="75000"/>
                          </a:schemeClr>
                        </a:solidFill>
                        <a:latin typeface="Calibri"/>
                        <a:ea typeface="Times New Roman"/>
                        <a:cs typeface="Times New Roman"/>
                      </a:endParaRPr>
                    </a:p>
                    <a:p>
                      <a:pPr algn="ctr"/>
                      <a:r>
                        <a:rPr lang="es-MX" sz="1600" dirty="0">
                          <a:solidFill>
                            <a:schemeClr val="accent1">
                              <a:lumMod val="75000"/>
                            </a:schemeClr>
                          </a:solidFill>
                          <a:latin typeface="Calibri"/>
                          <a:ea typeface="Times New Roman"/>
                          <a:cs typeface="Times New Roman"/>
                        </a:rPr>
                        <a:t> </a:t>
                      </a:r>
                    </a:p>
                  </a:txBody>
                  <a:tcPr marL="4584" marR="4584" marT="4584" marB="4584" anchor="ctr">
                    <a:lnL>
                      <a:noFill/>
                    </a:lnL>
                    <a:lnR>
                      <a:noFill/>
                    </a:lnR>
                    <a:lnT>
                      <a:noFill/>
                    </a:lnT>
                    <a:lnB>
                      <a:noFill/>
                    </a:lnB>
                    <a:solidFill>
                      <a:schemeClr val="accent4">
                        <a:lumMod val="60000"/>
                        <a:lumOff val="40000"/>
                      </a:schemeClr>
                    </a:solidFill>
                  </a:tcPr>
                </a:tc>
                <a:tc>
                  <a:txBody>
                    <a:bodyPr/>
                    <a:lstStyle/>
                    <a:p>
                      <a:pPr marL="342900" lvl="0" indent="-342900">
                        <a:lnSpc>
                          <a:spcPct val="115000"/>
                        </a:lnSpc>
                        <a:spcAft>
                          <a:spcPts val="1000"/>
                        </a:spcAft>
                        <a:buSzPts val="1000"/>
                        <a:buFont typeface="Symbol"/>
                        <a:buChar char=""/>
                        <a:tabLst>
                          <a:tab pos="457200" algn="l"/>
                        </a:tabLst>
                      </a:pPr>
                      <a:r>
                        <a:rPr lang="es-MX" sz="2400" b="1" dirty="0">
                          <a:solidFill>
                            <a:schemeClr val="accent1">
                              <a:lumMod val="75000"/>
                            </a:schemeClr>
                          </a:solidFill>
                          <a:latin typeface="Calibri"/>
                          <a:ea typeface="Calibri"/>
                          <a:cs typeface="Times New Roman"/>
                        </a:rPr>
                        <a:t>Pemex Premium </a:t>
                      </a:r>
                      <a:r>
                        <a:rPr lang="es-MX" sz="2400" b="1" dirty="0" smtClean="0">
                          <a:solidFill>
                            <a:schemeClr val="accent1">
                              <a:lumMod val="75000"/>
                            </a:schemeClr>
                          </a:solidFill>
                          <a:latin typeface="Calibri"/>
                          <a:ea typeface="Calibri"/>
                          <a:cs typeface="Times New Roman"/>
                        </a:rPr>
                        <a:t>UB,</a:t>
                      </a:r>
                      <a:r>
                        <a:rPr lang="es-MX" sz="2400" b="1" baseline="0" dirty="0" smtClean="0">
                          <a:solidFill>
                            <a:schemeClr val="accent1">
                              <a:lumMod val="75000"/>
                            </a:schemeClr>
                          </a:solidFill>
                          <a:latin typeface="Calibri"/>
                          <a:ea typeface="Calibri"/>
                          <a:cs typeface="Times New Roman"/>
                        </a:rPr>
                        <a:t> </a:t>
                      </a:r>
                      <a:r>
                        <a:rPr lang="es-MX" sz="2400" b="1" dirty="0" smtClean="0">
                          <a:solidFill>
                            <a:schemeClr val="accent1">
                              <a:lumMod val="75000"/>
                            </a:schemeClr>
                          </a:solidFill>
                          <a:latin typeface="Calibri"/>
                          <a:ea typeface="Calibri"/>
                          <a:cs typeface="Times New Roman"/>
                        </a:rPr>
                        <a:t>Pemex Magna, Pemex Diesel, Diesel </a:t>
                      </a:r>
                      <a:r>
                        <a:rPr lang="es-MX" sz="2400" b="1" dirty="0">
                          <a:solidFill>
                            <a:schemeClr val="accent1">
                              <a:lumMod val="75000"/>
                            </a:schemeClr>
                          </a:solidFill>
                          <a:latin typeface="Calibri"/>
                          <a:ea typeface="Calibri"/>
                          <a:cs typeface="Times New Roman"/>
                        </a:rPr>
                        <a:t>Marino </a:t>
                      </a:r>
                      <a:r>
                        <a:rPr lang="es-MX" sz="2400" b="1" dirty="0" smtClean="0">
                          <a:solidFill>
                            <a:schemeClr val="accent1">
                              <a:lumMod val="75000"/>
                            </a:schemeClr>
                          </a:solidFill>
                          <a:latin typeface="Calibri"/>
                          <a:ea typeface="Calibri"/>
                          <a:cs typeface="Times New Roman"/>
                        </a:rPr>
                        <a:t>Especial, Diesel </a:t>
                      </a:r>
                      <a:r>
                        <a:rPr lang="es-MX" sz="2400" b="1" dirty="0">
                          <a:solidFill>
                            <a:schemeClr val="accent1">
                              <a:lumMod val="75000"/>
                            </a:schemeClr>
                          </a:solidFill>
                          <a:latin typeface="Calibri"/>
                          <a:ea typeface="Calibri"/>
                          <a:cs typeface="Times New Roman"/>
                        </a:rPr>
                        <a:t>Industrial Bajo </a:t>
                      </a:r>
                      <a:r>
                        <a:rPr lang="es-MX" sz="2400" b="1" dirty="0" smtClean="0">
                          <a:solidFill>
                            <a:schemeClr val="accent1">
                              <a:lumMod val="75000"/>
                            </a:schemeClr>
                          </a:solidFill>
                          <a:latin typeface="Calibri"/>
                          <a:ea typeface="Calibri"/>
                          <a:cs typeface="Times New Roman"/>
                        </a:rPr>
                        <a:t>Azufre</a:t>
                      </a:r>
                      <a:endParaRPr lang="es-MX" sz="2400" dirty="0">
                        <a:solidFill>
                          <a:schemeClr val="accent1">
                            <a:lumMod val="75000"/>
                          </a:schemeClr>
                        </a:solidFill>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es-MX" sz="2400" b="1" dirty="0" smtClean="0">
                          <a:solidFill>
                            <a:schemeClr val="accent1">
                              <a:lumMod val="75000"/>
                            </a:schemeClr>
                          </a:solidFill>
                          <a:latin typeface="Calibri"/>
                          <a:ea typeface="Calibri"/>
                          <a:cs typeface="Times New Roman"/>
                        </a:rPr>
                        <a:t>Combustóleo, Gasavión,</a:t>
                      </a:r>
                      <a:r>
                        <a:rPr lang="es-MX" sz="2400" b="1" baseline="0" dirty="0" smtClean="0">
                          <a:solidFill>
                            <a:schemeClr val="accent1">
                              <a:lumMod val="75000"/>
                            </a:schemeClr>
                          </a:solidFill>
                          <a:latin typeface="Calibri"/>
                          <a:ea typeface="Calibri"/>
                          <a:cs typeface="Times New Roman"/>
                        </a:rPr>
                        <a:t> </a:t>
                      </a:r>
                      <a:r>
                        <a:rPr lang="es-MX" sz="2400" b="1" dirty="0" smtClean="0">
                          <a:solidFill>
                            <a:schemeClr val="accent1">
                              <a:lumMod val="75000"/>
                            </a:schemeClr>
                          </a:solidFill>
                          <a:latin typeface="Calibri"/>
                          <a:ea typeface="Calibri"/>
                          <a:cs typeface="Times New Roman"/>
                        </a:rPr>
                        <a:t>Turbosina, Parafinas</a:t>
                      </a:r>
                    </a:p>
                    <a:p>
                      <a:pPr marL="342900" lvl="0" indent="-342900">
                        <a:lnSpc>
                          <a:spcPct val="115000"/>
                        </a:lnSpc>
                        <a:spcAft>
                          <a:spcPts val="1000"/>
                        </a:spcAft>
                        <a:buSzPts val="1000"/>
                        <a:buFont typeface="Symbol"/>
                        <a:buChar char=""/>
                        <a:tabLst>
                          <a:tab pos="457200" algn="l"/>
                        </a:tabLst>
                      </a:pPr>
                      <a:r>
                        <a:rPr lang="es-MX" sz="2400" b="1" dirty="0" smtClean="0">
                          <a:solidFill>
                            <a:schemeClr val="accent1">
                              <a:lumMod val="75000"/>
                            </a:schemeClr>
                          </a:solidFill>
                          <a:latin typeface="Calibri"/>
                          <a:ea typeface="Calibri"/>
                          <a:cs typeface="Times New Roman"/>
                        </a:rPr>
                        <a:t>Otros</a:t>
                      </a:r>
                      <a:r>
                        <a:rPr lang="es-MX" sz="2400" b="1" dirty="0">
                          <a:solidFill>
                            <a:schemeClr val="accent1">
                              <a:lumMod val="75000"/>
                            </a:schemeClr>
                          </a:solidFill>
                          <a:latin typeface="Calibri"/>
                          <a:ea typeface="Calibri"/>
                          <a:cs typeface="Times New Roman"/>
                        </a:rPr>
                        <a:t>:</a:t>
                      </a:r>
                      <a:r>
                        <a:rPr lang="es-MX" sz="2400" dirty="0">
                          <a:solidFill>
                            <a:schemeClr val="accent1">
                              <a:lumMod val="75000"/>
                            </a:schemeClr>
                          </a:solidFill>
                          <a:latin typeface="Calibri"/>
                          <a:ea typeface="Calibri"/>
                          <a:cs typeface="Times New Roman"/>
                        </a:rPr>
                        <a:t> </a:t>
                      </a:r>
                      <a:r>
                        <a:rPr lang="es-MX" sz="2400" dirty="0" smtClean="0">
                          <a:solidFill>
                            <a:schemeClr val="accent1">
                              <a:lumMod val="75000"/>
                            </a:schemeClr>
                          </a:solidFill>
                          <a:latin typeface="Calibri"/>
                          <a:ea typeface="Calibri"/>
                          <a:cs typeface="Times New Roman"/>
                        </a:rPr>
                        <a:t>Gas nafta, </a:t>
                      </a:r>
                      <a:r>
                        <a:rPr lang="es-MX" sz="2400" dirty="0">
                          <a:solidFill>
                            <a:schemeClr val="accent1">
                              <a:lumMod val="75000"/>
                            </a:schemeClr>
                          </a:solidFill>
                          <a:latin typeface="Calibri"/>
                          <a:ea typeface="Calibri"/>
                          <a:cs typeface="Times New Roman"/>
                        </a:rPr>
                        <a:t>Gasolvente, Coque de Petróleo, Citrolina, Asfaltos y Lubricantes Básicos.</a:t>
                      </a:r>
                    </a:p>
                  </a:txBody>
                  <a:tcPr marL="4584" marR="4584" marT="4584" marB="4584">
                    <a:lnL>
                      <a:noFill/>
                    </a:lnL>
                    <a:lnR>
                      <a:noFill/>
                    </a:lnR>
                    <a:lnT>
                      <a:noFill/>
                    </a:lnT>
                    <a:lnB>
                      <a:noFill/>
                    </a:lnB>
                    <a:solidFill>
                      <a:schemeClr val="accent4">
                        <a:lumMod val="60000"/>
                        <a:lumOff val="40000"/>
                      </a:schemeClr>
                    </a:solidFill>
                  </a:tcPr>
                </a:tc>
              </a:tr>
            </a:tbl>
          </a:graphicData>
        </a:graphic>
      </p:graphicFrame>
      <p:sp>
        <p:nvSpPr>
          <p:cNvPr id="10" name="1 Título"/>
          <p:cNvSpPr>
            <a:spLocks noGrp="1"/>
          </p:cNvSpPr>
          <p:nvPr>
            <p:ph type="ctrTitle"/>
          </p:nvPr>
        </p:nvSpPr>
        <p:spPr>
          <a:xfrm>
            <a:off x="3143672" y="260648"/>
            <a:ext cx="6226814" cy="928694"/>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ctr">
            <a:normAutofit/>
            <a:scene3d>
              <a:camera prst="orthographicFront"/>
              <a:lightRig rig="freezing" dir="t">
                <a:rot lat="0" lon="0" rev="5640000"/>
              </a:lightRig>
            </a:scene3d>
            <a:sp3d prstMaterial="flat">
              <a:bevelT w="38100" h="38100"/>
              <a:contourClr>
                <a:schemeClr val="tx2"/>
              </a:contourClr>
            </a:sp3d>
          </a:bodyPr>
          <a:lstStyle/>
          <a:p>
            <a:pPr algn="ctr"/>
            <a:r>
              <a:rPr lang="es-MX" sz="4000" dirty="0">
                <a:latin typeface="Arial Rounded MT Bold" panose="020F0704030504030204" pitchFamily="34" charset="0"/>
              </a:rPr>
              <a:t>PRODUCTOS DE PEMEX</a:t>
            </a:r>
          </a:p>
        </p:txBody>
      </p:sp>
    </p:spTree>
    <p:extLst>
      <p:ext uri="{BB962C8B-B14F-4D97-AF65-F5344CB8AC3E}">
        <p14:creationId xmlns:p14="http://schemas.microsoft.com/office/powerpoint/2010/main" val="31007001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extLst>
              <p:ext uri="{D42A27DB-BD31-4B8C-83A1-F6EECF244321}">
                <p14:modId xmlns:p14="http://schemas.microsoft.com/office/powerpoint/2010/main" val="894237740"/>
              </p:ext>
            </p:extLst>
          </p:nvPr>
        </p:nvGraphicFramePr>
        <p:xfrm>
          <a:off x="1881158" y="571480"/>
          <a:ext cx="8501122" cy="5431112"/>
        </p:xfrm>
        <a:graphic>
          <a:graphicData uri="http://schemas.openxmlformats.org/drawingml/2006/table">
            <a:tbl>
              <a:tblPr/>
              <a:tblGrid>
                <a:gridCol w="1643074"/>
                <a:gridCol w="6858048"/>
              </a:tblGrid>
              <a:tr h="3206888">
                <a:tc>
                  <a:txBody>
                    <a:bodyPr/>
                    <a:lstStyle/>
                    <a:p>
                      <a:pPr algn="ctr"/>
                      <a:r>
                        <a:rPr lang="es-MX" sz="1600" b="1" dirty="0">
                          <a:solidFill>
                            <a:schemeClr val="accent1">
                              <a:lumMod val="75000"/>
                            </a:schemeClr>
                          </a:solidFill>
                        </a:rPr>
                        <a:t>Gas y Petroquímicos Básicos</a:t>
                      </a:r>
                      <a:endParaRPr lang="es-MX" sz="1600" dirty="0">
                        <a:solidFill>
                          <a:schemeClr val="accent1">
                            <a:lumMod val="75000"/>
                          </a:schemeClr>
                        </a:solidFill>
                      </a:endParaRPr>
                    </a:p>
                  </a:txBody>
                  <a:tcPr marL="29664" marR="29664" marT="14832" marB="14832" anchor="ctr">
                    <a:lnL>
                      <a:noFill/>
                    </a:lnL>
                    <a:lnR>
                      <a:noFill/>
                    </a:lnR>
                    <a:lnT>
                      <a:noFill/>
                    </a:lnT>
                    <a:lnB>
                      <a:noFill/>
                    </a:lnB>
                    <a:solidFill>
                      <a:schemeClr val="accent4">
                        <a:lumMod val="60000"/>
                        <a:lumOff val="40000"/>
                      </a:schemeClr>
                    </a:solidFill>
                  </a:tcPr>
                </a:tc>
                <a:tc>
                  <a:txBody>
                    <a:bodyPr/>
                    <a:lstStyle/>
                    <a:p>
                      <a:pPr>
                        <a:buFont typeface="Arial"/>
                        <a:buChar char="•"/>
                      </a:pPr>
                      <a:r>
                        <a:rPr lang="es-MX" sz="2400" b="1" dirty="0">
                          <a:solidFill>
                            <a:schemeClr val="accent1">
                              <a:lumMod val="75000"/>
                            </a:schemeClr>
                          </a:solidFill>
                        </a:rPr>
                        <a:t>Gas </a:t>
                      </a:r>
                      <a:r>
                        <a:rPr lang="es-MX" sz="2400" b="1" dirty="0" smtClean="0">
                          <a:solidFill>
                            <a:schemeClr val="accent1">
                              <a:lumMod val="75000"/>
                            </a:schemeClr>
                          </a:solidFill>
                        </a:rPr>
                        <a:t>natural</a:t>
                      </a:r>
                      <a:endParaRPr lang="es-MX" sz="2400" dirty="0">
                        <a:solidFill>
                          <a:schemeClr val="accent1">
                            <a:lumMod val="75000"/>
                          </a:schemeClr>
                        </a:solidFill>
                      </a:endParaRPr>
                    </a:p>
                    <a:p>
                      <a:pPr>
                        <a:buFont typeface="Arial"/>
                        <a:buChar char="•"/>
                      </a:pPr>
                      <a:r>
                        <a:rPr lang="es-MX" sz="2400" b="1" dirty="0">
                          <a:solidFill>
                            <a:schemeClr val="accent1">
                              <a:lumMod val="75000"/>
                            </a:schemeClr>
                          </a:solidFill>
                        </a:rPr>
                        <a:t>Gas </a:t>
                      </a:r>
                      <a:r>
                        <a:rPr lang="es-MX" sz="2400" b="1" dirty="0" smtClean="0">
                          <a:solidFill>
                            <a:schemeClr val="accent1">
                              <a:lumMod val="75000"/>
                            </a:schemeClr>
                          </a:solidFill>
                        </a:rPr>
                        <a:t>licuado</a:t>
                      </a:r>
                      <a:endParaRPr lang="es-MX" sz="2400" dirty="0">
                        <a:solidFill>
                          <a:schemeClr val="accent1">
                            <a:lumMod val="75000"/>
                          </a:schemeClr>
                        </a:solidFill>
                      </a:endParaRPr>
                    </a:p>
                    <a:p>
                      <a:pPr>
                        <a:buFont typeface="Arial"/>
                        <a:buChar char="•"/>
                      </a:pPr>
                      <a:r>
                        <a:rPr lang="es-MX" sz="2400" b="1" dirty="0">
                          <a:solidFill>
                            <a:schemeClr val="accent1">
                              <a:lumMod val="75000"/>
                            </a:schemeClr>
                          </a:solidFill>
                        </a:rPr>
                        <a:t>Petroquímicos básicos:</a:t>
                      </a:r>
                      <a:r>
                        <a:rPr lang="es-MX" sz="2400" dirty="0">
                          <a:solidFill>
                            <a:schemeClr val="accent1">
                              <a:lumMod val="75000"/>
                            </a:schemeClr>
                          </a:solidFill>
                        </a:rPr>
                        <a:t> Etano, propano, butano, pentanos, hexano, heptano, materia prima para negro de humo, naftas, metano. Se utilizan principalmente como insumos industriales y </a:t>
                      </a:r>
                      <a:r>
                        <a:rPr lang="es-MX" sz="2400" dirty="0" smtClean="0">
                          <a:solidFill>
                            <a:schemeClr val="accent1">
                              <a:lumMod val="75000"/>
                            </a:schemeClr>
                          </a:solidFill>
                        </a:rPr>
                        <a:t>combustibles.</a:t>
                      </a:r>
                      <a:endParaRPr lang="es-MX" sz="2400" dirty="0">
                        <a:solidFill>
                          <a:schemeClr val="accent1">
                            <a:lumMod val="75000"/>
                          </a:schemeClr>
                        </a:solidFill>
                      </a:endParaRPr>
                    </a:p>
                    <a:p>
                      <a:pPr>
                        <a:buFont typeface="Arial"/>
                        <a:buChar char="•"/>
                      </a:pPr>
                      <a:r>
                        <a:rPr lang="es-MX" sz="2400" b="1" dirty="0" smtClean="0">
                          <a:solidFill>
                            <a:schemeClr val="accent1">
                              <a:lumMod val="75000"/>
                            </a:schemeClr>
                          </a:solidFill>
                        </a:rPr>
                        <a:t>Azufre</a:t>
                      </a:r>
                      <a:endParaRPr lang="es-MX" sz="2400" dirty="0">
                        <a:solidFill>
                          <a:schemeClr val="accent1">
                            <a:lumMod val="75000"/>
                          </a:schemeClr>
                        </a:solidFill>
                      </a:endParaRPr>
                    </a:p>
                  </a:txBody>
                  <a:tcPr marL="29664" marR="29664" marT="14832" marB="14832">
                    <a:lnL>
                      <a:noFill/>
                    </a:lnL>
                    <a:lnR>
                      <a:noFill/>
                    </a:lnR>
                    <a:lnT>
                      <a:noFill/>
                    </a:lnT>
                    <a:lnB>
                      <a:noFill/>
                    </a:lnB>
                    <a:solidFill>
                      <a:schemeClr val="accent4">
                        <a:lumMod val="60000"/>
                        <a:lumOff val="40000"/>
                      </a:schemeClr>
                    </a:solidFill>
                  </a:tcPr>
                </a:tc>
              </a:tr>
              <a:tr h="2150962">
                <a:tc>
                  <a:txBody>
                    <a:bodyPr/>
                    <a:lstStyle/>
                    <a:p>
                      <a:pPr algn="ctr"/>
                      <a:r>
                        <a:rPr lang="es-MX" sz="1600" b="1" dirty="0" smtClean="0">
                          <a:solidFill>
                            <a:schemeClr val="accent1">
                              <a:lumMod val="75000"/>
                            </a:schemeClr>
                          </a:solidFill>
                        </a:rPr>
                        <a:t>Petroquímicos</a:t>
                      </a:r>
                    </a:p>
                    <a:p>
                      <a:pPr algn="ctr"/>
                      <a:r>
                        <a:rPr lang="es-MX" sz="1600" b="1" dirty="0" smtClean="0">
                          <a:solidFill>
                            <a:schemeClr val="accent1">
                              <a:lumMod val="75000"/>
                            </a:schemeClr>
                          </a:solidFill>
                        </a:rPr>
                        <a:t>Secundarios</a:t>
                      </a:r>
                      <a:r>
                        <a:rPr lang="es-MX" sz="1600" b="1" dirty="0">
                          <a:solidFill>
                            <a:schemeClr val="accent1">
                              <a:lumMod val="75000"/>
                            </a:schemeClr>
                          </a:solidFill>
                        </a:rPr>
                        <a:t/>
                      </a:r>
                      <a:br>
                        <a:rPr lang="es-MX" sz="1600" b="1" dirty="0">
                          <a:solidFill>
                            <a:schemeClr val="accent1">
                              <a:lumMod val="75000"/>
                            </a:schemeClr>
                          </a:solidFill>
                        </a:rPr>
                      </a:br>
                      <a:endParaRPr lang="es-MX" sz="1600" dirty="0">
                        <a:solidFill>
                          <a:schemeClr val="accent1">
                            <a:lumMod val="75000"/>
                          </a:schemeClr>
                        </a:solidFill>
                      </a:endParaRPr>
                    </a:p>
                  </a:txBody>
                  <a:tcPr marL="29664" marR="29664" marT="14832" marB="14832" anchor="ctr">
                    <a:lnL>
                      <a:noFill/>
                    </a:lnL>
                    <a:lnR>
                      <a:noFill/>
                    </a:lnR>
                    <a:lnT>
                      <a:noFill/>
                    </a:lnT>
                    <a:lnB>
                      <a:noFill/>
                    </a:lnB>
                    <a:solidFill>
                      <a:schemeClr val="accent4">
                        <a:lumMod val="60000"/>
                        <a:lumOff val="40000"/>
                      </a:schemeClr>
                    </a:solidFill>
                  </a:tcPr>
                </a:tc>
                <a:tc>
                  <a:txBody>
                    <a:bodyPr/>
                    <a:lstStyle/>
                    <a:p>
                      <a:pPr>
                        <a:buFont typeface="Arial"/>
                        <a:buChar char="•"/>
                      </a:pPr>
                      <a:r>
                        <a:rPr lang="es-MX" sz="2400" b="1" dirty="0">
                          <a:solidFill>
                            <a:schemeClr val="accent1">
                              <a:lumMod val="75000"/>
                            </a:schemeClr>
                          </a:solidFill>
                        </a:rPr>
                        <a:t>Derivados del </a:t>
                      </a:r>
                      <a:r>
                        <a:rPr lang="es-MX" sz="2400" b="1" dirty="0" smtClean="0">
                          <a:solidFill>
                            <a:schemeClr val="accent1">
                              <a:lumMod val="75000"/>
                            </a:schemeClr>
                          </a:solidFill>
                        </a:rPr>
                        <a:t>Metano</a:t>
                      </a:r>
                    </a:p>
                    <a:p>
                      <a:pPr>
                        <a:buFont typeface="Arial"/>
                        <a:buChar char="•"/>
                      </a:pPr>
                      <a:r>
                        <a:rPr lang="es-MX" sz="2400" b="1" dirty="0" smtClean="0">
                          <a:solidFill>
                            <a:schemeClr val="accent1">
                              <a:lumMod val="75000"/>
                            </a:schemeClr>
                          </a:solidFill>
                        </a:rPr>
                        <a:t>Derivados </a:t>
                      </a:r>
                      <a:r>
                        <a:rPr lang="es-MX" sz="2400" b="1" dirty="0">
                          <a:solidFill>
                            <a:schemeClr val="accent1">
                              <a:lumMod val="75000"/>
                            </a:schemeClr>
                          </a:solidFill>
                        </a:rPr>
                        <a:t>del </a:t>
                      </a:r>
                      <a:r>
                        <a:rPr lang="es-MX" sz="2400" b="1" dirty="0" smtClean="0">
                          <a:solidFill>
                            <a:schemeClr val="accent1">
                              <a:lumMod val="75000"/>
                            </a:schemeClr>
                          </a:solidFill>
                        </a:rPr>
                        <a:t>Etano</a:t>
                      </a:r>
                      <a:endParaRPr lang="es-MX" sz="2400" dirty="0">
                        <a:solidFill>
                          <a:schemeClr val="accent1">
                            <a:lumMod val="75000"/>
                          </a:schemeClr>
                        </a:solidFill>
                      </a:endParaRPr>
                    </a:p>
                    <a:p>
                      <a:pPr>
                        <a:buFont typeface="Arial"/>
                        <a:buChar char="•"/>
                      </a:pPr>
                      <a:r>
                        <a:rPr lang="es-MX" sz="2400" b="1" dirty="0" smtClean="0">
                          <a:solidFill>
                            <a:schemeClr val="accent1">
                              <a:lumMod val="75000"/>
                            </a:schemeClr>
                          </a:solidFill>
                        </a:rPr>
                        <a:t>Aromáticos</a:t>
                      </a:r>
                      <a:endParaRPr lang="es-MX" sz="2400" dirty="0">
                        <a:solidFill>
                          <a:schemeClr val="accent1">
                            <a:lumMod val="75000"/>
                          </a:schemeClr>
                        </a:solidFill>
                      </a:endParaRPr>
                    </a:p>
                    <a:p>
                      <a:pPr>
                        <a:buFont typeface="Arial"/>
                        <a:buChar char="•"/>
                      </a:pPr>
                      <a:r>
                        <a:rPr lang="es-MX" sz="2400" b="1" dirty="0">
                          <a:solidFill>
                            <a:schemeClr val="accent1">
                              <a:lumMod val="75000"/>
                            </a:schemeClr>
                          </a:solidFill>
                        </a:rPr>
                        <a:t>Propileno y derivados</a:t>
                      </a:r>
                      <a:r>
                        <a:rPr lang="es-MX" sz="2400" dirty="0">
                          <a:solidFill>
                            <a:schemeClr val="accent1">
                              <a:lumMod val="75000"/>
                            </a:schemeClr>
                          </a:solidFill>
                        </a:rPr>
                        <a:t> </a:t>
                      </a:r>
                    </a:p>
                    <a:p>
                      <a:pPr>
                        <a:buFont typeface="Arial"/>
                        <a:buChar char="•"/>
                      </a:pPr>
                      <a:r>
                        <a:rPr lang="es-MX" sz="2400" b="1" dirty="0">
                          <a:solidFill>
                            <a:schemeClr val="accent1">
                              <a:lumMod val="75000"/>
                            </a:schemeClr>
                          </a:solidFill>
                        </a:rPr>
                        <a:t>Otros:</a:t>
                      </a:r>
                      <a:r>
                        <a:rPr lang="es-MX" sz="2400" dirty="0">
                          <a:solidFill>
                            <a:schemeClr val="accent1">
                              <a:lumMod val="75000"/>
                            </a:schemeClr>
                          </a:solidFill>
                        </a:rPr>
                        <a:t> Glicoles, </a:t>
                      </a:r>
                      <a:r>
                        <a:rPr lang="es-MX" sz="2400" dirty="0" smtClean="0">
                          <a:solidFill>
                            <a:schemeClr val="accent1">
                              <a:lumMod val="75000"/>
                            </a:schemeClr>
                          </a:solidFill>
                        </a:rPr>
                        <a:t>oxígeno</a:t>
                      </a:r>
                      <a:r>
                        <a:rPr lang="es-MX" sz="2400" dirty="0">
                          <a:solidFill>
                            <a:schemeClr val="accent1">
                              <a:lumMod val="75000"/>
                            </a:schemeClr>
                          </a:solidFill>
                        </a:rPr>
                        <a:t>, hidrógeno, nitrógeno, ácido clorhídrico, ácido muriático, hexano y heptano.</a:t>
                      </a:r>
                    </a:p>
                  </a:txBody>
                  <a:tcPr marL="29664" marR="29664" marT="14832" marB="14832">
                    <a:lnL>
                      <a:noFill/>
                    </a:lnL>
                    <a:lnR>
                      <a:noFill/>
                    </a:lnR>
                    <a:lnT>
                      <a:noFill/>
                    </a:lnT>
                    <a:lnB>
                      <a:noFill/>
                    </a:lnB>
                    <a:solidFill>
                      <a:schemeClr val="accent4">
                        <a:lumMod val="60000"/>
                        <a:lumOff val="40000"/>
                      </a:schemeClr>
                    </a:solidFill>
                  </a:tcPr>
                </a:tc>
              </a:tr>
            </a:tbl>
          </a:graphicData>
        </a:graphic>
      </p:graphicFrame>
      <p:sp>
        <p:nvSpPr>
          <p:cNvPr id="54273" name="Rectangle 1"/>
          <p:cNvSpPr>
            <a:spLocks noChangeArrowheads="1"/>
          </p:cNvSpPr>
          <p:nvPr/>
        </p:nvSpPr>
        <p:spPr bwMode="auto">
          <a:xfrm>
            <a:off x="1524001" y="-176728"/>
            <a:ext cx="184731" cy="369332"/>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spTree>
    <p:extLst>
      <p:ext uri="{BB962C8B-B14F-4D97-AF65-F5344CB8AC3E}">
        <p14:creationId xmlns:p14="http://schemas.microsoft.com/office/powerpoint/2010/main" val="25439150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367808" y="2708920"/>
            <a:ext cx="2625844" cy="762360"/>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b">
            <a:normAutofit/>
            <a:scene3d>
              <a:camera prst="orthographicFront"/>
              <a:lightRig rig="freezing" dir="t">
                <a:rot lat="0" lon="0" rev="5640000"/>
              </a:lightRig>
            </a:scene3d>
            <a:sp3d prstMaterial="flat">
              <a:bevelT w="38100" h="38100"/>
              <a:contourClr>
                <a:schemeClr val="tx2"/>
              </a:contourClr>
            </a:sp3d>
          </a:bodyPr>
          <a:lstStyle/>
          <a:p>
            <a:pPr algn="ctr"/>
            <a:r>
              <a:rPr lang="es-MX" sz="4400" dirty="0">
                <a:latin typeface="Arial Rounded MT Bold" panose="020F0704030504030204" pitchFamily="34" charset="0"/>
              </a:rPr>
              <a:t>ORÍGEN</a:t>
            </a:r>
          </a:p>
        </p:txBody>
      </p:sp>
    </p:spTree>
    <p:extLst>
      <p:ext uri="{BB962C8B-B14F-4D97-AF65-F5344CB8AC3E}">
        <p14:creationId xmlns:p14="http://schemas.microsoft.com/office/powerpoint/2010/main" val="5378644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157452" y="980728"/>
            <a:ext cx="7854696" cy="1851688"/>
          </a:xfr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a:bodyPr>
          <a:lstStyle/>
          <a:p>
            <a:pPr algn="l">
              <a:spcBef>
                <a:spcPts val="0"/>
              </a:spcBef>
            </a:pPr>
            <a:r>
              <a:rPr lang="es-MX" sz="3200" dirty="0">
                <a:solidFill>
                  <a:schemeClr val="accent1">
                    <a:lumMod val="75000"/>
                  </a:schemeClr>
                </a:solidFill>
                <a:latin typeface="Arial Rounded MT Bold" panose="020F0704030504030204" pitchFamily="34" charset="0"/>
              </a:rPr>
              <a:t>Las  primera teorías, en las que se atribuyó al petróleo un origen inorgánico (Berthelott y Mendeleyev) han quedado descartadas:</a:t>
            </a:r>
          </a:p>
        </p:txBody>
      </p:sp>
      <p:pic>
        <p:nvPicPr>
          <p:cNvPr id="5" name="4 Imagen" descr="formula.gif"/>
          <p:cNvPicPr>
            <a:picLocks noChangeAspect="1"/>
          </p:cNvPicPr>
          <p:nvPr/>
        </p:nvPicPr>
        <p:blipFill>
          <a:blip r:embed="rId2"/>
          <a:stretch>
            <a:fillRect/>
          </a:stretch>
        </p:blipFill>
        <p:spPr>
          <a:xfrm>
            <a:off x="1952597" y="3429000"/>
            <a:ext cx="8264409" cy="2119324"/>
          </a:xfrm>
          <a:prstGeom prst="rect">
            <a:avLst/>
          </a:prstGeom>
        </p:spPr>
      </p:pic>
    </p:spTree>
    <p:extLst>
      <p:ext uri="{BB962C8B-B14F-4D97-AF65-F5344CB8AC3E}">
        <p14:creationId xmlns:p14="http://schemas.microsoft.com/office/powerpoint/2010/main" val="40914670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ctrTitle"/>
          </p:nvPr>
        </p:nvSpPr>
        <p:spPr>
          <a:xfrm>
            <a:off x="3047525" y="908720"/>
            <a:ext cx="5874446" cy="846338"/>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b">
            <a:normAutofit/>
            <a:scene3d>
              <a:camera prst="orthographicFront"/>
              <a:lightRig rig="freezing" dir="t">
                <a:rot lat="0" lon="0" rev="5640000"/>
              </a:lightRig>
            </a:scene3d>
            <a:sp3d prstMaterial="flat">
              <a:bevelT w="38100" h="38100"/>
              <a:contourClr>
                <a:schemeClr val="tx2"/>
              </a:contourClr>
            </a:sp3d>
          </a:bodyPr>
          <a:lstStyle/>
          <a:p>
            <a:pPr algn="ctr"/>
            <a:r>
              <a:rPr lang="es-MX" sz="4400" dirty="0">
                <a:latin typeface="Arial Rounded MT Bold" panose="020F0704030504030204" pitchFamily="34" charset="0"/>
              </a:rPr>
              <a:t>TEORÍA DE ENGLER</a:t>
            </a:r>
          </a:p>
        </p:txBody>
      </p:sp>
      <p:sp>
        <p:nvSpPr>
          <p:cNvPr id="3" name="2 Subtítulo"/>
          <p:cNvSpPr>
            <a:spLocks noGrp="1"/>
          </p:cNvSpPr>
          <p:nvPr>
            <p:ph type="subTitle" idx="1"/>
          </p:nvPr>
        </p:nvSpPr>
        <p:spPr>
          <a:xfrm>
            <a:off x="2057400" y="2571744"/>
            <a:ext cx="7854696" cy="3377536"/>
          </a:xfr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pPr algn="l"/>
            <a:r>
              <a:rPr lang="es-MX" dirty="0" smtClean="0">
                <a:solidFill>
                  <a:schemeClr val="accent1">
                    <a:lumMod val="75000"/>
                  </a:schemeClr>
                </a:solidFill>
              </a:rPr>
              <a:t> </a:t>
            </a:r>
            <a:r>
              <a:rPr lang="es-MX" sz="3200" dirty="0">
                <a:solidFill>
                  <a:schemeClr val="accent1">
                    <a:lumMod val="75000"/>
                  </a:schemeClr>
                </a:solidFill>
                <a:latin typeface="Arial Rounded MT Bold" panose="020F0704030504030204" pitchFamily="34" charset="0"/>
              </a:rPr>
              <a:t>Uno de los supuestos más aceptados acerca del origen del Petróleo lo constituye la Teoría de Engler  (1911).</a:t>
            </a:r>
          </a:p>
          <a:p>
            <a:pPr algn="l"/>
            <a:endParaRPr lang="es-MX" sz="3200" dirty="0">
              <a:solidFill>
                <a:schemeClr val="accent1">
                  <a:lumMod val="75000"/>
                </a:schemeClr>
              </a:solidFill>
              <a:latin typeface="Arial Rounded MT Bold" panose="020F0704030504030204" pitchFamily="34" charset="0"/>
            </a:endParaRPr>
          </a:p>
          <a:p>
            <a:pPr algn="l"/>
            <a:r>
              <a:rPr lang="es-MX" sz="3200" dirty="0">
                <a:solidFill>
                  <a:schemeClr val="accent1">
                    <a:lumMod val="75000"/>
                  </a:schemeClr>
                </a:solidFill>
                <a:latin typeface="Arial Rounded MT Bold" panose="020F0704030504030204" pitchFamily="34" charset="0"/>
              </a:rPr>
              <a:t>La cual describe el origen del petróleo en tres etapas.</a:t>
            </a:r>
          </a:p>
          <a:p>
            <a:pPr algn="l"/>
            <a:endParaRPr lang="es-MX" sz="6500" dirty="0">
              <a:solidFill>
                <a:schemeClr val="accent1">
                  <a:lumMod val="75000"/>
                </a:schemeClr>
              </a:solidFill>
            </a:endParaRPr>
          </a:p>
        </p:txBody>
      </p:sp>
    </p:spTree>
    <p:extLst>
      <p:ext uri="{BB962C8B-B14F-4D97-AF65-F5344CB8AC3E}">
        <p14:creationId xmlns:p14="http://schemas.microsoft.com/office/powerpoint/2010/main" val="27181269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ctrTitle"/>
          </p:nvPr>
        </p:nvSpPr>
        <p:spPr>
          <a:xfrm>
            <a:off x="3359696" y="692696"/>
            <a:ext cx="5793626" cy="920056"/>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ctr">
            <a:normAutofit/>
            <a:scene3d>
              <a:camera prst="orthographicFront"/>
              <a:lightRig rig="freezing" dir="t">
                <a:rot lat="0" lon="0" rev="5640000"/>
              </a:lightRig>
            </a:scene3d>
            <a:sp3d prstMaterial="flat">
              <a:bevelT w="38100" h="38100"/>
              <a:contourClr>
                <a:schemeClr val="tx2"/>
              </a:contourClr>
            </a:sp3d>
          </a:bodyPr>
          <a:lstStyle/>
          <a:p>
            <a:pPr algn="ctr"/>
            <a:r>
              <a:rPr lang="es-MX" sz="4400" dirty="0">
                <a:latin typeface="Arial Rounded MT Bold" panose="020F0704030504030204" pitchFamily="34" charset="0"/>
              </a:rPr>
              <a:t>TEORÍA DE ENGLER</a:t>
            </a:r>
          </a:p>
        </p:txBody>
      </p:sp>
      <p:sp>
        <p:nvSpPr>
          <p:cNvPr id="3" name="2 Subtítulo"/>
          <p:cNvSpPr>
            <a:spLocks noGrp="1"/>
          </p:cNvSpPr>
          <p:nvPr>
            <p:ph type="subTitle" idx="1"/>
          </p:nvPr>
        </p:nvSpPr>
        <p:spPr>
          <a:xfrm>
            <a:off x="2057400" y="1857364"/>
            <a:ext cx="7854696" cy="4643470"/>
          </a:xfr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pPr algn="ctr"/>
            <a:r>
              <a:rPr lang="es-MX" dirty="0" smtClean="0">
                <a:solidFill>
                  <a:schemeClr val="accent1">
                    <a:lumMod val="75000"/>
                  </a:schemeClr>
                </a:solidFill>
              </a:rPr>
              <a:t> </a:t>
            </a:r>
            <a:r>
              <a:rPr lang="es-MX" b="1" dirty="0" smtClean="0">
                <a:solidFill>
                  <a:schemeClr val="accent1">
                    <a:lumMod val="75000"/>
                  </a:schemeClr>
                </a:solidFill>
                <a:latin typeface="Arial Rounded MT Bold" panose="020F0704030504030204" pitchFamily="34" charset="0"/>
              </a:rPr>
              <a:t>PRIMERA ETAPA</a:t>
            </a:r>
          </a:p>
          <a:p>
            <a:pPr algn="l"/>
            <a:endParaRPr lang="es-MX" dirty="0" smtClean="0">
              <a:solidFill>
                <a:schemeClr val="accent1">
                  <a:lumMod val="75000"/>
                </a:schemeClr>
              </a:solidFill>
            </a:endParaRPr>
          </a:p>
          <a:p>
            <a:pPr algn="l"/>
            <a:r>
              <a:rPr lang="es-MX" dirty="0">
                <a:solidFill>
                  <a:schemeClr val="accent1">
                    <a:lumMod val="75000"/>
                  </a:schemeClr>
                </a:solidFill>
                <a:latin typeface="Arial Rounded MT Bold" panose="020F0704030504030204" pitchFamily="34" charset="0"/>
              </a:rPr>
              <a:t>Depósitos de organismos de origen vegetal       y animal se acumulan en el fondo de mares internos (lagunas marinas).</a:t>
            </a:r>
          </a:p>
          <a:p>
            <a:pPr algn="l"/>
            <a:r>
              <a:rPr lang="es-MX" dirty="0">
                <a:solidFill>
                  <a:schemeClr val="accent1">
                    <a:lumMod val="75000"/>
                  </a:schemeClr>
                </a:solidFill>
                <a:latin typeface="Arial Rounded MT Bold" panose="020F0704030504030204" pitchFamily="34" charset="0"/>
              </a:rPr>
              <a:t>Las bacterias actúan, descomponiendo los  carbohidratos constituyentes en gases y materias solubles en agua, y de esta manera son desalojados del depósito.</a:t>
            </a:r>
            <a:br>
              <a:rPr lang="es-MX" dirty="0">
                <a:solidFill>
                  <a:schemeClr val="accent1">
                    <a:lumMod val="75000"/>
                  </a:schemeClr>
                </a:solidFill>
                <a:latin typeface="Arial Rounded MT Bold" panose="020F0704030504030204" pitchFamily="34" charset="0"/>
              </a:rPr>
            </a:br>
            <a:r>
              <a:rPr lang="es-MX" dirty="0">
                <a:solidFill>
                  <a:schemeClr val="accent1">
                    <a:lumMod val="75000"/>
                  </a:schemeClr>
                </a:solidFill>
                <a:latin typeface="Arial Rounded MT Bold" panose="020F0704030504030204" pitchFamily="34" charset="0"/>
              </a:rPr>
              <a:t>Permanecen los constituyentes de tipo ceras, grasas y otras materias estables, solubles en aceite</a:t>
            </a:r>
            <a:r>
              <a:rPr lang="es-MX" sz="2800" dirty="0">
                <a:solidFill>
                  <a:schemeClr val="accent1">
                    <a:lumMod val="75000"/>
                  </a:schemeClr>
                </a:solidFill>
              </a:rPr>
              <a:t>.</a:t>
            </a:r>
          </a:p>
          <a:p>
            <a:pPr algn="l"/>
            <a:endParaRPr lang="es-MX" sz="2800" dirty="0">
              <a:solidFill>
                <a:schemeClr val="accent1">
                  <a:lumMod val="75000"/>
                </a:schemeClr>
              </a:solidFill>
            </a:endParaRPr>
          </a:p>
        </p:txBody>
      </p:sp>
    </p:spTree>
    <p:extLst>
      <p:ext uri="{BB962C8B-B14F-4D97-AF65-F5344CB8AC3E}">
        <p14:creationId xmlns:p14="http://schemas.microsoft.com/office/powerpoint/2010/main" val="32656957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ctrTitle"/>
          </p:nvPr>
        </p:nvSpPr>
        <p:spPr>
          <a:xfrm>
            <a:off x="3143672" y="404664"/>
            <a:ext cx="5721618" cy="1185858"/>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ctr">
            <a:normAutofit/>
            <a:scene3d>
              <a:camera prst="orthographicFront"/>
              <a:lightRig rig="freezing" dir="t">
                <a:rot lat="0" lon="0" rev="5640000"/>
              </a:lightRig>
            </a:scene3d>
            <a:sp3d prstMaterial="flat">
              <a:bevelT w="38100" h="38100"/>
              <a:contourClr>
                <a:schemeClr val="tx2"/>
              </a:contourClr>
            </a:sp3d>
          </a:bodyPr>
          <a:lstStyle/>
          <a:p>
            <a:pPr algn="ctr"/>
            <a:r>
              <a:rPr lang="es-MX" sz="4400" dirty="0">
                <a:latin typeface="Arial Rounded MT Bold" panose="020F0704030504030204" pitchFamily="34" charset="0"/>
              </a:rPr>
              <a:t>TEORÍA DE ENGLER</a:t>
            </a:r>
          </a:p>
        </p:txBody>
      </p:sp>
      <p:pic>
        <p:nvPicPr>
          <p:cNvPr id="6" name="5 Imagen" descr="dino.gif"/>
          <p:cNvPicPr>
            <a:picLocks noChangeAspect="1"/>
          </p:cNvPicPr>
          <p:nvPr/>
        </p:nvPicPr>
        <p:blipFill>
          <a:blip r:embed="rId2"/>
          <a:stretch>
            <a:fillRect/>
          </a:stretch>
        </p:blipFill>
        <p:spPr>
          <a:xfrm>
            <a:off x="3595670" y="1885950"/>
            <a:ext cx="5000660" cy="4577158"/>
          </a:xfrm>
          <a:prstGeom prst="rect">
            <a:avLst/>
          </a:prstGeom>
        </p:spPr>
      </p:pic>
    </p:spTree>
    <p:extLst>
      <p:ext uri="{BB962C8B-B14F-4D97-AF65-F5344CB8AC3E}">
        <p14:creationId xmlns:p14="http://schemas.microsoft.com/office/powerpoint/2010/main" val="251068832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135560" y="1340768"/>
            <a:ext cx="7854696" cy="3939920"/>
          </a:xfr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45720" rIns="18288" bIns="45720" rtlCol="0">
            <a:normAutofit/>
          </a:bodyPr>
          <a:lstStyle/>
          <a:p>
            <a:pPr algn="ctr"/>
            <a:r>
              <a:rPr lang="es-MX" dirty="0">
                <a:solidFill>
                  <a:schemeClr val="accent1">
                    <a:lumMod val="75000"/>
                  </a:schemeClr>
                </a:solidFill>
                <a:latin typeface="Arial Rounded MT Bold" panose="020F0704030504030204" pitchFamily="34" charset="0"/>
              </a:rPr>
              <a:t>SEGUNDA ETAPA</a:t>
            </a:r>
          </a:p>
          <a:p>
            <a:pPr algn="ctr"/>
            <a:endParaRPr lang="es-MX" dirty="0">
              <a:solidFill>
                <a:schemeClr val="accent1">
                  <a:lumMod val="75000"/>
                </a:schemeClr>
              </a:solidFill>
            </a:endParaRPr>
          </a:p>
          <a:p>
            <a:pPr algn="l"/>
            <a:r>
              <a:rPr lang="es-MX" dirty="0">
                <a:solidFill>
                  <a:schemeClr val="accent1">
                    <a:lumMod val="75000"/>
                  </a:schemeClr>
                </a:solidFill>
                <a:latin typeface="Arial Rounded MT Bold" panose="020F0704030504030204" pitchFamily="34" charset="0"/>
              </a:rPr>
              <a:t>A condiciones de alta presión y temperatura, se desprende CO</a:t>
            </a:r>
            <a:r>
              <a:rPr lang="es-MX" baseline="-25000" dirty="0">
                <a:solidFill>
                  <a:schemeClr val="accent1">
                    <a:lumMod val="75000"/>
                  </a:schemeClr>
                </a:solidFill>
                <a:latin typeface="Arial Rounded MT Bold" panose="020F0704030504030204" pitchFamily="34" charset="0"/>
              </a:rPr>
              <a:t>2</a:t>
            </a:r>
            <a:r>
              <a:rPr lang="es-MX" dirty="0">
                <a:solidFill>
                  <a:schemeClr val="accent1">
                    <a:lumMod val="75000"/>
                  </a:schemeClr>
                </a:solidFill>
                <a:latin typeface="Arial Rounded MT Bold" panose="020F0704030504030204" pitchFamily="34" charset="0"/>
              </a:rPr>
              <a:t> de los compuestos con carboxílicos, y H</a:t>
            </a:r>
            <a:r>
              <a:rPr lang="es-MX" baseline="-25000" dirty="0">
                <a:solidFill>
                  <a:schemeClr val="accent1">
                    <a:lumMod val="75000"/>
                  </a:schemeClr>
                </a:solidFill>
                <a:latin typeface="Arial Rounded MT Bold" panose="020F0704030504030204" pitchFamily="34" charset="0"/>
              </a:rPr>
              <a:t>2</a:t>
            </a:r>
            <a:r>
              <a:rPr lang="es-MX" dirty="0">
                <a:solidFill>
                  <a:schemeClr val="accent1">
                    <a:lumMod val="75000"/>
                  </a:schemeClr>
                </a:solidFill>
                <a:latin typeface="Arial Rounded MT Bold" panose="020F0704030504030204" pitchFamily="34" charset="0"/>
              </a:rPr>
              <a:t>O de los ácidos  hidroxicarboxílicos y de los alcoholes, dejando un residuo bituminoso.</a:t>
            </a:r>
          </a:p>
          <a:p>
            <a:pPr algn="l"/>
            <a:r>
              <a:rPr lang="es-MX" dirty="0">
                <a:solidFill>
                  <a:schemeClr val="accent1">
                    <a:lumMod val="75000"/>
                  </a:schemeClr>
                </a:solidFill>
                <a:latin typeface="Arial Rounded MT Bold" panose="020F0704030504030204" pitchFamily="34" charset="0"/>
              </a:rPr>
              <a:t>Las exposiciones continuas a calor y presión  provocaron un craqueo ligero con formación de olefinas (protopetróleo).</a:t>
            </a:r>
          </a:p>
          <a:p>
            <a:pPr algn="l"/>
            <a:endParaRPr lang="es-MX" dirty="0">
              <a:solidFill>
                <a:schemeClr val="accent1">
                  <a:lumMod val="75000"/>
                </a:schemeClr>
              </a:solidFill>
            </a:endParaRPr>
          </a:p>
        </p:txBody>
      </p:sp>
    </p:spTree>
    <p:extLst>
      <p:ext uri="{BB962C8B-B14F-4D97-AF65-F5344CB8AC3E}">
        <p14:creationId xmlns:p14="http://schemas.microsoft.com/office/powerpoint/2010/main" val="27724335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913194" y="3164305"/>
            <a:ext cx="6641869" cy="1335506"/>
          </a:xfr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spcBef>
                <a:spcPct val="0"/>
              </a:spcBef>
            </a:pPr>
            <a:r>
              <a:rPr lang="es-MX" sz="3200" b="1" dirty="0" smtClean="0">
                <a:latin typeface="Arial Rounded MT Bold" panose="020F0704030504030204" pitchFamily="34" charset="0"/>
                <a:ea typeface="+mj-ea"/>
                <a:cs typeface="+mj-cs"/>
              </a:rPr>
              <a:t>Autor:</a:t>
            </a:r>
            <a:endParaRPr lang="es-MX" sz="3200" b="1" dirty="0">
              <a:latin typeface="Arial Rounded MT Bold" panose="020F0704030504030204" pitchFamily="34" charset="0"/>
              <a:ea typeface="+mj-ea"/>
              <a:cs typeface="+mj-cs"/>
            </a:endParaRPr>
          </a:p>
          <a:p>
            <a:pPr>
              <a:spcBef>
                <a:spcPct val="0"/>
              </a:spcBef>
            </a:pPr>
            <a:endParaRPr lang="es-MX" b="1" dirty="0">
              <a:solidFill>
                <a:schemeClr val="tx1"/>
              </a:solidFill>
              <a:latin typeface="Arial Rounded MT Bold" panose="020F0704030504030204" pitchFamily="34" charset="0"/>
              <a:ea typeface="+mj-ea"/>
              <a:cs typeface="+mj-cs"/>
            </a:endParaRPr>
          </a:p>
          <a:p>
            <a:pPr>
              <a:spcBef>
                <a:spcPct val="0"/>
              </a:spcBef>
            </a:pPr>
            <a:r>
              <a:rPr lang="es-MX" sz="3200" b="1" dirty="0">
                <a:solidFill>
                  <a:schemeClr val="accent4"/>
                </a:solidFill>
                <a:latin typeface="Arial Rounded MT Bold" panose="020F0704030504030204" pitchFamily="34" charset="0"/>
                <a:ea typeface="+mj-ea"/>
                <a:cs typeface="+mj-cs"/>
              </a:rPr>
              <a:t>Fernando Becerril </a:t>
            </a:r>
            <a:r>
              <a:rPr lang="es-MX" sz="3200" b="1" dirty="0" smtClean="0">
                <a:solidFill>
                  <a:schemeClr val="accent4"/>
                </a:solidFill>
                <a:latin typeface="Arial Rounded MT Bold" panose="020F0704030504030204" pitchFamily="34" charset="0"/>
                <a:ea typeface="+mj-ea"/>
                <a:cs typeface="+mj-cs"/>
              </a:rPr>
              <a:t>Morales</a:t>
            </a:r>
          </a:p>
        </p:txBody>
      </p:sp>
      <p:pic>
        <p:nvPicPr>
          <p:cNvPr id="5" name="Imagen 4" descr="C:\Users\Alumno\Desktop\logo admin16-20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580" y="0"/>
            <a:ext cx="2755232" cy="32231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2618004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135560" y="1124744"/>
            <a:ext cx="7854696" cy="4896544"/>
          </a:xfr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45720" rIns="18288" bIns="45720" rtlCol="0">
            <a:noAutofit/>
          </a:bodyPr>
          <a:lstStyle/>
          <a:p>
            <a:pPr algn="ctr"/>
            <a:r>
              <a:rPr lang="es-MX" dirty="0">
                <a:solidFill>
                  <a:schemeClr val="accent1">
                    <a:lumMod val="75000"/>
                  </a:schemeClr>
                </a:solidFill>
                <a:latin typeface="Arial Rounded MT Bold" panose="020F0704030504030204" pitchFamily="34" charset="0"/>
              </a:rPr>
              <a:t>TERCERA ETAPA</a:t>
            </a:r>
          </a:p>
          <a:p>
            <a:pPr algn="l"/>
            <a:r>
              <a:rPr lang="es-MX" dirty="0">
                <a:solidFill>
                  <a:schemeClr val="accent1">
                    <a:lumMod val="75000"/>
                  </a:schemeClr>
                </a:solidFill>
                <a:latin typeface="Arial Rounded MT Bold" panose="020F0704030504030204" pitchFamily="34" charset="0"/>
              </a:rPr>
              <a:t>Los compuestos no saturados, en  presencia de catalizadores naturales, se polimerizan y ciclizan para dar origen a hidrocarburos de tipo nafténico y parafínico. Los aromáticos se forman, presumiblemente, por      reacciones   de    condensación acompañando al craqueo y ciclización, o durante la descomposición de las proteínas.</a:t>
            </a:r>
          </a:p>
          <a:p>
            <a:pPr algn="l"/>
            <a:endParaRPr lang="es-MX" dirty="0">
              <a:solidFill>
                <a:schemeClr val="accent1">
                  <a:lumMod val="75000"/>
                </a:schemeClr>
              </a:solidFill>
              <a:latin typeface="Arial Rounded MT Bold" panose="020F0704030504030204" pitchFamily="34" charset="0"/>
            </a:endParaRPr>
          </a:p>
          <a:p>
            <a:pPr algn="l"/>
            <a:r>
              <a:rPr lang="es-MX" dirty="0">
                <a:solidFill>
                  <a:schemeClr val="accent1">
                    <a:lumMod val="75000"/>
                  </a:schemeClr>
                </a:solidFill>
                <a:latin typeface="Arial Rounded MT Bold" panose="020F0704030504030204" pitchFamily="34" charset="0"/>
              </a:rPr>
              <a:t>Visita </a:t>
            </a:r>
          </a:p>
          <a:p>
            <a:pPr algn="ctr"/>
            <a:r>
              <a:rPr lang="es-MX" dirty="0">
                <a:solidFill>
                  <a:schemeClr val="accent1">
                    <a:lumMod val="75000"/>
                  </a:schemeClr>
                </a:solidFill>
                <a:latin typeface="Arial Rounded MT Bold" panose="020F0704030504030204" pitchFamily="34" charset="0"/>
              </a:rPr>
              <a:t>http://www.youtube.com/watch?v=fLKy8aYHylU</a:t>
            </a:r>
          </a:p>
          <a:p>
            <a:pPr algn="ctr"/>
            <a:endParaRPr lang="es-MX" dirty="0">
              <a:solidFill>
                <a:schemeClr val="accent1">
                  <a:lumMod val="75000"/>
                </a:schemeClr>
              </a:solidFill>
            </a:endParaRPr>
          </a:p>
        </p:txBody>
      </p:sp>
    </p:spTree>
    <p:extLst>
      <p:ext uri="{BB962C8B-B14F-4D97-AF65-F5344CB8AC3E}">
        <p14:creationId xmlns:p14="http://schemas.microsoft.com/office/powerpoint/2010/main" val="71790568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071664" y="2276872"/>
            <a:ext cx="6009650" cy="1185858"/>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ctr">
            <a:normAutofit/>
            <a:scene3d>
              <a:camera prst="orthographicFront"/>
              <a:lightRig rig="freezing" dir="t">
                <a:rot lat="0" lon="0" rev="5640000"/>
              </a:lightRig>
            </a:scene3d>
            <a:sp3d prstMaterial="flat">
              <a:bevelT w="38100" h="38100"/>
              <a:contourClr>
                <a:schemeClr val="tx2"/>
              </a:contourClr>
            </a:sp3d>
          </a:bodyPr>
          <a:lstStyle/>
          <a:p>
            <a:pPr algn="ctr"/>
            <a:r>
              <a:rPr lang="es-MX" sz="4400" dirty="0">
                <a:latin typeface="Arial Rounded MT Bold" panose="020F0704030504030204" pitchFamily="34" charset="0"/>
              </a:rPr>
              <a:t>TIPOS DE PETRÓLEO</a:t>
            </a:r>
          </a:p>
        </p:txBody>
      </p:sp>
    </p:spTree>
    <p:extLst>
      <p:ext uri="{BB962C8B-B14F-4D97-AF65-F5344CB8AC3E}">
        <p14:creationId xmlns:p14="http://schemas.microsoft.com/office/powerpoint/2010/main" val="16583403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022556" y="207159"/>
            <a:ext cx="4429156" cy="614354"/>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ctr">
            <a:normAutofit/>
            <a:scene3d>
              <a:camera prst="orthographicFront"/>
              <a:lightRig rig="freezing" dir="t">
                <a:rot lat="0" lon="0" rev="5640000"/>
              </a:lightRig>
            </a:scene3d>
            <a:sp3d prstMaterial="flat">
              <a:bevelT w="38100" h="38100"/>
              <a:contourClr>
                <a:schemeClr val="tx2"/>
              </a:contourClr>
            </a:sp3d>
          </a:bodyPr>
          <a:lstStyle/>
          <a:p>
            <a:pPr algn="ctr"/>
            <a:r>
              <a:rPr lang="es-MX" sz="2400" dirty="0">
                <a:latin typeface="Arial Rounded MT Bold" panose="020F0704030504030204" pitchFamily="34" charset="0"/>
              </a:rPr>
              <a:t>PETROLEOS PARAFÍNICOS</a:t>
            </a:r>
          </a:p>
        </p:txBody>
      </p:sp>
      <p:sp>
        <p:nvSpPr>
          <p:cNvPr id="3" name="2 Subtítulo"/>
          <p:cNvSpPr>
            <a:spLocks noGrp="1"/>
          </p:cNvSpPr>
          <p:nvPr>
            <p:ph type="subTitle" idx="1"/>
          </p:nvPr>
        </p:nvSpPr>
        <p:spPr>
          <a:xfrm>
            <a:off x="2158650" y="984065"/>
            <a:ext cx="7854696" cy="1349912"/>
          </a:xfr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45720" rIns="18288" bIns="45720" rtlCol="0">
            <a:normAutofit/>
          </a:bodyPr>
          <a:lstStyle/>
          <a:p>
            <a:pPr algn="l"/>
            <a:r>
              <a:rPr lang="es-MX" dirty="0" smtClean="0">
                <a:solidFill>
                  <a:schemeClr val="accent1">
                    <a:lumMod val="75000"/>
                  </a:schemeClr>
                </a:solidFill>
              </a:rPr>
              <a:t> </a:t>
            </a:r>
            <a:r>
              <a:rPr lang="es-MX" dirty="0">
                <a:solidFill>
                  <a:schemeClr val="accent1">
                    <a:lumMod val="75000"/>
                  </a:schemeClr>
                </a:solidFill>
                <a:latin typeface="Arial Rounded MT Bold" panose="020F0704030504030204" pitchFamily="34" charset="0"/>
              </a:rPr>
              <a:t>Son de color claro, fluidos y de baja densidad (0,75 a 0,85 g/</a:t>
            </a:r>
            <a:r>
              <a:rPr lang="es-MX" dirty="0" err="1">
                <a:solidFill>
                  <a:schemeClr val="accent1">
                    <a:lumMod val="75000"/>
                  </a:schemeClr>
                </a:solidFill>
                <a:latin typeface="Arial Rounded MT Bold" panose="020F0704030504030204" pitchFamily="34" charset="0"/>
              </a:rPr>
              <a:t>mL</a:t>
            </a:r>
            <a:r>
              <a:rPr lang="es-MX" dirty="0">
                <a:solidFill>
                  <a:schemeClr val="accent1">
                    <a:lumMod val="75000"/>
                  </a:schemeClr>
                </a:solidFill>
                <a:latin typeface="Arial Rounded MT Bold" panose="020F0704030504030204" pitchFamily="34" charset="0"/>
              </a:rPr>
              <a:t>). De éstos se extrae gran cantidad de gasolina, queroseno y aceites lubricantes.</a:t>
            </a:r>
          </a:p>
        </p:txBody>
      </p:sp>
      <p:sp>
        <p:nvSpPr>
          <p:cNvPr id="4" name="1 Título"/>
          <p:cNvSpPr txBox="1">
            <a:spLocks/>
          </p:cNvSpPr>
          <p:nvPr/>
        </p:nvSpPr>
        <p:spPr>
          <a:xfrm>
            <a:off x="3274199" y="2554110"/>
            <a:ext cx="6072230" cy="614354"/>
          </a:xfrm>
          <a:prstGeom prst="rect">
            <a:avLst/>
          </a:prstGeo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anchor="ctr">
            <a:normAutofit fontScale="62500" lnSpcReduction="20000"/>
            <a:scene3d>
              <a:camera prst="orthographicFront"/>
              <a:lightRig rig="freezing" dir="t">
                <a:rot lat="0" lon="0" rev="5640000"/>
              </a:lightRig>
            </a:scene3d>
            <a:sp3d prstMaterial="flat">
              <a:bevelT w="38100" h="38100"/>
              <a:contourClr>
                <a:schemeClr val="tx2"/>
              </a:contourClr>
            </a:sp3d>
          </a:bodyPr>
          <a:lstStyle>
            <a:lvl1pPr algn="ctr">
              <a:spcBef>
                <a:spcPct val="0"/>
              </a:spcBef>
              <a:buNone/>
              <a:defRPr kumimoji="0" sz="4400" b="1">
                <a:ln>
                  <a:noFill/>
                </a:ln>
                <a:solidFill>
                  <a:schemeClr val="bg1"/>
                </a:solidFill>
                <a:effectLst>
                  <a:outerShdw blurRad="38100" dist="25400" dir="5400000" algn="tl" rotWithShape="0">
                    <a:srgbClr val="000000">
                      <a:alpha val="43000"/>
                    </a:srgbClr>
                  </a:outerShdw>
                </a:effectLst>
                <a:latin typeface="Arial Rounded MT Bold" panose="020F0704030504030204" pitchFamily="34" charset="0"/>
                <a:ea typeface="+mj-ea"/>
                <a:cs typeface="+mj-cs"/>
              </a:defRPr>
            </a:lvl1pPr>
          </a:lstStyle>
          <a:p>
            <a:r>
              <a:rPr lang="es-MX" dirty="0">
                <a:solidFill>
                  <a:schemeClr val="tx1"/>
                </a:solidFill>
              </a:rPr>
              <a:t>PETROLEOS DE TIPO ASFÁLTICO</a:t>
            </a:r>
          </a:p>
        </p:txBody>
      </p:sp>
      <p:sp>
        <p:nvSpPr>
          <p:cNvPr id="5" name="1 Título"/>
          <p:cNvSpPr txBox="1">
            <a:spLocks/>
          </p:cNvSpPr>
          <p:nvPr/>
        </p:nvSpPr>
        <p:spPr>
          <a:xfrm>
            <a:off x="4095736" y="4914442"/>
            <a:ext cx="4429156" cy="614354"/>
          </a:xfrm>
          <a:prstGeom prst="rect">
            <a:avLst/>
          </a:prstGeo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anchor="ctr">
            <a:normAutofit fontScale="55000" lnSpcReduction="20000"/>
            <a:scene3d>
              <a:camera prst="orthographicFront"/>
              <a:lightRig rig="freezing" dir="t">
                <a:rot lat="0" lon="0" rev="5640000"/>
              </a:lightRig>
            </a:scene3d>
            <a:sp3d prstMaterial="flat">
              <a:bevelT w="38100" h="38100"/>
              <a:contourClr>
                <a:schemeClr val="tx2"/>
              </a:contourClr>
            </a:sp3d>
          </a:bodyPr>
          <a:lstStyle>
            <a:lvl1pPr algn="ctr">
              <a:spcBef>
                <a:spcPct val="0"/>
              </a:spcBef>
              <a:buNone/>
              <a:defRPr kumimoji="0" sz="4400" b="1">
                <a:ln>
                  <a:noFill/>
                </a:ln>
                <a:solidFill>
                  <a:schemeClr val="bg1"/>
                </a:solidFill>
                <a:effectLst>
                  <a:outerShdw blurRad="38100" dist="25400" dir="5400000" algn="tl" rotWithShape="0">
                    <a:srgbClr val="000000">
                      <a:alpha val="43000"/>
                    </a:srgbClr>
                  </a:outerShdw>
                </a:effectLst>
                <a:latin typeface="Arial Rounded MT Bold" panose="020F0704030504030204" pitchFamily="34" charset="0"/>
                <a:ea typeface="+mj-ea"/>
                <a:cs typeface="+mj-cs"/>
              </a:defRPr>
            </a:lvl1pPr>
          </a:lstStyle>
          <a:p>
            <a:r>
              <a:rPr lang="es-MX" dirty="0">
                <a:solidFill>
                  <a:schemeClr val="tx1"/>
                </a:solidFill>
              </a:rPr>
              <a:t>PETROLEOS DE BASE MIXTA</a:t>
            </a:r>
          </a:p>
        </p:txBody>
      </p:sp>
      <p:sp>
        <p:nvSpPr>
          <p:cNvPr id="6" name="2 Subtítulo"/>
          <p:cNvSpPr txBox="1">
            <a:spLocks/>
          </p:cNvSpPr>
          <p:nvPr/>
        </p:nvSpPr>
        <p:spPr>
          <a:xfrm>
            <a:off x="2309786" y="3296584"/>
            <a:ext cx="7854696" cy="1428760"/>
          </a:xfrm>
          <a:prstGeom prst="rect">
            <a:avLst/>
          </a:prstGeo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rIns="18288">
            <a:normAutofit fontScale="92500" lnSpcReduction="20000"/>
          </a:bodyPr>
          <a:lstStyle>
            <a:lvl1pPr marR="45720" indent="0" algn="ctr">
              <a:spcBef>
                <a:spcPct val="20000"/>
              </a:spcBef>
              <a:buClr>
                <a:schemeClr val="accent3"/>
              </a:buClr>
              <a:buSzPct val="95000"/>
              <a:buFont typeface="Wingdings 2"/>
              <a:buNone/>
              <a:defRPr kumimoji="0" sz="2600">
                <a:solidFill>
                  <a:schemeClr val="accent1">
                    <a:lumMod val="75000"/>
                  </a:schemeClr>
                </a:solidFill>
              </a:defRPr>
            </a:lvl1pPr>
            <a:lvl2pPr indent="0" algn="ctr">
              <a:spcBef>
                <a:spcPct val="20000"/>
              </a:spcBef>
              <a:buClr>
                <a:schemeClr val="accent1"/>
              </a:buClr>
              <a:buSzPct val="85000"/>
              <a:buFont typeface="Wingdings 2"/>
              <a:buNone/>
              <a:defRPr kumimoji="0" sz="2400"/>
            </a:lvl2pPr>
            <a:lvl3pPr indent="0" algn="ctr">
              <a:spcBef>
                <a:spcPct val="20000"/>
              </a:spcBef>
              <a:buClr>
                <a:schemeClr val="accent2"/>
              </a:buClr>
              <a:buSzPct val="70000"/>
              <a:buFont typeface="Wingdings 2"/>
              <a:buNone/>
              <a:defRPr kumimoji="0" sz="2100"/>
            </a:lvl3pPr>
            <a:lvl4pPr indent="0" algn="ctr">
              <a:spcBef>
                <a:spcPct val="20000"/>
              </a:spcBef>
              <a:buClr>
                <a:schemeClr val="accent3"/>
              </a:buClr>
              <a:buSzPct val="65000"/>
              <a:buFont typeface="Wingdings 2"/>
              <a:buNone/>
              <a:defRPr kumimoji="0" sz="2000"/>
            </a:lvl4pPr>
            <a:lvl5pPr indent="0" algn="ctr">
              <a:spcBef>
                <a:spcPct val="20000"/>
              </a:spcBef>
              <a:buClr>
                <a:schemeClr val="accent4"/>
              </a:buClr>
              <a:buSzPct val="65000"/>
              <a:buFont typeface="Wingdings 2"/>
              <a:buNone/>
              <a:defRPr kumimoji="0" sz="2000"/>
            </a:lvl5pPr>
            <a:lvl6pPr indent="0" algn="ctr">
              <a:spcBef>
                <a:spcPct val="20000"/>
              </a:spcBef>
              <a:buClr>
                <a:schemeClr val="accent5"/>
              </a:buClr>
              <a:buSzPct val="80000"/>
              <a:buFont typeface="Wingdings 2"/>
              <a:buNone/>
              <a:defRPr kumimoji="0"/>
            </a:lvl6pPr>
            <a:lvl7pPr indent="0" algn="ctr">
              <a:spcBef>
                <a:spcPct val="20000"/>
              </a:spcBef>
              <a:buClr>
                <a:schemeClr val="accent6"/>
              </a:buClr>
              <a:buSzPct val="80000"/>
              <a:buFont typeface="Wingdings 2"/>
              <a:buNone/>
              <a:defRPr kumimoji="0" sz="1600" baseline="0"/>
            </a:lvl7pPr>
            <a:lvl8pPr indent="0" algn="ctr">
              <a:spcBef>
                <a:spcPct val="20000"/>
              </a:spcBef>
              <a:buClr>
                <a:schemeClr val="tx2"/>
              </a:buClr>
              <a:buNone/>
              <a:defRPr kumimoji="0" sz="1600"/>
            </a:lvl8pPr>
            <a:lvl9pPr indent="0" algn="ctr">
              <a:spcBef>
                <a:spcPct val="20000"/>
              </a:spcBef>
              <a:buClr>
                <a:schemeClr val="tx2"/>
              </a:buClr>
              <a:buFontTx/>
              <a:buNone/>
              <a:defRPr kumimoji="0" sz="1400" baseline="0"/>
            </a:lvl9pPr>
          </a:lstStyle>
          <a:p>
            <a:endParaRPr lang="es-MX" dirty="0"/>
          </a:p>
          <a:p>
            <a:pPr algn="l"/>
            <a:r>
              <a:rPr lang="es-MX" dirty="0">
                <a:latin typeface="Arial Rounded MT Bold" panose="020F0704030504030204" pitchFamily="34" charset="0"/>
              </a:rPr>
              <a:t>Son negros, viscosos y de elevada densidad (0,95 g/</a:t>
            </a:r>
            <a:r>
              <a:rPr lang="es-MX" dirty="0" err="1">
                <a:latin typeface="Arial Rounded MT Bold" panose="020F0704030504030204" pitchFamily="34" charset="0"/>
              </a:rPr>
              <a:t>mL</a:t>
            </a:r>
            <a:r>
              <a:rPr lang="es-MX" dirty="0">
                <a:latin typeface="Arial Rounded MT Bold" panose="020F0704030504030204" pitchFamily="34" charset="0"/>
              </a:rPr>
              <a:t>). De éstos se extrae poca gasolina y aceite combustible.  Queda residuo asfáltico.</a:t>
            </a:r>
          </a:p>
          <a:p>
            <a:endParaRPr lang="es-MX" dirty="0"/>
          </a:p>
        </p:txBody>
      </p:sp>
      <p:sp>
        <p:nvSpPr>
          <p:cNvPr id="7" name="2 Subtítulo"/>
          <p:cNvSpPr txBox="1">
            <a:spLocks/>
          </p:cNvSpPr>
          <p:nvPr/>
        </p:nvSpPr>
        <p:spPr>
          <a:xfrm>
            <a:off x="2158650" y="5656916"/>
            <a:ext cx="7854696" cy="952064"/>
          </a:xfrm>
          <a:prstGeom prst="rect">
            <a:avLst/>
          </a:prstGeo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rIns="18288">
            <a:normAutofit/>
          </a:bodyPr>
          <a:lstStyle>
            <a:lvl1pPr marR="45720" indent="0" algn="ctr">
              <a:spcBef>
                <a:spcPct val="20000"/>
              </a:spcBef>
              <a:buClr>
                <a:schemeClr val="accent3"/>
              </a:buClr>
              <a:buSzPct val="95000"/>
              <a:buFont typeface="Wingdings 2"/>
              <a:buNone/>
              <a:defRPr kumimoji="0" sz="2600">
                <a:solidFill>
                  <a:schemeClr val="accent1">
                    <a:lumMod val="75000"/>
                  </a:schemeClr>
                </a:solidFill>
              </a:defRPr>
            </a:lvl1pPr>
            <a:lvl2pPr indent="0" algn="ctr">
              <a:spcBef>
                <a:spcPct val="20000"/>
              </a:spcBef>
              <a:buClr>
                <a:schemeClr val="accent1"/>
              </a:buClr>
              <a:buSzPct val="85000"/>
              <a:buFont typeface="Wingdings 2"/>
              <a:buNone/>
              <a:defRPr kumimoji="0" sz="2400"/>
            </a:lvl2pPr>
            <a:lvl3pPr indent="0" algn="ctr">
              <a:spcBef>
                <a:spcPct val="20000"/>
              </a:spcBef>
              <a:buClr>
                <a:schemeClr val="accent2"/>
              </a:buClr>
              <a:buSzPct val="70000"/>
              <a:buFont typeface="Wingdings 2"/>
              <a:buNone/>
              <a:defRPr kumimoji="0" sz="2100"/>
            </a:lvl3pPr>
            <a:lvl4pPr indent="0" algn="ctr">
              <a:spcBef>
                <a:spcPct val="20000"/>
              </a:spcBef>
              <a:buClr>
                <a:schemeClr val="accent3"/>
              </a:buClr>
              <a:buSzPct val="65000"/>
              <a:buFont typeface="Wingdings 2"/>
              <a:buNone/>
              <a:defRPr kumimoji="0" sz="2000"/>
            </a:lvl4pPr>
            <a:lvl5pPr indent="0" algn="ctr">
              <a:spcBef>
                <a:spcPct val="20000"/>
              </a:spcBef>
              <a:buClr>
                <a:schemeClr val="accent4"/>
              </a:buClr>
              <a:buSzPct val="65000"/>
              <a:buFont typeface="Wingdings 2"/>
              <a:buNone/>
              <a:defRPr kumimoji="0" sz="2000"/>
            </a:lvl5pPr>
            <a:lvl6pPr indent="0" algn="ctr">
              <a:spcBef>
                <a:spcPct val="20000"/>
              </a:spcBef>
              <a:buClr>
                <a:schemeClr val="accent5"/>
              </a:buClr>
              <a:buSzPct val="80000"/>
              <a:buFont typeface="Wingdings 2"/>
              <a:buNone/>
              <a:defRPr kumimoji="0"/>
            </a:lvl6pPr>
            <a:lvl7pPr indent="0" algn="ctr">
              <a:spcBef>
                <a:spcPct val="20000"/>
              </a:spcBef>
              <a:buClr>
                <a:schemeClr val="accent6"/>
              </a:buClr>
              <a:buSzPct val="80000"/>
              <a:buFont typeface="Wingdings 2"/>
              <a:buNone/>
              <a:defRPr kumimoji="0" sz="1600" baseline="0"/>
            </a:lvl7pPr>
            <a:lvl8pPr indent="0" algn="ctr">
              <a:spcBef>
                <a:spcPct val="20000"/>
              </a:spcBef>
              <a:buClr>
                <a:schemeClr val="tx2"/>
              </a:buClr>
              <a:buNone/>
              <a:defRPr kumimoji="0" sz="1600"/>
            </a:lvl8pPr>
            <a:lvl9pPr indent="0" algn="ctr">
              <a:spcBef>
                <a:spcPct val="20000"/>
              </a:spcBef>
              <a:buClr>
                <a:schemeClr val="tx2"/>
              </a:buClr>
              <a:buFontTx/>
              <a:buNone/>
              <a:defRPr kumimoji="0" sz="1400" baseline="0"/>
            </a:lvl9pPr>
          </a:lstStyle>
          <a:p>
            <a:pPr algn="l"/>
            <a:r>
              <a:rPr lang="es-MX" sz="2400" dirty="0">
                <a:latin typeface="Arial Rounded MT Bold" panose="020F0704030504030204" pitchFamily="34" charset="0"/>
              </a:rPr>
              <a:t>Tienen características y rendimientos entre las otras dos categorías.</a:t>
            </a:r>
          </a:p>
        </p:txBody>
      </p:sp>
    </p:spTree>
    <p:extLst>
      <p:ext uri="{BB962C8B-B14F-4D97-AF65-F5344CB8AC3E}">
        <p14:creationId xmlns:p14="http://schemas.microsoft.com/office/powerpoint/2010/main" val="32171897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95802" y="571480"/>
            <a:ext cx="3000396" cy="928694"/>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ctr">
            <a:normAutofit/>
            <a:scene3d>
              <a:camera prst="orthographicFront"/>
              <a:lightRig rig="freezing" dir="t">
                <a:rot lat="0" lon="0" rev="5640000"/>
              </a:lightRig>
            </a:scene3d>
            <a:sp3d prstMaterial="flat">
              <a:bevelT w="38100" h="38100"/>
              <a:contourClr>
                <a:schemeClr val="tx2"/>
              </a:contourClr>
            </a:sp3d>
          </a:bodyPr>
          <a:lstStyle/>
          <a:p>
            <a:pPr algn="ctr"/>
            <a:r>
              <a:rPr lang="es-MX" sz="4400" dirty="0">
                <a:latin typeface="Arial Rounded MT Bold" panose="020F0704030504030204" pitchFamily="34" charset="0"/>
              </a:rPr>
              <a:t>TIPOS</a:t>
            </a:r>
          </a:p>
        </p:txBody>
      </p:sp>
      <p:sp>
        <p:nvSpPr>
          <p:cNvPr id="3" name="2 Subtítulo"/>
          <p:cNvSpPr>
            <a:spLocks noGrp="1"/>
          </p:cNvSpPr>
          <p:nvPr>
            <p:ph type="subTitle" idx="1"/>
          </p:nvPr>
        </p:nvSpPr>
        <p:spPr>
          <a:xfrm>
            <a:off x="2168652" y="2348880"/>
            <a:ext cx="7854696" cy="3730736"/>
          </a:xfr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45720" rIns="18288" bIns="45720" rtlCol="0">
            <a:normAutofit/>
          </a:bodyPr>
          <a:lstStyle/>
          <a:p>
            <a:pPr algn="l"/>
            <a:r>
              <a:rPr lang="es-MX" dirty="0">
                <a:solidFill>
                  <a:schemeClr val="accent1">
                    <a:lumMod val="75000"/>
                  </a:schemeClr>
                </a:solidFill>
                <a:latin typeface="Arial Rounded MT Bold" panose="020F0704030504030204" pitchFamily="34" charset="0"/>
              </a:rPr>
              <a:t>Son miles los compuestos químicos que constituyen el petróleo, y, entre muchas otras propiedades, estos compuestos se diferencian por su volatilidad (dependiendo de la temperatura de ebullición). Al calentarse el petróleo, se evaporan preferentemente los compuestos ligeros (de estructura química sencilla y bajo peso molecular), de tal manera que conforme aumenta la temperatura, los componentes más pesados van incorporándose al vapor.</a:t>
            </a:r>
          </a:p>
          <a:p>
            <a:pPr algn="ctr"/>
            <a:endParaRPr lang="es-MX" dirty="0">
              <a:solidFill>
                <a:schemeClr val="accent1">
                  <a:lumMod val="75000"/>
                </a:schemeClr>
              </a:solidFill>
            </a:endParaRPr>
          </a:p>
          <a:p>
            <a:pPr algn="ctr"/>
            <a:endParaRPr lang="es-MX" dirty="0">
              <a:solidFill>
                <a:schemeClr val="accent1">
                  <a:lumMod val="75000"/>
                </a:schemeClr>
              </a:solidFill>
            </a:endParaRPr>
          </a:p>
        </p:txBody>
      </p:sp>
    </p:spTree>
    <p:extLst>
      <p:ext uri="{BB962C8B-B14F-4D97-AF65-F5344CB8AC3E}">
        <p14:creationId xmlns:p14="http://schemas.microsoft.com/office/powerpoint/2010/main" val="39992317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057400" y="571480"/>
            <a:ext cx="7854696" cy="5929354"/>
          </a:xfr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45720" rIns="18288" bIns="45720" rtlCol="0">
            <a:normAutofit/>
          </a:bodyPr>
          <a:lstStyle/>
          <a:p>
            <a:pPr algn="ctr"/>
            <a:endParaRPr lang="es-MX" dirty="0">
              <a:solidFill>
                <a:schemeClr val="accent1">
                  <a:lumMod val="75000"/>
                </a:schemeClr>
              </a:solidFill>
            </a:endParaRPr>
          </a:p>
          <a:p>
            <a:pPr algn="l"/>
            <a:r>
              <a:rPr lang="es-MX" dirty="0">
                <a:solidFill>
                  <a:schemeClr val="accent1">
                    <a:lumMod val="75000"/>
                  </a:schemeClr>
                </a:solidFill>
                <a:latin typeface="Arial Rounded MT Bold" panose="020F0704030504030204" pitchFamily="34" charset="0"/>
              </a:rPr>
              <a:t>Las curvas de destilación TBP (del inglés “true boiling </a:t>
            </a:r>
            <a:r>
              <a:rPr lang="es-MX" dirty="0" err="1">
                <a:solidFill>
                  <a:schemeClr val="accent1">
                    <a:lumMod val="75000"/>
                  </a:schemeClr>
                </a:solidFill>
                <a:latin typeface="Arial Rounded MT Bold" panose="020F0704030504030204" pitchFamily="34" charset="0"/>
              </a:rPr>
              <a:t>point</a:t>
            </a:r>
            <a:r>
              <a:rPr lang="es-MX" dirty="0">
                <a:solidFill>
                  <a:schemeClr val="accent1">
                    <a:lumMod val="75000"/>
                  </a:schemeClr>
                </a:solidFill>
                <a:latin typeface="Arial Rounded MT Bold" panose="020F0704030504030204" pitchFamily="34" charset="0"/>
              </a:rPr>
              <a:t>”, temperatura de ebullición real) distinguen a los diferentes tipos de petróleo y definen los rendimientos que se pueden obtener de los productos por separación directa.</a:t>
            </a:r>
          </a:p>
          <a:p>
            <a:pPr algn="l"/>
            <a:r>
              <a:rPr lang="es-MX" dirty="0">
                <a:solidFill>
                  <a:schemeClr val="accent1">
                    <a:lumMod val="75000"/>
                  </a:schemeClr>
                </a:solidFill>
                <a:latin typeface="Arial Rounded MT Bold" panose="020F0704030504030204" pitchFamily="34" charset="0"/>
              </a:rPr>
              <a:t> </a:t>
            </a:r>
          </a:p>
          <a:p>
            <a:pPr algn="l"/>
            <a:r>
              <a:rPr lang="es-MX" dirty="0">
                <a:solidFill>
                  <a:schemeClr val="accent1">
                    <a:lumMod val="75000"/>
                  </a:schemeClr>
                </a:solidFill>
                <a:latin typeface="Arial Rounded MT Bold" panose="020F0704030504030204" pitchFamily="34" charset="0"/>
              </a:rPr>
              <a:t>Por ejemplo, mientras que en el crudo Istmo se obtiene un rendimiento directo de 26% volumétrico de gasolina, en el Maya sólo se obtiene 15.7%.</a:t>
            </a:r>
          </a:p>
          <a:p>
            <a:pPr algn="l"/>
            <a:endParaRPr lang="es-MX" dirty="0">
              <a:solidFill>
                <a:schemeClr val="accent1">
                  <a:lumMod val="75000"/>
                </a:schemeClr>
              </a:solidFill>
              <a:latin typeface="Arial Rounded MT Bold" panose="020F0704030504030204" pitchFamily="34" charset="0"/>
            </a:endParaRPr>
          </a:p>
          <a:p>
            <a:pPr algn="l"/>
            <a:r>
              <a:rPr lang="es-MX" dirty="0">
                <a:solidFill>
                  <a:schemeClr val="accent1">
                    <a:lumMod val="75000"/>
                  </a:schemeClr>
                </a:solidFill>
                <a:latin typeface="Arial Rounded MT Bold" panose="020F0704030504030204" pitchFamily="34" charset="0"/>
              </a:rPr>
              <a:t>http://www.youtube.com/watch?v=rCM3XdiSR04&amp;feature=related</a:t>
            </a:r>
          </a:p>
          <a:p>
            <a:pPr algn="l"/>
            <a:r>
              <a:rPr lang="es-MX" dirty="0">
                <a:solidFill>
                  <a:schemeClr val="accent1">
                    <a:lumMod val="75000"/>
                  </a:schemeClr>
                </a:solidFill>
                <a:latin typeface="Arial Rounded MT Bold" panose="020F0704030504030204" pitchFamily="34" charset="0"/>
              </a:rPr>
              <a:t>http://www.youtube.com/watch?v=Z714GNvjXKI&amp;feature=related</a:t>
            </a:r>
          </a:p>
          <a:p>
            <a:pPr algn="ctr"/>
            <a:endParaRPr lang="es-MX" dirty="0">
              <a:solidFill>
                <a:schemeClr val="accent1">
                  <a:lumMod val="75000"/>
                </a:schemeClr>
              </a:solidFill>
            </a:endParaRPr>
          </a:p>
          <a:p>
            <a:pPr algn="ctr"/>
            <a:endParaRPr lang="es-MX" dirty="0">
              <a:solidFill>
                <a:schemeClr val="accent1">
                  <a:lumMod val="75000"/>
                </a:schemeClr>
              </a:solidFill>
            </a:endParaRPr>
          </a:p>
          <a:p>
            <a:pPr algn="ctr"/>
            <a:endParaRPr lang="es-MX" dirty="0">
              <a:solidFill>
                <a:schemeClr val="accent1">
                  <a:lumMod val="75000"/>
                </a:schemeClr>
              </a:solidFill>
            </a:endParaRPr>
          </a:p>
          <a:p>
            <a:pPr algn="ctr"/>
            <a:endParaRPr lang="es-MX" dirty="0">
              <a:solidFill>
                <a:schemeClr val="accent1">
                  <a:lumMod val="75000"/>
                </a:schemeClr>
              </a:solidFill>
            </a:endParaRPr>
          </a:p>
          <a:p>
            <a:pPr algn="ctr"/>
            <a:endParaRPr lang="es-MX" dirty="0">
              <a:solidFill>
                <a:schemeClr val="accent1">
                  <a:lumMod val="75000"/>
                </a:schemeClr>
              </a:solidFill>
            </a:endParaRPr>
          </a:p>
          <a:p>
            <a:pPr algn="ctr"/>
            <a:endParaRPr lang="es-MX" dirty="0">
              <a:solidFill>
                <a:schemeClr val="accent1">
                  <a:lumMod val="75000"/>
                </a:schemeClr>
              </a:solidFill>
            </a:endParaRPr>
          </a:p>
          <a:p>
            <a:pPr algn="ctr"/>
            <a:endParaRPr lang="es-MX" dirty="0">
              <a:solidFill>
                <a:schemeClr val="accent1">
                  <a:lumMod val="75000"/>
                </a:schemeClr>
              </a:solidFill>
            </a:endParaRPr>
          </a:p>
          <a:p>
            <a:pPr algn="ctr"/>
            <a:endParaRPr lang="es-MX" dirty="0">
              <a:solidFill>
                <a:schemeClr val="accent1">
                  <a:lumMod val="75000"/>
                </a:schemeClr>
              </a:solidFill>
            </a:endParaRPr>
          </a:p>
        </p:txBody>
      </p:sp>
    </p:spTree>
    <p:extLst>
      <p:ext uri="{BB962C8B-B14F-4D97-AF65-F5344CB8AC3E}">
        <p14:creationId xmlns:p14="http://schemas.microsoft.com/office/powerpoint/2010/main" val="27312379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057400" y="3857628"/>
            <a:ext cx="1895460" cy="2643206"/>
          </a:xfrm>
        </p:spPr>
        <p:txBody>
          <a:bodyPr>
            <a:normAutofit/>
          </a:bodyPr>
          <a:lstStyle/>
          <a:p>
            <a:endParaRPr lang="es-MX" dirty="0" smtClean="0"/>
          </a:p>
          <a:p>
            <a:pPr algn="l"/>
            <a:endParaRPr lang="es-MX" sz="3200" dirty="0"/>
          </a:p>
          <a:p>
            <a:endParaRPr lang="es-MX" dirty="0" smtClean="0"/>
          </a:p>
        </p:txBody>
      </p:sp>
      <p:graphicFrame>
        <p:nvGraphicFramePr>
          <p:cNvPr id="4" name="3 Tabla"/>
          <p:cNvGraphicFramePr>
            <a:graphicFrameLocks noGrp="1"/>
          </p:cNvGraphicFramePr>
          <p:nvPr>
            <p:extLst/>
          </p:nvPr>
        </p:nvGraphicFramePr>
        <p:xfrm>
          <a:off x="2595538" y="2667343"/>
          <a:ext cx="7000924" cy="3969073"/>
        </p:xfrm>
        <a:graphic>
          <a:graphicData uri="http://schemas.openxmlformats.org/drawingml/2006/table">
            <a:tbl>
              <a:tblPr/>
              <a:tblGrid>
                <a:gridCol w="2333122"/>
                <a:gridCol w="2333901"/>
                <a:gridCol w="2333901"/>
              </a:tblGrid>
              <a:tr h="729826">
                <a:tc>
                  <a:txBody>
                    <a:bodyPr/>
                    <a:lstStyle/>
                    <a:p>
                      <a:pPr algn="ctr">
                        <a:lnSpc>
                          <a:spcPct val="115000"/>
                        </a:lnSpc>
                        <a:spcAft>
                          <a:spcPts val="1000"/>
                        </a:spcAft>
                      </a:pPr>
                      <a:r>
                        <a:rPr lang="es-MX" sz="2400" b="1" dirty="0">
                          <a:solidFill>
                            <a:srgbClr val="FFFFFF"/>
                          </a:solidFill>
                          <a:latin typeface="Calibri"/>
                          <a:ea typeface="Calibri"/>
                          <a:cs typeface="Times New Roman"/>
                        </a:rPr>
                        <a:t>ACEITE CRUDO</a:t>
                      </a:r>
                      <a:endParaRPr lang="es-MX"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lnSpc>
                          <a:spcPct val="115000"/>
                        </a:lnSpc>
                        <a:spcAft>
                          <a:spcPts val="1000"/>
                        </a:spcAft>
                      </a:pPr>
                      <a:r>
                        <a:rPr lang="es-MX" sz="2400" b="1" dirty="0">
                          <a:solidFill>
                            <a:srgbClr val="FFFFFF"/>
                          </a:solidFill>
                          <a:latin typeface="Calibri"/>
                          <a:ea typeface="Calibri"/>
                          <a:cs typeface="Times New Roman"/>
                        </a:rPr>
                        <a:t>DENSIDAD    (g/cm</a:t>
                      </a:r>
                      <a:r>
                        <a:rPr lang="es-MX" sz="2400" b="1" baseline="30000" dirty="0">
                          <a:solidFill>
                            <a:srgbClr val="FFFFFF"/>
                          </a:solidFill>
                          <a:latin typeface="Calibri"/>
                          <a:ea typeface="Calibri"/>
                          <a:cs typeface="Times New Roman"/>
                        </a:rPr>
                        <a:t>3</a:t>
                      </a:r>
                      <a:r>
                        <a:rPr lang="es-MX" sz="2400" b="1" dirty="0">
                          <a:solidFill>
                            <a:srgbClr val="FFFFFF"/>
                          </a:solidFill>
                          <a:latin typeface="Calibri"/>
                          <a:ea typeface="Calibri"/>
                          <a:cs typeface="Times New Roman"/>
                        </a:rPr>
                        <a:t>)</a:t>
                      </a:r>
                      <a:endParaRPr lang="es-MX"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lnSpc>
                          <a:spcPct val="115000"/>
                        </a:lnSpc>
                        <a:spcAft>
                          <a:spcPts val="1000"/>
                        </a:spcAft>
                      </a:pPr>
                      <a:r>
                        <a:rPr lang="es-MX" sz="2400" b="1" dirty="0">
                          <a:solidFill>
                            <a:srgbClr val="FFFFFF"/>
                          </a:solidFill>
                          <a:latin typeface="Calibri"/>
                          <a:ea typeface="Calibri"/>
                          <a:cs typeface="Times New Roman"/>
                        </a:rPr>
                        <a:t>DENSIDAD GRADOS API</a:t>
                      </a:r>
                      <a:endParaRPr lang="es-MX"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625565">
                <a:tc>
                  <a:txBody>
                    <a:bodyPr/>
                    <a:lstStyle/>
                    <a:p>
                      <a:pPr>
                        <a:lnSpc>
                          <a:spcPct val="115000"/>
                        </a:lnSpc>
                        <a:spcAft>
                          <a:spcPts val="1000"/>
                        </a:spcAft>
                      </a:pPr>
                      <a:r>
                        <a:rPr lang="es-MX" sz="2400" b="1" dirty="0">
                          <a:solidFill>
                            <a:srgbClr val="FFFFFF"/>
                          </a:solidFill>
                          <a:latin typeface="Calibri"/>
                          <a:ea typeface="Calibri"/>
                          <a:cs typeface="Times New Roman"/>
                        </a:rPr>
                        <a:t>EXTRAPESADO</a:t>
                      </a:r>
                      <a:endParaRPr lang="es-MX"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457200" algn="ctr">
                        <a:lnSpc>
                          <a:spcPct val="115000"/>
                        </a:lnSpc>
                        <a:spcAft>
                          <a:spcPts val="1000"/>
                        </a:spcAft>
                      </a:pPr>
                      <a:r>
                        <a:rPr lang="es-MX" sz="2400" b="1" dirty="0">
                          <a:solidFill>
                            <a:srgbClr val="FFFFFF"/>
                          </a:solidFill>
                          <a:latin typeface="Calibri"/>
                          <a:ea typeface="Calibri"/>
                          <a:cs typeface="Times New Roman"/>
                        </a:rPr>
                        <a:t>&gt; 1.0</a:t>
                      </a:r>
                      <a:endParaRPr lang="es-MX"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a:lnSpc>
                          <a:spcPct val="115000"/>
                        </a:lnSpc>
                        <a:spcAft>
                          <a:spcPts val="1000"/>
                        </a:spcAft>
                      </a:pPr>
                      <a:r>
                        <a:rPr lang="es-MX" sz="2400" b="1" dirty="0">
                          <a:solidFill>
                            <a:srgbClr val="FFFFFF"/>
                          </a:solidFill>
                          <a:latin typeface="Calibri"/>
                          <a:ea typeface="Calibri"/>
                          <a:cs typeface="Times New Roman"/>
                        </a:rPr>
                        <a:t>10.0</a:t>
                      </a:r>
                      <a:endParaRPr lang="es-MX"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625565">
                <a:tc>
                  <a:txBody>
                    <a:bodyPr/>
                    <a:lstStyle/>
                    <a:p>
                      <a:pPr>
                        <a:lnSpc>
                          <a:spcPct val="115000"/>
                        </a:lnSpc>
                        <a:spcAft>
                          <a:spcPts val="1000"/>
                        </a:spcAft>
                      </a:pPr>
                      <a:r>
                        <a:rPr lang="es-MX" sz="2400" b="1" dirty="0">
                          <a:solidFill>
                            <a:srgbClr val="FFFFFF"/>
                          </a:solidFill>
                          <a:latin typeface="Calibri"/>
                          <a:ea typeface="Calibri"/>
                          <a:cs typeface="Times New Roman"/>
                        </a:rPr>
                        <a:t>PESADO</a:t>
                      </a:r>
                      <a:endParaRPr lang="es-MX"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a:lnSpc>
                          <a:spcPct val="115000"/>
                        </a:lnSpc>
                        <a:spcAft>
                          <a:spcPts val="1000"/>
                        </a:spcAft>
                      </a:pPr>
                      <a:r>
                        <a:rPr lang="es-MX" sz="2400" b="1">
                          <a:solidFill>
                            <a:srgbClr val="FFFFFF"/>
                          </a:solidFill>
                          <a:latin typeface="Calibri"/>
                          <a:ea typeface="Calibri"/>
                          <a:cs typeface="Times New Roman"/>
                        </a:rPr>
                        <a:t>1.0 – 0.92</a:t>
                      </a:r>
                      <a:endParaRPr lang="es-MX"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a:lnSpc>
                          <a:spcPct val="115000"/>
                        </a:lnSpc>
                        <a:spcAft>
                          <a:spcPts val="1000"/>
                        </a:spcAft>
                      </a:pPr>
                      <a:r>
                        <a:rPr lang="es-MX" sz="2400" b="1" dirty="0">
                          <a:solidFill>
                            <a:srgbClr val="FFFFFF"/>
                          </a:solidFill>
                          <a:latin typeface="Calibri"/>
                          <a:ea typeface="Calibri"/>
                          <a:cs typeface="Times New Roman"/>
                        </a:rPr>
                        <a:t>10.0 – 22.3</a:t>
                      </a:r>
                      <a:endParaRPr lang="es-MX"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625565">
                <a:tc>
                  <a:txBody>
                    <a:bodyPr/>
                    <a:lstStyle/>
                    <a:p>
                      <a:pPr>
                        <a:lnSpc>
                          <a:spcPct val="115000"/>
                        </a:lnSpc>
                        <a:spcAft>
                          <a:spcPts val="1000"/>
                        </a:spcAft>
                      </a:pPr>
                      <a:r>
                        <a:rPr lang="es-MX" sz="2400" b="1">
                          <a:solidFill>
                            <a:srgbClr val="FFFFFF"/>
                          </a:solidFill>
                          <a:latin typeface="Calibri"/>
                          <a:ea typeface="Calibri"/>
                          <a:cs typeface="Times New Roman"/>
                        </a:rPr>
                        <a:t>MEDIANO</a:t>
                      </a:r>
                      <a:endParaRPr lang="es-MX"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a:lnSpc>
                          <a:spcPct val="115000"/>
                        </a:lnSpc>
                        <a:spcAft>
                          <a:spcPts val="1000"/>
                        </a:spcAft>
                      </a:pPr>
                      <a:r>
                        <a:rPr lang="es-MX" sz="2400" b="1">
                          <a:solidFill>
                            <a:srgbClr val="FFFFFF"/>
                          </a:solidFill>
                          <a:latin typeface="Calibri"/>
                          <a:ea typeface="Calibri"/>
                          <a:cs typeface="Times New Roman"/>
                        </a:rPr>
                        <a:t>0.92 – 0.87</a:t>
                      </a:r>
                      <a:endParaRPr lang="es-MX"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a:lnSpc>
                          <a:spcPct val="115000"/>
                        </a:lnSpc>
                        <a:spcAft>
                          <a:spcPts val="1000"/>
                        </a:spcAft>
                      </a:pPr>
                      <a:r>
                        <a:rPr lang="es-MX" sz="2400" b="1" dirty="0">
                          <a:solidFill>
                            <a:srgbClr val="FFFFFF"/>
                          </a:solidFill>
                          <a:latin typeface="Calibri"/>
                          <a:ea typeface="Calibri"/>
                          <a:cs typeface="Times New Roman"/>
                        </a:rPr>
                        <a:t>22.3 – 31.1</a:t>
                      </a:r>
                      <a:endParaRPr lang="es-MX"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625565">
                <a:tc>
                  <a:txBody>
                    <a:bodyPr/>
                    <a:lstStyle/>
                    <a:p>
                      <a:pPr>
                        <a:lnSpc>
                          <a:spcPct val="115000"/>
                        </a:lnSpc>
                        <a:spcAft>
                          <a:spcPts val="1000"/>
                        </a:spcAft>
                      </a:pPr>
                      <a:r>
                        <a:rPr lang="es-MX" sz="2400" b="1">
                          <a:solidFill>
                            <a:srgbClr val="FFFFFF"/>
                          </a:solidFill>
                          <a:latin typeface="Calibri"/>
                          <a:ea typeface="Calibri"/>
                          <a:cs typeface="Times New Roman"/>
                        </a:rPr>
                        <a:t>LIGERO</a:t>
                      </a:r>
                      <a:endParaRPr lang="es-MX"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a:lnSpc>
                          <a:spcPct val="115000"/>
                        </a:lnSpc>
                        <a:spcAft>
                          <a:spcPts val="1000"/>
                        </a:spcAft>
                      </a:pPr>
                      <a:r>
                        <a:rPr lang="es-MX" sz="2400" b="1">
                          <a:solidFill>
                            <a:srgbClr val="FFFFFF"/>
                          </a:solidFill>
                          <a:latin typeface="Calibri"/>
                          <a:ea typeface="Calibri"/>
                          <a:cs typeface="Times New Roman"/>
                        </a:rPr>
                        <a:t>0.87 – 0.83</a:t>
                      </a:r>
                      <a:endParaRPr lang="es-MX"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a:lnSpc>
                          <a:spcPct val="115000"/>
                        </a:lnSpc>
                        <a:spcAft>
                          <a:spcPts val="1000"/>
                        </a:spcAft>
                      </a:pPr>
                      <a:r>
                        <a:rPr lang="es-MX" sz="2400" b="1" dirty="0">
                          <a:solidFill>
                            <a:srgbClr val="FFFFFF"/>
                          </a:solidFill>
                          <a:latin typeface="Calibri"/>
                          <a:ea typeface="Calibri"/>
                          <a:cs typeface="Times New Roman"/>
                        </a:rPr>
                        <a:t>31.1 - 39</a:t>
                      </a:r>
                      <a:endParaRPr lang="es-MX"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625565">
                <a:tc>
                  <a:txBody>
                    <a:bodyPr/>
                    <a:lstStyle/>
                    <a:p>
                      <a:pPr>
                        <a:lnSpc>
                          <a:spcPct val="115000"/>
                        </a:lnSpc>
                        <a:spcAft>
                          <a:spcPts val="1000"/>
                        </a:spcAft>
                      </a:pPr>
                      <a:r>
                        <a:rPr lang="es-MX" sz="2400" b="1">
                          <a:solidFill>
                            <a:srgbClr val="FFFFFF"/>
                          </a:solidFill>
                          <a:latin typeface="Calibri"/>
                          <a:ea typeface="Calibri"/>
                          <a:cs typeface="Times New Roman"/>
                        </a:rPr>
                        <a:t>SUPERLIGERO</a:t>
                      </a:r>
                      <a:endParaRPr lang="es-MX"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a:lnSpc>
                          <a:spcPct val="115000"/>
                        </a:lnSpc>
                        <a:spcAft>
                          <a:spcPts val="1000"/>
                        </a:spcAft>
                      </a:pPr>
                      <a:r>
                        <a:rPr lang="es-MX" sz="2400" b="1">
                          <a:solidFill>
                            <a:srgbClr val="FFFFFF"/>
                          </a:solidFill>
                          <a:latin typeface="Calibri"/>
                          <a:ea typeface="Calibri"/>
                          <a:cs typeface="Times New Roman"/>
                        </a:rPr>
                        <a:t>&lt; 0.83</a:t>
                      </a:r>
                      <a:endParaRPr lang="es-MX"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a:lnSpc>
                          <a:spcPct val="115000"/>
                        </a:lnSpc>
                        <a:spcAft>
                          <a:spcPts val="1000"/>
                        </a:spcAft>
                      </a:pPr>
                      <a:r>
                        <a:rPr lang="es-MX" sz="2400" b="1" dirty="0">
                          <a:solidFill>
                            <a:srgbClr val="FFFFFF"/>
                          </a:solidFill>
                          <a:latin typeface="Calibri"/>
                          <a:ea typeface="Calibri"/>
                          <a:cs typeface="Times New Roman"/>
                        </a:rPr>
                        <a:t>&gt; 39</a:t>
                      </a:r>
                      <a:endParaRPr lang="es-MX"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bl>
          </a:graphicData>
        </a:graphic>
      </p:graphicFrame>
      <p:sp>
        <p:nvSpPr>
          <p:cNvPr id="7" name="2 Subtítulo"/>
          <p:cNvSpPr txBox="1">
            <a:spLocks/>
          </p:cNvSpPr>
          <p:nvPr/>
        </p:nvSpPr>
        <p:spPr>
          <a:xfrm>
            <a:off x="1775520" y="1628800"/>
            <a:ext cx="8424936" cy="691470"/>
          </a:xfrm>
          <a:prstGeom prst="rect">
            <a:avLst/>
          </a:prstGeom>
          <a:solidFill>
            <a:schemeClr val="accent4">
              <a:lumMod val="60000"/>
              <a:lumOff val="40000"/>
            </a:schemeClr>
          </a:solidFill>
        </p:spPr>
        <p:txBody>
          <a:bodyPr vert="horz" lIns="0" rIns="18288">
            <a:normAutofit fontScale="92500" lnSpcReduction="10000"/>
          </a:bodyPr>
          <a:lstStyle/>
          <a:p>
            <a:pPr marR="45720">
              <a:spcBef>
                <a:spcPct val="20000"/>
              </a:spcBef>
              <a:buClr>
                <a:schemeClr val="accent3"/>
              </a:buClr>
              <a:buSzPct val="95000"/>
              <a:defRPr/>
            </a:pPr>
            <a:r>
              <a:rPr lang="es-MX" sz="2200" b="1" dirty="0"/>
              <a:t>Densidad  API (parámetro internacional del Instituto Americano del Petróleo, que diferencia las calidades del crudo)</a:t>
            </a:r>
          </a:p>
        </p:txBody>
      </p:sp>
      <p:sp>
        <p:nvSpPr>
          <p:cNvPr id="5" name="1 Título"/>
          <p:cNvSpPr>
            <a:spLocks noGrp="1"/>
          </p:cNvSpPr>
          <p:nvPr>
            <p:ph type="ctrTitle"/>
          </p:nvPr>
        </p:nvSpPr>
        <p:spPr>
          <a:xfrm>
            <a:off x="2595538" y="428604"/>
            <a:ext cx="7286676" cy="928694"/>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ctr">
            <a:normAutofit/>
            <a:scene3d>
              <a:camera prst="orthographicFront"/>
              <a:lightRig rig="freezing" dir="t">
                <a:rot lat="0" lon="0" rev="5640000"/>
              </a:lightRig>
            </a:scene3d>
            <a:sp3d prstMaterial="flat">
              <a:bevelT w="38100" h="38100"/>
              <a:contourClr>
                <a:schemeClr val="tx2"/>
              </a:contourClr>
            </a:sp3d>
          </a:bodyPr>
          <a:lstStyle/>
          <a:p>
            <a:pPr algn="ctr"/>
            <a:r>
              <a:rPr lang="es-MX" sz="4400" dirty="0">
                <a:latin typeface="Arial Rounded MT Bold" panose="020F0704030504030204" pitchFamily="34" charset="0"/>
              </a:rPr>
              <a:t>CLASIFICACIÓN API</a:t>
            </a:r>
          </a:p>
        </p:txBody>
      </p:sp>
    </p:spTree>
    <p:extLst>
      <p:ext uri="{BB962C8B-B14F-4D97-AF65-F5344CB8AC3E}">
        <p14:creationId xmlns:p14="http://schemas.microsoft.com/office/powerpoint/2010/main" val="29189223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057400" y="3857628"/>
            <a:ext cx="1895460" cy="2643206"/>
          </a:xfrm>
        </p:spPr>
        <p:txBody>
          <a:bodyPr>
            <a:normAutofit/>
          </a:bodyPr>
          <a:lstStyle/>
          <a:p>
            <a:endParaRPr lang="es-MX" dirty="0" smtClean="0"/>
          </a:p>
          <a:p>
            <a:pPr algn="l"/>
            <a:endParaRPr lang="es-MX" sz="3200" dirty="0"/>
          </a:p>
          <a:p>
            <a:endParaRPr lang="es-MX" dirty="0" smtClean="0"/>
          </a:p>
        </p:txBody>
      </p:sp>
      <p:graphicFrame>
        <p:nvGraphicFramePr>
          <p:cNvPr id="5" name="4 Tabla"/>
          <p:cNvGraphicFramePr>
            <a:graphicFrameLocks noGrp="1"/>
          </p:cNvGraphicFramePr>
          <p:nvPr>
            <p:extLst/>
          </p:nvPr>
        </p:nvGraphicFramePr>
        <p:xfrm>
          <a:off x="2452662" y="1714488"/>
          <a:ext cx="7500990" cy="4740438"/>
        </p:xfrm>
        <a:graphic>
          <a:graphicData uri="http://schemas.openxmlformats.org/drawingml/2006/table">
            <a:tbl>
              <a:tblPr/>
              <a:tblGrid>
                <a:gridCol w="1285884"/>
                <a:gridCol w="1785950"/>
                <a:gridCol w="1428760"/>
                <a:gridCol w="1500198"/>
                <a:gridCol w="1500198"/>
              </a:tblGrid>
              <a:tr h="342528">
                <a:tc rowSpan="2">
                  <a:txBody>
                    <a:bodyPr/>
                    <a:lstStyle/>
                    <a:p>
                      <a:pPr algn="ctr">
                        <a:lnSpc>
                          <a:spcPct val="115000"/>
                        </a:lnSpc>
                        <a:spcAft>
                          <a:spcPts val="0"/>
                        </a:spcAft>
                      </a:pPr>
                      <a:r>
                        <a:rPr lang="es-MX" sz="1600" b="1" dirty="0">
                          <a:solidFill>
                            <a:schemeClr val="tx1"/>
                          </a:solidFill>
                          <a:latin typeface="Verdana"/>
                          <a:ea typeface="Times New Roman"/>
                          <a:cs typeface="Times New Roman"/>
                        </a:rPr>
                        <a:t>País</a:t>
                      </a:r>
                      <a:endParaRPr lang="es-MX" sz="1600" b="1" dirty="0">
                        <a:solidFill>
                          <a:schemeClr val="tx1"/>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rgbClr val="00B6FF"/>
                    </a:solidFill>
                  </a:tcPr>
                </a:tc>
                <a:tc rowSpan="2">
                  <a:txBody>
                    <a:bodyPr/>
                    <a:lstStyle/>
                    <a:p>
                      <a:pPr algn="ctr">
                        <a:lnSpc>
                          <a:spcPct val="115000"/>
                        </a:lnSpc>
                        <a:spcAft>
                          <a:spcPts val="0"/>
                        </a:spcAft>
                      </a:pPr>
                      <a:r>
                        <a:rPr lang="es-MX" sz="1600" b="1" dirty="0">
                          <a:solidFill>
                            <a:schemeClr val="tx1"/>
                          </a:solidFill>
                          <a:latin typeface="Verdana"/>
                          <a:ea typeface="Times New Roman"/>
                          <a:cs typeface="Times New Roman"/>
                        </a:rPr>
                        <a:t>Tipo</a:t>
                      </a:r>
                      <a:endParaRPr lang="es-MX" sz="1600" b="1" dirty="0">
                        <a:solidFill>
                          <a:schemeClr val="tx1"/>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rgbClr val="00B6FF"/>
                    </a:solidFill>
                  </a:tcPr>
                </a:tc>
                <a:tc gridSpan="2">
                  <a:txBody>
                    <a:bodyPr/>
                    <a:lstStyle/>
                    <a:p>
                      <a:pPr algn="ctr">
                        <a:lnSpc>
                          <a:spcPct val="115000"/>
                        </a:lnSpc>
                        <a:spcAft>
                          <a:spcPts val="0"/>
                        </a:spcAft>
                      </a:pPr>
                      <a:r>
                        <a:rPr lang="es-MX" sz="1600" b="1" dirty="0">
                          <a:solidFill>
                            <a:srgbClr val="FFFFFF"/>
                          </a:solidFill>
                          <a:latin typeface="Verdana"/>
                          <a:ea typeface="Times New Roman"/>
                          <a:cs typeface="Times New Roman"/>
                        </a:rPr>
                        <a:t>Cotización (dólares por barril)</a:t>
                      </a:r>
                      <a:endParaRPr lang="es-MX" sz="1600" b="1" dirty="0">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rgbClr val="00B6FF"/>
                    </a:solidFill>
                  </a:tcPr>
                </a:tc>
                <a:tc hMerge="1">
                  <a:txBody>
                    <a:bodyPr/>
                    <a:lstStyle/>
                    <a:p>
                      <a:endParaRPr lang="es-MX"/>
                    </a:p>
                  </a:txBody>
                  <a:tcPr/>
                </a:tc>
                <a:tc rowSpan="2">
                  <a:txBody>
                    <a:bodyPr/>
                    <a:lstStyle/>
                    <a:p>
                      <a:pPr algn="ctr">
                        <a:lnSpc>
                          <a:spcPct val="115000"/>
                        </a:lnSpc>
                        <a:spcAft>
                          <a:spcPts val="0"/>
                        </a:spcAft>
                      </a:pPr>
                      <a:r>
                        <a:rPr lang="es-MX" sz="1600" b="1" dirty="0">
                          <a:solidFill>
                            <a:schemeClr val="tx1"/>
                          </a:solidFill>
                          <a:latin typeface="Verdana"/>
                          <a:ea typeface="Times New Roman"/>
                          <a:cs typeface="Times New Roman"/>
                        </a:rPr>
                        <a:t>API</a:t>
                      </a:r>
                      <a:endParaRPr lang="es-MX" sz="1600" b="1" dirty="0">
                        <a:solidFill>
                          <a:schemeClr val="tx1"/>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rgbClr val="00B6FF"/>
                    </a:solidFill>
                  </a:tcPr>
                </a:tc>
              </a:tr>
              <a:tr h="342528">
                <a:tc vMerge="1">
                  <a:txBody>
                    <a:bodyPr/>
                    <a:lstStyle/>
                    <a:p>
                      <a:endParaRPr lang="es-MX"/>
                    </a:p>
                  </a:txBody>
                  <a:tcPr/>
                </a:tc>
                <a:tc vMerge="1">
                  <a:txBody>
                    <a:bodyPr/>
                    <a:lstStyle/>
                    <a:p>
                      <a:endParaRPr lang="es-MX"/>
                    </a:p>
                  </a:txBody>
                  <a:tcPr/>
                </a:tc>
                <a:tc>
                  <a:txBody>
                    <a:bodyPr/>
                    <a:lstStyle/>
                    <a:p>
                      <a:pPr algn="ctr">
                        <a:lnSpc>
                          <a:spcPct val="115000"/>
                        </a:lnSpc>
                        <a:spcAft>
                          <a:spcPts val="0"/>
                        </a:spcAft>
                      </a:pPr>
                      <a:r>
                        <a:rPr lang="es-MX" sz="1600" b="1" dirty="0">
                          <a:solidFill>
                            <a:schemeClr val="tx1"/>
                          </a:solidFill>
                          <a:latin typeface="Verdana"/>
                          <a:ea typeface="Times New Roman"/>
                          <a:cs typeface="Times New Roman"/>
                        </a:rPr>
                        <a:t>Julio, 2000</a:t>
                      </a:r>
                      <a:endParaRPr lang="es-MX" sz="1600" b="1" dirty="0">
                        <a:solidFill>
                          <a:schemeClr val="tx1"/>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rgbClr val="00B6FF"/>
                    </a:solidFill>
                  </a:tcPr>
                </a:tc>
                <a:tc>
                  <a:txBody>
                    <a:bodyPr/>
                    <a:lstStyle/>
                    <a:p>
                      <a:pPr algn="ctr">
                        <a:lnSpc>
                          <a:spcPct val="115000"/>
                        </a:lnSpc>
                        <a:spcAft>
                          <a:spcPts val="0"/>
                        </a:spcAft>
                      </a:pPr>
                      <a:r>
                        <a:rPr lang="es-MX" sz="1600" b="1" dirty="0" smtClean="0">
                          <a:solidFill>
                            <a:schemeClr val="tx1"/>
                          </a:solidFill>
                          <a:latin typeface="Verdana"/>
                          <a:ea typeface="Times New Roman"/>
                          <a:cs typeface="Times New Roman"/>
                        </a:rPr>
                        <a:t>Octubre, 2010</a:t>
                      </a:r>
                      <a:endParaRPr lang="es-MX" sz="1600" b="1" dirty="0">
                        <a:solidFill>
                          <a:schemeClr val="tx1"/>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rgbClr val="00B6FF"/>
                    </a:solidFill>
                  </a:tcPr>
                </a:tc>
                <a:tc vMerge="1">
                  <a:txBody>
                    <a:bodyPr/>
                    <a:lstStyle/>
                    <a:p>
                      <a:endParaRPr lang="es-MX"/>
                    </a:p>
                  </a:txBody>
                  <a:tcPr/>
                </a:tc>
              </a:tr>
              <a:tr h="342528">
                <a:tc>
                  <a:txBody>
                    <a:bodyPr/>
                    <a:lstStyle/>
                    <a:p>
                      <a:pPr>
                        <a:lnSpc>
                          <a:spcPct val="115000"/>
                        </a:lnSpc>
                        <a:spcAft>
                          <a:spcPts val="0"/>
                        </a:spcAft>
                      </a:pPr>
                      <a:r>
                        <a:rPr lang="es-MX" sz="1600" b="1" dirty="0">
                          <a:solidFill>
                            <a:schemeClr val="bg2">
                              <a:lumMod val="75000"/>
                            </a:schemeClr>
                          </a:solidFill>
                          <a:latin typeface="Verdana"/>
                          <a:ea typeface="Times New Roman"/>
                          <a:cs typeface="Times New Roman"/>
                        </a:rPr>
                        <a:t>Medio Oriente</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es-MX" sz="1600" b="1" dirty="0">
                          <a:solidFill>
                            <a:schemeClr val="bg2">
                              <a:lumMod val="75000"/>
                            </a:schemeClr>
                          </a:solidFill>
                          <a:latin typeface="Verdana"/>
                          <a:ea typeface="Times New Roman"/>
                          <a:cs typeface="Times New Roman"/>
                        </a:rPr>
                        <a:t>Arabian Light</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es-MX" sz="1600" b="1">
                          <a:solidFill>
                            <a:schemeClr val="bg2">
                              <a:lumMod val="75000"/>
                            </a:schemeClr>
                          </a:solidFill>
                          <a:latin typeface="Verdana"/>
                          <a:ea typeface="Times New Roman"/>
                          <a:cs typeface="Times New Roman"/>
                        </a:rPr>
                        <a:t>40.00</a:t>
                      </a:r>
                      <a:endParaRPr lang="es-MX" sz="1600" b="1">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es-MX" sz="1600" b="1" dirty="0" smtClean="0">
                          <a:solidFill>
                            <a:schemeClr val="bg2">
                              <a:lumMod val="75000"/>
                            </a:schemeClr>
                          </a:solidFill>
                          <a:latin typeface="Calibri"/>
                          <a:ea typeface="Calibri"/>
                          <a:cs typeface="Times New Roman"/>
                        </a:rPr>
                        <a:t>79.93</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r">
                        <a:lnSpc>
                          <a:spcPct val="115000"/>
                        </a:lnSpc>
                        <a:spcAft>
                          <a:spcPts val="0"/>
                        </a:spcAft>
                      </a:pPr>
                      <a:r>
                        <a:rPr lang="es-MX" sz="1600" b="1" dirty="0">
                          <a:solidFill>
                            <a:schemeClr val="bg2">
                              <a:lumMod val="75000"/>
                            </a:schemeClr>
                          </a:solidFill>
                          <a:latin typeface="Verdana"/>
                          <a:ea typeface="Times New Roman"/>
                          <a:cs typeface="Times New Roman"/>
                        </a:rPr>
                        <a:t>40°</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r>
              <a:tr h="342528">
                <a:tc>
                  <a:txBody>
                    <a:bodyPr/>
                    <a:lstStyle/>
                    <a:p>
                      <a:pPr>
                        <a:lnSpc>
                          <a:spcPct val="115000"/>
                        </a:lnSpc>
                        <a:spcAft>
                          <a:spcPts val="0"/>
                        </a:spcAft>
                      </a:pPr>
                      <a:r>
                        <a:rPr lang="es-MX" sz="1600" b="1" dirty="0">
                          <a:solidFill>
                            <a:schemeClr val="bg2">
                              <a:lumMod val="75000"/>
                            </a:schemeClr>
                          </a:solidFill>
                          <a:latin typeface="Verdana"/>
                          <a:ea typeface="Times New Roman"/>
                          <a:cs typeface="Times New Roman"/>
                        </a:rPr>
                        <a:t>Noruega</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es-MX" sz="1600" b="1">
                          <a:solidFill>
                            <a:schemeClr val="bg2">
                              <a:lumMod val="75000"/>
                            </a:schemeClr>
                          </a:solidFill>
                          <a:latin typeface="Verdana"/>
                          <a:ea typeface="Times New Roman"/>
                          <a:cs typeface="Times New Roman"/>
                        </a:rPr>
                        <a:t>Brent</a:t>
                      </a:r>
                      <a:endParaRPr lang="es-MX" sz="1600" b="1">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es-MX" sz="1600" b="1">
                          <a:solidFill>
                            <a:schemeClr val="bg2">
                              <a:lumMod val="75000"/>
                            </a:schemeClr>
                          </a:solidFill>
                          <a:latin typeface="Verdana"/>
                          <a:ea typeface="Times New Roman"/>
                          <a:cs typeface="Times New Roman"/>
                        </a:rPr>
                        <a:t>28.66</a:t>
                      </a:r>
                      <a:endParaRPr lang="es-MX" sz="1600" b="1">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es-MX" sz="1600" b="1" dirty="0" smtClean="0">
                          <a:solidFill>
                            <a:schemeClr val="bg2">
                              <a:lumMod val="75000"/>
                            </a:schemeClr>
                          </a:solidFill>
                          <a:latin typeface="Calibri"/>
                          <a:ea typeface="Calibri"/>
                          <a:cs typeface="Times New Roman"/>
                        </a:rPr>
                        <a:t>82.75</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r">
                        <a:lnSpc>
                          <a:spcPct val="115000"/>
                        </a:lnSpc>
                        <a:spcAft>
                          <a:spcPts val="0"/>
                        </a:spcAft>
                      </a:pPr>
                      <a:r>
                        <a:rPr lang="es-MX" sz="1600" b="1" dirty="0">
                          <a:solidFill>
                            <a:schemeClr val="bg2">
                              <a:lumMod val="75000"/>
                            </a:schemeClr>
                          </a:solidFill>
                          <a:latin typeface="Verdana"/>
                          <a:ea typeface="Times New Roman"/>
                          <a:cs typeface="Times New Roman"/>
                        </a:rPr>
                        <a:t>38°</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r>
              <a:tr h="342528">
                <a:tc>
                  <a:txBody>
                    <a:bodyPr/>
                    <a:lstStyle/>
                    <a:p>
                      <a:pPr>
                        <a:lnSpc>
                          <a:spcPct val="115000"/>
                        </a:lnSpc>
                        <a:spcAft>
                          <a:spcPts val="0"/>
                        </a:spcAft>
                      </a:pPr>
                      <a:r>
                        <a:rPr lang="es-MX" sz="1600" b="1" dirty="0">
                          <a:solidFill>
                            <a:schemeClr val="bg2">
                              <a:lumMod val="75000"/>
                            </a:schemeClr>
                          </a:solidFill>
                          <a:latin typeface="Verdana"/>
                          <a:ea typeface="Times New Roman"/>
                          <a:cs typeface="Times New Roman"/>
                        </a:rPr>
                        <a:t>Asia</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es-MX" sz="1600" b="1">
                          <a:solidFill>
                            <a:schemeClr val="bg2">
                              <a:lumMod val="75000"/>
                            </a:schemeClr>
                          </a:solidFill>
                          <a:latin typeface="Verdana"/>
                          <a:ea typeface="Times New Roman"/>
                          <a:cs typeface="Times New Roman"/>
                        </a:rPr>
                        <a:t>Dubai</a:t>
                      </a:r>
                      <a:endParaRPr lang="es-MX" sz="1600" b="1">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es-MX" sz="1600" b="1">
                          <a:solidFill>
                            <a:schemeClr val="bg2">
                              <a:lumMod val="75000"/>
                            </a:schemeClr>
                          </a:solidFill>
                          <a:latin typeface="Verdana"/>
                          <a:ea typeface="Times New Roman"/>
                          <a:cs typeface="Times New Roman"/>
                        </a:rPr>
                        <a:t>26.19</a:t>
                      </a:r>
                      <a:endParaRPr lang="es-MX" sz="1600" b="1">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es-MX" sz="1600" b="1" dirty="0" smtClean="0">
                          <a:solidFill>
                            <a:schemeClr val="bg2">
                              <a:lumMod val="75000"/>
                            </a:schemeClr>
                          </a:solidFill>
                          <a:latin typeface="Verdana"/>
                          <a:ea typeface="Calibri"/>
                          <a:cs typeface="Times New Roman"/>
                        </a:rPr>
                        <a:t>80.22</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r">
                        <a:lnSpc>
                          <a:spcPct val="115000"/>
                        </a:lnSpc>
                        <a:spcAft>
                          <a:spcPts val="0"/>
                        </a:spcAft>
                      </a:pPr>
                      <a:r>
                        <a:rPr lang="es-MX" sz="1600" b="1" dirty="0">
                          <a:solidFill>
                            <a:schemeClr val="bg2">
                              <a:lumMod val="75000"/>
                            </a:schemeClr>
                          </a:solidFill>
                          <a:latin typeface="Verdana"/>
                          <a:ea typeface="Times New Roman"/>
                          <a:cs typeface="Times New Roman"/>
                        </a:rPr>
                        <a:t>31°</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r>
              <a:tr h="859128">
                <a:tc>
                  <a:txBody>
                    <a:bodyPr/>
                    <a:lstStyle/>
                    <a:p>
                      <a:pPr>
                        <a:lnSpc>
                          <a:spcPct val="115000"/>
                        </a:lnSpc>
                        <a:spcAft>
                          <a:spcPts val="0"/>
                        </a:spcAft>
                      </a:pPr>
                      <a:r>
                        <a:rPr lang="es-MX" sz="1600" b="1" dirty="0">
                          <a:solidFill>
                            <a:schemeClr val="bg2">
                              <a:lumMod val="75000"/>
                            </a:schemeClr>
                          </a:solidFill>
                          <a:latin typeface="Verdana"/>
                          <a:ea typeface="Times New Roman"/>
                          <a:cs typeface="Times New Roman"/>
                        </a:rPr>
                        <a:t>EE.UU.</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es-MX" sz="1600" b="1">
                          <a:solidFill>
                            <a:schemeClr val="bg2">
                              <a:lumMod val="75000"/>
                            </a:schemeClr>
                          </a:solidFill>
                          <a:latin typeface="Verdana"/>
                          <a:ea typeface="Times New Roman"/>
                          <a:cs typeface="Times New Roman"/>
                        </a:rPr>
                        <a:t>West Texas Intermediate (WTI)</a:t>
                      </a:r>
                      <a:endParaRPr lang="es-MX" sz="1600" b="1">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es-MX" sz="1600" b="1">
                          <a:solidFill>
                            <a:schemeClr val="bg2">
                              <a:lumMod val="75000"/>
                            </a:schemeClr>
                          </a:solidFill>
                          <a:latin typeface="Verdana"/>
                          <a:ea typeface="Times New Roman"/>
                          <a:cs typeface="Times New Roman"/>
                        </a:rPr>
                        <a:t>30.06</a:t>
                      </a:r>
                      <a:endParaRPr lang="es-MX" sz="1600" b="1">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es-MX" sz="1600" b="1" dirty="0" smtClean="0">
                          <a:solidFill>
                            <a:schemeClr val="bg2">
                              <a:lumMod val="75000"/>
                            </a:schemeClr>
                          </a:solidFill>
                          <a:latin typeface="Verdana"/>
                          <a:ea typeface="Calibri"/>
                          <a:cs typeface="Times New Roman"/>
                        </a:rPr>
                        <a:t>81.89</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r">
                        <a:lnSpc>
                          <a:spcPct val="115000"/>
                        </a:lnSpc>
                        <a:spcAft>
                          <a:spcPts val="0"/>
                        </a:spcAft>
                      </a:pPr>
                      <a:r>
                        <a:rPr lang="es-MX" sz="1600" b="1" dirty="0">
                          <a:solidFill>
                            <a:schemeClr val="bg2">
                              <a:lumMod val="75000"/>
                            </a:schemeClr>
                          </a:solidFill>
                          <a:latin typeface="Verdana"/>
                          <a:ea typeface="Times New Roman"/>
                          <a:cs typeface="Times New Roman"/>
                        </a:rPr>
                        <a:t>39°</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r>
              <a:tr h="342528">
                <a:tc rowSpan="3">
                  <a:txBody>
                    <a:bodyPr/>
                    <a:lstStyle/>
                    <a:p>
                      <a:pPr>
                        <a:lnSpc>
                          <a:spcPct val="115000"/>
                        </a:lnSpc>
                        <a:spcAft>
                          <a:spcPts val="0"/>
                        </a:spcAft>
                      </a:pPr>
                      <a:r>
                        <a:rPr lang="es-MX" sz="1600" b="1" dirty="0">
                          <a:solidFill>
                            <a:schemeClr val="bg2">
                              <a:lumMod val="75000"/>
                            </a:schemeClr>
                          </a:solidFill>
                          <a:latin typeface="Verdana"/>
                          <a:ea typeface="Times New Roman"/>
                          <a:cs typeface="Times New Roman"/>
                        </a:rPr>
                        <a:t>México</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es-MX" sz="1600" b="1" dirty="0">
                          <a:solidFill>
                            <a:schemeClr val="bg2">
                              <a:lumMod val="75000"/>
                            </a:schemeClr>
                          </a:solidFill>
                          <a:latin typeface="Verdana"/>
                          <a:ea typeface="Times New Roman"/>
                          <a:cs typeface="Times New Roman"/>
                        </a:rPr>
                        <a:t>Maya (pesado)</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es-MX" sz="1600" b="1" dirty="0">
                          <a:solidFill>
                            <a:schemeClr val="bg2">
                              <a:lumMod val="75000"/>
                            </a:schemeClr>
                          </a:solidFill>
                          <a:latin typeface="Verdana"/>
                          <a:ea typeface="Times New Roman"/>
                          <a:cs typeface="Times New Roman"/>
                        </a:rPr>
                        <a:t>23.41</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es-MX" sz="1600" b="1" dirty="0" smtClean="0">
                          <a:solidFill>
                            <a:schemeClr val="bg2">
                              <a:lumMod val="75000"/>
                            </a:schemeClr>
                          </a:solidFill>
                          <a:latin typeface="Calibri"/>
                          <a:ea typeface="Calibri"/>
                          <a:cs typeface="Times New Roman"/>
                        </a:rPr>
                        <a:t>74.47*</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r">
                        <a:lnSpc>
                          <a:spcPct val="115000"/>
                        </a:lnSpc>
                        <a:spcAft>
                          <a:spcPts val="0"/>
                        </a:spcAft>
                      </a:pPr>
                      <a:r>
                        <a:rPr lang="es-MX" sz="1600" b="1" dirty="0">
                          <a:solidFill>
                            <a:schemeClr val="bg2">
                              <a:lumMod val="75000"/>
                            </a:schemeClr>
                          </a:solidFill>
                          <a:latin typeface="Verdana"/>
                          <a:ea typeface="Times New Roman"/>
                          <a:cs typeface="Times New Roman"/>
                        </a:rPr>
                        <a:t>21.57°</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r>
              <a:tr h="342528">
                <a:tc vMerge="1">
                  <a:txBody>
                    <a:bodyPr/>
                    <a:lstStyle/>
                    <a:p>
                      <a:endParaRPr lang="es-MX"/>
                    </a:p>
                  </a:txBody>
                  <a:tcPr/>
                </a:tc>
                <a:tc>
                  <a:txBody>
                    <a:bodyPr/>
                    <a:lstStyle/>
                    <a:p>
                      <a:pPr>
                        <a:lnSpc>
                          <a:spcPct val="115000"/>
                        </a:lnSpc>
                        <a:spcAft>
                          <a:spcPts val="0"/>
                        </a:spcAft>
                      </a:pPr>
                      <a:r>
                        <a:rPr lang="es-MX" sz="1600" b="1">
                          <a:solidFill>
                            <a:schemeClr val="bg2">
                              <a:lumMod val="75000"/>
                            </a:schemeClr>
                          </a:solidFill>
                          <a:latin typeface="Verdana"/>
                          <a:ea typeface="Times New Roman"/>
                          <a:cs typeface="Times New Roman"/>
                        </a:rPr>
                        <a:t>Istmo (ligero)</a:t>
                      </a:r>
                      <a:endParaRPr lang="es-MX" sz="1600" b="1">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es-MX" sz="1600" b="1">
                          <a:solidFill>
                            <a:schemeClr val="bg2">
                              <a:lumMod val="75000"/>
                            </a:schemeClr>
                          </a:solidFill>
                          <a:latin typeface="Verdana"/>
                          <a:ea typeface="Times New Roman"/>
                          <a:cs typeface="Times New Roman"/>
                        </a:rPr>
                        <a:t>28.12</a:t>
                      </a:r>
                      <a:endParaRPr lang="es-MX" sz="1600" b="1">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r">
                        <a:lnSpc>
                          <a:spcPct val="115000"/>
                        </a:lnSpc>
                        <a:spcAft>
                          <a:spcPts val="0"/>
                        </a:spcAft>
                      </a:pPr>
                      <a:r>
                        <a:rPr lang="es-MX" sz="1600" b="1" dirty="0">
                          <a:solidFill>
                            <a:schemeClr val="bg2">
                              <a:lumMod val="75000"/>
                            </a:schemeClr>
                          </a:solidFill>
                          <a:latin typeface="Verdana"/>
                          <a:ea typeface="Times New Roman"/>
                          <a:cs typeface="Times New Roman"/>
                        </a:rPr>
                        <a:t>33.44°</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r>
              <a:tr h="600828">
                <a:tc vMerge="1">
                  <a:txBody>
                    <a:bodyPr/>
                    <a:lstStyle/>
                    <a:p>
                      <a:endParaRPr lang="es-MX"/>
                    </a:p>
                  </a:txBody>
                  <a:tcPr/>
                </a:tc>
                <a:tc>
                  <a:txBody>
                    <a:bodyPr/>
                    <a:lstStyle/>
                    <a:p>
                      <a:pPr>
                        <a:lnSpc>
                          <a:spcPct val="115000"/>
                        </a:lnSpc>
                        <a:spcAft>
                          <a:spcPts val="0"/>
                        </a:spcAft>
                      </a:pPr>
                      <a:r>
                        <a:rPr lang="es-MX" sz="1600" b="1" dirty="0">
                          <a:solidFill>
                            <a:schemeClr val="bg2">
                              <a:lumMod val="75000"/>
                            </a:schemeClr>
                          </a:solidFill>
                          <a:latin typeface="Verdana"/>
                          <a:ea typeface="Times New Roman"/>
                          <a:cs typeface="Times New Roman"/>
                        </a:rPr>
                        <a:t>Olmeca (</a:t>
                      </a:r>
                      <a:r>
                        <a:rPr lang="es-MX" sz="1600" b="1" dirty="0" err="1">
                          <a:solidFill>
                            <a:schemeClr val="bg2">
                              <a:lumMod val="75000"/>
                            </a:schemeClr>
                          </a:solidFill>
                          <a:latin typeface="Verdana"/>
                          <a:ea typeface="Times New Roman"/>
                          <a:cs typeface="Times New Roman"/>
                        </a:rPr>
                        <a:t>superligero</a:t>
                      </a:r>
                      <a:r>
                        <a:rPr lang="es-MX" sz="1600" b="1" dirty="0">
                          <a:solidFill>
                            <a:schemeClr val="bg2">
                              <a:lumMod val="75000"/>
                            </a:schemeClr>
                          </a:solidFill>
                          <a:latin typeface="Verdana"/>
                          <a:ea typeface="Times New Roman"/>
                          <a:cs typeface="Times New Roman"/>
                        </a:rPr>
                        <a:t>)</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es-MX" sz="1600" b="1" dirty="0">
                          <a:solidFill>
                            <a:schemeClr val="bg2">
                              <a:lumMod val="75000"/>
                            </a:schemeClr>
                          </a:solidFill>
                          <a:latin typeface="Verdana"/>
                          <a:ea typeface="Times New Roman"/>
                          <a:cs typeface="Times New Roman"/>
                        </a:rPr>
                        <a:t>29.21</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c>
                  <a:txBody>
                    <a:bodyPr/>
                    <a:lstStyle/>
                    <a:p>
                      <a:pPr algn="r">
                        <a:lnSpc>
                          <a:spcPct val="115000"/>
                        </a:lnSpc>
                        <a:spcAft>
                          <a:spcPts val="0"/>
                        </a:spcAft>
                      </a:pPr>
                      <a:r>
                        <a:rPr lang="es-MX" sz="1600" b="1" dirty="0">
                          <a:solidFill>
                            <a:schemeClr val="bg2">
                              <a:lumMod val="75000"/>
                            </a:schemeClr>
                          </a:solidFill>
                          <a:latin typeface="Verdana"/>
                          <a:ea typeface="Times New Roman"/>
                          <a:cs typeface="Times New Roman"/>
                        </a:rPr>
                        <a:t>38.30°</a:t>
                      </a:r>
                      <a:endParaRPr lang="es-MX" sz="1600" b="1" dirty="0">
                        <a:solidFill>
                          <a:schemeClr val="bg2">
                            <a:lumMod val="75000"/>
                          </a:schemeClr>
                        </a:solidFill>
                        <a:latin typeface="Calibri"/>
                        <a:ea typeface="Calibri"/>
                        <a:cs typeface="Times New Roman"/>
                      </a:endParaRPr>
                    </a:p>
                  </a:txBody>
                  <a:tcPr marL="28575" marR="28575" marT="28575" marB="28575" anchor="ctr">
                    <a:lnL w="12700" cap="flat" cmpd="sng" algn="ctr">
                      <a:solidFill>
                        <a:srgbClr val="00B6FF"/>
                      </a:solidFill>
                      <a:prstDash val="solid"/>
                      <a:round/>
                      <a:headEnd type="none" w="med" len="med"/>
                      <a:tailEnd type="none" w="med" len="med"/>
                    </a:lnL>
                    <a:lnR w="12700" cap="flat" cmpd="sng" algn="ctr">
                      <a:solidFill>
                        <a:srgbClr val="00B6FF"/>
                      </a:solidFill>
                      <a:prstDash val="solid"/>
                      <a:round/>
                      <a:headEnd type="none" w="med" len="med"/>
                      <a:tailEnd type="none" w="med" len="med"/>
                    </a:lnR>
                    <a:lnT w="12700" cap="flat" cmpd="sng" algn="ctr">
                      <a:solidFill>
                        <a:srgbClr val="00B6FF"/>
                      </a:solidFill>
                      <a:prstDash val="solid"/>
                      <a:round/>
                      <a:headEnd type="none" w="med" len="med"/>
                      <a:tailEnd type="none" w="med" len="med"/>
                    </a:lnT>
                    <a:lnB w="12700" cap="flat" cmpd="sng" algn="ctr">
                      <a:solidFill>
                        <a:srgbClr val="00B6FF"/>
                      </a:solidFill>
                      <a:prstDash val="solid"/>
                      <a:round/>
                      <a:headEnd type="none" w="med" len="med"/>
                      <a:tailEnd type="none" w="med" len="med"/>
                    </a:lnB>
                    <a:solidFill>
                      <a:schemeClr val="accent2">
                        <a:lumMod val="20000"/>
                        <a:lumOff val="80000"/>
                      </a:schemeClr>
                    </a:solidFill>
                  </a:tcPr>
                </a:tc>
              </a:tr>
            </a:tbl>
          </a:graphicData>
        </a:graphic>
      </p:graphicFrame>
      <p:sp>
        <p:nvSpPr>
          <p:cNvPr id="6" name="1 Título"/>
          <p:cNvSpPr>
            <a:spLocks noGrp="1"/>
          </p:cNvSpPr>
          <p:nvPr>
            <p:ph type="ctrTitle"/>
          </p:nvPr>
        </p:nvSpPr>
        <p:spPr>
          <a:xfrm>
            <a:off x="2024034" y="428604"/>
            <a:ext cx="8358246" cy="928694"/>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ctr">
            <a:normAutofit fontScale="90000"/>
            <a:scene3d>
              <a:camera prst="orthographicFront"/>
              <a:lightRig rig="freezing" dir="t">
                <a:rot lat="0" lon="0" rev="5640000"/>
              </a:lightRig>
            </a:scene3d>
            <a:sp3d prstMaterial="flat">
              <a:bevelT w="38100" h="38100"/>
              <a:contourClr>
                <a:schemeClr val="tx2"/>
              </a:contourClr>
            </a:sp3d>
          </a:bodyPr>
          <a:lstStyle/>
          <a:p>
            <a:pPr algn="ctr"/>
            <a:r>
              <a:rPr lang="es-MX" sz="4400" dirty="0">
                <a:latin typeface="Arial Rounded MT Bold" panose="020F0704030504030204" pitchFamily="34" charset="0"/>
              </a:rPr>
              <a:t>COTIZACIONES Y RELACIÓN  API</a:t>
            </a:r>
          </a:p>
        </p:txBody>
      </p:sp>
    </p:spTree>
    <p:extLst>
      <p:ext uri="{BB962C8B-B14F-4D97-AF65-F5344CB8AC3E}">
        <p14:creationId xmlns:p14="http://schemas.microsoft.com/office/powerpoint/2010/main" val="13754880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057400" y="3857628"/>
            <a:ext cx="1895460" cy="2643206"/>
          </a:xfrm>
        </p:spPr>
        <p:txBody>
          <a:bodyPr>
            <a:normAutofit/>
          </a:bodyPr>
          <a:lstStyle/>
          <a:p>
            <a:endParaRPr lang="es-MX" dirty="0" smtClean="0"/>
          </a:p>
          <a:p>
            <a:pPr algn="l"/>
            <a:endParaRPr lang="es-MX" sz="3200" dirty="0"/>
          </a:p>
          <a:p>
            <a:endParaRPr lang="es-MX" dirty="0" smtClean="0"/>
          </a:p>
        </p:txBody>
      </p:sp>
      <p:sp>
        <p:nvSpPr>
          <p:cNvPr id="6" name="1 Título"/>
          <p:cNvSpPr>
            <a:spLocks noGrp="1"/>
          </p:cNvSpPr>
          <p:nvPr>
            <p:ph type="ctrTitle"/>
          </p:nvPr>
        </p:nvSpPr>
        <p:spPr>
          <a:xfrm>
            <a:off x="2799877" y="332656"/>
            <a:ext cx="6806560" cy="624132"/>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ctr">
            <a:normAutofit/>
            <a:scene3d>
              <a:camera prst="orthographicFront"/>
              <a:lightRig rig="freezing" dir="t">
                <a:rot lat="0" lon="0" rev="5640000"/>
              </a:lightRig>
            </a:scene3d>
            <a:sp3d prstMaterial="flat">
              <a:bevelT w="38100" h="38100"/>
              <a:contourClr>
                <a:schemeClr val="tx2"/>
              </a:contourClr>
            </a:sp3d>
          </a:bodyPr>
          <a:lstStyle/>
          <a:p>
            <a:pPr algn="ctr"/>
            <a:r>
              <a:rPr lang="es-MX" sz="4000" dirty="0">
                <a:latin typeface="Arial Rounded MT Bold" panose="020F0704030504030204" pitchFamily="34" charset="0"/>
              </a:rPr>
              <a:t>Cotización Crudo Mexicano</a:t>
            </a:r>
          </a:p>
        </p:txBody>
      </p:sp>
      <p:pic>
        <p:nvPicPr>
          <p:cNvPr id="7" name="Imagen 6"/>
          <p:cNvPicPr/>
          <p:nvPr/>
        </p:nvPicPr>
        <p:blipFill rotWithShape="1">
          <a:blip r:embed="rId2" cstate="print">
            <a:extLst>
              <a:ext uri="{28A0092B-C50C-407E-A947-70E740481C1C}">
                <a14:useLocalDpi xmlns:a14="http://schemas.microsoft.com/office/drawing/2010/main" val="0"/>
              </a:ext>
            </a:extLst>
          </a:blip>
          <a:srcRect l="33944" t="10867" r="39240" b="10646"/>
          <a:stretch/>
        </p:blipFill>
        <p:spPr bwMode="auto">
          <a:xfrm>
            <a:off x="2135561" y="1093774"/>
            <a:ext cx="5111713" cy="5527709"/>
          </a:xfrm>
          <a:prstGeom prst="rect">
            <a:avLst/>
          </a:prstGeom>
          <a:ln>
            <a:noFill/>
          </a:ln>
          <a:extLst>
            <a:ext uri="{53640926-AAD7-44D8-BBD7-CCE9431645EC}">
              <a14:shadowObscured xmlns:a14="http://schemas.microsoft.com/office/drawing/2010/main"/>
            </a:ext>
          </a:extLst>
        </p:spPr>
      </p:pic>
      <p:pic>
        <p:nvPicPr>
          <p:cNvPr id="2050" name="Picture 2" descr="Resultado de imagen para petróle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6161" y="2780928"/>
            <a:ext cx="2976265" cy="18707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324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863752" y="2348880"/>
            <a:ext cx="4354036" cy="926984"/>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ctr">
            <a:normAutofit/>
            <a:scene3d>
              <a:camera prst="orthographicFront"/>
              <a:lightRig rig="freezing" dir="t">
                <a:rot lat="0" lon="0" rev="5640000"/>
              </a:lightRig>
            </a:scene3d>
            <a:sp3d prstMaterial="flat">
              <a:bevelT w="38100" h="38100"/>
              <a:contourClr>
                <a:schemeClr val="tx2"/>
              </a:contourClr>
            </a:sp3d>
          </a:bodyPr>
          <a:lstStyle/>
          <a:p>
            <a:pPr algn="ctr"/>
            <a:r>
              <a:rPr lang="es-MX" sz="4400" dirty="0">
                <a:latin typeface="Arial Rounded MT Bold" panose="020F0704030504030204" pitchFamily="34" charset="0"/>
              </a:rPr>
              <a:t>COMPOSICIÓN</a:t>
            </a:r>
          </a:p>
        </p:txBody>
      </p:sp>
    </p:spTree>
    <p:extLst>
      <p:ext uri="{BB962C8B-B14F-4D97-AF65-F5344CB8AC3E}">
        <p14:creationId xmlns:p14="http://schemas.microsoft.com/office/powerpoint/2010/main" val="7815110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ctrTitle"/>
          </p:nvPr>
        </p:nvSpPr>
        <p:spPr>
          <a:xfrm>
            <a:off x="2024034" y="500042"/>
            <a:ext cx="8072494" cy="971544"/>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ctr">
            <a:normAutofit/>
            <a:scene3d>
              <a:camera prst="orthographicFront"/>
              <a:lightRig rig="freezing" dir="t">
                <a:rot lat="0" lon="0" rev="5640000"/>
              </a:lightRig>
            </a:scene3d>
            <a:sp3d prstMaterial="flat">
              <a:bevelT w="38100" h="38100"/>
              <a:contourClr>
                <a:schemeClr val="tx2"/>
              </a:contourClr>
            </a:sp3d>
          </a:bodyPr>
          <a:lstStyle/>
          <a:p>
            <a:pPr algn="ctr"/>
            <a:r>
              <a:rPr lang="es-MX" sz="4400" dirty="0">
                <a:latin typeface="Arial Rounded MT Bold" panose="020F0704030504030204" pitchFamily="34" charset="0"/>
              </a:rPr>
              <a:t>COMPOSICIÓN ELEMENTAL</a:t>
            </a:r>
          </a:p>
        </p:txBody>
      </p:sp>
      <p:graphicFrame>
        <p:nvGraphicFramePr>
          <p:cNvPr id="6" name="3 Marcador de contenido"/>
          <p:cNvGraphicFramePr>
            <a:graphicFrameLocks/>
          </p:cNvGraphicFramePr>
          <p:nvPr/>
        </p:nvGraphicFramePr>
        <p:xfrm>
          <a:off x="2738414" y="2285992"/>
          <a:ext cx="6500858" cy="3377092"/>
        </p:xfrm>
        <a:graphic>
          <a:graphicData uri="http://schemas.openxmlformats.org/drawingml/2006/table">
            <a:tbl>
              <a:tblPr/>
              <a:tblGrid>
                <a:gridCol w="2479306"/>
                <a:gridCol w="4021552"/>
              </a:tblGrid>
              <a:tr h="1414180">
                <a:tc>
                  <a:txBody>
                    <a:bodyPr/>
                    <a:lstStyle/>
                    <a:p>
                      <a:pPr algn="ctr">
                        <a:lnSpc>
                          <a:spcPct val="115000"/>
                        </a:lnSpc>
                        <a:spcAft>
                          <a:spcPts val="1000"/>
                        </a:spcAft>
                      </a:pPr>
                      <a:r>
                        <a:rPr lang="es-MX" sz="2800" b="1" dirty="0">
                          <a:solidFill>
                            <a:srgbClr val="FFFFFF"/>
                          </a:solidFill>
                          <a:latin typeface="Calibri"/>
                          <a:ea typeface="Calibri"/>
                          <a:cs typeface="Times New Roman"/>
                        </a:rPr>
                        <a:t>ELEMENTOS</a:t>
                      </a:r>
                      <a:endParaRPr lang="es-MX"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a:lnSpc>
                          <a:spcPct val="115000"/>
                        </a:lnSpc>
                        <a:spcAft>
                          <a:spcPts val="1000"/>
                        </a:spcAft>
                      </a:pPr>
                      <a:r>
                        <a:rPr lang="es-MX" sz="2800" b="1" dirty="0">
                          <a:solidFill>
                            <a:srgbClr val="FFFFFF"/>
                          </a:solidFill>
                          <a:latin typeface="Calibri"/>
                          <a:ea typeface="Calibri"/>
                          <a:cs typeface="Times New Roman"/>
                        </a:rPr>
                        <a:t>PORCENTAJE EN MASA</a:t>
                      </a:r>
                      <a:endParaRPr lang="es-MX" sz="2800" dirty="0">
                        <a:latin typeface="Calibri"/>
                        <a:ea typeface="Calibri"/>
                        <a:cs typeface="Times New Roman"/>
                      </a:endParaRPr>
                    </a:p>
                    <a:p>
                      <a:pPr algn="ctr">
                        <a:lnSpc>
                          <a:spcPct val="115000"/>
                        </a:lnSpc>
                        <a:spcAft>
                          <a:spcPts val="1000"/>
                        </a:spcAft>
                      </a:pPr>
                      <a:r>
                        <a:rPr lang="es-MX" sz="2800" b="1" dirty="0">
                          <a:solidFill>
                            <a:srgbClr val="FFFFFF"/>
                          </a:solidFill>
                          <a:latin typeface="Calibri"/>
                          <a:ea typeface="Calibri"/>
                          <a:cs typeface="Times New Roman"/>
                        </a:rPr>
                        <a:t>(%)</a:t>
                      </a:r>
                      <a:endParaRPr lang="es-MX"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r>
              <a:tr h="481472">
                <a:tc>
                  <a:txBody>
                    <a:bodyPr/>
                    <a:lstStyle/>
                    <a:p>
                      <a:pPr algn="ctr">
                        <a:lnSpc>
                          <a:spcPct val="115000"/>
                        </a:lnSpc>
                        <a:spcAft>
                          <a:spcPts val="1000"/>
                        </a:spcAft>
                      </a:pPr>
                      <a:r>
                        <a:rPr lang="es-MX" sz="2800" b="1" dirty="0">
                          <a:solidFill>
                            <a:srgbClr val="FFFFFF"/>
                          </a:solidFill>
                          <a:latin typeface="Calibri"/>
                          <a:ea typeface="Calibri"/>
                          <a:cs typeface="Times New Roman"/>
                        </a:rPr>
                        <a:t>CARBONO</a:t>
                      </a:r>
                      <a:endParaRPr lang="es-MX"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457200" algn="l">
                        <a:lnSpc>
                          <a:spcPct val="115000"/>
                        </a:lnSpc>
                        <a:spcAft>
                          <a:spcPts val="1000"/>
                        </a:spcAft>
                      </a:pPr>
                      <a:r>
                        <a:rPr lang="es-MX" sz="2800" b="1" dirty="0" smtClean="0">
                          <a:solidFill>
                            <a:srgbClr val="FFFFFF"/>
                          </a:solidFill>
                          <a:latin typeface="Calibri"/>
                          <a:ea typeface="Calibri"/>
                          <a:cs typeface="Times New Roman"/>
                        </a:rPr>
                        <a:t>            84 </a:t>
                      </a:r>
                      <a:r>
                        <a:rPr lang="es-MX" sz="2800" b="1" dirty="0">
                          <a:solidFill>
                            <a:srgbClr val="FFFFFF"/>
                          </a:solidFill>
                          <a:latin typeface="Calibri"/>
                          <a:ea typeface="Calibri"/>
                          <a:cs typeface="Times New Roman"/>
                        </a:rPr>
                        <a:t>- 87</a:t>
                      </a:r>
                      <a:endParaRPr lang="es-MX"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481472">
                <a:tc>
                  <a:txBody>
                    <a:bodyPr/>
                    <a:lstStyle/>
                    <a:p>
                      <a:pPr algn="ctr">
                        <a:lnSpc>
                          <a:spcPct val="115000"/>
                        </a:lnSpc>
                        <a:spcAft>
                          <a:spcPts val="1000"/>
                        </a:spcAft>
                      </a:pPr>
                      <a:r>
                        <a:rPr lang="es-MX" sz="2800" b="1" dirty="0">
                          <a:solidFill>
                            <a:srgbClr val="FFFFFF"/>
                          </a:solidFill>
                          <a:latin typeface="Calibri"/>
                          <a:ea typeface="Calibri"/>
                          <a:cs typeface="Times New Roman"/>
                        </a:rPr>
                        <a:t>HIDRÓGENO</a:t>
                      </a:r>
                      <a:endParaRPr lang="es-MX"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a:lnSpc>
                          <a:spcPct val="115000"/>
                        </a:lnSpc>
                        <a:spcAft>
                          <a:spcPts val="1000"/>
                        </a:spcAft>
                      </a:pPr>
                      <a:r>
                        <a:rPr lang="es-MX" sz="2800" b="1" dirty="0">
                          <a:solidFill>
                            <a:srgbClr val="FFFFFF"/>
                          </a:solidFill>
                          <a:latin typeface="Calibri"/>
                          <a:ea typeface="Calibri"/>
                          <a:cs typeface="Times New Roman"/>
                        </a:rPr>
                        <a:t>11 – 14</a:t>
                      </a:r>
                      <a:endParaRPr lang="es-MX"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481472">
                <a:tc>
                  <a:txBody>
                    <a:bodyPr/>
                    <a:lstStyle/>
                    <a:p>
                      <a:pPr algn="ctr">
                        <a:lnSpc>
                          <a:spcPct val="115000"/>
                        </a:lnSpc>
                        <a:spcAft>
                          <a:spcPts val="1000"/>
                        </a:spcAft>
                      </a:pPr>
                      <a:r>
                        <a:rPr lang="es-MX" sz="2800" b="1">
                          <a:solidFill>
                            <a:srgbClr val="FFFFFF"/>
                          </a:solidFill>
                          <a:latin typeface="Calibri"/>
                          <a:ea typeface="Calibri"/>
                          <a:cs typeface="Times New Roman"/>
                        </a:rPr>
                        <a:t>OXÍGENO</a:t>
                      </a:r>
                      <a:endParaRPr lang="es-MX" sz="2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a:lnSpc>
                          <a:spcPct val="115000"/>
                        </a:lnSpc>
                        <a:spcAft>
                          <a:spcPts val="1000"/>
                        </a:spcAft>
                      </a:pPr>
                      <a:r>
                        <a:rPr lang="es-MX" sz="2800" b="1" dirty="0">
                          <a:solidFill>
                            <a:srgbClr val="FFFFFF"/>
                          </a:solidFill>
                          <a:latin typeface="Calibri"/>
                          <a:ea typeface="Calibri"/>
                          <a:cs typeface="Times New Roman"/>
                        </a:rPr>
                        <a:t>0 – 2</a:t>
                      </a:r>
                      <a:endParaRPr lang="es-MX"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481472">
                <a:tc>
                  <a:txBody>
                    <a:bodyPr/>
                    <a:lstStyle/>
                    <a:p>
                      <a:pPr algn="ctr">
                        <a:lnSpc>
                          <a:spcPct val="115000"/>
                        </a:lnSpc>
                        <a:spcAft>
                          <a:spcPts val="1000"/>
                        </a:spcAft>
                      </a:pPr>
                      <a:r>
                        <a:rPr lang="es-MX" sz="2800" b="1">
                          <a:solidFill>
                            <a:srgbClr val="FFFFFF"/>
                          </a:solidFill>
                          <a:latin typeface="Calibri"/>
                          <a:ea typeface="Calibri"/>
                          <a:cs typeface="Times New Roman"/>
                        </a:rPr>
                        <a:t>NITRÓGENO</a:t>
                      </a:r>
                      <a:endParaRPr lang="es-MX" sz="2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a:lnSpc>
                          <a:spcPct val="115000"/>
                        </a:lnSpc>
                        <a:spcAft>
                          <a:spcPts val="1000"/>
                        </a:spcAft>
                      </a:pPr>
                      <a:r>
                        <a:rPr lang="es-MX" sz="2800" b="1" dirty="0">
                          <a:solidFill>
                            <a:srgbClr val="FFFFFF"/>
                          </a:solidFill>
                          <a:latin typeface="Calibri"/>
                          <a:ea typeface="Calibri"/>
                          <a:cs typeface="Times New Roman"/>
                        </a:rPr>
                        <a:t>0.2</a:t>
                      </a:r>
                      <a:endParaRPr lang="es-MX"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bl>
          </a:graphicData>
        </a:graphic>
      </p:graphicFrame>
    </p:spTree>
    <p:extLst>
      <p:ext uri="{BB962C8B-B14F-4D97-AF65-F5344CB8AC3E}">
        <p14:creationId xmlns:p14="http://schemas.microsoft.com/office/powerpoint/2010/main" val="33817124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5016629" y="3929164"/>
            <a:ext cx="6772415" cy="1784041"/>
          </a:xfrm>
          <a:prstGeom prst="rect">
            <a:avLst/>
          </a:prstGeo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lvl1pPr indent="0" algn="r">
              <a:lnSpc>
                <a:spcPct val="90000"/>
              </a:lnSpc>
              <a:spcBef>
                <a:spcPct val="0"/>
              </a:spcBef>
              <a:buFont typeface="Arial" panose="020B0604020202020204" pitchFamily="34" charset="0"/>
              <a:buNone/>
              <a:defRPr sz="2400" b="1">
                <a:latin typeface="Arial Rounded MT Bold" panose="020F0704030504030204" pitchFamily="34" charset="0"/>
                <a:ea typeface="+mj-ea"/>
                <a:cs typeface="+mj-cs"/>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s-MX" dirty="0">
                <a:solidFill>
                  <a:schemeClr val="accent4"/>
                </a:solidFill>
              </a:rPr>
              <a:t>Universidad Autónoma del Estado de México</a:t>
            </a:r>
          </a:p>
          <a:p>
            <a:r>
              <a:rPr lang="es-MX" dirty="0">
                <a:solidFill>
                  <a:schemeClr val="accent4"/>
                </a:solidFill>
              </a:rPr>
              <a:t>Dirección del Nivel Medio Superior</a:t>
            </a:r>
          </a:p>
          <a:p>
            <a:r>
              <a:rPr lang="es-MX" dirty="0">
                <a:solidFill>
                  <a:schemeClr val="accent4"/>
                </a:solidFill>
              </a:rPr>
              <a:t>Plantel </a:t>
            </a:r>
            <a:r>
              <a:rPr lang="es-MX" dirty="0" smtClean="0">
                <a:solidFill>
                  <a:schemeClr val="accent4"/>
                </a:solidFill>
              </a:rPr>
              <a:t>“Dr</a:t>
            </a:r>
            <a:r>
              <a:rPr lang="es-MX" dirty="0">
                <a:solidFill>
                  <a:schemeClr val="accent4"/>
                </a:solidFill>
              </a:rPr>
              <a:t>. Pablo González </a:t>
            </a:r>
            <a:r>
              <a:rPr lang="es-MX" dirty="0" smtClean="0">
                <a:solidFill>
                  <a:schemeClr val="accent4"/>
                </a:solidFill>
              </a:rPr>
              <a:t>Casanova”</a:t>
            </a:r>
            <a:endParaRPr lang="es-MX" dirty="0">
              <a:solidFill>
                <a:schemeClr val="accent4"/>
              </a:solidFill>
            </a:endParaRPr>
          </a:p>
          <a:p>
            <a:r>
              <a:rPr lang="es-MX" dirty="0">
                <a:solidFill>
                  <a:schemeClr val="accent4"/>
                </a:solidFill>
              </a:rPr>
              <a:t>Química </a:t>
            </a:r>
            <a:r>
              <a:rPr lang="es-MX" dirty="0" smtClean="0">
                <a:solidFill>
                  <a:schemeClr val="accent4"/>
                </a:solidFill>
              </a:rPr>
              <a:t>II</a:t>
            </a:r>
            <a:endParaRPr lang="es-MX" dirty="0">
              <a:solidFill>
                <a:schemeClr val="accent4"/>
              </a:solidFill>
            </a:endParaRPr>
          </a:p>
          <a:p>
            <a:r>
              <a:rPr lang="es-MX" dirty="0" smtClean="0">
                <a:solidFill>
                  <a:schemeClr val="accent4"/>
                </a:solidFill>
              </a:rPr>
              <a:t>2017</a:t>
            </a:r>
            <a:endParaRPr lang="es-MX" dirty="0">
              <a:solidFill>
                <a:schemeClr val="accent4"/>
              </a:solidFill>
            </a:endParaRPr>
          </a:p>
        </p:txBody>
      </p:sp>
      <p:sp>
        <p:nvSpPr>
          <p:cNvPr id="7" name="Rectangle 2"/>
          <p:cNvSpPr>
            <a:spLocks noChangeArrowheads="1"/>
          </p:cNvSpPr>
          <p:nvPr/>
        </p:nvSpPr>
        <p:spPr bwMode="auto">
          <a:xfrm>
            <a:off x="4072451" y="1741949"/>
            <a:ext cx="7223298" cy="565485"/>
          </a:xfrm>
          <a:prstGeom prst="rect">
            <a:avLst/>
          </a:prstGeo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ctr">
              <a:lnSpc>
                <a:spcPct val="90000"/>
              </a:lnSpc>
              <a:spcBef>
                <a:spcPct val="0"/>
              </a:spcBef>
              <a:buFont typeface="Arial" panose="020B0604020202020204" pitchFamily="34" charset="0"/>
              <a:buNone/>
            </a:pPr>
            <a:r>
              <a:rPr lang="es-MX" altLang="es-MX" sz="3200" b="1" dirty="0">
                <a:solidFill>
                  <a:schemeClr val="accent4"/>
                </a:solidFill>
                <a:latin typeface="Arial Rounded MT Bold" panose="020F0704030504030204" pitchFamily="34" charset="0"/>
                <a:ea typeface="+mj-ea"/>
                <a:cs typeface="+mj-cs"/>
              </a:rPr>
              <a:t>Módulo II. </a:t>
            </a:r>
            <a:r>
              <a:rPr lang="es-MX" altLang="es-MX" sz="3200" b="1" dirty="0" smtClean="0">
                <a:solidFill>
                  <a:schemeClr val="accent4"/>
                </a:solidFill>
                <a:latin typeface="Arial Rounded MT Bold" panose="020F0704030504030204" pitchFamily="34" charset="0"/>
                <a:ea typeface="+mj-ea"/>
                <a:cs typeface="+mj-cs"/>
              </a:rPr>
              <a:t>Hidrocarburos Alifáticos</a:t>
            </a:r>
            <a:endParaRPr lang="es-ES" altLang="es-MX" sz="3200" b="1" dirty="0">
              <a:solidFill>
                <a:schemeClr val="accent4"/>
              </a:solidFill>
              <a:latin typeface="Arial Rounded MT Bold" panose="020F0704030504030204" pitchFamily="34" charset="0"/>
              <a:ea typeface="+mj-ea"/>
              <a:cs typeface="+mj-cs"/>
            </a:endParaRPr>
          </a:p>
        </p:txBody>
      </p:sp>
      <p:pic>
        <p:nvPicPr>
          <p:cNvPr id="5" name="Imagen 4" descr="C:\Users\Alumno\Desktop\logo admin16-20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769" y="2591776"/>
            <a:ext cx="3398682" cy="39102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2631058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ctrTitle"/>
          </p:nvPr>
        </p:nvSpPr>
        <p:spPr>
          <a:xfrm>
            <a:off x="3908591" y="260648"/>
            <a:ext cx="4374818" cy="685792"/>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ctr">
            <a:normAutofit/>
            <a:scene3d>
              <a:camera prst="orthographicFront"/>
              <a:lightRig rig="freezing" dir="t">
                <a:rot lat="0" lon="0" rev="5640000"/>
              </a:lightRig>
            </a:scene3d>
            <a:sp3d prstMaterial="flat">
              <a:bevelT w="38100" h="38100"/>
              <a:contourClr>
                <a:schemeClr val="tx2"/>
              </a:contourClr>
            </a:sp3d>
          </a:bodyPr>
          <a:lstStyle/>
          <a:p>
            <a:pPr algn="ctr"/>
            <a:r>
              <a:rPr lang="es-MX" sz="4400" dirty="0">
                <a:latin typeface="Arial Rounded MT Bold" panose="020F0704030504030204" pitchFamily="34" charset="0"/>
              </a:rPr>
              <a:t>FRACCIONES</a:t>
            </a:r>
          </a:p>
        </p:txBody>
      </p:sp>
      <p:graphicFrame>
        <p:nvGraphicFramePr>
          <p:cNvPr id="5" name="4 Tabla"/>
          <p:cNvGraphicFramePr>
            <a:graphicFrameLocks noGrp="1"/>
          </p:cNvGraphicFramePr>
          <p:nvPr>
            <p:extLst/>
          </p:nvPr>
        </p:nvGraphicFramePr>
        <p:xfrm>
          <a:off x="1809720" y="1142985"/>
          <a:ext cx="8572560" cy="5358199"/>
        </p:xfrm>
        <a:graphic>
          <a:graphicData uri="http://schemas.openxmlformats.org/drawingml/2006/table">
            <a:tbl>
              <a:tblPr/>
              <a:tblGrid>
                <a:gridCol w="2071702"/>
                <a:gridCol w="2357454"/>
                <a:gridCol w="2000264"/>
                <a:gridCol w="2143140"/>
              </a:tblGrid>
              <a:tr h="435772">
                <a:tc>
                  <a:txBody>
                    <a:bodyPr/>
                    <a:lstStyle/>
                    <a:p>
                      <a:pPr algn="ctr">
                        <a:lnSpc>
                          <a:spcPct val="115000"/>
                        </a:lnSpc>
                        <a:spcAft>
                          <a:spcPts val="0"/>
                        </a:spcAft>
                      </a:pPr>
                      <a:r>
                        <a:rPr lang="es-ES" sz="1600" b="1" dirty="0">
                          <a:latin typeface="Calibri"/>
                          <a:ea typeface="Calibri"/>
                          <a:cs typeface="Times New Roman"/>
                        </a:rPr>
                        <a:t>FRACCIÓN</a:t>
                      </a:r>
                      <a:endParaRPr lang="es-MX"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a:lnSpc>
                          <a:spcPct val="115000"/>
                        </a:lnSpc>
                        <a:spcAft>
                          <a:spcPts val="0"/>
                        </a:spcAft>
                      </a:pPr>
                      <a:r>
                        <a:rPr lang="es-ES" sz="1600" b="1">
                          <a:latin typeface="Calibri"/>
                          <a:ea typeface="Calibri"/>
                          <a:cs typeface="Times New Roman"/>
                        </a:rPr>
                        <a:t>TAMAÑOS DE LOS HIDROCARBUROS</a:t>
                      </a:r>
                      <a:endParaRPr lang="es-MX"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a:lnSpc>
                          <a:spcPct val="115000"/>
                        </a:lnSpc>
                        <a:spcAft>
                          <a:spcPts val="0"/>
                        </a:spcAft>
                      </a:pPr>
                      <a:r>
                        <a:rPr lang="es-ES" sz="1600" b="1">
                          <a:latin typeface="Calibri"/>
                          <a:ea typeface="Calibri"/>
                          <a:cs typeface="Times New Roman"/>
                        </a:rPr>
                        <a:t>TEMPERATURA DE DESTILACIÓN (</a:t>
                      </a:r>
                      <a:r>
                        <a:rPr lang="es-ES" sz="1600" b="1" baseline="30000">
                          <a:latin typeface="Calibri"/>
                          <a:ea typeface="Calibri"/>
                          <a:cs typeface="Times New Roman"/>
                        </a:rPr>
                        <a:t>O</a:t>
                      </a:r>
                      <a:r>
                        <a:rPr lang="es-ES" sz="1600" b="1">
                          <a:latin typeface="Calibri"/>
                          <a:ea typeface="Calibri"/>
                          <a:cs typeface="Times New Roman"/>
                        </a:rPr>
                        <a:t> C)</a:t>
                      </a:r>
                      <a:endParaRPr lang="es-MX"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a:lnSpc>
                          <a:spcPct val="115000"/>
                        </a:lnSpc>
                        <a:spcAft>
                          <a:spcPts val="0"/>
                        </a:spcAft>
                      </a:pPr>
                      <a:r>
                        <a:rPr lang="es-ES" sz="1600" b="1">
                          <a:latin typeface="Calibri"/>
                          <a:ea typeface="Calibri"/>
                          <a:cs typeface="Times New Roman"/>
                        </a:rPr>
                        <a:t>USOS COMUNES</a:t>
                      </a:r>
                      <a:endParaRPr lang="es-MX" sz="16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r>
              <a:tr h="871543">
                <a:tc>
                  <a:txBody>
                    <a:bodyPr/>
                    <a:lstStyle/>
                    <a:p>
                      <a:pPr algn="ctr">
                        <a:lnSpc>
                          <a:spcPct val="115000"/>
                        </a:lnSpc>
                        <a:spcAft>
                          <a:spcPts val="0"/>
                        </a:spcAft>
                      </a:pPr>
                      <a:r>
                        <a:rPr lang="es-ES" sz="1400" b="1" dirty="0">
                          <a:solidFill>
                            <a:srgbClr val="FFFFFF"/>
                          </a:solidFill>
                          <a:latin typeface="Arial Rounded MT Bold" panose="020F0704030504030204" pitchFamily="34" charset="0"/>
                          <a:ea typeface="Calibri"/>
                          <a:cs typeface="Times New Roman"/>
                        </a:rPr>
                        <a:t>GASES</a:t>
                      </a:r>
                      <a:endParaRPr lang="es-MX" sz="1400"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868"/>
                    </a:solidFill>
                  </a:tcPr>
                </a:tc>
                <a:tc>
                  <a:txBody>
                    <a:bodyPr/>
                    <a:lstStyle/>
                    <a:p>
                      <a:pPr algn="ctr">
                        <a:lnSpc>
                          <a:spcPct val="115000"/>
                        </a:lnSpc>
                        <a:spcAft>
                          <a:spcPts val="0"/>
                        </a:spcAft>
                      </a:pPr>
                      <a:r>
                        <a:rPr lang="es-ES" sz="2200" dirty="0">
                          <a:latin typeface="Calibri"/>
                          <a:ea typeface="Calibri"/>
                          <a:cs typeface="Times New Roman"/>
                        </a:rPr>
                        <a:t>CH</a:t>
                      </a:r>
                      <a:r>
                        <a:rPr lang="es-ES" sz="2200" baseline="-25000" dirty="0">
                          <a:latin typeface="Calibri"/>
                          <a:ea typeface="Calibri"/>
                          <a:cs typeface="Times New Roman"/>
                        </a:rPr>
                        <a:t>4</a:t>
                      </a:r>
                      <a:r>
                        <a:rPr lang="es-ES" sz="2200" dirty="0">
                          <a:latin typeface="Calibri"/>
                          <a:ea typeface="Calibri"/>
                          <a:cs typeface="Times New Roman"/>
                        </a:rPr>
                        <a:t> a C</a:t>
                      </a:r>
                      <a:r>
                        <a:rPr lang="es-ES" sz="2200" baseline="-25000" dirty="0">
                          <a:latin typeface="Calibri"/>
                          <a:ea typeface="Calibri"/>
                          <a:cs typeface="Times New Roman"/>
                        </a:rPr>
                        <a:t>4</a:t>
                      </a:r>
                      <a:r>
                        <a:rPr lang="es-ES" sz="2200" dirty="0">
                          <a:latin typeface="Calibri"/>
                          <a:ea typeface="Calibri"/>
                          <a:cs typeface="Times New Roman"/>
                        </a:rPr>
                        <a:t>H</a:t>
                      </a:r>
                      <a:r>
                        <a:rPr lang="es-ES" sz="2200" baseline="-25000" dirty="0">
                          <a:latin typeface="Calibri"/>
                          <a:ea typeface="Calibri"/>
                          <a:cs typeface="Times New Roman"/>
                        </a:rPr>
                        <a:t>10</a:t>
                      </a:r>
                      <a:endParaRPr lang="es-MX" sz="2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800" dirty="0">
                          <a:latin typeface="Arial Rounded MT Bold" panose="020F0704030504030204" pitchFamily="34" charset="0"/>
                          <a:ea typeface="Calibri"/>
                          <a:cs typeface="Times New Roman"/>
                        </a:rPr>
                        <a:t>menos de 40</a:t>
                      </a:r>
                      <a:endParaRPr lang="es-MX" sz="1800"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600" b="1" dirty="0">
                          <a:latin typeface="Arial Rounded MT Bold" panose="020F0704030504030204" pitchFamily="34" charset="0"/>
                          <a:ea typeface="Calibri"/>
                          <a:cs typeface="Times New Roman"/>
                        </a:rPr>
                        <a:t>Gas combustible, materia prima para la fabricación de plásticos</a:t>
                      </a:r>
                      <a:endParaRPr lang="es-MX" sz="1600" b="1"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886">
                <a:tc>
                  <a:txBody>
                    <a:bodyPr/>
                    <a:lstStyle/>
                    <a:p>
                      <a:pPr algn="ctr">
                        <a:lnSpc>
                          <a:spcPct val="115000"/>
                        </a:lnSpc>
                        <a:spcAft>
                          <a:spcPts val="0"/>
                        </a:spcAft>
                      </a:pPr>
                      <a:r>
                        <a:rPr lang="es-ES" sz="1400" b="1" dirty="0">
                          <a:solidFill>
                            <a:srgbClr val="FFFFFF"/>
                          </a:solidFill>
                          <a:latin typeface="Arial Rounded MT Bold" panose="020F0704030504030204" pitchFamily="34" charset="0"/>
                          <a:ea typeface="Calibri"/>
                          <a:cs typeface="Times New Roman"/>
                        </a:rPr>
                        <a:t>ÉTER DE PETRÓLEO</a:t>
                      </a:r>
                      <a:endParaRPr lang="es-MX" sz="1400"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868"/>
                    </a:solidFill>
                  </a:tcPr>
                </a:tc>
                <a:tc>
                  <a:txBody>
                    <a:bodyPr/>
                    <a:lstStyle/>
                    <a:p>
                      <a:pPr algn="ctr">
                        <a:lnSpc>
                          <a:spcPct val="115000"/>
                        </a:lnSpc>
                        <a:spcAft>
                          <a:spcPts val="0"/>
                        </a:spcAft>
                      </a:pPr>
                      <a:r>
                        <a:rPr lang="es-ES" sz="2200" dirty="0">
                          <a:latin typeface="Calibri"/>
                          <a:ea typeface="Calibri"/>
                          <a:cs typeface="Times New Roman"/>
                        </a:rPr>
                        <a:t>C</a:t>
                      </a:r>
                      <a:r>
                        <a:rPr lang="es-ES" sz="2200" baseline="-25000" dirty="0">
                          <a:latin typeface="Calibri"/>
                          <a:ea typeface="Calibri"/>
                          <a:cs typeface="Times New Roman"/>
                        </a:rPr>
                        <a:t>5</a:t>
                      </a:r>
                      <a:r>
                        <a:rPr lang="es-ES" sz="2200" dirty="0">
                          <a:latin typeface="Calibri"/>
                          <a:ea typeface="Calibri"/>
                          <a:cs typeface="Times New Roman"/>
                        </a:rPr>
                        <a:t>H</a:t>
                      </a:r>
                      <a:r>
                        <a:rPr lang="es-ES" sz="2200" baseline="-25000" dirty="0">
                          <a:latin typeface="Calibri"/>
                          <a:ea typeface="Calibri"/>
                          <a:cs typeface="Times New Roman"/>
                        </a:rPr>
                        <a:t>12</a:t>
                      </a:r>
                      <a:r>
                        <a:rPr lang="es-ES" sz="2200" dirty="0">
                          <a:latin typeface="Calibri"/>
                          <a:ea typeface="Calibri"/>
                          <a:cs typeface="Times New Roman"/>
                        </a:rPr>
                        <a:t> a C</a:t>
                      </a:r>
                      <a:r>
                        <a:rPr lang="es-ES" sz="2200" baseline="-25000" dirty="0">
                          <a:latin typeface="Calibri"/>
                          <a:ea typeface="Calibri"/>
                          <a:cs typeface="Times New Roman"/>
                        </a:rPr>
                        <a:t>6</a:t>
                      </a:r>
                      <a:r>
                        <a:rPr lang="es-ES" sz="2200" dirty="0">
                          <a:latin typeface="Calibri"/>
                          <a:ea typeface="Calibri"/>
                          <a:cs typeface="Times New Roman"/>
                        </a:rPr>
                        <a:t>H</a:t>
                      </a:r>
                      <a:r>
                        <a:rPr lang="es-ES" sz="2200" baseline="-25000" dirty="0">
                          <a:latin typeface="Calibri"/>
                          <a:ea typeface="Calibri"/>
                          <a:cs typeface="Times New Roman"/>
                        </a:rPr>
                        <a:t>14</a:t>
                      </a:r>
                      <a:endParaRPr lang="es-MX" sz="2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800" dirty="0">
                          <a:latin typeface="Arial Rounded MT Bold" panose="020F0704030504030204" pitchFamily="34" charset="0"/>
                          <a:ea typeface="Calibri"/>
                          <a:cs typeface="Times New Roman"/>
                        </a:rPr>
                        <a:t>20 – 60 </a:t>
                      </a:r>
                      <a:endParaRPr lang="es-MX" sz="1800"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600" b="1" dirty="0">
                          <a:latin typeface="Arial Rounded MT Bold" panose="020F0704030504030204" pitchFamily="34" charset="0"/>
                          <a:ea typeface="Calibri"/>
                          <a:cs typeface="Times New Roman"/>
                        </a:rPr>
                        <a:t>Disolvente</a:t>
                      </a:r>
                      <a:endParaRPr lang="es-MX" sz="1600" b="1"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772">
                <a:tc>
                  <a:txBody>
                    <a:bodyPr/>
                    <a:lstStyle/>
                    <a:p>
                      <a:pPr algn="ctr">
                        <a:lnSpc>
                          <a:spcPct val="115000"/>
                        </a:lnSpc>
                        <a:spcAft>
                          <a:spcPts val="0"/>
                        </a:spcAft>
                      </a:pPr>
                      <a:r>
                        <a:rPr lang="es-ES" sz="1400" b="1" dirty="0">
                          <a:solidFill>
                            <a:srgbClr val="FFFFFF"/>
                          </a:solidFill>
                          <a:latin typeface="Arial Rounded MT Bold" panose="020F0704030504030204" pitchFamily="34" charset="0"/>
                          <a:ea typeface="Calibri"/>
                          <a:cs typeface="Times New Roman"/>
                        </a:rPr>
                        <a:t>GASOLINA</a:t>
                      </a:r>
                      <a:endParaRPr lang="es-MX" sz="1400"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868"/>
                    </a:solidFill>
                  </a:tcPr>
                </a:tc>
                <a:tc>
                  <a:txBody>
                    <a:bodyPr/>
                    <a:lstStyle/>
                    <a:p>
                      <a:pPr algn="ctr">
                        <a:lnSpc>
                          <a:spcPct val="115000"/>
                        </a:lnSpc>
                        <a:spcAft>
                          <a:spcPts val="0"/>
                        </a:spcAft>
                      </a:pPr>
                      <a:r>
                        <a:rPr lang="es-ES" sz="2200" dirty="0">
                          <a:latin typeface="Calibri"/>
                          <a:ea typeface="Calibri"/>
                          <a:cs typeface="Times New Roman"/>
                        </a:rPr>
                        <a:t>C</a:t>
                      </a:r>
                      <a:r>
                        <a:rPr lang="es-ES" sz="2200" baseline="-25000" dirty="0">
                          <a:latin typeface="Calibri"/>
                          <a:ea typeface="Calibri"/>
                          <a:cs typeface="Times New Roman"/>
                        </a:rPr>
                        <a:t>5</a:t>
                      </a:r>
                      <a:r>
                        <a:rPr lang="es-ES" sz="2200" dirty="0">
                          <a:latin typeface="Calibri"/>
                          <a:ea typeface="Calibri"/>
                          <a:cs typeface="Times New Roman"/>
                        </a:rPr>
                        <a:t>H</a:t>
                      </a:r>
                      <a:r>
                        <a:rPr lang="es-ES" sz="2200" baseline="-25000" dirty="0">
                          <a:latin typeface="Calibri"/>
                          <a:ea typeface="Calibri"/>
                          <a:cs typeface="Times New Roman"/>
                        </a:rPr>
                        <a:t>12</a:t>
                      </a:r>
                      <a:r>
                        <a:rPr lang="es-ES" sz="2200" dirty="0">
                          <a:latin typeface="Calibri"/>
                          <a:ea typeface="Calibri"/>
                          <a:cs typeface="Times New Roman"/>
                        </a:rPr>
                        <a:t> a C</a:t>
                      </a:r>
                      <a:r>
                        <a:rPr lang="es-ES" sz="2200" baseline="-25000" dirty="0">
                          <a:latin typeface="Calibri"/>
                          <a:ea typeface="Calibri"/>
                          <a:cs typeface="Times New Roman"/>
                        </a:rPr>
                        <a:t>12</a:t>
                      </a:r>
                      <a:r>
                        <a:rPr lang="es-ES" sz="2200" dirty="0">
                          <a:latin typeface="Calibri"/>
                          <a:ea typeface="Calibri"/>
                          <a:cs typeface="Times New Roman"/>
                        </a:rPr>
                        <a:t>H</a:t>
                      </a:r>
                      <a:r>
                        <a:rPr lang="es-ES" sz="2200" baseline="-25000" dirty="0">
                          <a:latin typeface="Calibri"/>
                          <a:ea typeface="Calibri"/>
                          <a:cs typeface="Times New Roman"/>
                        </a:rPr>
                        <a:t>26</a:t>
                      </a:r>
                      <a:endParaRPr lang="es-MX" sz="2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800" dirty="0">
                          <a:latin typeface="Arial Rounded MT Bold" panose="020F0704030504030204" pitchFamily="34" charset="0"/>
                          <a:ea typeface="Calibri"/>
                          <a:cs typeface="Times New Roman"/>
                        </a:rPr>
                        <a:t>40 – 100</a:t>
                      </a:r>
                      <a:endParaRPr lang="es-MX" sz="1800"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600" b="1" dirty="0">
                          <a:latin typeface="Arial Rounded MT Bold" panose="020F0704030504030204" pitchFamily="34" charset="0"/>
                          <a:ea typeface="Calibri"/>
                          <a:cs typeface="Times New Roman"/>
                        </a:rPr>
                        <a:t>C</a:t>
                      </a:r>
                      <a:r>
                        <a:rPr lang="es-ES" sz="1600" b="1" dirty="0" smtClean="0">
                          <a:latin typeface="Arial Rounded MT Bold" panose="020F0704030504030204" pitchFamily="34" charset="0"/>
                          <a:ea typeface="Calibri"/>
                          <a:cs typeface="Times New Roman"/>
                        </a:rPr>
                        <a:t>ombustible</a:t>
                      </a:r>
                      <a:r>
                        <a:rPr lang="es-ES" sz="1600" b="1" dirty="0">
                          <a:latin typeface="Arial Rounded MT Bold" panose="020F0704030504030204" pitchFamily="34" charset="0"/>
                          <a:ea typeface="Calibri"/>
                          <a:cs typeface="Times New Roman"/>
                        </a:rPr>
                        <a:t>, disolventes</a:t>
                      </a:r>
                      <a:endParaRPr lang="es-MX" sz="1600" b="1"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1543">
                <a:tc>
                  <a:txBody>
                    <a:bodyPr/>
                    <a:lstStyle/>
                    <a:p>
                      <a:pPr algn="ctr">
                        <a:lnSpc>
                          <a:spcPct val="115000"/>
                        </a:lnSpc>
                        <a:spcAft>
                          <a:spcPts val="0"/>
                        </a:spcAft>
                      </a:pPr>
                      <a:r>
                        <a:rPr lang="es-ES" sz="1400" b="1" dirty="0">
                          <a:solidFill>
                            <a:srgbClr val="FFFFFF"/>
                          </a:solidFill>
                          <a:latin typeface="Arial Rounded MT Bold" panose="020F0704030504030204" pitchFamily="34" charset="0"/>
                          <a:ea typeface="Calibri"/>
                          <a:cs typeface="Times New Roman"/>
                        </a:rPr>
                        <a:t>QUEROSENO</a:t>
                      </a:r>
                      <a:endParaRPr lang="es-MX" sz="1400"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868"/>
                    </a:solidFill>
                  </a:tcPr>
                </a:tc>
                <a:tc>
                  <a:txBody>
                    <a:bodyPr/>
                    <a:lstStyle/>
                    <a:p>
                      <a:pPr algn="ctr">
                        <a:lnSpc>
                          <a:spcPct val="115000"/>
                        </a:lnSpc>
                        <a:spcAft>
                          <a:spcPts val="0"/>
                        </a:spcAft>
                      </a:pPr>
                      <a:r>
                        <a:rPr lang="es-ES" sz="2200" dirty="0">
                          <a:latin typeface="Calibri"/>
                          <a:ea typeface="Calibri"/>
                          <a:cs typeface="Times New Roman"/>
                        </a:rPr>
                        <a:t>C</a:t>
                      </a:r>
                      <a:r>
                        <a:rPr lang="es-ES" sz="2200" baseline="-25000" dirty="0">
                          <a:latin typeface="Calibri"/>
                          <a:ea typeface="Calibri"/>
                          <a:cs typeface="Times New Roman"/>
                        </a:rPr>
                        <a:t>12</a:t>
                      </a:r>
                      <a:r>
                        <a:rPr lang="es-ES" sz="2200" dirty="0">
                          <a:latin typeface="Calibri"/>
                          <a:ea typeface="Calibri"/>
                          <a:cs typeface="Times New Roman"/>
                        </a:rPr>
                        <a:t>H</a:t>
                      </a:r>
                      <a:r>
                        <a:rPr lang="es-ES" sz="2200" baseline="-25000" dirty="0">
                          <a:latin typeface="Calibri"/>
                          <a:ea typeface="Calibri"/>
                          <a:cs typeface="Times New Roman"/>
                        </a:rPr>
                        <a:t>26</a:t>
                      </a:r>
                      <a:r>
                        <a:rPr lang="es-ES" sz="2200" dirty="0">
                          <a:latin typeface="Calibri"/>
                          <a:ea typeface="Calibri"/>
                          <a:cs typeface="Times New Roman"/>
                        </a:rPr>
                        <a:t> a C</a:t>
                      </a:r>
                      <a:r>
                        <a:rPr lang="es-ES" sz="2200" baseline="-25000" dirty="0">
                          <a:latin typeface="Calibri"/>
                          <a:ea typeface="Calibri"/>
                          <a:cs typeface="Times New Roman"/>
                        </a:rPr>
                        <a:t>16</a:t>
                      </a:r>
                      <a:r>
                        <a:rPr lang="es-ES" sz="2200" dirty="0">
                          <a:latin typeface="Calibri"/>
                          <a:ea typeface="Calibri"/>
                          <a:cs typeface="Times New Roman"/>
                        </a:rPr>
                        <a:t>H</a:t>
                      </a:r>
                      <a:r>
                        <a:rPr lang="es-ES" sz="2200" baseline="-25000" dirty="0">
                          <a:latin typeface="Calibri"/>
                          <a:ea typeface="Calibri"/>
                          <a:cs typeface="Times New Roman"/>
                        </a:rPr>
                        <a:t>34</a:t>
                      </a:r>
                      <a:endParaRPr lang="es-MX" sz="2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800" dirty="0">
                          <a:latin typeface="Arial Rounded MT Bold" panose="020F0704030504030204" pitchFamily="34" charset="0"/>
                          <a:ea typeface="Calibri"/>
                          <a:cs typeface="Times New Roman"/>
                        </a:rPr>
                        <a:t>105 – 275</a:t>
                      </a:r>
                      <a:endParaRPr lang="es-MX" sz="1800"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600" b="1" dirty="0">
                          <a:latin typeface="Arial Rounded MT Bold" panose="020F0704030504030204" pitchFamily="34" charset="0"/>
                          <a:ea typeface="Calibri"/>
                          <a:cs typeface="Times New Roman"/>
                        </a:rPr>
                        <a:t>Calefacción, combustible de </a:t>
                      </a:r>
                      <a:r>
                        <a:rPr lang="es-ES" sz="1600" b="1" dirty="0" smtClean="0">
                          <a:latin typeface="Arial Rounded MT Bold" panose="020F0704030504030204" pitchFamily="34" charset="0"/>
                          <a:ea typeface="Calibri"/>
                          <a:cs typeface="Times New Roman"/>
                        </a:rPr>
                        <a:t>diesel y de aviones</a:t>
                      </a:r>
                      <a:endParaRPr lang="es-MX" sz="1600" b="1"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3658">
                <a:tc>
                  <a:txBody>
                    <a:bodyPr/>
                    <a:lstStyle/>
                    <a:p>
                      <a:pPr algn="ctr">
                        <a:lnSpc>
                          <a:spcPct val="115000"/>
                        </a:lnSpc>
                        <a:spcAft>
                          <a:spcPts val="0"/>
                        </a:spcAft>
                      </a:pPr>
                      <a:r>
                        <a:rPr lang="es-ES" sz="1400" b="1" dirty="0">
                          <a:solidFill>
                            <a:srgbClr val="FFFFFF"/>
                          </a:solidFill>
                          <a:latin typeface="Arial Rounded MT Bold" panose="020F0704030504030204" pitchFamily="34" charset="0"/>
                          <a:ea typeface="Calibri"/>
                          <a:cs typeface="Times New Roman"/>
                        </a:rPr>
                        <a:t>ACEITE DE CALEFACCIÓN (GASOLEO)</a:t>
                      </a:r>
                      <a:endParaRPr lang="es-MX" sz="1400"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868"/>
                    </a:solidFill>
                  </a:tcPr>
                </a:tc>
                <a:tc>
                  <a:txBody>
                    <a:bodyPr/>
                    <a:lstStyle/>
                    <a:p>
                      <a:pPr algn="ctr">
                        <a:lnSpc>
                          <a:spcPct val="115000"/>
                        </a:lnSpc>
                        <a:spcAft>
                          <a:spcPts val="0"/>
                        </a:spcAft>
                      </a:pPr>
                      <a:r>
                        <a:rPr lang="es-ES" sz="2200" dirty="0">
                          <a:latin typeface="Calibri"/>
                          <a:ea typeface="Calibri"/>
                          <a:cs typeface="Times New Roman"/>
                        </a:rPr>
                        <a:t>C</a:t>
                      </a:r>
                      <a:r>
                        <a:rPr lang="es-ES" sz="2200" baseline="-25000" dirty="0">
                          <a:latin typeface="Calibri"/>
                          <a:ea typeface="Calibri"/>
                          <a:cs typeface="Times New Roman"/>
                        </a:rPr>
                        <a:t>15 </a:t>
                      </a:r>
                      <a:r>
                        <a:rPr lang="es-ES" sz="2200" dirty="0">
                          <a:latin typeface="Calibri"/>
                          <a:ea typeface="Calibri"/>
                          <a:cs typeface="Times New Roman"/>
                        </a:rPr>
                        <a:t>– H</a:t>
                      </a:r>
                      <a:r>
                        <a:rPr lang="es-ES" sz="2200" baseline="-25000" dirty="0">
                          <a:latin typeface="Calibri"/>
                          <a:ea typeface="Calibri"/>
                          <a:cs typeface="Times New Roman"/>
                        </a:rPr>
                        <a:t>32 </a:t>
                      </a:r>
                      <a:r>
                        <a:rPr lang="es-ES" sz="2200" dirty="0">
                          <a:latin typeface="Calibri"/>
                          <a:ea typeface="Calibri"/>
                          <a:cs typeface="Times New Roman"/>
                        </a:rPr>
                        <a:t>a C</a:t>
                      </a:r>
                      <a:r>
                        <a:rPr lang="es-ES" sz="2200" baseline="-25000" dirty="0">
                          <a:latin typeface="Calibri"/>
                          <a:ea typeface="Calibri"/>
                          <a:cs typeface="Times New Roman"/>
                        </a:rPr>
                        <a:t>18</a:t>
                      </a:r>
                      <a:r>
                        <a:rPr lang="es-ES" sz="2200" dirty="0">
                          <a:latin typeface="Calibri"/>
                          <a:ea typeface="Calibri"/>
                          <a:cs typeface="Times New Roman"/>
                        </a:rPr>
                        <a:t>H</a:t>
                      </a:r>
                      <a:r>
                        <a:rPr lang="es-ES" sz="2200" baseline="-25000" dirty="0">
                          <a:latin typeface="Calibri"/>
                          <a:ea typeface="Calibri"/>
                          <a:cs typeface="Times New Roman"/>
                        </a:rPr>
                        <a:t>38</a:t>
                      </a:r>
                      <a:endParaRPr lang="es-MX" sz="2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800" dirty="0">
                          <a:latin typeface="Arial Rounded MT Bold" panose="020F0704030504030204" pitchFamily="34" charset="0"/>
                          <a:ea typeface="Calibri"/>
                          <a:cs typeface="Times New Roman"/>
                        </a:rPr>
                        <a:t>240 – 300</a:t>
                      </a:r>
                      <a:endParaRPr lang="es-MX" sz="1800"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600" b="1" dirty="0">
                          <a:latin typeface="Arial Rounded MT Bold" panose="020F0704030504030204" pitchFamily="34" charset="0"/>
                          <a:ea typeface="Calibri"/>
                          <a:cs typeface="Times New Roman"/>
                        </a:rPr>
                        <a:t>Calefacción industrial</a:t>
                      </a:r>
                      <a:endParaRPr lang="es-MX" sz="1600" b="1"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886">
                <a:tc>
                  <a:txBody>
                    <a:bodyPr/>
                    <a:lstStyle/>
                    <a:p>
                      <a:pPr algn="ctr">
                        <a:lnSpc>
                          <a:spcPct val="115000"/>
                        </a:lnSpc>
                        <a:spcAft>
                          <a:spcPts val="0"/>
                        </a:spcAft>
                      </a:pPr>
                      <a:r>
                        <a:rPr lang="es-ES" sz="1400" b="1" dirty="0">
                          <a:solidFill>
                            <a:srgbClr val="FFFFFF"/>
                          </a:solidFill>
                          <a:latin typeface="Arial Rounded MT Bold" panose="020F0704030504030204" pitchFamily="34" charset="0"/>
                          <a:ea typeface="Calibri"/>
                          <a:cs typeface="Times New Roman"/>
                        </a:rPr>
                        <a:t>ACEITE LUBRICANTE</a:t>
                      </a:r>
                      <a:endParaRPr lang="es-MX" sz="1400"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868"/>
                    </a:solidFill>
                  </a:tcPr>
                </a:tc>
                <a:tc>
                  <a:txBody>
                    <a:bodyPr/>
                    <a:lstStyle/>
                    <a:p>
                      <a:pPr algn="ctr">
                        <a:lnSpc>
                          <a:spcPct val="115000"/>
                        </a:lnSpc>
                        <a:spcAft>
                          <a:spcPts val="0"/>
                        </a:spcAft>
                      </a:pPr>
                      <a:r>
                        <a:rPr lang="es-ES" sz="2200" dirty="0">
                          <a:latin typeface="Calibri"/>
                          <a:ea typeface="Calibri"/>
                          <a:cs typeface="Times New Roman"/>
                        </a:rPr>
                        <a:t>C</a:t>
                      </a:r>
                      <a:r>
                        <a:rPr lang="es-ES" sz="2200" baseline="-25000" dirty="0">
                          <a:latin typeface="Calibri"/>
                          <a:ea typeface="Calibri"/>
                          <a:cs typeface="Times New Roman"/>
                        </a:rPr>
                        <a:t>17</a:t>
                      </a:r>
                      <a:r>
                        <a:rPr lang="es-ES" sz="2200" dirty="0">
                          <a:latin typeface="Calibri"/>
                          <a:ea typeface="Calibri"/>
                          <a:cs typeface="Times New Roman"/>
                        </a:rPr>
                        <a:t>H</a:t>
                      </a:r>
                      <a:r>
                        <a:rPr lang="es-ES" sz="2200" baseline="-25000" dirty="0">
                          <a:latin typeface="Calibri"/>
                          <a:ea typeface="Calibri"/>
                          <a:cs typeface="Times New Roman"/>
                        </a:rPr>
                        <a:t>36</a:t>
                      </a:r>
                      <a:r>
                        <a:rPr lang="es-ES" sz="2200" dirty="0">
                          <a:latin typeface="Calibri"/>
                          <a:ea typeface="Calibri"/>
                          <a:cs typeface="Times New Roman"/>
                        </a:rPr>
                        <a:t> </a:t>
                      </a:r>
                      <a:r>
                        <a:rPr lang="es-ES" sz="2200" baseline="0" dirty="0" smtClean="0">
                          <a:latin typeface="Calibri"/>
                          <a:ea typeface="Calibri"/>
                          <a:cs typeface="Times New Roman"/>
                        </a:rPr>
                        <a:t> y </a:t>
                      </a:r>
                      <a:r>
                        <a:rPr lang="es-ES" sz="2200" dirty="0" smtClean="0">
                          <a:latin typeface="Calibri"/>
                          <a:ea typeface="Calibri"/>
                          <a:cs typeface="Times New Roman"/>
                        </a:rPr>
                        <a:t>superiores</a:t>
                      </a:r>
                      <a:endParaRPr lang="es-MX" sz="2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800" dirty="0">
                          <a:latin typeface="Arial Rounded MT Bold" panose="020F0704030504030204" pitchFamily="34" charset="0"/>
                          <a:ea typeface="Calibri"/>
                          <a:cs typeface="Times New Roman"/>
                        </a:rPr>
                        <a:t>más de 300</a:t>
                      </a:r>
                      <a:endParaRPr lang="es-MX" sz="1800"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600" b="1" dirty="0">
                          <a:latin typeface="Arial Rounded MT Bold" panose="020F0704030504030204" pitchFamily="34" charset="0"/>
                          <a:ea typeface="Calibri"/>
                          <a:cs typeface="Times New Roman"/>
                        </a:rPr>
                        <a:t>Lubricantes</a:t>
                      </a:r>
                      <a:endParaRPr lang="es-MX" sz="1600" b="1"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3658">
                <a:tc>
                  <a:txBody>
                    <a:bodyPr/>
                    <a:lstStyle/>
                    <a:p>
                      <a:pPr algn="ctr">
                        <a:lnSpc>
                          <a:spcPct val="115000"/>
                        </a:lnSpc>
                        <a:spcAft>
                          <a:spcPts val="0"/>
                        </a:spcAft>
                      </a:pPr>
                      <a:r>
                        <a:rPr lang="es-ES" sz="1400" b="1" dirty="0">
                          <a:solidFill>
                            <a:srgbClr val="FFFFFF"/>
                          </a:solidFill>
                          <a:latin typeface="Arial Rounded MT Bold" panose="020F0704030504030204" pitchFamily="34" charset="0"/>
                          <a:ea typeface="Calibri"/>
                          <a:cs typeface="Times New Roman"/>
                        </a:rPr>
                        <a:t>RESIDUO (ASFALTO O COQUE DE PETRÓLEO)</a:t>
                      </a:r>
                      <a:endParaRPr lang="es-MX" sz="1400"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868"/>
                    </a:solidFill>
                  </a:tcPr>
                </a:tc>
                <a:tc>
                  <a:txBody>
                    <a:bodyPr/>
                    <a:lstStyle/>
                    <a:p>
                      <a:pPr algn="ctr">
                        <a:lnSpc>
                          <a:spcPct val="115000"/>
                        </a:lnSpc>
                        <a:spcAft>
                          <a:spcPts val="0"/>
                        </a:spcAft>
                      </a:pPr>
                      <a:r>
                        <a:rPr lang="es-ES" sz="2200" dirty="0">
                          <a:latin typeface="Calibri"/>
                          <a:ea typeface="Calibri"/>
                          <a:cs typeface="Times New Roman"/>
                        </a:rPr>
                        <a:t>C</a:t>
                      </a:r>
                      <a:r>
                        <a:rPr lang="es-ES" sz="2200" baseline="-25000" dirty="0">
                          <a:latin typeface="Calibri"/>
                          <a:ea typeface="Calibri"/>
                          <a:cs typeface="Times New Roman"/>
                        </a:rPr>
                        <a:t>20</a:t>
                      </a:r>
                      <a:r>
                        <a:rPr lang="es-ES" sz="2200" dirty="0">
                          <a:latin typeface="Calibri"/>
                          <a:ea typeface="Calibri"/>
                          <a:cs typeface="Times New Roman"/>
                        </a:rPr>
                        <a:t>H</a:t>
                      </a:r>
                      <a:r>
                        <a:rPr lang="es-ES" sz="2200" baseline="-25000" dirty="0">
                          <a:latin typeface="Calibri"/>
                          <a:ea typeface="Calibri"/>
                          <a:cs typeface="Times New Roman"/>
                        </a:rPr>
                        <a:t>42</a:t>
                      </a:r>
                      <a:r>
                        <a:rPr lang="es-ES" sz="2200" dirty="0">
                          <a:latin typeface="Calibri"/>
                          <a:ea typeface="Calibri"/>
                          <a:cs typeface="Times New Roman"/>
                        </a:rPr>
                        <a:t> y superiores</a:t>
                      </a:r>
                      <a:endParaRPr lang="es-MX" sz="2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800" dirty="0">
                          <a:latin typeface="Arial Rounded MT Bold" panose="020F0704030504030204" pitchFamily="34" charset="0"/>
                          <a:ea typeface="Calibri"/>
                          <a:cs typeface="Times New Roman"/>
                        </a:rPr>
                        <a:t>más de 350</a:t>
                      </a:r>
                      <a:endParaRPr lang="es-MX" sz="1800"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600" b="1" dirty="0">
                          <a:latin typeface="Arial Rounded MT Bold" panose="020F0704030504030204" pitchFamily="34" charset="0"/>
                          <a:ea typeface="Calibri"/>
                          <a:cs typeface="Times New Roman"/>
                        </a:rPr>
                        <a:t>Alquitrán, asfalto, parafina</a:t>
                      </a:r>
                      <a:endParaRPr lang="es-MX" sz="1600" b="1" dirty="0">
                        <a:latin typeface="Arial Rounded MT Bold" panose="020F0704030504030204"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656628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eureka.ya.com/IngenieroElec7/Petroleo_001.jpg"/>
          <p:cNvPicPr>
            <a:picLocks noChangeAspect="1" noChangeArrowheads="1"/>
          </p:cNvPicPr>
          <p:nvPr/>
        </p:nvPicPr>
        <p:blipFill>
          <a:blip r:embed="rId2"/>
          <a:srcRect/>
          <a:stretch>
            <a:fillRect/>
          </a:stretch>
        </p:blipFill>
        <p:spPr bwMode="auto">
          <a:xfrm>
            <a:off x="1809720" y="500042"/>
            <a:ext cx="8358246" cy="5975958"/>
          </a:xfrm>
          <a:prstGeom prst="rect">
            <a:avLst/>
          </a:prstGeom>
          <a:noFill/>
        </p:spPr>
      </p:pic>
    </p:spTree>
    <p:extLst>
      <p:ext uri="{BB962C8B-B14F-4D97-AF65-F5344CB8AC3E}">
        <p14:creationId xmlns:p14="http://schemas.microsoft.com/office/powerpoint/2010/main" val="361819719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http://www.monografias.com/trabajos36/refinacion-petroleo/ref1.gif"/>
          <p:cNvPicPr>
            <a:picLocks noChangeAspect="1" noChangeArrowheads="1"/>
          </p:cNvPicPr>
          <p:nvPr/>
        </p:nvPicPr>
        <p:blipFill>
          <a:blip r:embed="rId2"/>
          <a:srcRect/>
          <a:stretch>
            <a:fillRect/>
          </a:stretch>
        </p:blipFill>
        <p:spPr bwMode="auto">
          <a:xfrm>
            <a:off x="2381224" y="285728"/>
            <a:ext cx="7572428" cy="6266806"/>
          </a:xfrm>
          <a:prstGeom prst="rect">
            <a:avLst/>
          </a:prstGeom>
          <a:noFill/>
        </p:spPr>
      </p:pic>
    </p:spTree>
    <p:extLst>
      <p:ext uri="{BB962C8B-B14F-4D97-AF65-F5344CB8AC3E}">
        <p14:creationId xmlns:p14="http://schemas.microsoft.com/office/powerpoint/2010/main" val="31447714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http://4.bp.blogspot.com/_y1MdUOkMMa8/S_-dBR1xoaI/AAAAAAAAALk/Dn1PNQeSOdU/s1600/refineria.jpg"/>
          <p:cNvPicPr>
            <a:picLocks noChangeAspect="1" noChangeArrowheads="1"/>
          </p:cNvPicPr>
          <p:nvPr/>
        </p:nvPicPr>
        <p:blipFill>
          <a:blip r:embed="rId2"/>
          <a:srcRect/>
          <a:stretch>
            <a:fillRect/>
          </a:stretch>
        </p:blipFill>
        <p:spPr bwMode="auto">
          <a:xfrm>
            <a:off x="2309786" y="500043"/>
            <a:ext cx="7643866" cy="5990180"/>
          </a:xfrm>
          <a:prstGeom prst="rect">
            <a:avLst/>
          </a:prstGeom>
          <a:noFill/>
        </p:spPr>
      </p:pic>
    </p:spTree>
    <p:extLst>
      <p:ext uri="{BB962C8B-B14F-4D97-AF65-F5344CB8AC3E}">
        <p14:creationId xmlns:p14="http://schemas.microsoft.com/office/powerpoint/2010/main" val="27614497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809720" y="1988840"/>
            <a:ext cx="8501122" cy="4233652"/>
          </a:xfr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45720" rIns="18288" bIns="45720" rtlCol="0">
            <a:normAutofit/>
          </a:bodyPr>
          <a:lstStyle/>
          <a:p>
            <a:pPr marL="514350" indent="-514350" algn="l">
              <a:buFont typeface="+mj-lt"/>
              <a:buAutoNum type="arabicPeriod"/>
            </a:pPr>
            <a:r>
              <a:rPr lang="es-MX" dirty="0">
                <a:solidFill>
                  <a:schemeClr val="accent1">
                    <a:lumMod val="75000"/>
                  </a:schemeClr>
                </a:solidFill>
                <a:latin typeface="Arial Rounded MT Bold" panose="020F0704030504030204" pitchFamily="34" charset="0"/>
              </a:rPr>
              <a:t>Parafinas</a:t>
            </a:r>
          </a:p>
          <a:p>
            <a:pPr marL="514350" indent="-514350" algn="l">
              <a:buFont typeface="+mj-lt"/>
              <a:buAutoNum type="arabicPeriod"/>
            </a:pPr>
            <a:r>
              <a:rPr lang="es-MX" dirty="0">
                <a:solidFill>
                  <a:schemeClr val="accent1">
                    <a:lumMod val="75000"/>
                  </a:schemeClr>
                </a:solidFill>
                <a:latin typeface="Arial Rounded MT Bold" panose="020F0704030504030204" pitchFamily="34" charset="0"/>
              </a:rPr>
              <a:t>Isoparafinas </a:t>
            </a:r>
          </a:p>
          <a:p>
            <a:pPr marL="514350" indent="-514350" algn="l">
              <a:buFont typeface="+mj-lt"/>
              <a:buAutoNum type="arabicPeriod"/>
            </a:pPr>
            <a:r>
              <a:rPr lang="es-MX" dirty="0">
                <a:solidFill>
                  <a:schemeClr val="accent1">
                    <a:lumMod val="75000"/>
                  </a:schemeClr>
                </a:solidFill>
                <a:latin typeface="Arial Rounded MT Bold" panose="020F0704030504030204" pitchFamily="34" charset="0"/>
              </a:rPr>
              <a:t>Olefinas</a:t>
            </a:r>
          </a:p>
          <a:p>
            <a:pPr marL="514350" indent="-514350" algn="l">
              <a:buFont typeface="+mj-lt"/>
              <a:buAutoNum type="arabicPeriod"/>
            </a:pPr>
            <a:r>
              <a:rPr lang="es-MX" dirty="0">
                <a:solidFill>
                  <a:schemeClr val="accent1">
                    <a:lumMod val="75000"/>
                  </a:schemeClr>
                </a:solidFill>
                <a:latin typeface="Arial Rounded MT Bold" panose="020F0704030504030204" pitchFamily="34" charset="0"/>
              </a:rPr>
              <a:t>Naftenos</a:t>
            </a:r>
          </a:p>
          <a:p>
            <a:pPr marL="514350" indent="-514350" algn="l">
              <a:buFont typeface="+mj-lt"/>
              <a:buAutoNum type="arabicPeriod"/>
            </a:pPr>
            <a:r>
              <a:rPr lang="es-MX" dirty="0">
                <a:solidFill>
                  <a:schemeClr val="accent1">
                    <a:lumMod val="75000"/>
                  </a:schemeClr>
                </a:solidFill>
                <a:latin typeface="Arial Rounded MT Bold" panose="020F0704030504030204" pitchFamily="34" charset="0"/>
              </a:rPr>
              <a:t>Aromáticos</a:t>
            </a:r>
          </a:p>
          <a:p>
            <a:pPr marL="514350" indent="-514350" algn="l">
              <a:buFont typeface="+mj-lt"/>
              <a:buAutoNum type="arabicPeriod"/>
            </a:pPr>
            <a:r>
              <a:rPr lang="es-MX" dirty="0">
                <a:solidFill>
                  <a:schemeClr val="accent1">
                    <a:lumMod val="75000"/>
                  </a:schemeClr>
                </a:solidFill>
                <a:latin typeface="Arial Rounded MT Bold" panose="020F0704030504030204" pitchFamily="34" charset="0"/>
              </a:rPr>
              <a:t>Hidrocarburos con presencia  de azufre, nitrógeno y oxígeno formando familias bien caracterizadas, y un contenido menor de otros elementos.</a:t>
            </a:r>
          </a:p>
          <a:p>
            <a:pPr marL="514350" indent="-514350" algn="l">
              <a:buFont typeface="+mj-lt"/>
              <a:buAutoNum type="arabicPeriod"/>
            </a:pPr>
            <a:r>
              <a:rPr lang="es-MX" dirty="0">
                <a:solidFill>
                  <a:schemeClr val="accent1">
                    <a:lumMod val="75000"/>
                  </a:schemeClr>
                </a:solidFill>
                <a:latin typeface="Arial Rounded MT Bold" panose="020F0704030504030204" pitchFamily="34" charset="0"/>
              </a:rPr>
              <a:t>Asfaltenos</a:t>
            </a:r>
          </a:p>
        </p:txBody>
      </p:sp>
      <p:sp>
        <p:nvSpPr>
          <p:cNvPr id="4" name="1 Título"/>
          <p:cNvSpPr>
            <a:spLocks noGrp="1"/>
          </p:cNvSpPr>
          <p:nvPr>
            <p:ph type="ctrTitle"/>
          </p:nvPr>
        </p:nvSpPr>
        <p:spPr>
          <a:xfrm>
            <a:off x="2024034" y="500042"/>
            <a:ext cx="8072494" cy="971544"/>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ctr">
            <a:normAutofit fontScale="90000"/>
            <a:scene3d>
              <a:camera prst="orthographicFront"/>
              <a:lightRig rig="freezing" dir="t">
                <a:rot lat="0" lon="0" rev="5640000"/>
              </a:lightRig>
            </a:scene3d>
            <a:sp3d prstMaterial="flat">
              <a:bevelT w="38100" h="38100"/>
              <a:contourClr>
                <a:schemeClr val="tx2"/>
              </a:contourClr>
            </a:sp3d>
          </a:bodyPr>
          <a:lstStyle/>
          <a:p>
            <a:pPr algn="ctr"/>
            <a:r>
              <a:rPr lang="es-MX" sz="4400" dirty="0">
                <a:latin typeface="Arial Rounded MT Bold" panose="020F0704030504030204" pitchFamily="34" charset="0"/>
              </a:rPr>
              <a:t>COMPONENTES PRINCIPALES</a:t>
            </a:r>
          </a:p>
        </p:txBody>
      </p:sp>
    </p:spTree>
    <p:extLst>
      <p:ext uri="{BB962C8B-B14F-4D97-AF65-F5344CB8AC3E}">
        <p14:creationId xmlns:p14="http://schemas.microsoft.com/office/powerpoint/2010/main" val="5297098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parafinas.gif"/>
          <p:cNvPicPr>
            <a:picLocks noChangeAspect="1"/>
          </p:cNvPicPr>
          <p:nvPr/>
        </p:nvPicPr>
        <p:blipFill>
          <a:blip r:embed="rId2"/>
          <a:stretch>
            <a:fillRect/>
          </a:stretch>
        </p:blipFill>
        <p:spPr>
          <a:xfrm>
            <a:off x="2666976" y="714356"/>
            <a:ext cx="7286676" cy="2176111"/>
          </a:xfrm>
          <a:prstGeom prst="rect">
            <a:avLst/>
          </a:prstGeom>
        </p:spPr>
      </p:pic>
      <p:pic>
        <p:nvPicPr>
          <p:cNvPr id="7" name="6 Imagen" descr="isoparafinas.gif"/>
          <p:cNvPicPr>
            <a:picLocks noChangeAspect="1"/>
          </p:cNvPicPr>
          <p:nvPr/>
        </p:nvPicPr>
        <p:blipFill>
          <a:blip r:embed="rId3"/>
          <a:stretch>
            <a:fillRect/>
          </a:stretch>
        </p:blipFill>
        <p:spPr>
          <a:xfrm>
            <a:off x="2666977" y="3714752"/>
            <a:ext cx="7262083" cy="2143140"/>
          </a:xfrm>
          <a:prstGeom prst="rect">
            <a:avLst/>
          </a:prstGeom>
        </p:spPr>
      </p:pic>
    </p:spTree>
    <p:extLst>
      <p:ext uri="{BB962C8B-B14F-4D97-AF65-F5344CB8AC3E}">
        <p14:creationId xmlns:p14="http://schemas.microsoft.com/office/powerpoint/2010/main" val="1346621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olefinas.gif"/>
          <p:cNvPicPr>
            <a:picLocks noChangeAspect="1"/>
          </p:cNvPicPr>
          <p:nvPr/>
        </p:nvPicPr>
        <p:blipFill>
          <a:blip r:embed="rId2"/>
          <a:stretch>
            <a:fillRect/>
          </a:stretch>
        </p:blipFill>
        <p:spPr>
          <a:xfrm>
            <a:off x="2595538" y="1071546"/>
            <a:ext cx="7170946" cy="2000264"/>
          </a:xfrm>
          <a:prstGeom prst="rect">
            <a:avLst/>
          </a:prstGeom>
        </p:spPr>
      </p:pic>
      <p:pic>
        <p:nvPicPr>
          <p:cNvPr id="3" name="2 Imagen" descr="aromaticos.gif"/>
          <p:cNvPicPr>
            <a:picLocks noChangeAspect="1"/>
          </p:cNvPicPr>
          <p:nvPr/>
        </p:nvPicPr>
        <p:blipFill>
          <a:blip r:embed="rId3"/>
          <a:stretch>
            <a:fillRect/>
          </a:stretch>
        </p:blipFill>
        <p:spPr>
          <a:xfrm>
            <a:off x="2595538" y="3357562"/>
            <a:ext cx="7215238" cy="3143272"/>
          </a:xfrm>
          <a:prstGeom prst="rect">
            <a:avLst/>
          </a:prstGeom>
        </p:spPr>
      </p:pic>
    </p:spTree>
    <p:extLst>
      <p:ext uri="{BB962C8B-B14F-4D97-AF65-F5344CB8AC3E}">
        <p14:creationId xmlns:p14="http://schemas.microsoft.com/office/powerpoint/2010/main" val="30975778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naftenos.gif"/>
          <p:cNvPicPr>
            <a:picLocks noChangeAspect="1"/>
          </p:cNvPicPr>
          <p:nvPr/>
        </p:nvPicPr>
        <p:blipFill>
          <a:blip r:embed="rId2"/>
          <a:stretch>
            <a:fillRect/>
          </a:stretch>
        </p:blipFill>
        <p:spPr>
          <a:xfrm>
            <a:off x="2452662" y="1857364"/>
            <a:ext cx="7500990" cy="2928958"/>
          </a:xfrm>
          <a:prstGeom prst="rect">
            <a:avLst/>
          </a:prstGeom>
        </p:spPr>
      </p:pic>
    </p:spTree>
    <p:extLst>
      <p:ext uri="{BB962C8B-B14F-4D97-AF65-F5344CB8AC3E}">
        <p14:creationId xmlns:p14="http://schemas.microsoft.com/office/powerpoint/2010/main" val="25598523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azufre.gif"/>
          <p:cNvPicPr>
            <a:picLocks noChangeAspect="1"/>
          </p:cNvPicPr>
          <p:nvPr/>
        </p:nvPicPr>
        <p:blipFill>
          <a:blip r:embed="rId2"/>
          <a:stretch>
            <a:fillRect/>
          </a:stretch>
        </p:blipFill>
        <p:spPr>
          <a:xfrm>
            <a:off x="3309918" y="928670"/>
            <a:ext cx="6000792" cy="4929222"/>
          </a:xfrm>
          <a:prstGeom prst="rect">
            <a:avLst/>
          </a:prstGeom>
        </p:spPr>
      </p:pic>
    </p:spTree>
    <p:extLst>
      <p:ext uri="{BB962C8B-B14F-4D97-AF65-F5344CB8AC3E}">
        <p14:creationId xmlns:p14="http://schemas.microsoft.com/office/powerpoint/2010/main" val="1075842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oxigeno.gif"/>
          <p:cNvPicPr>
            <a:picLocks noChangeAspect="1"/>
          </p:cNvPicPr>
          <p:nvPr/>
        </p:nvPicPr>
        <p:blipFill>
          <a:blip r:embed="rId2"/>
          <a:stretch>
            <a:fillRect/>
          </a:stretch>
        </p:blipFill>
        <p:spPr>
          <a:xfrm>
            <a:off x="2666976" y="742932"/>
            <a:ext cx="6715172" cy="5400713"/>
          </a:xfrm>
          <a:prstGeom prst="rect">
            <a:avLst/>
          </a:prstGeom>
        </p:spPr>
      </p:pic>
    </p:spTree>
    <p:extLst>
      <p:ext uri="{BB962C8B-B14F-4D97-AF65-F5344CB8AC3E}">
        <p14:creationId xmlns:p14="http://schemas.microsoft.com/office/powerpoint/2010/main" val="38418744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3717758" y="1540043"/>
            <a:ext cx="8181474" cy="4596062"/>
          </a:xfr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l">
              <a:buFont typeface="Arial" panose="020B0604020202020204" pitchFamily="34" charset="0"/>
            </a:pPr>
            <a:r>
              <a:rPr lang="es-MX" sz="2400" b="1" dirty="0">
                <a:solidFill>
                  <a:schemeClr val="accent4"/>
                </a:solidFill>
                <a:latin typeface="Arial Rounded MT Bold" panose="020F0704030504030204" pitchFamily="34" charset="0"/>
              </a:rPr>
              <a:t>Esta presentación tiene la intención de funcionar como un material de apoyo para los alumnos de </a:t>
            </a:r>
            <a:r>
              <a:rPr lang="es-MX" sz="2400" b="1" dirty="0" smtClean="0">
                <a:solidFill>
                  <a:schemeClr val="accent4"/>
                </a:solidFill>
                <a:latin typeface="Arial Rounded MT Bold" panose="020F0704030504030204" pitchFamily="34" charset="0"/>
              </a:rPr>
              <a:t>cuarto semestre </a:t>
            </a:r>
            <a:r>
              <a:rPr lang="es-MX" sz="2400" b="1" dirty="0">
                <a:solidFill>
                  <a:schemeClr val="accent4"/>
                </a:solidFill>
                <a:latin typeface="Arial Rounded MT Bold" panose="020F0704030504030204" pitchFamily="34" charset="0"/>
              </a:rPr>
              <a:t>que  cursan la materia de </a:t>
            </a:r>
            <a:r>
              <a:rPr lang="es-MX" sz="2400" b="1" dirty="0" smtClean="0">
                <a:solidFill>
                  <a:schemeClr val="accent4"/>
                </a:solidFill>
                <a:latin typeface="Arial Rounded MT Bold" panose="020F0704030504030204" pitchFamily="34" charset="0"/>
              </a:rPr>
              <a:t>Química II. </a:t>
            </a:r>
            <a:r>
              <a:rPr lang="es-MX" sz="2400" b="1" dirty="0">
                <a:solidFill>
                  <a:schemeClr val="accent4"/>
                </a:solidFill>
                <a:latin typeface="Arial Rounded MT Bold" panose="020F0704030504030204" pitchFamily="34" charset="0"/>
              </a:rPr>
              <a:t>El alumno puede consultar esta presentación reiteradamente para resolver dudas. Muestra una descripción </a:t>
            </a:r>
            <a:r>
              <a:rPr lang="es-MX" sz="2400" b="1" dirty="0" smtClean="0">
                <a:solidFill>
                  <a:schemeClr val="accent4"/>
                </a:solidFill>
                <a:latin typeface="Arial Rounded MT Bold" panose="020F0704030504030204" pitchFamily="34" charset="0"/>
              </a:rPr>
              <a:t>teórica de los siguientes temas del módulo II.</a:t>
            </a:r>
            <a:br>
              <a:rPr lang="es-MX" sz="2400" b="1" dirty="0" smtClean="0">
                <a:solidFill>
                  <a:schemeClr val="accent4"/>
                </a:solidFill>
                <a:latin typeface="Arial Rounded MT Bold" panose="020F0704030504030204" pitchFamily="34" charset="0"/>
              </a:rPr>
            </a:br>
            <a:r>
              <a:rPr lang="es-MX" sz="2400" b="1" dirty="0">
                <a:solidFill>
                  <a:schemeClr val="accent4"/>
                </a:solidFill>
                <a:latin typeface="Arial Rounded MT Bold" panose="020F0704030504030204" pitchFamily="34" charset="0"/>
              </a:rPr>
              <a:t/>
            </a:r>
            <a:br>
              <a:rPr lang="es-MX" sz="2400" b="1" dirty="0">
                <a:solidFill>
                  <a:schemeClr val="accent4"/>
                </a:solidFill>
                <a:latin typeface="Arial Rounded MT Bold" panose="020F0704030504030204" pitchFamily="34" charset="0"/>
              </a:rPr>
            </a:br>
            <a:r>
              <a:rPr lang="es-MX" sz="2400" b="1" dirty="0" smtClean="0">
                <a:solidFill>
                  <a:schemeClr val="accent4"/>
                </a:solidFill>
                <a:latin typeface="Arial Rounded MT Bold" panose="020F0704030504030204" pitchFamily="34" charset="0"/>
              </a:rPr>
              <a:t>Petróleo, origen composición y derivados</a:t>
            </a:r>
            <a:r>
              <a:rPr lang="es-MX" sz="2400" b="1" dirty="0">
                <a:solidFill>
                  <a:schemeClr val="accent4"/>
                </a:solidFill>
                <a:latin typeface="Arial Rounded MT Bold" panose="020F0704030504030204" pitchFamily="34" charset="0"/>
              </a:rPr>
              <a:t/>
            </a:r>
            <a:br>
              <a:rPr lang="es-MX" sz="2400" b="1" dirty="0">
                <a:solidFill>
                  <a:schemeClr val="accent4"/>
                </a:solidFill>
                <a:latin typeface="Arial Rounded MT Bold" panose="020F0704030504030204" pitchFamily="34" charset="0"/>
              </a:rPr>
            </a:br>
            <a:r>
              <a:rPr lang="es-MX" sz="2400" b="1" dirty="0" smtClean="0">
                <a:solidFill>
                  <a:schemeClr val="accent4"/>
                </a:solidFill>
                <a:latin typeface="Arial Rounded MT Bold" panose="020F0704030504030204" pitchFamily="34" charset="0"/>
              </a:rPr>
              <a:t>Hidrocarburos, obtención, clasificación, propiedades físicas y químicas</a:t>
            </a:r>
            <a:br>
              <a:rPr lang="es-MX" sz="2400" b="1" dirty="0" smtClean="0">
                <a:solidFill>
                  <a:schemeClr val="accent4"/>
                </a:solidFill>
                <a:latin typeface="Arial Rounded MT Bold" panose="020F0704030504030204" pitchFamily="34" charset="0"/>
              </a:rPr>
            </a:br>
            <a:r>
              <a:rPr lang="es-MX" sz="2400" b="1" dirty="0" smtClean="0">
                <a:solidFill>
                  <a:schemeClr val="accent4"/>
                </a:solidFill>
                <a:latin typeface="Arial Rounded MT Bold" panose="020F0704030504030204" pitchFamily="34" charset="0"/>
              </a:rPr>
              <a:t>Isomería</a:t>
            </a:r>
            <a:br>
              <a:rPr lang="es-MX" sz="2400" b="1" dirty="0" smtClean="0">
                <a:solidFill>
                  <a:schemeClr val="accent4"/>
                </a:solidFill>
                <a:latin typeface="Arial Rounded MT Bold" panose="020F0704030504030204" pitchFamily="34" charset="0"/>
              </a:rPr>
            </a:br>
            <a:endParaRPr lang="es-MX" sz="2400" b="1" dirty="0">
              <a:solidFill>
                <a:schemeClr val="accent4"/>
              </a:solidFill>
              <a:latin typeface="Arial Rounded MT Bold" panose="020F0704030504030204" pitchFamily="34" charset="0"/>
            </a:endParaRPr>
          </a:p>
        </p:txBody>
      </p:sp>
      <p:pic>
        <p:nvPicPr>
          <p:cNvPr id="11" name="Imagen 10" descr="C:\Users\Alumno\Desktop\logo admin16-20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1074" y="1311442"/>
            <a:ext cx="3011989" cy="33086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itle 1"/>
          <p:cNvSpPr txBox="1">
            <a:spLocks/>
          </p:cNvSpPr>
          <p:nvPr/>
        </p:nvSpPr>
        <p:spPr>
          <a:xfrm>
            <a:off x="6340643" y="492734"/>
            <a:ext cx="3669632" cy="638235"/>
          </a:xfrm>
          <a:prstGeom prst="rect">
            <a:avLst/>
          </a:prstGeo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buFont typeface="Arial" panose="020B0604020202020204" pitchFamily="34" charset="0"/>
              <a:buNone/>
            </a:pPr>
            <a:r>
              <a:rPr lang="es-MX" sz="3200" b="1" dirty="0" smtClean="0">
                <a:solidFill>
                  <a:schemeClr val="accent4"/>
                </a:solidFill>
                <a:latin typeface="Arial Rounded MT Bold" panose="020F0704030504030204" pitchFamily="34" charset="0"/>
              </a:rPr>
              <a:t>Guion Explicativo</a:t>
            </a:r>
            <a:endParaRPr lang="es-MX" sz="3200" b="1" dirty="0">
              <a:solidFill>
                <a:schemeClr val="accent4"/>
              </a:solidFill>
              <a:latin typeface="Arial Rounded MT Bold" panose="020F0704030504030204" pitchFamily="34" charset="0"/>
            </a:endParaRPr>
          </a:p>
        </p:txBody>
      </p:sp>
    </p:spTree>
    <p:extLst>
      <p:ext uri="{BB962C8B-B14F-4D97-AF65-F5344CB8AC3E}">
        <p14:creationId xmlns:p14="http://schemas.microsoft.com/office/powerpoint/2010/main" val="422032611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a:srcRect/>
          <a:stretch>
            <a:fillRect/>
          </a:stretch>
        </p:blipFill>
        <p:spPr bwMode="auto">
          <a:xfrm>
            <a:off x="2095472" y="1714488"/>
            <a:ext cx="4101074" cy="3643338"/>
          </a:xfrm>
          <a:prstGeom prst="rect">
            <a:avLst/>
          </a:prstGeom>
          <a:noFill/>
          <a:ln w="9525">
            <a:noFill/>
            <a:miter lim="800000"/>
            <a:headEnd/>
            <a:tailEnd/>
          </a:ln>
        </p:spPr>
      </p:pic>
      <p:pic>
        <p:nvPicPr>
          <p:cNvPr id="5" name="4 Imagen"/>
          <p:cNvPicPr/>
          <p:nvPr/>
        </p:nvPicPr>
        <p:blipFill>
          <a:blip r:embed="rId3"/>
          <a:stretch>
            <a:fillRect/>
          </a:stretch>
        </p:blipFill>
        <p:spPr bwMode="auto">
          <a:xfrm>
            <a:off x="6167438" y="1714488"/>
            <a:ext cx="3929090" cy="3643338"/>
          </a:xfrm>
          <a:prstGeom prst="rect">
            <a:avLst/>
          </a:prstGeom>
          <a:noFill/>
          <a:ln>
            <a:noFill/>
          </a:ln>
        </p:spPr>
      </p:pic>
      <p:sp>
        <p:nvSpPr>
          <p:cNvPr id="1027" name="Rectangle 3"/>
          <p:cNvSpPr>
            <a:spLocks noChangeArrowheads="1"/>
          </p:cNvSpPr>
          <p:nvPr/>
        </p:nvSpPr>
        <p:spPr bwMode="auto">
          <a:xfrm>
            <a:off x="4452927" y="1000108"/>
            <a:ext cx="3340111" cy="500066"/>
          </a:xfrm>
          <a:prstGeom prst="rect">
            <a:avLst/>
          </a:prstGeo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anchor="ctr">
            <a:normAutofit fontScale="82500" lnSpcReduction="10000"/>
            <a:scene3d>
              <a:camera prst="orthographicFront"/>
              <a:lightRig rig="freezing" dir="t">
                <a:rot lat="0" lon="0" rev="5640000"/>
              </a:lightRig>
            </a:scene3d>
            <a:sp3d prstMaterial="flat">
              <a:bevelT w="38100" h="38100"/>
              <a:contourClr>
                <a:schemeClr val="tx2"/>
              </a:contourClr>
            </a:sp3d>
          </a:bodyPr>
          <a:lstStyle/>
          <a:p>
            <a:pPr algn="ctr">
              <a:spcBef>
                <a:spcPct val="0"/>
              </a:spcBef>
            </a:pPr>
            <a:r>
              <a:rPr lang="es-MX" sz="4400" b="1" dirty="0">
                <a:effectLst>
                  <a:outerShdw blurRad="38100" dist="25400" dir="5400000" algn="tl" rotWithShape="0">
                    <a:srgbClr val="000000">
                      <a:alpha val="43000"/>
                    </a:srgbClr>
                  </a:outerShdw>
                </a:effectLst>
                <a:latin typeface="Arial Rounded MT Bold" panose="020F0704030504030204" pitchFamily="34" charset="0"/>
                <a:ea typeface="+mj-ea"/>
                <a:cs typeface="+mj-cs"/>
              </a:rPr>
              <a:t>ASFALTENOS</a:t>
            </a:r>
          </a:p>
        </p:txBody>
      </p:sp>
    </p:spTree>
    <p:extLst>
      <p:ext uri="{BB962C8B-B14F-4D97-AF65-F5344CB8AC3E}">
        <p14:creationId xmlns:p14="http://schemas.microsoft.com/office/powerpoint/2010/main" val="5591610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5426242" y="1770361"/>
            <a:ext cx="5835315" cy="2525673"/>
          </a:xfr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l">
              <a:buFont typeface="Arial" panose="020B0604020202020204" pitchFamily="34" charset="0"/>
            </a:pPr>
            <a:r>
              <a:rPr lang="es-MX" sz="3200" b="1" dirty="0" smtClean="0">
                <a:solidFill>
                  <a:schemeClr val="accent4"/>
                </a:solidFill>
                <a:latin typeface="Arial Rounded MT Bold" panose="020F0704030504030204" pitchFamily="34" charset="0"/>
              </a:rPr>
              <a:t>2. Hidrocarburos</a:t>
            </a:r>
            <a:br>
              <a:rPr lang="es-MX" sz="3200" b="1" dirty="0" smtClean="0">
                <a:solidFill>
                  <a:schemeClr val="accent4"/>
                </a:solidFill>
                <a:latin typeface="Arial Rounded MT Bold" panose="020F0704030504030204" pitchFamily="34" charset="0"/>
              </a:rPr>
            </a:br>
            <a:r>
              <a:rPr lang="es-MX" sz="3200" b="1" dirty="0" smtClean="0">
                <a:solidFill>
                  <a:schemeClr val="accent4"/>
                </a:solidFill>
                <a:latin typeface="Arial Rounded MT Bold" panose="020F0704030504030204" pitchFamily="34" charset="0"/>
              </a:rPr>
              <a:t>    2.1 Obtención</a:t>
            </a:r>
            <a:br>
              <a:rPr lang="es-MX" sz="3200" b="1" dirty="0" smtClean="0">
                <a:solidFill>
                  <a:schemeClr val="accent4"/>
                </a:solidFill>
                <a:latin typeface="Arial Rounded MT Bold" panose="020F0704030504030204" pitchFamily="34" charset="0"/>
              </a:rPr>
            </a:br>
            <a:r>
              <a:rPr lang="es-MX" sz="3200" b="1" dirty="0" smtClean="0">
                <a:solidFill>
                  <a:schemeClr val="accent4"/>
                </a:solidFill>
                <a:latin typeface="Arial Rounded MT Bold" panose="020F0704030504030204" pitchFamily="34" charset="0"/>
              </a:rPr>
              <a:t>    2.2 Clasificación</a:t>
            </a:r>
            <a:br>
              <a:rPr lang="es-MX" sz="3200" b="1" dirty="0" smtClean="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 </a:t>
            </a:r>
            <a:r>
              <a:rPr lang="es-MX" sz="3200" b="1" dirty="0" smtClean="0">
                <a:solidFill>
                  <a:schemeClr val="accent4"/>
                </a:solidFill>
                <a:latin typeface="Arial Rounded MT Bold" panose="020F0704030504030204" pitchFamily="34" charset="0"/>
              </a:rPr>
              <a:t>   2.3  Propiedades Físicas y     </a:t>
            </a:r>
            <a:br>
              <a:rPr lang="es-MX" sz="3200" b="1" dirty="0" smtClean="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 </a:t>
            </a:r>
            <a:r>
              <a:rPr lang="es-MX" sz="3200" b="1" dirty="0" smtClean="0">
                <a:solidFill>
                  <a:schemeClr val="accent4"/>
                </a:solidFill>
                <a:latin typeface="Arial Rounded MT Bold" panose="020F0704030504030204" pitchFamily="34" charset="0"/>
              </a:rPr>
              <a:t>           Químicas</a:t>
            </a:r>
            <a:endParaRPr lang="es-MX" sz="3200" b="1" dirty="0">
              <a:solidFill>
                <a:schemeClr val="accent4"/>
              </a:solidFill>
              <a:latin typeface="Arial Rounded MT Bold" panose="020F0704030504030204" pitchFamily="34" charset="0"/>
            </a:endParaRPr>
          </a:p>
        </p:txBody>
      </p:sp>
      <p:pic>
        <p:nvPicPr>
          <p:cNvPr id="11" name="Imagen 10" descr="C:\Users\Alumno\Desktop\logo admin16-20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6695" y="688280"/>
            <a:ext cx="4359525" cy="46898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93831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2"/>
          <p:cNvSpPr>
            <a:spLocks noChangeArrowheads="1"/>
          </p:cNvSpPr>
          <p:nvPr/>
        </p:nvSpPr>
        <p:spPr bwMode="auto">
          <a:xfrm>
            <a:off x="288759" y="2219570"/>
            <a:ext cx="3224462" cy="1702724"/>
          </a:xfrm>
          <a:prstGeom prst="rect">
            <a:avLst/>
          </a:prstGeo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ctr">
              <a:lnSpc>
                <a:spcPct val="90000"/>
              </a:lnSpc>
              <a:spcBef>
                <a:spcPct val="0"/>
              </a:spcBef>
              <a:buFont typeface="Arial" panose="020B0604020202020204" pitchFamily="34" charset="0"/>
              <a:buNone/>
            </a:pPr>
            <a:r>
              <a:rPr lang="es-ES" altLang="es-MX" sz="3200" b="1" dirty="0" smtClean="0">
                <a:latin typeface="Arial Rounded MT Bold" panose="020F0704030504030204" pitchFamily="34" charset="0"/>
                <a:ea typeface="+mj-ea"/>
                <a:cs typeface="+mj-cs"/>
              </a:rPr>
              <a:t>Clasificación</a:t>
            </a:r>
          </a:p>
          <a:p>
            <a:pPr algn="ctr">
              <a:lnSpc>
                <a:spcPct val="90000"/>
              </a:lnSpc>
              <a:spcBef>
                <a:spcPct val="0"/>
              </a:spcBef>
              <a:buFont typeface="Arial" panose="020B0604020202020204" pitchFamily="34" charset="0"/>
              <a:buNone/>
            </a:pPr>
            <a:r>
              <a:rPr lang="es-ES" altLang="es-MX" sz="3200" b="1" dirty="0" smtClean="0">
                <a:latin typeface="Arial Rounded MT Bold" panose="020F0704030504030204" pitchFamily="34" charset="0"/>
                <a:ea typeface="+mj-ea"/>
                <a:cs typeface="+mj-cs"/>
              </a:rPr>
              <a:t>de</a:t>
            </a:r>
          </a:p>
          <a:p>
            <a:pPr algn="ctr">
              <a:lnSpc>
                <a:spcPct val="90000"/>
              </a:lnSpc>
              <a:spcBef>
                <a:spcPct val="0"/>
              </a:spcBef>
              <a:buFont typeface="Arial" panose="020B0604020202020204" pitchFamily="34" charset="0"/>
              <a:buNone/>
            </a:pPr>
            <a:r>
              <a:rPr lang="es-ES" altLang="es-MX" sz="3200" b="1" dirty="0" smtClean="0">
                <a:latin typeface="Arial Rounded MT Bold" panose="020F0704030504030204" pitchFamily="34" charset="0"/>
                <a:ea typeface="+mj-ea"/>
                <a:cs typeface="+mj-cs"/>
              </a:rPr>
              <a:t>Hidrocarburos</a:t>
            </a:r>
            <a:endParaRPr lang="es-ES" altLang="es-MX" sz="3200" b="1" dirty="0">
              <a:latin typeface="Arial Rounded MT Bold" panose="020F0704030504030204" pitchFamily="34" charset="0"/>
              <a:ea typeface="+mj-ea"/>
              <a:cs typeface="+mj-cs"/>
            </a:endParaRPr>
          </a:p>
        </p:txBody>
      </p:sp>
      <p:pic>
        <p:nvPicPr>
          <p:cNvPr id="4" name="Imagen 3"/>
          <p:cNvPicPr>
            <a:picLocks noChangeAspect="1"/>
          </p:cNvPicPr>
          <p:nvPr/>
        </p:nvPicPr>
        <p:blipFill>
          <a:blip r:embed="rId2"/>
          <a:stretch>
            <a:fillRect/>
          </a:stretch>
        </p:blipFill>
        <p:spPr>
          <a:xfrm>
            <a:off x="4162927" y="116095"/>
            <a:ext cx="6966284" cy="6601746"/>
          </a:xfrm>
          <a:prstGeom prst="rect">
            <a:avLst/>
          </a:prstGeom>
          <a:solidFill>
            <a:schemeClr val="accent5">
              <a:lumMod val="20000"/>
              <a:lumOff val="80000"/>
            </a:schemeClr>
          </a:solidFill>
        </p:spPr>
      </p:pic>
    </p:spTree>
    <p:extLst>
      <p:ext uri="{BB962C8B-B14F-4D97-AF65-F5344CB8AC3E}">
        <p14:creationId xmlns:p14="http://schemas.microsoft.com/office/powerpoint/2010/main" val="125464463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3777916" y="126076"/>
            <a:ext cx="3657600" cy="593356"/>
          </a:xfrm>
          <a:prstGeom prst="rect">
            <a:avLst/>
          </a:prstGeo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ctr">
              <a:lnSpc>
                <a:spcPct val="90000"/>
              </a:lnSpc>
              <a:spcBef>
                <a:spcPct val="0"/>
              </a:spcBef>
              <a:buFont typeface="Arial" panose="020B0604020202020204" pitchFamily="34" charset="0"/>
              <a:buNone/>
            </a:pPr>
            <a:r>
              <a:rPr lang="es-ES" altLang="es-MX" sz="3200" b="1" dirty="0" smtClean="0">
                <a:latin typeface="Arial Rounded MT Bold" panose="020F0704030504030204" pitchFamily="34" charset="0"/>
                <a:ea typeface="+mj-ea"/>
                <a:cs typeface="+mj-cs"/>
              </a:rPr>
              <a:t>Hidrocarburos</a:t>
            </a:r>
            <a:endParaRPr lang="es-ES" altLang="es-MX" sz="3200" b="1" dirty="0">
              <a:latin typeface="Arial Rounded MT Bold" panose="020F0704030504030204" pitchFamily="34" charset="0"/>
              <a:ea typeface="+mj-ea"/>
              <a:cs typeface="+mj-cs"/>
            </a:endParaRPr>
          </a:p>
        </p:txBody>
      </p:sp>
      <p:graphicFrame>
        <p:nvGraphicFramePr>
          <p:cNvPr id="2" name="Tabla 1"/>
          <p:cNvGraphicFramePr>
            <a:graphicFrameLocks noGrp="1"/>
          </p:cNvGraphicFramePr>
          <p:nvPr>
            <p:extLst/>
          </p:nvPr>
        </p:nvGraphicFramePr>
        <p:xfrm>
          <a:off x="890338" y="842214"/>
          <a:ext cx="10335125" cy="5776916"/>
        </p:xfrm>
        <a:graphic>
          <a:graphicData uri="http://schemas.openxmlformats.org/drawingml/2006/table">
            <a:tbl>
              <a:tblPr firstRow="1" firstCol="1" bandRow="1"/>
              <a:tblGrid>
                <a:gridCol w="2163120"/>
                <a:gridCol w="2849647"/>
                <a:gridCol w="2676759"/>
                <a:gridCol w="2645599"/>
              </a:tblGrid>
              <a:tr h="439727">
                <a:tc>
                  <a:txBody>
                    <a:bodyPr/>
                    <a:lstStyle/>
                    <a:p>
                      <a:pPr algn="ctr">
                        <a:spcAft>
                          <a:spcPts val="0"/>
                        </a:spcAft>
                      </a:pPr>
                      <a:r>
                        <a:rPr lang="es-MX" sz="1600" b="1" dirty="0">
                          <a:effectLst/>
                          <a:latin typeface="Arial" panose="020B0604020202020204" pitchFamily="34" charset="0"/>
                          <a:ea typeface="Times New Roman" panose="02020603050405020304" pitchFamily="18" charset="0"/>
                        </a:rPr>
                        <a:t> </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lgn="ctr">
                        <a:spcAft>
                          <a:spcPts val="0"/>
                        </a:spcAft>
                      </a:pPr>
                      <a:r>
                        <a:rPr lang="es-MX" sz="1400" b="1">
                          <a:effectLst/>
                          <a:latin typeface="Arial" panose="020B0604020202020204" pitchFamily="34" charset="0"/>
                          <a:ea typeface="Times New Roman" panose="02020603050405020304" pitchFamily="18" charset="0"/>
                        </a:rPr>
                        <a:t>ALCANO</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lgn="ctr">
                        <a:spcAft>
                          <a:spcPts val="0"/>
                        </a:spcAft>
                      </a:pPr>
                      <a:r>
                        <a:rPr lang="es-MX" sz="1400" b="1">
                          <a:effectLst/>
                          <a:latin typeface="Arial" panose="020B0604020202020204" pitchFamily="34" charset="0"/>
                          <a:ea typeface="Times New Roman" panose="02020603050405020304" pitchFamily="18" charset="0"/>
                        </a:rPr>
                        <a:t>ALQUENO</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lgn="ctr">
                        <a:spcAft>
                          <a:spcPts val="0"/>
                        </a:spcAft>
                      </a:pPr>
                      <a:r>
                        <a:rPr lang="es-MX" sz="1400" b="1">
                          <a:effectLst/>
                          <a:latin typeface="Arial" panose="020B0604020202020204" pitchFamily="34" charset="0"/>
                          <a:ea typeface="Times New Roman" panose="02020603050405020304" pitchFamily="18" charset="0"/>
                        </a:rPr>
                        <a:t>ALQUINO</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r>
              <a:tr h="461858">
                <a:tc>
                  <a:txBody>
                    <a:bodyPr/>
                    <a:lstStyle/>
                    <a:p>
                      <a:pPr algn="ctr">
                        <a:spcAft>
                          <a:spcPts val="0"/>
                        </a:spcAft>
                      </a:pPr>
                      <a:r>
                        <a:rPr lang="es-MX" sz="1600" b="1" dirty="0">
                          <a:effectLst/>
                          <a:latin typeface="Arial" panose="020B0604020202020204" pitchFamily="34" charset="0"/>
                          <a:ea typeface="Times New Roman" panose="02020603050405020304" pitchFamily="18" charset="0"/>
                        </a:rPr>
                        <a:t>Tipo de enlace</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lgn="ctr">
                        <a:spcAft>
                          <a:spcPts val="0"/>
                        </a:spcAft>
                      </a:pPr>
                      <a:r>
                        <a:rPr lang="es-MX" sz="1400">
                          <a:effectLst/>
                          <a:latin typeface="Arial" panose="020B0604020202020204" pitchFamily="34" charset="0"/>
                          <a:ea typeface="Times New Roman" panose="02020603050405020304" pitchFamily="18" charset="0"/>
                        </a:rPr>
                        <a:t>sencillo</a:t>
                      </a:r>
                      <a:endParaRPr lang="es-MX" sz="1400">
                        <a:effectLst/>
                        <a:latin typeface="Times New Roman" panose="02020603050405020304" pitchFamily="18" charset="0"/>
                        <a:ea typeface="Times New Roman" panose="02020603050405020304" pitchFamily="18" charset="0"/>
                      </a:endParaRPr>
                    </a:p>
                    <a:p>
                      <a:pPr algn="ctr">
                        <a:spcAft>
                          <a:spcPts val="0"/>
                        </a:spcAft>
                      </a:pPr>
                      <a:r>
                        <a:rPr lang="es-MX" sz="1400">
                          <a:effectLst/>
                          <a:latin typeface="Arial" panose="020B0604020202020204" pitchFamily="34" charset="0"/>
                          <a:ea typeface="Times New Roman" panose="02020603050405020304" pitchFamily="18" charset="0"/>
                        </a:rPr>
                        <a:t>C-C</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lgn="ctr">
                        <a:spcAft>
                          <a:spcPts val="0"/>
                        </a:spcAft>
                      </a:pPr>
                      <a:r>
                        <a:rPr lang="es-MX" sz="1400">
                          <a:effectLst/>
                          <a:latin typeface="Arial" panose="020B0604020202020204" pitchFamily="34" charset="0"/>
                          <a:ea typeface="Times New Roman" panose="02020603050405020304" pitchFamily="18" charset="0"/>
                        </a:rPr>
                        <a:t>doble</a:t>
                      </a:r>
                      <a:endParaRPr lang="es-MX" sz="1400">
                        <a:effectLst/>
                        <a:latin typeface="Times New Roman" panose="02020603050405020304" pitchFamily="18" charset="0"/>
                        <a:ea typeface="Times New Roman" panose="02020603050405020304" pitchFamily="18" charset="0"/>
                      </a:endParaRPr>
                    </a:p>
                    <a:p>
                      <a:pPr algn="ctr">
                        <a:spcAft>
                          <a:spcPts val="0"/>
                        </a:spcAft>
                      </a:pPr>
                      <a:r>
                        <a:rPr lang="es-MX" sz="1400">
                          <a:effectLst/>
                          <a:latin typeface="Arial" panose="020B0604020202020204" pitchFamily="34" charset="0"/>
                          <a:ea typeface="Times New Roman" panose="02020603050405020304" pitchFamily="18" charset="0"/>
                        </a:rPr>
                        <a:t>C=C</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lgn="ctr">
                        <a:spcAft>
                          <a:spcPts val="0"/>
                        </a:spcAft>
                      </a:pPr>
                      <a:r>
                        <a:rPr lang="es-MX" sz="1400">
                          <a:effectLst/>
                          <a:latin typeface="Arial" panose="020B0604020202020204" pitchFamily="34" charset="0"/>
                          <a:ea typeface="Times New Roman" panose="02020603050405020304" pitchFamily="18" charset="0"/>
                        </a:rPr>
                        <a:t>triple</a:t>
                      </a:r>
                      <a:endParaRPr lang="es-MX" sz="1400">
                        <a:effectLst/>
                        <a:latin typeface="Times New Roman" panose="02020603050405020304" pitchFamily="18" charset="0"/>
                        <a:ea typeface="Times New Roman" panose="02020603050405020304" pitchFamily="18" charset="0"/>
                      </a:endParaRPr>
                    </a:p>
                    <a:p>
                      <a:pPr algn="ctr">
                        <a:spcAft>
                          <a:spcPts val="0"/>
                        </a:spcAft>
                      </a:pPr>
                      <a:r>
                        <a:rPr lang="es-MX" sz="1400">
                          <a:effectLst/>
                          <a:latin typeface="Arial" panose="020B0604020202020204" pitchFamily="34" charset="0"/>
                          <a:ea typeface="Times New Roman" panose="02020603050405020304" pitchFamily="18" charset="0"/>
                        </a:rPr>
                        <a:t>C≡C</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r>
              <a:tr h="230928">
                <a:tc>
                  <a:txBody>
                    <a:bodyPr/>
                    <a:lstStyle/>
                    <a:p>
                      <a:pPr algn="ctr">
                        <a:spcAft>
                          <a:spcPts val="0"/>
                        </a:spcAft>
                      </a:pPr>
                      <a:r>
                        <a:rPr lang="es-MX" sz="1600" b="1">
                          <a:effectLst/>
                          <a:latin typeface="Arial" panose="020B0604020202020204" pitchFamily="34" charset="0"/>
                          <a:ea typeface="Times New Roman" panose="02020603050405020304" pitchFamily="18" charset="0"/>
                        </a:rPr>
                        <a:t>Fórmula Molecular</a:t>
                      </a:r>
                      <a:endParaRPr lang="es-MX"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lgn="ctr">
                        <a:spcAft>
                          <a:spcPts val="0"/>
                        </a:spcAft>
                      </a:pPr>
                      <a:r>
                        <a:rPr lang="es-MX" sz="1400">
                          <a:effectLst/>
                          <a:latin typeface="Arial" panose="020B0604020202020204" pitchFamily="34" charset="0"/>
                          <a:ea typeface="Times New Roman" panose="02020603050405020304" pitchFamily="18" charset="0"/>
                        </a:rPr>
                        <a:t>C</a:t>
                      </a:r>
                      <a:r>
                        <a:rPr lang="es-MX" sz="1400" baseline="-25000">
                          <a:effectLst/>
                          <a:latin typeface="Arial" panose="020B0604020202020204" pitchFamily="34" charset="0"/>
                          <a:ea typeface="Times New Roman" panose="02020603050405020304" pitchFamily="18" charset="0"/>
                        </a:rPr>
                        <a:t>n</a:t>
                      </a:r>
                      <a:r>
                        <a:rPr lang="es-MX" sz="1400">
                          <a:effectLst/>
                          <a:latin typeface="Arial" panose="020B0604020202020204" pitchFamily="34" charset="0"/>
                          <a:ea typeface="Times New Roman" panose="02020603050405020304" pitchFamily="18" charset="0"/>
                        </a:rPr>
                        <a:t>H</a:t>
                      </a:r>
                      <a:r>
                        <a:rPr lang="es-MX" sz="1400" baseline="-25000">
                          <a:effectLst/>
                          <a:latin typeface="Arial" panose="020B0604020202020204" pitchFamily="34" charset="0"/>
                          <a:ea typeface="Times New Roman" panose="02020603050405020304" pitchFamily="18" charset="0"/>
                        </a:rPr>
                        <a:t>2n+2</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lgn="ctr">
                        <a:spcAft>
                          <a:spcPts val="0"/>
                        </a:spcAft>
                      </a:pPr>
                      <a:r>
                        <a:rPr lang="es-MX" sz="1400">
                          <a:effectLst/>
                          <a:latin typeface="Arial" panose="020B0604020202020204" pitchFamily="34" charset="0"/>
                          <a:ea typeface="Times New Roman" panose="02020603050405020304" pitchFamily="18" charset="0"/>
                        </a:rPr>
                        <a:t>C</a:t>
                      </a:r>
                      <a:r>
                        <a:rPr lang="es-MX" sz="1400" baseline="-25000">
                          <a:effectLst/>
                          <a:latin typeface="Arial" panose="020B0604020202020204" pitchFamily="34" charset="0"/>
                          <a:ea typeface="Times New Roman" panose="02020603050405020304" pitchFamily="18" charset="0"/>
                        </a:rPr>
                        <a:t>n</a:t>
                      </a:r>
                      <a:r>
                        <a:rPr lang="es-MX" sz="1400">
                          <a:effectLst/>
                          <a:latin typeface="Arial" panose="020B0604020202020204" pitchFamily="34" charset="0"/>
                          <a:ea typeface="Times New Roman" panose="02020603050405020304" pitchFamily="18" charset="0"/>
                        </a:rPr>
                        <a:t>H</a:t>
                      </a:r>
                      <a:r>
                        <a:rPr lang="es-MX" sz="1400" baseline="-25000">
                          <a:effectLst/>
                          <a:latin typeface="Arial" panose="020B0604020202020204" pitchFamily="34" charset="0"/>
                          <a:ea typeface="Times New Roman" panose="02020603050405020304" pitchFamily="18" charset="0"/>
                        </a:rPr>
                        <a:t>2n</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lgn="ctr">
                        <a:spcAft>
                          <a:spcPts val="0"/>
                        </a:spcAft>
                      </a:pPr>
                      <a:r>
                        <a:rPr lang="es-MX" sz="1400">
                          <a:effectLst/>
                          <a:latin typeface="Arial" panose="020B0604020202020204" pitchFamily="34" charset="0"/>
                          <a:ea typeface="Times New Roman" panose="02020603050405020304" pitchFamily="18" charset="0"/>
                        </a:rPr>
                        <a:t>C</a:t>
                      </a:r>
                      <a:r>
                        <a:rPr lang="es-MX" sz="1400" baseline="-25000">
                          <a:effectLst/>
                          <a:latin typeface="Arial" panose="020B0604020202020204" pitchFamily="34" charset="0"/>
                          <a:ea typeface="Times New Roman" panose="02020603050405020304" pitchFamily="18" charset="0"/>
                        </a:rPr>
                        <a:t>n</a:t>
                      </a:r>
                      <a:r>
                        <a:rPr lang="es-MX" sz="1400">
                          <a:effectLst/>
                          <a:latin typeface="Arial" panose="020B0604020202020204" pitchFamily="34" charset="0"/>
                          <a:ea typeface="Times New Roman" panose="02020603050405020304" pitchFamily="18" charset="0"/>
                        </a:rPr>
                        <a:t>H</a:t>
                      </a:r>
                      <a:r>
                        <a:rPr lang="es-MX" sz="1400" baseline="-25000">
                          <a:effectLst/>
                          <a:latin typeface="Arial" panose="020B0604020202020204" pitchFamily="34" charset="0"/>
                          <a:ea typeface="Times New Roman" panose="02020603050405020304" pitchFamily="18" charset="0"/>
                        </a:rPr>
                        <a:t>2n-2</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r>
              <a:tr h="230928">
                <a:tc>
                  <a:txBody>
                    <a:bodyPr/>
                    <a:lstStyle/>
                    <a:p>
                      <a:pPr algn="ctr">
                        <a:spcAft>
                          <a:spcPts val="0"/>
                        </a:spcAft>
                      </a:pPr>
                      <a:r>
                        <a:rPr lang="es-MX" sz="1600" b="1">
                          <a:effectLst/>
                          <a:latin typeface="Arial" panose="020B0604020202020204" pitchFamily="34" charset="0"/>
                          <a:ea typeface="Times New Roman" panose="02020603050405020304" pitchFamily="18" charset="0"/>
                        </a:rPr>
                        <a:t>Terminación</a:t>
                      </a:r>
                      <a:endParaRPr lang="es-MX"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lgn="ctr">
                        <a:spcAft>
                          <a:spcPts val="0"/>
                        </a:spcAft>
                      </a:pPr>
                      <a:r>
                        <a:rPr lang="es-MX" sz="1400" b="1" i="1" dirty="0">
                          <a:effectLst/>
                          <a:latin typeface="Arial" panose="020B0604020202020204" pitchFamily="34" charset="0"/>
                          <a:ea typeface="Times New Roman" panose="02020603050405020304" pitchFamily="18" charset="0"/>
                        </a:rPr>
                        <a:t>ano</a:t>
                      </a:r>
                      <a:endParaRPr lang="es-MX"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lgn="ctr">
                        <a:spcAft>
                          <a:spcPts val="0"/>
                        </a:spcAft>
                      </a:pPr>
                      <a:r>
                        <a:rPr lang="es-MX" sz="1400" b="1" i="1">
                          <a:effectLst/>
                          <a:latin typeface="Arial" panose="020B0604020202020204" pitchFamily="34" charset="0"/>
                          <a:ea typeface="Times New Roman" panose="02020603050405020304" pitchFamily="18" charset="0"/>
                        </a:rPr>
                        <a:t>eno</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lgn="ctr">
                        <a:spcAft>
                          <a:spcPts val="0"/>
                        </a:spcAft>
                      </a:pPr>
                      <a:r>
                        <a:rPr lang="es-MX" sz="1400" b="1" i="1">
                          <a:effectLst/>
                          <a:latin typeface="Arial" panose="020B0604020202020204" pitchFamily="34" charset="0"/>
                          <a:ea typeface="Times New Roman" panose="02020603050405020304" pitchFamily="18" charset="0"/>
                        </a:rPr>
                        <a:t>ino</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r>
              <a:tr h="923716">
                <a:tc>
                  <a:txBody>
                    <a:bodyPr/>
                    <a:lstStyle/>
                    <a:p>
                      <a:pPr algn="ctr">
                        <a:spcAft>
                          <a:spcPts val="0"/>
                        </a:spcAft>
                      </a:pPr>
                      <a:r>
                        <a:rPr lang="es-MX" sz="1600" b="1">
                          <a:effectLst/>
                          <a:latin typeface="Arial" panose="020B0604020202020204" pitchFamily="34" charset="0"/>
                          <a:ea typeface="Times New Roman" panose="02020603050405020304" pitchFamily="18" charset="0"/>
                        </a:rPr>
                        <a:t>Seleccionar la cadena principal</a:t>
                      </a:r>
                      <a:endParaRPr lang="es-MX"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spcAft>
                          <a:spcPts val="0"/>
                        </a:spcAft>
                      </a:pPr>
                      <a:r>
                        <a:rPr lang="es-MX" sz="1400" dirty="0">
                          <a:effectLst/>
                          <a:latin typeface="Arial" panose="020B0604020202020204" pitchFamily="34" charset="0"/>
                          <a:ea typeface="Times New Roman" panose="02020603050405020304" pitchFamily="18" charset="0"/>
                        </a:rPr>
                        <a:t>Más larga (si hay dos o más cadenas con la misma cantidad de carbonos, la más ramificada)</a:t>
                      </a:r>
                      <a:endParaRPr lang="es-MX"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spcAft>
                          <a:spcPts val="0"/>
                        </a:spcAft>
                      </a:pPr>
                      <a:r>
                        <a:rPr lang="es-MX" sz="1400">
                          <a:effectLst/>
                          <a:latin typeface="Arial" panose="020B0604020202020204" pitchFamily="34" charset="0"/>
                          <a:ea typeface="Times New Roman" panose="02020603050405020304" pitchFamily="18" charset="0"/>
                        </a:rPr>
                        <a:t>Cadena que contiene doble enlace, después seguir criterio igual a alcanos</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spcAft>
                          <a:spcPts val="0"/>
                        </a:spcAft>
                      </a:pPr>
                      <a:r>
                        <a:rPr lang="es-MX" sz="1400">
                          <a:effectLst/>
                          <a:latin typeface="Arial" panose="020B0604020202020204" pitchFamily="34" charset="0"/>
                          <a:ea typeface="Times New Roman" panose="02020603050405020304" pitchFamily="18" charset="0"/>
                        </a:rPr>
                        <a:t>Cadena que contiene triple enlace, después seguir criterio igual a alcanos</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r>
              <a:tr h="923716">
                <a:tc>
                  <a:txBody>
                    <a:bodyPr/>
                    <a:lstStyle/>
                    <a:p>
                      <a:pPr algn="ctr">
                        <a:spcAft>
                          <a:spcPts val="0"/>
                        </a:spcAft>
                      </a:pPr>
                      <a:r>
                        <a:rPr lang="es-MX" sz="1600" b="1">
                          <a:effectLst/>
                          <a:latin typeface="Arial" panose="020B0604020202020204" pitchFamily="34" charset="0"/>
                          <a:ea typeface="Times New Roman" panose="02020603050405020304" pitchFamily="18" charset="0"/>
                        </a:rPr>
                        <a:t>Numeración de la cadena</a:t>
                      </a:r>
                      <a:endParaRPr lang="es-MX"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spcAft>
                          <a:spcPts val="0"/>
                        </a:spcAft>
                      </a:pPr>
                      <a:r>
                        <a:rPr lang="es-MX" sz="1400">
                          <a:effectLst/>
                          <a:latin typeface="Arial" panose="020B0604020202020204" pitchFamily="34" charset="0"/>
                          <a:ea typeface="Times New Roman" panose="02020603050405020304" pitchFamily="18" charset="0"/>
                        </a:rPr>
                        <a:t>Ramificaciones con números más bajos, comenzar por el lado que tenga la ramificación más próxima</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spcAft>
                          <a:spcPts val="0"/>
                        </a:spcAft>
                      </a:pPr>
                      <a:r>
                        <a:rPr lang="es-MX" sz="1400">
                          <a:effectLst/>
                          <a:latin typeface="Arial" panose="020B0604020202020204" pitchFamily="34" charset="0"/>
                          <a:ea typeface="Times New Roman" panose="02020603050405020304" pitchFamily="18" charset="0"/>
                        </a:rPr>
                        <a:t>Comenzar por el extremo más próximo al doble enlace, después igual que para alcanos.</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spcAft>
                          <a:spcPts val="0"/>
                        </a:spcAft>
                      </a:pPr>
                      <a:r>
                        <a:rPr lang="es-MX" sz="1400">
                          <a:effectLst/>
                          <a:latin typeface="Arial" panose="020B0604020202020204" pitchFamily="34" charset="0"/>
                          <a:ea typeface="Times New Roman" panose="02020603050405020304" pitchFamily="18" charset="0"/>
                        </a:rPr>
                        <a:t>Comenzar por el extremo más próximo al triple enlace, después igual que para alcanos.</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r>
              <a:tr h="923716">
                <a:tc>
                  <a:txBody>
                    <a:bodyPr/>
                    <a:lstStyle/>
                    <a:p>
                      <a:pPr algn="ctr">
                        <a:spcAft>
                          <a:spcPts val="0"/>
                        </a:spcAft>
                      </a:pPr>
                      <a:r>
                        <a:rPr lang="es-MX" sz="1600" b="1">
                          <a:effectLst/>
                          <a:latin typeface="Arial" panose="020B0604020202020204" pitchFamily="34" charset="0"/>
                          <a:ea typeface="Times New Roman" panose="02020603050405020304" pitchFamily="18" charset="0"/>
                        </a:rPr>
                        <a:t>Posición de enlaces dobles o triples</a:t>
                      </a:r>
                      <a:endParaRPr lang="es-MX"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spcAft>
                          <a:spcPts val="0"/>
                        </a:spcAft>
                      </a:pPr>
                      <a:r>
                        <a:rPr lang="es-MX" sz="1400">
                          <a:effectLst/>
                          <a:latin typeface="Arial" panose="020B0604020202020204" pitchFamily="34" charset="0"/>
                          <a:ea typeface="Times New Roman" panose="02020603050405020304" pitchFamily="18" charset="0"/>
                        </a:rPr>
                        <a:t> </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spcAft>
                          <a:spcPts val="0"/>
                        </a:spcAft>
                      </a:pPr>
                      <a:r>
                        <a:rPr lang="es-MX" sz="1400" dirty="0">
                          <a:effectLst/>
                          <a:latin typeface="Arial" panose="020B0604020202020204" pitchFamily="34" charset="0"/>
                          <a:ea typeface="Times New Roman" panose="02020603050405020304" pitchFamily="18" charset="0"/>
                        </a:rPr>
                        <a:t>Indicar posición, anotando el número más bajo asignado a carbonos con doble enlace. </a:t>
                      </a:r>
                      <a:endParaRPr lang="es-MX"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spcAft>
                          <a:spcPts val="0"/>
                        </a:spcAft>
                      </a:pPr>
                      <a:r>
                        <a:rPr lang="es-MX" sz="1400">
                          <a:effectLst/>
                          <a:latin typeface="Arial" panose="020B0604020202020204" pitchFamily="34" charset="0"/>
                          <a:ea typeface="Times New Roman" panose="02020603050405020304" pitchFamily="18" charset="0"/>
                        </a:rPr>
                        <a:t>Indicar posición, anotando el número más bajo asignado a carbonos con triple enlace. </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r>
              <a:tr h="1616503">
                <a:tc>
                  <a:txBody>
                    <a:bodyPr/>
                    <a:lstStyle/>
                    <a:p>
                      <a:pPr algn="ctr">
                        <a:spcAft>
                          <a:spcPts val="0"/>
                        </a:spcAft>
                      </a:pPr>
                      <a:r>
                        <a:rPr lang="es-MX" sz="1600" b="1" dirty="0">
                          <a:effectLst/>
                          <a:latin typeface="Arial" panose="020B0604020202020204" pitchFamily="34" charset="0"/>
                          <a:ea typeface="Times New Roman" panose="02020603050405020304" pitchFamily="18" charset="0"/>
                        </a:rPr>
                        <a:t>Posición de enlaces dobles o triples múltiples</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spcAft>
                          <a:spcPts val="0"/>
                        </a:spcAft>
                      </a:pPr>
                      <a:r>
                        <a:rPr lang="es-MX" sz="1400">
                          <a:effectLst/>
                          <a:latin typeface="Arial" panose="020B0604020202020204" pitchFamily="34" charset="0"/>
                          <a:ea typeface="Times New Roman" panose="02020603050405020304" pitchFamily="18" charset="0"/>
                        </a:rPr>
                        <a:t> </a:t>
                      </a:r>
                      <a:endParaRPr lang="es-MX"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spcAft>
                          <a:spcPts val="0"/>
                        </a:spcAft>
                      </a:pPr>
                      <a:r>
                        <a:rPr lang="es-MX" sz="1400" dirty="0">
                          <a:effectLst/>
                          <a:latin typeface="Arial" panose="020B0604020202020204" pitchFamily="34" charset="0"/>
                          <a:ea typeface="Times New Roman" panose="02020603050405020304" pitchFamily="18" charset="0"/>
                        </a:rPr>
                        <a:t>Elegir menor numeración para carbonos insaturados. Indicar posición de cada enlace, anotando el número más bajo asignado a carbonos con doble enlace.</a:t>
                      </a:r>
                      <a:endParaRPr lang="es-MX"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spcAft>
                          <a:spcPts val="0"/>
                        </a:spcAft>
                      </a:pPr>
                      <a:r>
                        <a:rPr lang="es-MX" sz="1400" dirty="0">
                          <a:effectLst/>
                          <a:latin typeface="Arial" panose="020B0604020202020204" pitchFamily="34" charset="0"/>
                          <a:ea typeface="Times New Roman" panose="02020603050405020304" pitchFamily="18" charset="0"/>
                        </a:rPr>
                        <a:t>Elegir menor numeración para carbonos insaturados. Indicar posición de cada enlace, anotando el número más bajo asignado a carbonos con triple enlace. </a:t>
                      </a:r>
                      <a:endParaRPr lang="es-MX"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r>
            </a:tbl>
          </a:graphicData>
        </a:graphic>
      </p:graphicFrame>
    </p:spTree>
    <p:extLst>
      <p:ext uri="{BB962C8B-B14F-4D97-AF65-F5344CB8AC3E}">
        <p14:creationId xmlns:p14="http://schemas.microsoft.com/office/powerpoint/2010/main" val="36120868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4201253" y="283515"/>
            <a:ext cx="2526120" cy="593356"/>
          </a:xfrm>
          <a:prstGeom prst="rect">
            <a:avLst/>
          </a:prstGeo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ctr">
              <a:lnSpc>
                <a:spcPct val="90000"/>
              </a:lnSpc>
              <a:spcBef>
                <a:spcPct val="0"/>
              </a:spcBef>
              <a:buFont typeface="Arial" panose="020B0604020202020204" pitchFamily="34" charset="0"/>
              <a:buNone/>
            </a:pPr>
            <a:r>
              <a:rPr lang="es-MX" altLang="es-MX" sz="3600" b="1" dirty="0">
                <a:latin typeface="Arial Rounded MT Bold" panose="020F0704030504030204" pitchFamily="34" charset="0"/>
                <a:ea typeface="+mj-ea"/>
                <a:cs typeface="+mj-cs"/>
              </a:rPr>
              <a:t>Alcanos</a:t>
            </a:r>
            <a:endParaRPr lang="es-ES" altLang="es-MX" sz="3600" b="1" dirty="0">
              <a:latin typeface="Arial Rounded MT Bold" panose="020F0704030504030204" pitchFamily="34" charset="0"/>
              <a:ea typeface="+mj-ea"/>
              <a:cs typeface="+mj-cs"/>
            </a:endParaRPr>
          </a:p>
        </p:txBody>
      </p:sp>
      <p:sp>
        <p:nvSpPr>
          <p:cNvPr id="2" name="Rectangle 2"/>
          <p:cNvSpPr>
            <a:spLocks noChangeArrowheads="1"/>
          </p:cNvSpPr>
          <p:nvPr/>
        </p:nvSpPr>
        <p:spPr bwMode="auto">
          <a:xfrm>
            <a:off x="1284707" y="1117547"/>
            <a:ext cx="9411645" cy="838481"/>
          </a:xfrm>
          <a:prstGeom prst="rect">
            <a:avLst/>
          </a:prstGeom>
          <a:solidFill>
            <a:schemeClr val="accent5">
              <a:lumMod val="60000"/>
              <a:lumOff val="40000"/>
            </a:scheme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r">
              <a:lnSpc>
                <a:spcPct val="90000"/>
              </a:lnSpc>
              <a:spcBef>
                <a:spcPct val="0"/>
              </a:spcBef>
              <a:buFont typeface="Arial" panose="020B0604020202020204" pitchFamily="34" charset="0"/>
              <a:buNone/>
            </a:pPr>
            <a:r>
              <a:rPr lang="es-MX" altLang="es-MX" sz="2400" b="1" dirty="0">
                <a:latin typeface="Arial Rounded MT Bold" panose="020F0704030504030204" pitchFamily="34" charset="0"/>
                <a:ea typeface="+mj-ea"/>
                <a:cs typeface="+mj-cs"/>
              </a:rPr>
              <a:t>Los alcanos son hidrocarburos saturados de fórmula general CnH2n+2, cuya serie es la siguiente</a:t>
            </a:r>
            <a:r>
              <a:rPr lang="es-MX" altLang="es-MX" sz="2400" b="1" dirty="0" smtClean="0">
                <a:latin typeface="Arial Rounded MT Bold" panose="020F0704030504030204" pitchFamily="34" charset="0"/>
                <a:ea typeface="+mj-ea"/>
                <a:cs typeface="+mj-cs"/>
              </a:rPr>
              <a:t>:</a:t>
            </a:r>
            <a:endParaRPr lang="es-MX" altLang="es-MX" sz="2400" b="1" dirty="0">
              <a:latin typeface="Arial Rounded MT Bold" panose="020F0704030504030204" pitchFamily="34" charset="0"/>
              <a:ea typeface="+mj-ea"/>
              <a:cs typeface="+mj-cs"/>
            </a:endParaRPr>
          </a:p>
        </p:txBody>
      </p:sp>
      <p:sp>
        <p:nvSpPr>
          <p:cNvPr id="6" name="Subtitle 2"/>
          <p:cNvSpPr txBox="1">
            <a:spLocks/>
          </p:cNvSpPr>
          <p:nvPr/>
        </p:nvSpPr>
        <p:spPr>
          <a:xfrm>
            <a:off x="1765006" y="2317898"/>
            <a:ext cx="8038214" cy="4430364"/>
          </a:xfrm>
          <a:prstGeom prst="rect">
            <a:avLst/>
          </a:prstGeom>
          <a:solidFill>
            <a:schemeClr val="accent5">
              <a:lumMod val="60000"/>
              <a:lumOff val="40000"/>
            </a:scheme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lvl1pPr indent="0" algn="r">
              <a:lnSpc>
                <a:spcPct val="90000"/>
              </a:lnSpc>
              <a:spcBef>
                <a:spcPct val="0"/>
              </a:spcBef>
              <a:buFont typeface="Arial" panose="020B0604020202020204" pitchFamily="34" charset="0"/>
              <a:buNone/>
              <a:defRPr sz="2400" b="1">
                <a:latin typeface="Arial Rounded MT Bold" panose="020F0704030504030204" pitchFamily="34" charset="0"/>
                <a:ea typeface="+mj-ea"/>
                <a:cs typeface="+mj-cs"/>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endParaRPr lang="en-US" dirty="0"/>
          </a:p>
        </p:txBody>
      </p:sp>
      <p:graphicFrame>
        <p:nvGraphicFramePr>
          <p:cNvPr id="8" name="Tabla 7"/>
          <p:cNvGraphicFramePr>
            <a:graphicFrameLocks noGrp="1"/>
          </p:cNvGraphicFramePr>
          <p:nvPr>
            <p:extLst>
              <p:ext uri="{D42A27DB-BD31-4B8C-83A1-F6EECF244321}">
                <p14:modId xmlns:p14="http://schemas.microsoft.com/office/powerpoint/2010/main" val="3433921299"/>
              </p:ext>
            </p:extLst>
          </p:nvPr>
        </p:nvGraphicFramePr>
        <p:xfrm>
          <a:off x="2190306" y="2601791"/>
          <a:ext cx="7230139" cy="4023360"/>
        </p:xfrm>
        <a:graphic>
          <a:graphicData uri="http://schemas.openxmlformats.org/drawingml/2006/table">
            <a:tbl>
              <a:tblPr firstRow="1" firstCol="1" lastRow="1" lastCol="1" bandRow="1" bandCol="1"/>
              <a:tblGrid>
                <a:gridCol w="1448952"/>
                <a:gridCol w="3992890"/>
                <a:gridCol w="1788297"/>
              </a:tblGrid>
              <a:tr h="0">
                <a:tc>
                  <a:txBody>
                    <a:bodyPr/>
                    <a:lstStyle/>
                    <a:p>
                      <a:pPr algn="ctr">
                        <a:spcAft>
                          <a:spcPts val="0"/>
                        </a:spcAft>
                      </a:pPr>
                      <a:r>
                        <a:rPr lang="es-MX" sz="1200" b="1" i="0" dirty="0">
                          <a:effectLst/>
                          <a:latin typeface="Arial" panose="020B0604020202020204" pitchFamily="34" charset="0"/>
                          <a:ea typeface="Times New Roman" panose="02020603050405020304" pitchFamily="18" charset="0"/>
                        </a:rPr>
                        <a:t>Fórmula Molecular</a:t>
                      </a:r>
                      <a:endParaRPr lang="es-MX" sz="1200" i="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ctr">
                        <a:spcAft>
                          <a:spcPts val="0"/>
                        </a:spcAft>
                      </a:pPr>
                      <a:r>
                        <a:rPr lang="es-MX" sz="1200" b="1" i="0" dirty="0">
                          <a:effectLst/>
                          <a:latin typeface="Arial" panose="020B0604020202020204" pitchFamily="34" charset="0"/>
                          <a:ea typeface="Times New Roman" panose="02020603050405020304" pitchFamily="18" charset="0"/>
                        </a:rPr>
                        <a:t>Fórmula Estructural Abreviada</a:t>
                      </a:r>
                      <a:endParaRPr lang="es-MX" sz="1200" i="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ctr">
                        <a:spcAft>
                          <a:spcPts val="0"/>
                        </a:spcAft>
                      </a:pPr>
                      <a:r>
                        <a:rPr lang="es-MX" sz="1200" b="1" i="0" dirty="0">
                          <a:effectLst/>
                          <a:latin typeface="Arial" panose="020B0604020202020204" pitchFamily="34" charset="0"/>
                          <a:ea typeface="Times New Roman" panose="02020603050405020304" pitchFamily="18" charset="0"/>
                        </a:rPr>
                        <a:t>Nombre</a:t>
                      </a:r>
                      <a:endParaRPr lang="es-MX" sz="1200" i="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CH</a:t>
                      </a:r>
                      <a:r>
                        <a:rPr lang="es-MX" sz="1600" baseline="-25000" dirty="0">
                          <a:effectLst/>
                          <a:latin typeface="Arial" panose="020B0604020202020204" pitchFamily="34" charset="0"/>
                          <a:ea typeface="Times New Roman" panose="02020603050405020304" pitchFamily="18" charset="0"/>
                        </a:rPr>
                        <a:t>4</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4</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a:effectLst/>
                          <a:latin typeface="Arial" panose="020B0604020202020204" pitchFamily="34" charset="0"/>
                          <a:ea typeface="Times New Roman" panose="02020603050405020304" pitchFamily="18" charset="0"/>
                        </a:rPr>
                        <a:t>Met</a:t>
                      </a:r>
                      <a:r>
                        <a:rPr lang="es-MX" sz="1400" b="1">
                          <a:effectLst/>
                          <a:latin typeface="Arial" panose="020B0604020202020204" pitchFamily="34" charset="0"/>
                          <a:ea typeface="Times New Roman" panose="02020603050405020304" pitchFamily="18" charset="0"/>
                        </a:rPr>
                        <a:t>ano</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s-MX" sz="1600" baseline="-25000" dirty="0">
                          <a:effectLst/>
                          <a:latin typeface="Arial" panose="020B0604020202020204" pitchFamily="34" charset="0"/>
                          <a:ea typeface="Times New Roman" panose="02020603050405020304" pitchFamily="18" charset="0"/>
                        </a:rPr>
                        <a:t>2</a:t>
                      </a:r>
                      <a:r>
                        <a:rPr lang="es-MX" sz="1600" dirty="0">
                          <a:effectLst/>
                          <a:latin typeface="Arial" panose="020B0604020202020204" pitchFamily="34" charset="0"/>
                          <a:ea typeface="Times New Roman" panose="02020603050405020304" pitchFamily="18" charset="0"/>
                        </a:rPr>
                        <a:t>H</a:t>
                      </a:r>
                      <a:r>
                        <a:rPr lang="es-MX" sz="1600" baseline="-25000" dirty="0">
                          <a:effectLst/>
                          <a:latin typeface="Arial" panose="020B0604020202020204" pitchFamily="34" charset="0"/>
                          <a:ea typeface="Times New Roman" panose="02020603050405020304" pitchFamily="18" charset="0"/>
                        </a:rPr>
                        <a:t>6</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3</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3</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dirty="0">
                          <a:effectLst/>
                          <a:latin typeface="Arial" panose="020B0604020202020204" pitchFamily="34" charset="0"/>
                          <a:ea typeface="Times New Roman" panose="02020603050405020304" pitchFamily="18" charset="0"/>
                        </a:rPr>
                        <a:t>Et</a:t>
                      </a:r>
                      <a:r>
                        <a:rPr lang="es-MX" sz="1400" b="1" dirty="0">
                          <a:effectLst/>
                          <a:latin typeface="Arial" panose="020B0604020202020204" pitchFamily="34" charset="0"/>
                          <a:ea typeface="Times New Roman" panose="02020603050405020304" pitchFamily="18" charset="0"/>
                        </a:rPr>
                        <a:t>ano</a:t>
                      </a:r>
                      <a:endParaRPr lang="es-MX"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s-MX" sz="1600" baseline="-25000" dirty="0">
                          <a:effectLst/>
                          <a:latin typeface="Arial" panose="020B0604020202020204" pitchFamily="34" charset="0"/>
                          <a:ea typeface="Times New Roman" panose="02020603050405020304" pitchFamily="18" charset="0"/>
                        </a:rPr>
                        <a:t>3</a:t>
                      </a:r>
                      <a:r>
                        <a:rPr lang="es-MX" sz="1600" dirty="0">
                          <a:effectLst/>
                          <a:latin typeface="Arial" panose="020B0604020202020204" pitchFamily="34" charset="0"/>
                          <a:ea typeface="Times New Roman" panose="02020603050405020304" pitchFamily="18" charset="0"/>
                        </a:rPr>
                        <a:t>H</a:t>
                      </a:r>
                      <a:r>
                        <a:rPr lang="es-MX" sz="1600" baseline="-25000" dirty="0">
                          <a:effectLst/>
                          <a:latin typeface="Arial" panose="020B0604020202020204" pitchFamily="34" charset="0"/>
                          <a:ea typeface="Times New Roman" panose="02020603050405020304" pitchFamily="18" charset="0"/>
                        </a:rPr>
                        <a:t>8</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3</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2</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3</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dirty="0">
                          <a:effectLst/>
                          <a:latin typeface="Arial" panose="020B0604020202020204" pitchFamily="34" charset="0"/>
                          <a:ea typeface="Times New Roman" panose="02020603050405020304" pitchFamily="18" charset="0"/>
                        </a:rPr>
                        <a:t>Prop</a:t>
                      </a:r>
                      <a:r>
                        <a:rPr lang="es-MX" sz="1400" b="1" dirty="0">
                          <a:effectLst/>
                          <a:latin typeface="Arial" panose="020B0604020202020204" pitchFamily="34" charset="0"/>
                          <a:ea typeface="Times New Roman" panose="02020603050405020304" pitchFamily="18" charset="0"/>
                        </a:rPr>
                        <a:t>ano</a:t>
                      </a:r>
                      <a:endParaRPr lang="es-MX"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s-MX" sz="1600" baseline="-25000" dirty="0">
                          <a:effectLst/>
                          <a:latin typeface="Arial" panose="020B0604020202020204" pitchFamily="34" charset="0"/>
                          <a:ea typeface="Times New Roman" panose="02020603050405020304" pitchFamily="18" charset="0"/>
                        </a:rPr>
                        <a:t>4</a:t>
                      </a:r>
                      <a:r>
                        <a:rPr lang="es-MX" sz="1600" dirty="0">
                          <a:effectLst/>
                          <a:latin typeface="Arial" panose="020B0604020202020204" pitchFamily="34" charset="0"/>
                          <a:ea typeface="Times New Roman" panose="02020603050405020304" pitchFamily="18" charset="0"/>
                        </a:rPr>
                        <a:t>H</a:t>
                      </a:r>
                      <a:r>
                        <a:rPr lang="es-MX" sz="1600" baseline="-25000" dirty="0">
                          <a:effectLst/>
                          <a:latin typeface="Arial" panose="020B0604020202020204" pitchFamily="34" charset="0"/>
                          <a:ea typeface="Times New Roman" panose="02020603050405020304" pitchFamily="18" charset="0"/>
                        </a:rPr>
                        <a:t>10</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3</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2</a:t>
                      </a:r>
                      <a:r>
                        <a:rPr lang="es-MX" sz="1400">
                          <a:effectLst/>
                          <a:latin typeface="Arial" panose="020B0604020202020204" pitchFamily="34" charset="0"/>
                          <a:ea typeface="Times New Roman" panose="02020603050405020304" pitchFamily="18" charset="0"/>
                        </a:rPr>
                        <a:t>)</a:t>
                      </a:r>
                      <a:r>
                        <a:rPr lang="es-MX" sz="1400" baseline="-25000">
                          <a:effectLst/>
                          <a:latin typeface="Arial" panose="020B0604020202020204" pitchFamily="34" charset="0"/>
                          <a:ea typeface="Times New Roman" panose="02020603050405020304" pitchFamily="18" charset="0"/>
                        </a:rPr>
                        <a:t>2</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3 </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a:effectLst/>
                          <a:latin typeface="Arial" panose="020B0604020202020204" pitchFamily="34" charset="0"/>
                          <a:ea typeface="Times New Roman" panose="02020603050405020304" pitchFamily="18" charset="0"/>
                        </a:rPr>
                        <a:t>But</a:t>
                      </a:r>
                      <a:r>
                        <a:rPr lang="es-MX" sz="1400" b="1">
                          <a:effectLst/>
                          <a:latin typeface="Arial" panose="020B0604020202020204" pitchFamily="34" charset="0"/>
                          <a:ea typeface="Times New Roman" panose="02020603050405020304" pitchFamily="18" charset="0"/>
                        </a:rPr>
                        <a:t>ano</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s-MX" sz="1600" baseline="-25000" dirty="0">
                          <a:effectLst/>
                          <a:latin typeface="Arial" panose="020B0604020202020204" pitchFamily="34" charset="0"/>
                          <a:ea typeface="Times New Roman" panose="02020603050405020304" pitchFamily="18" charset="0"/>
                        </a:rPr>
                        <a:t>5</a:t>
                      </a:r>
                      <a:r>
                        <a:rPr lang="es-MX" sz="1600" dirty="0">
                          <a:effectLst/>
                          <a:latin typeface="Arial" panose="020B0604020202020204" pitchFamily="34" charset="0"/>
                          <a:ea typeface="Times New Roman" panose="02020603050405020304" pitchFamily="18" charset="0"/>
                        </a:rPr>
                        <a:t>H</a:t>
                      </a:r>
                      <a:r>
                        <a:rPr lang="es-MX" sz="1600" baseline="-25000" dirty="0">
                          <a:effectLst/>
                          <a:latin typeface="Arial" panose="020B0604020202020204" pitchFamily="34" charset="0"/>
                          <a:ea typeface="Times New Roman" panose="02020603050405020304" pitchFamily="18" charset="0"/>
                        </a:rPr>
                        <a:t>12</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3</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1400">
                          <a:effectLst/>
                          <a:latin typeface="Arial" panose="020B0604020202020204" pitchFamily="34" charset="0"/>
                          <a:ea typeface="Times New Roman" panose="02020603050405020304" pitchFamily="18" charset="0"/>
                        </a:rPr>
                        <a:t>(</a:t>
                      </a: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2</a:t>
                      </a:r>
                      <a:r>
                        <a:rPr lang="en-US" sz="1400">
                          <a:effectLst/>
                          <a:latin typeface="Arial" panose="020B0604020202020204" pitchFamily="34" charset="0"/>
                          <a:ea typeface="Times New Roman" panose="02020603050405020304" pitchFamily="18" charset="0"/>
                        </a:rPr>
                        <a:t>)</a:t>
                      </a:r>
                      <a:r>
                        <a:rPr lang="en-US" sz="1400" baseline="-25000">
                          <a:effectLst/>
                          <a:latin typeface="Arial" panose="020B0604020202020204" pitchFamily="34" charset="0"/>
                          <a:ea typeface="Times New Roman" panose="02020603050405020304" pitchFamily="18" charset="0"/>
                        </a:rPr>
                        <a:t>3</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3</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Arial" panose="020B0604020202020204" pitchFamily="34" charset="0"/>
                          <a:ea typeface="Times New Roman" panose="02020603050405020304" pitchFamily="18" charset="0"/>
                        </a:rPr>
                        <a:t>Pent</a:t>
                      </a:r>
                      <a:r>
                        <a:rPr lang="en-US" sz="1400" b="1">
                          <a:effectLst/>
                          <a:latin typeface="Arial" panose="020B0604020202020204" pitchFamily="34" charset="0"/>
                          <a:ea typeface="Times New Roman" panose="02020603050405020304" pitchFamily="18" charset="0"/>
                        </a:rPr>
                        <a:t>ano</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6</a:t>
                      </a:r>
                      <a:r>
                        <a:rPr lang="en-US"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14</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3</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2</a:t>
                      </a:r>
                      <a:r>
                        <a:rPr lang="en-US" sz="1400">
                          <a:effectLst/>
                          <a:latin typeface="Arial" panose="020B0604020202020204" pitchFamily="34" charset="0"/>
                          <a:ea typeface="Times New Roman" panose="02020603050405020304" pitchFamily="18" charset="0"/>
                        </a:rPr>
                        <a:t>)</a:t>
                      </a:r>
                      <a:r>
                        <a:rPr lang="en-US" sz="1400" baseline="-25000">
                          <a:effectLst/>
                          <a:latin typeface="Arial" panose="020B0604020202020204" pitchFamily="34" charset="0"/>
                          <a:ea typeface="Times New Roman" panose="02020603050405020304" pitchFamily="18" charset="0"/>
                        </a:rPr>
                        <a:t>4</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3</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Arial" panose="020B0604020202020204" pitchFamily="34" charset="0"/>
                          <a:ea typeface="Times New Roman" panose="02020603050405020304" pitchFamily="18" charset="0"/>
                        </a:rPr>
                        <a:t>Hex</a:t>
                      </a:r>
                      <a:r>
                        <a:rPr lang="en-US" sz="1400" b="1">
                          <a:effectLst/>
                          <a:latin typeface="Arial" panose="020B0604020202020204" pitchFamily="34" charset="0"/>
                          <a:ea typeface="Times New Roman" panose="02020603050405020304" pitchFamily="18" charset="0"/>
                        </a:rPr>
                        <a:t>ano</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7</a:t>
                      </a:r>
                      <a:r>
                        <a:rPr lang="en-US"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16</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3</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2</a:t>
                      </a:r>
                      <a:r>
                        <a:rPr lang="en-US" sz="1400">
                          <a:effectLst/>
                          <a:latin typeface="Arial" panose="020B0604020202020204" pitchFamily="34" charset="0"/>
                          <a:ea typeface="Times New Roman" panose="02020603050405020304" pitchFamily="18" charset="0"/>
                        </a:rPr>
                        <a:t>)</a:t>
                      </a:r>
                      <a:r>
                        <a:rPr lang="en-US" sz="1400" baseline="-25000">
                          <a:effectLst/>
                          <a:latin typeface="Arial" panose="020B0604020202020204" pitchFamily="34" charset="0"/>
                          <a:ea typeface="Times New Roman" panose="02020603050405020304" pitchFamily="18" charset="0"/>
                        </a:rPr>
                        <a:t>5</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3</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Arial" panose="020B0604020202020204" pitchFamily="34" charset="0"/>
                          <a:ea typeface="Times New Roman" panose="02020603050405020304" pitchFamily="18" charset="0"/>
                        </a:rPr>
                        <a:t>Hept</a:t>
                      </a:r>
                      <a:r>
                        <a:rPr lang="en-US" sz="1400" b="1">
                          <a:effectLst/>
                          <a:latin typeface="Arial" panose="020B0604020202020204" pitchFamily="34" charset="0"/>
                          <a:ea typeface="Times New Roman" panose="02020603050405020304" pitchFamily="18" charset="0"/>
                        </a:rPr>
                        <a:t>ano</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8</a:t>
                      </a:r>
                      <a:r>
                        <a:rPr lang="en-US"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18</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dirty="0">
                          <a:effectLst/>
                          <a:latin typeface="Arial" panose="020B0604020202020204" pitchFamily="34" charset="0"/>
                          <a:ea typeface="Times New Roman" panose="02020603050405020304" pitchFamily="18" charset="0"/>
                        </a:rPr>
                        <a:t>CH</a:t>
                      </a:r>
                      <a:r>
                        <a:rPr lang="en-US" sz="1400" baseline="-25000" dirty="0">
                          <a:effectLst/>
                          <a:latin typeface="Arial" panose="020B0604020202020204" pitchFamily="34" charset="0"/>
                          <a:ea typeface="Times New Roman" panose="02020603050405020304" pitchFamily="18" charset="0"/>
                        </a:rPr>
                        <a:t>3</a:t>
                      </a:r>
                      <a:r>
                        <a:rPr lang="es-MX" sz="14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400" dirty="0">
                          <a:effectLst/>
                          <a:latin typeface="Arial" panose="020B0604020202020204" pitchFamily="34" charset="0"/>
                          <a:ea typeface="Times New Roman" panose="02020603050405020304" pitchFamily="18" charset="0"/>
                        </a:rPr>
                        <a:t>(CH</a:t>
                      </a:r>
                      <a:r>
                        <a:rPr lang="en-US" sz="1400" baseline="-25000" dirty="0">
                          <a:effectLst/>
                          <a:latin typeface="Arial" panose="020B0604020202020204" pitchFamily="34" charset="0"/>
                          <a:ea typeface="Times New Roman" panose="02020603050405020304" pitchFamily="18" charset="0"/>
                        </a:rPr>
                        <a:t>2</a:t>
                      </a:r>
                      <a:r>
                        <a:rPr lang="en-US" sz="1400" dirty="0">
                          <a:effectLst/>
                          <a:latin typeface="Arial" panose="020B0604020202020204" pitchFamily="34" charset="0"/>
                          <a:ea typeface="Times New Roman" panose="02020603050405020304" pitchFamily="18" charset="0"/>
                        </a:rPr>
                        <a:t>)</a:t>
                      </a:r>
                      <a:r>
                        <a:rPr lang="en-US" sz="1400" baseline="-25000" dirty="0">
                          <a:effectLst/>
                          <a:latin typeface="Arial" panose="020B0604020202020204" pitchFamily="34" charset="0"/>
                          <a:ea typeface="Times New Roman" panose="02020603050405020304" pitchFamily="18" charset="0"/>
                        </a:rPr>
                        <a:t>6</a:t>
                      </a:r>
                      <a:r>
                        <a:rPr lang="es-MX" sz="14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400" dirty="0">
                          <a:effectLst/>
                          <a:latin typeface="Arial" panose="020B0604020202020204" pitchFamily="34" charset="0"/>
                          <a:ea typeface="Times New Roman" panose="02020603050405020304" pitchFamily="18" charset="0"/>
                        </a:rPr>
                        <a:t>CH</a:t>
                      </a:r>
                      <a:r>
                        <a:rPr lang="en-US" sz="1400" baseline="-25000" dirty="0">
                          <a:effectLst/>
                          <a:latin typeface="Arial" panose="020B0604020202020204" pitchFamily="34" charset="0"/>
                          <a:ea typeface="Times New Roman" panose="02020603050405020304" pitchFamily="18" charset="0"/>
                        </a:rPr>
                        <a:t>3</a:t>
                      </a:r>
                      <a:endParaRPr lang="es-MX"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dirty="0">
                          <a:effectLst/>
                          <a:latin typeface="Arial" panose="020B0604020202020204" pitchFamily="34" charset="0"/>
                          <a:ea typeface="Times New Roman" panose="02020603050405020304" pitchFamily="18" charset="0"/>
                        </a:rPr>
                        <a:t>Oct</a:t>
                      </a:r>
                      <a:r>
                        <a:rPr lang="en-US" sz="1400" b="1" dirty="0">
                          <a:effectLst/>
                          <a:latin typeface="Arial" panose="020B0604020202020204" pitchFamily="34" charset="0"/>
                          <a:ea typeface="Times New Roman" panose="02020603050405020304" pitchFamily="18" charset="0"/>
                        </a:rPr>
                        <a:t>ano</a:t>
                      </a:r>
                      <a:endParaRPr lang="es-MX"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9</a:t>
                      </a:r>
                      <a:r>
                        <a:rPr lang="en-US"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20</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effectLst/>
                          <a:latin typeface="Arial" panose="020B0604020202020204" pitchFamily="34" charset="0"/>
                          <a:ea typeface="Times New Roman" panose="02020603050405020304" pitchFamily="18" charset="0"/>
                        </a:rPr>
                        <a:t>CH</a:t>
                      </a:r>
                      <a:r>
                        <a:rPr lang="en-US" sz="1600" baseline="-25000" dirty="0">
                          <a:effectLst/>
                          <a:latin typeface="Arial" panose="020B0604020202020204" pitchFamily="34" charset="0"/>
                          <a:ea typeface="Times New Roman" panose="02020603050405020304" pitchFamily="18" charset="0"/>
                        </a:rPr>
                        <a:t>3</a:t>
                      </a:r>
                      <a:r>
                        <a:rPr lang="es-MX" sz="16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a:effectLst/>
                          <a:latin typeface="Arial" panose="020B0604020202020204" pitchFamily="34" charset="0"/>
                          <a:ea typeface="Times New Roman" panose="02020603050405020304" pitchFamily="18" charset="0"/>
                        </a:rPr>
                        <a:t>(CH</a:t>
                      </a:r>
                      <a:r>
                        <a:rPr lang="en-US" sz="1600" baseline="-25000" dirty="0">
                          <a:effectLst/>
                          <a:latin typeface="Arial" panose="020B0604020202020204" pitchFamily="34" charset="0"/>
                          <a:ea typeface="Times New Roman" panose="02020603050405020304" pitchFamily="18" charset="0"/>
                        </a:rPr>
                        <a:t>2</a:t>
                      </a:r>
                      <a:r>
                        <a:rPr lang="en-US" sz="1600" dirty="0">
                          <a:effectLst/>
                          <a:latin typeface="Arial" panose="020B0604020202020204" pitchFamily="34" charset="0"/>
                          <a:ea typeface="Times New Roman" panose="02020603050405020304" pitchFamily="18" charset="0"/>
                        </a:rPr>
                        <a:t>)</a:t>
                      </a:r>
                      <a:r>
                        <a:rPr lang="en-US" sz="1600" baseline="-25000" dirty="0">
                          <a:effectLst/>
                          <a:latin typeface="Arial" panose="020B0604020202020204" pitchFamily="34" charset="0"/>
                          <a:ea typeface="Times New Roman" panose="02020603050405020304" pitchFamily="18" charset="0"/>
                        </a:rPr>
                        <a:t>7</a:t>
                      </a:r>
                      <a:r>
                        <a:rPr lang="es-MX" sz="16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a:effectLst/>
                          <a:latin typeface="Arial" panose="020B0604020202020204" pitchFamily="34" charset="0"/>
                          <a:ea typeface="Times New Roman" panose="02020603050405020304" pitchFamily="18" charset="0"/>
                        </a:rPr>
                        <a:t>CH</a:t>
                      </a:r>
                      <a:r>
                        <a:rPr lang="en-US" sz="1600" baseline="-25000" dirty="0">
                          <a:effectLst/>
                          <a:latin typeface="Arial" panose="020B0604020202020204" pitchFamily="34" charset="0"/>
                          <a:ea typeface="Times New Roman" panose="02020603050405020304" pitchFamily="18" charset="0"/>
                        </a:rPr>
                        <a:t>3</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Arial" panose="020B0604020202020204" pitchFamily="34" charset="0"/>
                          <a:ea typeface="Times New Roman" panose="02020603050405020304" pitchFamily="18" charset="0"/>
                        </a:rPr>
                        <a:t>Non</a:t>
                      </a:r>
                      <a:r>
                        <a:rPr lang="en-US" sz="1600" b="1">
                          <a:effectLst/>
                          <a:latin typeface="Arial" panose="020B0604020202020204" pitchFamily="34" charset="0"/>
                          <a:ea typeface="Times New Roman" panose="02020603050405020304" pitchFamily="18" charset="0"/>
                        </a:rPr>
                        <a:t>ano</a:t>
                      </a:r>
                      <a:endParaRPr lang="es-MX"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10</a:t>
                      </a:r>
                      <a:r>
                        <a:rPr lang="en-US"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22</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effectLst/>
                          <a:latin typeface="Arial" panose="020B0604020202020204" pitchFamily="34" charset="0"/>
                          <a:ea typeface="Times New Roman" panose="02020603050405020304" pitchFamily="18" charset="0"/>
                        </a:rPr>
                        <a:t>CH</a:t>
                      </a:r>
                      <a:r>
                        <a:rPr lang="en-US" sz="1600" baseline="-25000" dirty="0">
                          <a:effectLst/>
                          <a:latin typeface="Arial" panose="020B0604020202020204" pitchFamily="34" charset="0"/>
                          <a:ea typeface="Times New Roman" panose="02020603050405020304" pitchFamily="18" charset="0"/>
                        </a:rPr>
                        <a:t>3</a:t>
                      </a:r>
                      <a:r>
                        <a:rPr lang="es-MX" sz="16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a:effectLst/>
                          <a:latin typeface="Arial" panose="020B0604020202020204" pitchFamily="34" charset="0"/>
                          <a:ea typeface="Times New Roman" panose="02020603050405020304" pitchFamily="18" charset="0"/>
                        </a:rPr>
                        <a:t>(CH</a:t>
                      </a:r>
                      <a:r>
                        <a:rPr lang="en-US" sz="1600" baseline="-25000" dirty="0">
                          <a:effectLst/>
                          <a:latin typeface="Arial" panose="020B0604020202020204" pitchFamily="34" charset="0"/>
                          <a:ea typeface="Times New Roman" panose="02020603050405020304" pitchFamily="18" charset="0"/>
                        </a:rPr>
                        <a:t>2</a:t>
                      </a:r>
                      <a:r>
                        <a:rPr lang="en-US" sz="1600" dirty="0">
                          <a:effectLst/>
                          <a:latin typeface="Arial" panose="020B0604020202020204" pitchFamily="34" charset="0"/>
                          <a:ea typeface="Times New Roman" panose="02020603050405020304" pitchFamily="18" charset="0"/>
                        </a:rPr>
                        <a:t>)</a:t>
                      </a:r>
                      <a:r>
                        <a:rPr lang="en-US" sz="1600" baseline="-25000" dirty="0">
                          <a:effectLst/>
                          <a:latin typeface="Arial" panose="020B0604020202020204" pitchFamily="34" charset="0"/>
                          <a:ea typeface="Times New Roman" panose="02020603050405020304" pitchFamily="18" charset="0"/>
                        </a:rPr>
                        <a:t>8</a:t>
                      </a:r>
                      <a:r>
                        <a:rPr lang="es-MX" sz="16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a:effectLst/>
                          <a:latin typeface="Arial" panose="020B0604020202020204" pitchFamily="34" charset="0"/>
                          <a:ea typeface="Times New Roman" panose="02020603050405020304" pitchFamily="18" charset="0"/>
                        </a:rPr>
                        <a:t>CH</a:t>
                      </a:r>
                      <a:r>
                        <a:rPr lang="en-US" sz="1600" baseline="-25000" dirty="0">
                          <a:effectLst/>
                          <a:latin typeface="Arial" panose="020B0604020202020204" pitchFamily="34" charset="0"/>
                          <a:ea typeface="Times New Roman" panose="02020603050405020304" pitchFamily="18" charset="0"/>
                        </a:rPr>
                        <a:t>3</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Arial" panose="020B0604020202020204" pitchFamily="34" charset="0"/>
                          <a:ea typeface="Times New Roman" panose="02020603050405020304" pitchFamily="18" charset="0"/>
                        </a:rPr>
                        <a:t>Dec</a:t>
                      </a:r>
                      <a:r>
                        <a:rPr lang="en-US" sz="1600" b="1">
                          <a:effectLst/>
                          <a:latin typeface="Arial" panose="020B0604020202020204" pitchFamily="34" charset="0"/>
                          <a:ea typeface="Times New Roman" panose="02020603050405020304" pitchFamily="18" charset="0"/>
                        </a:rPr>
                        <a:t>ano</a:t>
                      </a:r>
                      <a:endParaRPr lang="es-MX"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11</a:t>
                      </a:r>
                      <a:r>
                        <a:rPr lang="es-MX"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24</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2</a:t>
                      </a:r>
                      <a:r>
                        <a:rPr lang="en-US" sz="1600" dirty="0" smtClean="0">
                          <a:effectLst/>
                          <a:latin typeface="Arial" panose="020B0604020202020204" pitchFamily="34" charset="0"/>
                          <a:ea typeface="Times New Roman" panose="02020603050405020304" pitchFamily="18" charset="0"/>
                        </a:rPr>
                        <a:t>)</a:t>
                      </a:r>
                      <a:r>
                        <a:rPr lang="en-US" sz="1600" baseline="-25000" dirty="0" smtClean="0">
                          <a:effectLst/>
                          <a:latin typeface="Arial" panose="020B0604020202020204" pitchFamily="34" charset="0"/>
                          <a:ea typeface="Times New Roman" panose="02020603050405020304" pitchFamily="18" charset="0"/>
                        </a:rPr>
                        <a:t>9</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600">
                          <a:effectLst/>
                          <a:latin typeface="Arial" panose="020B0604020202020204" pitchFamily="34" charset="0"/>
                          <a:ea typeface="Times New Roman" panose="02020603050405020304" pitchFamily="18" charset="0"/>
                        </a:rPr>
                        <a:t>Undec</a:t>
                      </a:r>
                      <a:r>
                        <a:rPr lang="en-US" sz="1600" b="1">
                          <a:effectLst/>
                          <a:latin typeface="Arial" panose="020B0604020202020204" pitchFamily="34" charset="0"/>
                          <a:ea typeface="Times New Roman" panose="02020603050405020304" pitchFamily="18" charset="0"/>
                        </a:rPr>
                        <a:t>ano</a:t>
                      </a:r>
                      <a:endParaRPr lang="es-MX"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20</a:t>
                      </a:r>
                      <a:r>
                        <a:rPr lang="es-MX"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42</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2</a:t>
                      </a:r>
                      <a:r>
                        <a:rPr lang="en-US" sz="1600" dirty="0" smtClean="0">
                          <a:effectLst/>
                          <a:latin typeface="Arial" panose="020B0604020202020204" pitchFamily="34" charset="0"/>
                          <a:ea typeface="Times New Roman" panose="02020603050405020304" pitchFamily="18" charset="0"/>
                        </a:rPr>
                        <a:t>)</a:t>
                      </a:r>
                      <a:r>
                        <a:rPr lang="en-US" sz="1600" baseline="-25000" dirty="0" smtClean="0">
                          <a:effectLst/>
                          <a:latin typeface="Arial" panose="020B0604020202020204" pitchFamily="34" charset="0"/>
                          <a:ea typeface="Times New Roman" panose="02020603050405020304" pitchFamily="18" charset="0"/>
                        </a:rPr>
                        <a:t>18</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600">
                          <a:effectLst/>
                          <a:latin typeface="Arial" panose="020B0604020202020204" pitchFamily="34" charset="0"/>
                          <a:ea typeface="Times New Roman" panose="02020603050405020304" pitchFamily="18" charset="0"/>
                        </a:rPr>
                        <a:t>Eicos</a:t>
                      </a:r>
                      <a:r>
                        <a:rPr lang="en-US" sz="1600" b="1">
                          <a:effectLst/>
                          <a:latin typeface="Arial" panose="020B0604020202020204" pitchFamily="34" charset="0"/>
                          <a:ea typeface="Times New Roman" panose="02020603050405020304" pitchFamily="18" charset="0"/>
                        </a:rPr>
                        <a:t>ano</a:t>
                      </a:r>
                      <a:endParaRPr lang="es-MX"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21</a:t>
                      </a:r>
                      <a:r>
                        <a:rPr lang="es-MX"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44</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2</a:t>
                      </a:r>
                      <a:r>
                        <a:rPr lang="en-US" sz="1600" dirty="0" smtClean="0">
                          <a:effectLst/>
                          <a:latin typeface="Arial" panose="020B0604020202020204" pitchFamily="34" charset="0"/>
                          <a:ea typeface="Times New Roman" panose="02020603050405020304" pitchFamily="18" charset="0"/>
                        </a:rPr>
                        <a:t>)</a:t>
                      </a:r>
                      <a:r>
                        <a:rPr lang="en-US" sz="1600" baseline="-25000" dirty="0" smtClean="0">
                          <a:effectLst/>
                          <a:latin typeface="Arial" panose="020B0604020202020204" pitchFamily="34" charset="0"/>
                          <a:ea typeface="Times New Roman" panose="02020603050405020304" pitchFamily="18" charset="0"/>
                        </a:rPr>
                        <a:t>19</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600" dirty="0" err="1">
                          <a:effectLst/>
                          <a:latin typeface="Arial" panose="020B0604020202020204" pitchFamily="34" charset="0"/>
                          <a:ea typeface="Times New Roman" panose="02020603050405020304" pitchFamily="18" charset="0"/>
                        </a:rPr>
                        <a:t>Heneicos</a:t>
                      </a:r>
                      <a:r>
                        <a:rPr lang="en-US" sz="1600" b="1" dirty="0" err="1">
                          <a:effectLst/>
                          <a:latin typeface="Arial" panose="020B0604020202020204" pitchFamily="34" charset="0"/>
                          <a:ea typeface="Times New Roman" panose="02020603050405020304" pitchFamily="18" charset="0"/>
                        </a:rPr>
                        <a:t>ano</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30</a:t>
                      </a:r>
                      <a:r>
                        <a:rPr lang="es-MX"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62</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2</a:t>
                      </a:r>
                      <a:r>
                        <a:rPr lang="en-US" sz="1600" dirty="0" smtClean="0">
                          <a:effectLst/>
                          <a:latin typeface="Arial" panose="020B0604020202020204" pitchFamily="34" charset="0"/>
                          <a:ea typeface="Times New Roman" panose="02020603050405020304" pitchFamily="18" charset="0"/>
                        </a:rPr>
                        <a:t>)</a:t>
                      </a:r>
                      <a:r>
                        <a:rPr lang="en-US" sz="1600" baseline="-25000" dirty="0" smtClean="0">
                          <a:effectLst/>
                          <a:latin typeface="Arial" panose="020B0604020202020204" pitchFamily="34" charset="0"/>
                          <a:ea typeface="Times New Roman" panose="02020603050405020304" pitchFamily="18" charset="0"/>
                        </a:rPr>
                        <a:t>28</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600">
                          <a:effectLst/>
                          <a:latin typeface="Arial" panose="020B0604020202020204" pitchFamily="34" charset="0"/>
                          <a:ea typeface="Times New Roman" panose="02020603050405020304" pitchFamily="18" charset="0"/>
                        </a:rPr>
                        <a:t>Triacont</a:t>
                      </a:r>
                      <a:r>
                        <a:rPr lang="en-US" sz="1600" b="1">
                          <a:effectLst/>
                          <a:latin typeface="Arial" panose="020B0604020202020204" pitchFamily="34" charset="0"/>
                          <a:ea typeface="Times New Roman" panose="02020603050405020304" pitchFamily="18" charset="0"/>
                        </a:rPr>
                        <a:t>ano</a:t>
                      </a:r>
                      <a:endParaRPr lang="es-MX"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31</a:t>
                      </a:r>
                      <a:r>
                        <a:rPr lang="es-MX"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64</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2</a:t>
                      </a:r>
                      <a:r>
                        <a:rPr lang="en-US" sz="1600" dirty="0" smtClean="0">
                          <a:effectLst/>
                          <a:latin typeface="Arial" panose="020B0604020202020204" pitchFamily="34" charset="0"/>
                          <a:ea typeface="Times New Roman" panose="02020603050405020304" pitchFamily="18" charset="0"/>
                        </a:rPr>
                        <a:t>)</a:t>
                      </a:r>
                      <a:r>
                        <a:rPr lang="en-US" sz="1600" baseline="-25000" dirty="0" smtClean="0">
                          <a:effectLst/>
                          <a:latin typeface="Arial" panose="020B0604020202020204" pitchFamily="34" charset="0"/>
                          <a:ea typeface="Times New Roman" panose="02020603050405020304" pitchFamily="18" charset="0"/>
                        </a:rPr>
                        <a:t>29</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600" dirty="0" err="1">
                          <a:effectLst/>
                          <a:latin typeface="Arial" panose="020B0604020202020204" pitchFamily="34" charset="0"/>
                          <a:ea typeface="Times New Roman" panose="02020603050405020304" pitchFamily="18" charset="0"/>
                        </a:rPr>
                        <a:t>Heneitriacont</a:t>
                      </a:r>
                      <a:r>
                        <a:rPr lang="en-US" sz="1600" b="1" dirty="0" err="1">
                          <a:effectLst/>
                          <a:latin typeface="Arial" panose="020B0604020202020204" pitchFamily="34" charset="0"/>
                          <a:ea typeface="Times New Roman" panose="02020603050405020304" pitchFamily="18" charset="0"/>
                        </a:rPr>
                        <a:t>ano</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950839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765544" y="1502352"/>
            <a:ext cx="10760149" cy="5079419"/>
          </a:xfrm>
          <a:prstGeom prst="rect">
            <a:avLst/>
          </a:prstGeom>
          <a:solidFill>
            <a:schemeClr val="accent4">
              <a:lumMod val="20000"/>
              <a:lumOff val="80000"/>
            </a:scheme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lvl1pPr indent="0" algn="r">
              <a:lnSpc>
                <a:spcPct val="90000"/>
              </a:lnSpc>
              <a:spcBef>
                <a:spcPct val="0"/>
              </a:spcBef>
              <a:buFont typeface="Arial" panose="020B0604020202020204" pitchFamily="34" charset="0"/>
              <a:buNone/>
              <a:defRPr sz="2400" b="1">
                <a:latin typeface="Arial Rounded MT Bold" panose="020F0704030504030204" pitchFamily="34" charset="0"/>
                <a:ea typeface="+mj-ea"/>
                <a:cs typeface="+mj-cs"/>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endParaRPr lang="en-US" dirty="0"/>
          </a:p>
        </p:txBody>
      </p:sp>
      <p:sp>
        <p:nvSpPr>
          <p:cNvPr id="7" name="Rectangle 2"/>
          <p:cNvSpPr>
            <a:spLocks noChangeArrowheads="1"/>
          </p:cNvSpPr>
          <p:nvPr/>
        </p:nvSpPr>
        <p:spPr bwMode="auto">
          <a:xfrm>
            <a:off x="2867582" y="357853"/>
            <a:ext cx="6337300" cy="757130"/>
          </a:xfrm>
          <a:prstGeom prst="rect">
            <a:avLst/>
          </a:prstGeom>
          <a:solidFill>
            <a:schemeClr val="accent4">
              <a:lumMod val="60000"/>
              <a:lumOff val="40000"/>
            </a:scheme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r">
              <a:lnSpc>
                <a:spcPct val="90000"/>
              </a:lnSpc>
              <a:spcBef>
                <a:spcPct val="0"/>
              </a:spcBef>
              <a:buFont typeface="Arial" panose="020B0604020202020204" pitchFamily="34" charset="0"/>
              <a:buNone/>
            </a:pPr>
            <a:r>
              <a:rPr lang="es-MX" altLang="es-MX" sz="2400" b="1" dirty="0">
                <a:latin typeface="Arial Rounded MT Bold" panose="020F0704030504030204" pitchFamily="34" charset="0"/>
                <a:ea typeface="+mj-ea"/>
                <a:cs typeface="+mj-cs"/>
              </a:rPr>
              <a:t>Propiedades y aplicaciones más importantes de los alcanos</a:t>
            </a:r>
            <a:endParaRPr lang="es-ES" altLang="es-MX" sz="2400" b="1" dirty="0">
              <a:latin typeface="Arial Rounded MT Bold" panose="020F0704030504030204" pitchFamily="34" charset="0"/>
              <a:ea typeface="+mj-ea"/>
              <a:cs typeface="+mj-cs"/>
            </a:endParaRPr>
          </a:p>
        </p:txBody>
      </p:sp>
      <p:graphicFrame>
        <p:nvGraphicFramePr>
          <p:cNvPr id="9" name="Tabla 8"/>
          <p:cNvGraphicFramePr>
            <a:graphicFrameLocks noGrp="1"/>
          </p:cNvGraphicFramePr>
          <p:nvPr>
            <p:extLst>
              <p:ext uri="{D42A27DB-BD31-4B8C-83A1-F6EECF244321}">
                <p14:modId xmlns:p14="http://schemas.microsoft.com/office/powerpoint/2010/main" val="3825253494"/>
              </p:ext>
            </p:extLst>
          </p:nvPr>
        </p:nvGraphicFramePr>
        <p:xfrm>
          <a:off x="1158950" y="1829721"/>
          <a:ext cx="10058399" cy="4181510"/>
        </p:xfrm>
        <a:graphic>
          <a:graphicData uri="http://schemas.openxmlformats.org/drawingml/2006/table">
            <a:tbl>
              <a:tblPr firstRow="1" firstCol="1" bandRow="1"/>
              <a:tblGrid>
                <a:gridCol w="2504527"/>
                <a:gridCol w="7553872"/>
              </a:tblGrid>
              <a:tr h="889670">
                <a:tc>
                  <a:txBody>
                    <a:bodyPr/>
                    <a:lstStyle/>
                    <a:p>
                      <a:pPr algn="ctr">
                        <a:lnSpc>
                          <a:spcPct val="150000"/>
                        </a:lnSpc>
                        <a:spcAft>
                          <a:spcPts val="0"/>
                        </a:spcAft>
                      </a:pPr>
                      <a:r>
                        <a:rPr lang="es-MX" sz="1800" b="1" i="0" kern="1200" dirty="0">
                          <a:solidFill>
                            <a:schemeClr val="tx1"/>
                          </a:solidFill>
                          <a:effectLst/>
                          <a:latin typeface="Arial Rounded MT Bold" panose="020F0704030504030204" pitchFamily="34" charset="0"/>
                          <a:ea typeface="Times New Roman" panose="02020603050405020304" pitchFamily="18" charset="0"/>
                          <a:cs typeface="Arial" panose="020B0604020202020204" pitchFamily="34" charset="0"/>
                        </a:rPr>
                        <a:t> </a:t>
                      </a:r>
                      <a:r>
                        <a:rPr lang="es-MX" sz="1800" b="1" i="0" kern="1200" dirty="0" smtClean="0">
                          <a:solidFill>
                            <a:schemeClr val="tx1"/>
                          </a:solidFill>
                          <a:effectLst/>
                          <a:latin typeface="Arial Rounded MT Bold" panose="020F0704030504030204" pitchFamily="34" charset="0"/>
                          <a:ea typeface="Times New Roman" panose="02020603050405020304" pitchFamily="18" charset="0"/>
                          <a:cs typeface="Arial" panose="020B0604020202020204" pitchFamily="34" charset="0"/>
                        </a:rPr>
                        <a:t>Carbonos del Alcano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ctr">
                        <a:lnSpc>
                          <a:spcPct val="150000"/>
                        </a:lnSpc>
                        <a:spcAft>
                          <a:spcPts val="0"/>
                        </a:spcAft>
                      </a:pPr>
                      <a:r>
                        <a:rPr lang="es-MX" sz="3200" b="1" i="0" dirty="0" smtClean="0">
                          <a:effectLst/>
                          <a:latin typeface="Arial Rounded MT Bold" panose="020F0704030504030204" pitchFamily="34" charset="0"/>
                          <a:ea typeface="Times New Roman" panose="02020603050405020304" pitchFamily="18" charset="0"/>
                        </a:rPr>
                        <a:t>Propiedades</a:t>
                      </a:r>
                      <a:r>
                        <a:rPr lang="es-MX" sz="3200" b="1" i="0" baseline="0" dirty="0" smtClean="0">
                          <a:effectLst/>
                          <a:latin typeface="Arial Rounded MT Bold" panose="020F0704030504030204" pitchFamily="34" charset="0"/>
                          <a:ea typeface="Times New Roman" panose="02020603050405020304" pitchFamily="18" charset="0"/>
                        </a:rPr>
                        <a:t> y aplicaciones</a:t>
                      </a:r>
                      <a:endParaRPr lang="es-MX" sz="3200" b="1" i="0" dirty="0">
                        <a:effectLst/>
                        <a:latin typeface="Arial Rounded MT Bold" panose="020F0704030504030204" pitchFamily="34"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2619964">
                <a:tc>
                  <a:txBody>
                    <a:bodyPr/>
                    <a:lstStyle/>
                    <a:p>
                      <a:pPr marL="0" algn="ctr" defTabSz="914400" rtl="0" eaLnBrk="1" latinLnBrk="0" hangingPunct="1">
                        <a:lnSpc>
                          <a:spcPct val="150000"/>
                        </a:lnSpc>
                        <a:spcAft>
                          <a:spcPts val="0"/>
                        </a:spcAft>
                      </a:pPr>
                      <a:r>
                        <a:rPr lang="es-MX" sz="1800" b="1" kern="120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rPr>
                        <a:t>C1 –C2</a:t>
                      </a:r>
                      <a:endParaRPr lang="es-MX" sz="1800" b="1" kern="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800" b="1" dirty="0" smtClean="0">
                          <a:effectLst/>
                          <a:latin typeface="Arial" panose="020B0604020202020204" pitchFamily="34" charset="0"/>
                          <a:ea typeface="Times New Roman" panose="02020603050405020304" pitchFamily="18" charset="0"/>
                          <a:cs typeface="Arial" panose="020B0604020202020204" pitchFamily="34" charset="0"/>
                        </a:rPr>
                        <a:t>Los primeros cuatro alcanos (metano, etano, propano y butano) son gases a temperatura ambiente y a presión atmosférica. El metano y el etano son difíciles de licuar, por lo que generalmente se manejan como gases comprimidos; sin embargo, el metano y el etano se pueden licuar enfriándolos a muy bajas temperaturas (criogenia). El gas natural licuado, constituido principalmente por metano, se puede transportar mejor, en tanques refrigerados especiales, que como gas comprimido.</a:t>
                      </a:r>
                      <a:endParaRPr lang="es-MX"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923134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446567" y="481626"/>
            <a:ext cx="11419367" cy="5980703"/>
          </a:xfrm>
          <a:prstGeom prst="rect">
            <a:avLst/>
          </a:prstGeom>
          <a:solidFill>
            <a:schemeClr val="accent4">
              <a:lumMod val="20000"/>
              <a:lumOff val="80000"/>
            </a:scheme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lvl1pPr indent="0" algn="r">
              <a:lnSpc>
                <a:spcPct val="90000"/>
              </a:lnSpc>
              <a:spcBef>
                <a:spcPct val="0"/>
              </a:spcBef>
              <a:buFont typeface="Arial" panose="020B0604020202020204" pitchFamily="34" charset="0"/>
              <a:buNone/>
              <a:defRPr sz="2400" b="1">
                <a:latin typeface="Arial Rounded MT Bold" panose="020F0704030504030204" pitchFamily="34" charset="0"/>
                <a:ea typeface="+mj-ea"/>
                <a:cs typeface="+mj-cs"/>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endParaRPr lang="en-US" dirty="0"/>
          </a:p>
        </p:txBody>
      </p:sp>
      <p:graphicFrame>
        <p:nvGraphicFramePr>
          <p:cNvPr id="9" name="Tabla 8"/>
          <p:cNvGraphicFramePr>
            <a:graphicFrameLocks noGrp="1"/>
          </p:cNvGraphicFramePr>
          <p:nvPr>
            <p:extLst>
              <p:ext uri="{D42A27DB-BD31-4B8C-83A1-F6EECF244321}">
                <p14:modId xmlns:p14="http://schemas.microsoft.com/office/powerpoint/2010/main" val="1479110521"/>
              </p:ext>
            </p:extLst>
          </p:nvPr>
        </p:nvGraphicFramePr>
        <p:xfrm>
          <a:off x="637952" y="718784"/>
          <a:ext cx="11036595" cy="5506386"/>
        </p:xfrm>
        <a:graphic>
          <a:graphicData uri="http://schemas.openxmlformats.org/drawingml/2006/table">
            <a:tbl>
              <a:tblPr firstRow="1" firstCol="1" bandRow="1"/>
              <a:tblGrid>
                <a:gridCol w="1552353"/>
                <a:gridCol w="9484242"/>
              </a:tblGrid>
              <a:tr h="980106">
                <a:tc>
                  <a:txBody>
                    <a:bodyPr/>
                    <a:lstStyle/>
                    <a:p>
                      <a:pPr algn="ctr">
                        <a:lnSpc>
                          <a:spcPct val="150000"/>
                        </a:lnSpc>
                        <a:spcAft>
                          <a:spcPts val="0"/>
                        </a:spcAft>
                      </a:pPr>
                      <a:r>
                        <a:rPr lang="es-MX" sz="1800" b="1" i="0" kern="1200" dirty="0">
                          <a:solidFill>
                            <a:schemeClr val="tx1"/>
                          </a:solidFill>
                          <a:effectLst/>
                          <a:latin typeface="Arial Rounded MT Bold" panose="020F0704030504030204" pitchFamily="34" charset="0"/>
                          <a:ea typeface="Times New Roman" panose="02020603050405020304" pitchFamily="18" charset="0"/>
                          <a:cs typeface="Arial" panose="020B0604020202020204" pitchFamily="34" charset="0"/>
                        </a:rPr>
                        <a:t> </a:t>
                      </a:r>
                      <a:r>
                        <a:rPr lang="es-MX" sz="1800" b="1" i="0" kern="1200" dirty="0" smtClean="0">
                          <a:solidFill>
                            <a:schemeClr val="tx1"/>
                          </a:solidFill>
                          <a:effectLst/>
                          <a:latin typeface="Arial Rounded MT Bold" panose="020F0704030504030204" pitchFamily="34" charset="0"/>
                          <a:ea typeface="Times New Roman" panose="02020603050405020304" pitchFamily="18" charset="0"/>
                          <a:cs typeface="Arial" panose="020B0604020202020204" pitchFamily="34" charset="0"/>
                        </a:rPr>
                        <a:t>Carbonos</a:t>
                      </a:r>
                      <a:r>
                        <a:rPr lang="es-MX" sz="1800" b="1" i="0" kern="1200" baseline="0" dirty="0" smtClean="0">
                          <a:solidFill>
                            <a:schemeClr val="tx1"/>
                          </a:solidFill>
                          <a:effectLst/>
                          <a:latin typeface="Arial Rounded MT Bold" panose="020F0704030504030204" pitchFamily="34" charset="0"/>
                          <a:ea typeface="Times New Roman" panose="02020603050405020304" pitchFamily="18" charset="0"/>
                          <a:cs typeface="Arial" panose="020B0604020202020204" pitchFamily="34" charset="0"/>
                        </a:rPr>
                        <a:t> del Alcano</a:t>
                      </a:r>
                      <a:endParaRPr lang="es-MX" sz="1800" b="1" i="0" kern="1200" dirty="0">
                        <a:solidFill>
                          <a:schemeClr val="tx1"/>
                        </a:solidFill>
                        <a:effectLst/>
                        <a:latin typeface="Arial Rounded MT Bold" panose="020F07040305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ctr">
                        <a:lnSpc>
                          <a:spcPct val="150000"/>
                        </a:lnSpc>
                        <a:spcAft>
                          <a:spcPts val="0"/>
                        </a:spcAft>
                      </a:pPr>
                      <a:r>
                        <a:rPr lang="es-MX" sz="3200" b="1" i="0" dirty="0" smtClean="0">
                          <a:effectLst/>
                          <a:latin typeface="Arial Rounded MT Bold" panose="020F0704030504030204" pitchFamily="34" charset="0"/>
                          <a:ea typeface="Times New Roman" panose="02020603050405020304" pitchFamily="18" charset="0"/>
                        </a:rPr>
                        <a:t>Propiedades</a:t>
                      </a:r>
                      <a:r>
                        <a:rPr lang="es-MX" sz="3200" b="1" i="0" baseline="0" dirty="0" smtClean="0">
                          <a:effectLst/>
                          <a:latin typeface="Arial Rounded MT Bold" panose="020F0704030504030204" pitchFamily="34" charset="0"/>
                          <a:ea typeface="Times New Roman" panose="02020603050405020304" pitchFamily="18" charset="0"/>
                        </a:rPr>
                        <a:t> y aplicaciones</a:t>
                      </a:r>
                      <a:endParaRPr lang="es-MX" sz="3200" b="1" i="0" dirty="0">
                        <a:effectLst/>
                        <a:latin typeface="Arial Rounded MT Bold" panose="020F0704030504030204" pitchFamily="34"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3525723">
                <a:tc>
                  <a:txBody>
                    <a:bodyPr/>
                    <a:lstStyle/>
                    <a:p>
                      <a:pPr marL="0" algn="ctr" defTabSz="914400" rtl="0" eaLnBrk="1" latinLnBrk="0" hangingPunct="1">
                        <a:lnSpc>
                          <a:spcPct val="150000"/>
                        </a:lnSpc>
                        <a:spcAft>
                          <a:spcPts val="0"/>
                        </a:spcAft>
                      </a:pPr>
                      <a:r>
                        <a:rPr lang="es-MX" sz="1800" b="1" kern="120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rPr>
                        <a:t>C3 – C4</a:t>
                      </a:r>
                      <a:endParaRPr lang="es-MX" sz="1800" b="1" kern="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800" b="1" dirty="0" smtClean="0">
                          <a:effectLst/>
                          <a:latin typeface="Arial" panose="020B0604020202020204" pitchFamily="34" charset="0"/>
                          <a:ea typeface="Times New Roman" panose="02020603050405020304" pitchFamily="18" charset="0"/>
                          <a:cs typeface="Arial" panose="020B0604020202020204" pitchFamily="34" charset="0"/>
                        </a:rPr>
                        <a:t>El propano y el butano se licuan fácilmente a temperatura ambiente y a presiones moderadas. Estos gases, obtenidos a menudo junto con el petróleo líquido, se almacenan en cilindros a baja presión, constituyendo el denominado gas licuado del petróleo (GLP). El propano y el butano son buenos combustibles, se utilizan para calefacción y en los motores de combustión interna. Su combustión es “limpia”, por lo que raramente son necesarios sistemas de control de combustión. En muchas áreas de agrícolas sustituyen a la gasolina y el gasoil de los tractores, ya que son más económicos. El propano y el butano han reemplazado de forma extensiva a los Freones como </a:t>
                      </a:r>
                      <a:r>
                        <a:rPr lang="es-MX" sz="1800" b="1" dirty="0" err="1" smtClean="0">
                          <a:effectLst/>
                          <a:latin typeface="Arial" panose="020B0604020202020204" pitchFamily="34" charset="0"/>
                          <a:ea typeface="Times New Roman" panose="02020603050405020304" pitchFamily="18" charset="0"/>
                          <a:cs typeface="Arial" panose="020B0604020202020204" pitchFamily="34" charset="0"/>
                        </a:rPr>
                        <a:t>propelentes</a:t>
                      </a:r>
                      <a:r>
                        <a:rPr lang="es-MX" sz="1800" b="1" dirty="0" smtClean="0">
                          <a:effectLst/>
                          <a:latin typeface="Arial" panose="020B0604020202020204" pitchFamily="34" charset="0"/>
                          <a:ea typeface="Times New Roman" panose="02020603050405020304" pitchFamily="18" charset="0"/>
                          <a:cs typeface="Arial" panose="020B0604020202020204" pitchFamily="34" charset="0"/>
                        </a:rPr>
                        <a:t> en los envases de los aerosoles. A diferencia de los alcanos, los Freones (clorofluorocarbonos) son unos de los responsables del daño que sufre la capa de ozono que protege a la Tierra.</a:t>
                      </a:r>
                      <a:endParaRPr lang="es-MX"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7302028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765544" y="1502352"/>
            <a:ext cx="10760149" cy="5079419"/>
          </a:xfrm>
          <a:prstGeom prst="rect">
            <a:avLst/>
          </a:prstGeom>
          <a:solidFill>
            <a:schemeClr val="accent4">
              <a:lumMod val="20000"/>
              <a:lumOff val="80000"/>
            </a:scheme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lvl1pPr indent="0" algn="r">
              <a:lnSpc>
                <a:spcPct val="90000"/>
              </a:lnSpc>
              <a:spcBef>
                <a:spcPct val="0"/>
              </a:spcBef>
              <a:buFont typeface="Arial" panose="020B0604020202020204" pitchFamily="34" charset="0"/>
              <a:buNone/>
              <a:defRPr sz="2400" b="1">
                <a:latin typeface="Arial Rounded MT Bold" panose="020F0704030504030204" pitchFamily="34" charset="0"/>
                <a:ea typeface="+mj-ea"/>
                <a:cs typeface="+mj-cs"/>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endParaRPr lang="en-US" dirty="0"/>
          </a:p>
        </p:txBody>
      </p:sp>
      <p:sp>
        <p:nvSpPr>
          <p:cNvPr id="7" name="Rectangle 2"/>
          <p:cNvSpPr>
            <a:spLocks noChangeArrowheads="1"/>
          </p:cNvSpPr>
          <p:nvPr/>
        </p:nvSpPr>
        <p:spPr bwMode="auto">
          <a:xfrm>
            <a:off x="2867582" y="357853"/>
            <a:ext cx="6337300" cy="757130"/>
          </a:xfrm>
          <a:prstGeom prst="rect">
            <a:avLst/>
          </a:prstGeom>
          <a:solidFill>
            <a:schemeClr val="accent4">
              <a:lumMod val="60000"/>
              <a:lumOff val="40000"/>
            </a:scheme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r">
              <a:lnSpc>
                <a:spcPct val="90000"/>
              </a:lnSpc>
              <a:spcBef>
                <a:spcPct val="0"/>
              </a:spcBef>
              <a:buFont typeface="Arial" panose="020B0604020202020204" pitchFamily="34" charset="0"/>
              <a:buNone/>
            </a:pPr>
            <a:r>
              <a:rPr lang="es-MX" altLang="es-MX" sz="2400" b="1" dirty="0">
                <a:latin typeface="Arial Rounded MT Bold" panose="020F0704030504030204" pitchFamily="34" charset="0"/>
                <a:ea typeface="+mj-ea"/>
                <a:cs typeface="+mj-cs"/>
              </a:rPr>
              <a:t>Propiedades y aplicaciones más importantes de los alcanos</a:t>
            </a:r>
            <a:endParaRPr lang="es-ES" altLang="es-MX" sz="2400" b="1" dirty="0">
              <a:latin typeface="Arial Rounded MT Bold" panose="020F0704030504030204" pitchFamily="34" charset="0"/>
              <a:ea typeface="+mj-ea"/>
              <a:cs typeface="+mj-cs"/>
            </a:endParaRPr>
          </a:p>
        </p:txBody>
      </p:sp>
      <p:graphicFrame>
        <p:nvGraphicFramePr>
          <p:cNvPr id="9" name="Tabla 8"/>
          <p:cNvGraphicFramePr>
            <a:graphicFrameLocks noGrp="1"/>
          </p:cNvGraphicFramePr>
          <p:nvPr>
            <p:extLst>
              <p:ext uri="{D42A27DB-BD31-4B8C-83A1-F6EECF244321}">
                <p14:modId xmlns:p14="http://schemas.microsoft.com/office/powerpoint/2010/main" val="87870706"/>
              </p:ext>
            </p:extLst>
          </p:nvPr>
        </p:nvGraphicFramePr>
        <p:xfrm>
          <a:off x="1116418" y="2247380"/>
          <a:ext cx="10058399" cy="3509634"/>
        </p:xfrm>
        <a:graphic>
          <a:graphicData uri="http://schemas.openxmlformats.org/drawingml/2006/table">
            <a:tbl>
              <a:tblPr firstRow="1" firstCol="1" bandRow="1"/>
              <a:tblGrid>
                <a:gridCol w="2504527"/>
                <a:gridCol w="7553872"/>
              </a:tblGrid>
              <a:tr h="889670">
                <a:tc>
                  <a:txBody>
                    <a:bodyPr/>
                    <a:lstStyle/>
                    <a:p>
                      <a:pPr algn="ctr">
                        <a:lnSpc>
                          <a:spcPct val="150000"/>
                        </a:lnSpc>
                        <a:spcAft>
                          <a:spcPts val="0"/>
                        </a:spcAft>
                      </a:pPr>
                      <a:r>
                        <a:rPr lang="es-MX" sz="1800" b="1" i="0" kern="1200" dirty="0">
                          <a:solidFill>
                            <a:schemeClr val="tx1"/>
                          </a:solidFill>
                          <a:effectLst/>
                          <a:latin typeface="Arial Rounded MT Bold" panose="020F0704030504030204" pitchFamily="34" charset="0"/>
                          <a:ea typeface="Times New Roman" panose="02020603050405020304" pitchFamily="18" charset="0"/>
                          <a:cs typeface="Arial" panose="020B0604020202020204" pitchFamily="34" charset="0"/>
                        </a:rPr>
                        <a:t> </a:t>
                      </a:r>
                      <a:r>
                        <a:rPr lang="es-MX" sz="1800" b="1" i="0" kern="1200" dirty="0" smtClean="0">
                          <a:solidFill>
                            <a:schemeClr val="tx1"/>
                          </a:solidFill>
                          <a:effectLst/>
                          <a:latin typeface="Arial Rounded MT Bold" panose="020F0704030504030204" pitchFamily="34" charset="0"/>
                          <a:ea typeface="Times New Roman" panose="02020603050405020304" pitchFamily="18" charset="0"/>
                          <a:cs typeface="Arial" panose="020B0604020202020204" pitchFamily="34" charset="0"/>
                        </a:rPr>
                        <a:t>Carbonos del Alcano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ctr">
                        <a:lnSpc>
                          <a:spcPct val="150000"/>
                        </a:lnSpc>
                        <a:spcAft>
                          <a:spcPts val="0"/>
                        </a:spcAft>
                      </a:pPr>
                      <a:r>
                        <a:rPr lang="es-MX" sz="3200" b="1" i="0" dirty="0" smtClean="0">
                          <a:effectLst/>
                          <a:latin typeface="Arial Rounded MT Bold" panose="020F0704030504030204" pitchFamily="34" charset="0"/>
                          <a:ea typeface="Times New Roman" panose="02020603050405020304" pitchFamily="18" charset="0"/>
                        </a:rPr>
                        <a:t>Propiedades</a:t>
                      </a:r>
                      <a:r>
                        <a:rPr lang="es-MX" sz="3200" b="1" i="0" baseline="0" dirty="0" smtClean="0">
                          <a:effectLst/>
                          <a:latin typeface="Arial Rounded MT Bold" panose="020F0704030504030204" pitchFamily="34" charset="0"/>
                          <a:ea typeface="Times New Roman" panose="02020603050405020304" pitchFamily="18" charset="0"/>
                        </a:rPr>
                        <a:t> y aplicaciones</a:t>
                      </a:r>
                      <a:endParaRPr lang="es-MX" sz="3200" b="1" i="0" dirty="0">
                        <a:effectLst/>
                        <a:latin typeface="Arial Rounded MT Bold" panose="020F0704030504030204" pitchFamily="34"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2619964">
                <a:tc>
                  <a:txBody>
                    <a:bodyPr/>
                    <a:lstStyle/>
                    <a:p>
                      <a:pPr marL="0" algn="ctr" defTabSz="914400" rtl="0" eaLnBrk="1" latinLnBrk="0" hangingPunct="1">
                        <a:lnSpc>
                          <a:spcPct val="150000"/>
                        </a:lnSpc>
                        <a:spcAft>
                          <a:spcPts val="0"/>
                        </a:spcAft>
                      </a:pPr>
                      <a:r>
                        <a:rPr lang="es-MX" sz="1800" b="1" kern="120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rPr>
                        <a:t>C5 – C8</a:t>
                      </a:r>
                      <a:endParaRPr lang="es-MX" sz="1800" b="1" kern="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800" b="1" dirty="0" smtClean="0">
                          <a:effectLst/>
                          <a:latin typeface="Arial" panose="020B0604020202020204" pitchFamily="34" charset="0"/>
                          <a:ea typeface="Times New Roman" panose="02020603050405020304" pitchFamily="18" charset="0"/>
                          <a:cs typeface="Arial" panose="020B0604020202020204" pitchFamily="34" charset="0"/>
                        </a:rPr>
                        <a:t>Estos cuatro alcanos son líquidos volátiles. Los isómeros del pentano, hexano, heptano y octano son los constituyentes principales de la gasolina. Su volatilidad es crucial para su uso como combustible en los motores de combustión interna, ya que el sistema de inyección lanza sólo una pequeñísima cantidad de gasolina en la válvula de admisión de aire según éste va entrando.</a:t>
                      </a:r>
                      <a:endParaRPr lang="es-MX"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534233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4247146" y="400883"/>
            <a:ext cx="2854633" cy="480131"/>
          </a:xfrm>
          <a:prstGeom prst="rect">
            <a:avLst/>
          </a:prstGeom>
          <a:solidFill>
            <a:schemeClr val="accent4">
              <a:lumMod val="60000"/>
              <a:lumOff val="40000"/>
            </a:scheme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ctr">
              <a:lnSpc>
                <a:spcPct val="90000"/>
              </a:lnSpc>
              <a:spcBef>
                <a:spcPct val="0"/>
              </a:spcBef>
              <a:buFont typeface="Arial" panose="020B0604020202020204" pitchFamily="34" charset="0"/>
              <a:buNone/>
            </a:pPr>
            <a:r>
              <a:rPr lang="es-MX" altLang="es-MX" sz="2800" b="1" dirty="0">
                <a:latin typeface="Arial Rounded MT Bold" panose="020F0704030504030204" pitchFamily="34" charset="0"/>
                <a:ea typeface="+mj-ea"/>
                <a:cs typeface="+mj-cs"/>
              </a:rPr>
              <a:t>Alquenos</a:t>
            </a:r>
            <a:endParaRPr lang="es-ES" altLang="es-MX" sz="2800" b="1" dirty="0">
              <a:latin typeface="Arial Rounded MT Bold" panose="020F0704030504030204" pitchFamily="34" charset="0"/>
              <a:ea typeface="+mj-ea"/>
              <a:cs typeface="+mj-cs"/>
            </a:endParaRPr>
          </a:p>
        </p:txBody>
      </p:sp>
      <p:sp>
        <p:nvSpPr>
          <p:cNvPr id="2" name="Rectangle 2"/>
          <p:cNvSpPr>
            <a:spLocks noChangeArrowheads="1"/>
          </p:cNvSpPr>
          <p:nvPr/>
        </p:nvSpPr>
        <p:spPr bwMode="auto">
          <a:xfrm>
            <a:off x="1176423" y="1269892"/>
            <a:ext cx="9411645" cy="838481"/>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lgn="just">
              <a:spcBef>
                <a:spcPct val="20000"/>
              </a:spcBef>
              <a:buFont typeface="Arial" pitchFamily="34" charset="0"/>
              <a:buNone/>
            </a:pPr>
            <a:r>
              <a:rPr lang="es-MX" altLang="es-MX" sz="2200" dirty="0">
                <a:effectLst>
                  <a:outerShdw blurRad="38100" dist="38100" dir="2700000" algn="tl">
                    <a:srgbClr val="000000">
                      <a:alpha val="43137"/>
                    </a:srgbClr>
                  </a:outerShdw>
                </a:effectLst>
                <a:latin typeface="Arial Rounded MT Bold" panose="020F0704030504030204" pitchFamily="34" charset="0"/>
              </a:rPr>
              <a:t>Los </a:t>
            </a:r>
            <a:r>
              <a:rPr lang="es-MX" altLang="es-MX" sz="2200" dirty="0" smtClean="0">
                <a:effectLst>
                  <a:outerShdw blurRad="38100" dist="38100" dir="2700000" algn="tl">
                    <a:srgbClr val="000000">
                      <a:alpha val="43137"/>
                    </a:srgbClr>
                  </a:outerShdw>
                </a:effectLst>
                <a:latin typeface="Arial Rounded MT Bold" panose="020F0704030504030204" pitchFamily="34" charset="0"/>
              </a:rPr>
              <a:t>alquenos </a:t>
            </a:r>
            <a:r>
              <a:rPr lang="es-MX" altLang="es-MX" sz="2200" dirty="0">
                <a:effectLst>
                  <a:outerShdw blurRad="38100" dist="38100" dir="2700000" algn="tl">
                    <a:srgbClr val="000000">
                      <a:alpha val="43137"/>
                    </a:srgbClr>
                  </a:outerShdw>
                </a:effectLst>
                <a:latin typeface="Arial Rounded MT Bold" panose="020F0704030504030204" pitchFamily="34" charset="0"/>
              </a:rPr>
              <a:t>son hidrocarburos </a:t>
            </a:r>
            <a:r>
              <a:rPr lang="es-MX" altLang="es-MX" sz="2200" dirty="0" smtClean="0">
                <a:effectLst>
                  <a:outerShdw blurRad="38100" dist="38100" dir="2700000" algn="tl">
                    <a:srgbClr val="000000">
                      <a:alpha val="43137"/>
                    </a:srgbClr>
                  </a:outerShdw>
                </a:effectLst>
                <a:latin typeface="Arial Rounded MT Bold" panose="020F0704030504030204" pitchFamily="34" charset="0"/>
              </a:rPr>
              <a:t>insaturados </a:t>
            </a:r>
            <a:r>
              <a:rPr lang="es-MX" altLang="es-MX" sz="2200" dirty="0">
                <a:effectLst>
                  <a:outerShdw blurRad="38100" dist="38100" dir="2700000" algn="tl">
                    <a:srgbClr val="000000">
                      <a:alpha val="43137"/>
                    </a:srgbClr>
                  </a:outerShdw>
                </a:effectLst>
                <a:latin typeface="Arial Rounded MT Bold" panose="020F0704030504030204" pitchFamily="34" charset="0"/>
              </a:rPr>
              <a:t>de fórmula general </a:t>
            </a:r>
            <a:r>
              <a:rPr lang="es-MX" altLang="es-MX" sz="2200" dirty="0" smtClean="0">
                <a:effectLst>
                  <a:outerShdw blurRad="38100" dist="38100" dir="2700000" algn="tl">
                    <a:srgbClr val="000000">
                      <a:alpha val="43137"/>
                    </a:srgbClr>
                  </a:outerShdw>
                </a:effectLst>
                <a:latin typeface="Arial Rounded MT Bold" panose="020F0704030504030204" pitchFamily="34" charset="0"/>
              </a:rPr>
              <a:t>CnH2n, </a:t>
            </a:r>
            <a:r>
              <a:rPr lang="es-MX" altLang="es-MX" sz="2200" dirty="0">
                <a:effectLst>
                  <a:outerShdw blurRad="38100" dist="38100" dir="2700000" algn="tl">
                    <a:srgbClr val="000000">
                      <a:alpha val="43137"/>
                    </a:srgbClr>
                  </a:outerShdw>
                </a:effectLst>
                <a:latin typeface="Arial Rounded MT Bold" panose="020F0704030504030204" pitchFamily="34" charset="0"/>
              </a:rPr>
              <a:t>cuya serie es la siguiente</a:t>
            </a:r>
            <a:r>
              <a:rPr lang="es-MX" altLang="es-MX" sz="2200" dirty="0" smtClean="0">
                <a:effectLst>
                  <a:outerShdw blurRad="38100" dist="38100" dir="2700000" algn="tl">
                    <a:srgbClr val="000000">
                      <a:alpha val="43137"/>
                    </a:srgbClr>
                  </a:outerShdw>
                </a:effectLst>
                <a:latin typeface="Arial Rounded MT Bold" panose="020F0704030504030204" pitchFamily="34" charset="0"/>
              </a:rPr>
              <a:t>:</a:t>
            </a:r>
          </a:p>
          <a:p>
            <a:pPr algn="just">
              <a:spcBef>
                <a:spcPct val="20000"/>
              </a:spcBef>
              <a:buFont typeface="Arial" pitchFamily="34" charset="0"/>
              <a:buNone/>
            </a:pPr>
            <a:endParaRPr lang="es-MX" altLang="es-MX" sz="2200" i="1"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6" name="Subtitle 2"/>
          <p:cNvSpPr txBox="1">
            <a:spLocks/>
          </p:cNvSpPr>
          <p:nvPr/>
        </p:nvSpPr>
        <p:spPr>
          <a:xfrm>
            <a:off x="1971422" y="2414151"/>
            <a:ext cx="8038214" cy="3878365"/>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graphicFrame>
        <p:nvGraphicFramePr>
          <p:cNvPr id="8" name="Tabla 7"/>
          <p:cNvGraphicFramePr>
            <a:graphicFrameLocks noGrp="1"/>
          </p:cNvGraphicFramePr>
          <p:nvPr>
            <p:extLst/>
          </p:nvPr>
        </p:nvGraphicFramePr>
        <p:xfrm>
          <a:off x="2375460" y="2698044"/>
          <a:ext cx="7230139" cy="3413760"/>
        </p:xfrm>
        <a:graphic>
          <a:graphicData uri="http://schemas.openxmlformats.org/drawingml/2006/table">
            <a:tbl>
              <a:tblPr firstRow="1" firstCol="1" lastRow="1" lastCol="1" bandRow="1" bandCol="1"/>
              <a:tblGrid>
                <a:gridCol w="1448952"/>
                <a:gridCol w="3992890"/>
                <a:gridCol w="1788297"/>
              </a:tblGrid>
              <a:tr h="0">
                <a:tc>
                  <a:txBody>
                    <a:bodyPr/>
                    <a:lstStyle/>
                    <a:p>
                      <a:pPr algn="ctr">
                        <a:spcAft>
                          <a:spcPts val="0"/>
                        </a:spcAft>
                      </a:pPr>
                      <a:r>
                        <a:rPr lang="es-MX" sz="1200" b="1" i="1" dirty="0">
                          <a:effectLst/>
                          <a:latin typeface="Arial" panose="020B0604020202020204" pitchFamily="34" charset="0"/>
                          <a:ea typeface="Times New Roman" panose="02020603050405020304" pitchFamily="18" charset="0"/>
                        </a:rPr>
                        <a:t>Fórmula Molecular</a:t>
                      </a:r>
                      <a:endParaRPr lang="es-MX"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es-MX" sz="1200" b="1" i="1" dirty="0">
                          <a:effectLst/>
                          <a:latin typeface="Arial" panose="020B0604020202020204" pitchFamily="34" charset="0"/>
                          <a:ea typeface="Times New Roman" panose="02020603050405020304" pitchFamily="18" charset="0"/>
                        </a:rPr>
                        <a:t>Fórmula Estructural Abreviada</a:t>
                      </a:r>
                      <a:endParaRPr lang="es-MX"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es-MX" sz="1200" b="1" i="1" dirty="0">
                          <a:effectLst/>
                          <a:latin typeface="Arial" panose="020B0604020202020204" pitchFamily="34" charset="0"/>
                          <a:ea typeface="Times New Roman" panose="02020603050405020304" pitchFamily="18" charset="0"/>
                        </a:rPr>
                        <a:t>Nombre</a:t>
                      </a:r>
                      <a:endParaRPr lang="es-MX"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0">
                <a:tc>
                  <a:txBody>
                    <a:bodyPr/>
                    <a:lstStyle/>
                    <a:p>
                      <a:pPr>
                        <a:spcAft>
                          <a:spcPts val="0"/>
                        </a:spcAft>
                      </a:pPr>
                      <a:r>
                        <a:rPr lang="es-MX" sz="2000" dirty="0">
                          <a:effectLst/>
                          <a:latin typeface="Arial" panose="020B0604020202020204" pitchFamily="34" charset="0"/>
                          <a:ea typeface="Times New Roman" panose="02020603050405020304" pitchFamily="18" charset="0"/>
                        </a:rPr>
                        <a:t>C</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H</a:t>
                      </a:r>
                      <a:r>
                        <a:rPr lang="es-MX" sz="2000" baseline="-25000" dirty="0">
                          <a:effectLst/>
                          <a:latin typeface="Arial" panose="020B0604020202020204" pitchFamily="34" charset="0"/>
                          <a:ea typeface="Times New Roman" panose="02020603050405020304" pitchFamily="18" charset="0"/>
                        </a:rPr>
                        <a:t>4</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2</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2</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Et</a:t>
                      </a:r>
                      <a:r>
                        <a:rPr lang="es-MX"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a:effectLst/>
                          <a:latin typeface="Arial" panose="020B0604020202020204" pitchFamily="34" charset="0"/>
                          <a:ea typeface="Times New Roman" panose="02020603050405020304" pitchFamily="18" charset="0"/>
                        </a:rPr>
                        <a:t>C</a:t>
                      </a:r>
                      <a:r>
                        <a:rPr lang="es-MX" sz="2000" baseline="-25000" dirty="0">
                          <a:effectLst/>
                          <a:latin typeface="Arial" panose="020B0604020202020204" pitchFamily="34" charset="0"/>
                          <a:ea typeface="Times New Roman" panose="02020603050405020304" pitchFamily="18" charset="0"/>
                        </a:rPr>
                        <a:t>3</a:t>
                      </a:r>
                      <a:r>
                        <a:rPr lang="es-MX" sz="2000" dirty="0">
                          <a:effectLst/>
                          <a:latin typeface="Arial" panose="020B0604020202020204" pitchFamily="34" charset="0"/>
                          <a:ea typeface="Times New Roman" panose="02020603050405020304" pitchFamily="18" charset="0"/>
                        </a:rPr>
                        <a:t>H</a:t>
                      </a:r>
                      <a:r>
                        <a:rPr lang="es-MX" sz="2000" baseline="-25000" dirty="0">
                          <a:effectLst/>
                          <a:latin typeface="Arial" panose="020B0604020202020204" pitchFamily="34" charset="0"/>
                          <a:ea typeface="Times New Roman" panose="02020603050405020304" pitchFamily="18" charset="0"/>
                        </a:rPr>
                        <a:t>6</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2</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CH</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3</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Prop</a:t>
                      </a:r>
                      <a:r>
                        <a:rPr lang="es-MX"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a:effectLst/>
                          <a:latin typeface="Arial" panose="020B0604020202020204" pitchFamily="34" charset="0"/>
                          <a:ea typeface="Times New Roman" panose="02020603050405020304" pitchFamily="18" charset="0"/>
                        </a:rPr>
                        <a:t>C</a:t>
                      </a:r>
                      <a:r>
                        <a:rPr lang="es-MX" sz="2000" baseline="-25000" dirty="0">
                          <a:effectLst/>
                          <a:latin typeface="Arial" panose="020B0604020202020204" pitchFamily="34" charset="0"/>
                          <a:ea typeface="Times New Roman" panose="02020603050405020304" pitchFamily="18" charset="0"/>
                        </a:rPr>
                        <a:t>4</a:t>
                      </a:r>
                      <a:r>
                        <a:rPr lang="es-MX" sz="2000" dirty="0">
                          <a:effectLst/>
                          <a:latin typeface="Arial" panose="020B0604020202020204" pitchFamily="34" charset="0"/>
                          <a:ea typeface="Times New Roman" panose="02020603050405020304" pitchFamily="18" charset="0"/>
                        </a:rPr>
                        <a:t>H</a:t>
                      </a:r>
                      <a:r>
                        <a:rPr lang="es-MX" sz="2000" baseline="-25000" dirty="0">
                          <a:effectLst/>
                          <a:latin typeface="Arial" panose="020B0604020202020204" pitchFamily="34" charset="0"/>
                          <a:ea typeface="Times New Roman" panose="02020603050405020304" pitchFamily="18" charset="0"/>
                        </a:rPr>
                        <a:t>8</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2</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CH</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2</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3</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1-But</a:t>
                      </a:r>
                      <a:r>
                        <a:rPr lang="es-MX"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a:effectLst/>
                          <a:latin typeface="Arial" panose="020B0604020202020204" pitchFamily="34" charset="0"/>
                          <a:ea typeface="Times New Roman" panose="02020603050405020304" pitchFamily="18" charset="0"/>
                        </a:rPr>
                        <a:t>C</a:t>
                      </a:r>
                      <a:r>
                        <a:rPr lang="es-MX" sz="2000" baseline="-25000" dirty="0">
                          <a:effectLst/>
                          <a:latin typeface="Arial" panose="020B0604020202020204" pitchFamily="34" charset="0"/>
                          <a:ea typeface="Times New Roman" panose="02020603050405020304" pitchFamily="18" charset="0"/>
                        </a:rPr>
                        <a:t>4</a:t>
                      </a:r>
                      <a:r>
                        <a:rPr lang="es-MX" sz="2000" dirty="0">
                          <a:effectLst/>
                          <a:latin typeface="Arial" panose="020B0604020202020204" pitchFamily="34" charset="0"/>
                          <a:ea typeface="Times New Roman" panose="02020603050405020304" pitchFamily="18" charset="0"/>
                        </a:rPr>
                        <a:t>H</a:t>
                      </a:r>
                      <a:r>
                        <a:rPr lang="es-MX" sz="2000" baseline="-25000" dirty="0">
                          <a:effectLst/>
                          <a:latin typeface="Arial" panose="020B0604020202020204" pitchFamily="34" charset="0"/>
                          <a:ea typeface="Times New Roman" panose="02020603050405020304" pitchFamily="18" charset="0"/>
                        </a:rPr>
                        <a:t>8</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effectLst/>
                          <a:latin typeface="Arial" panose="020B0604020202020204" pitchFamily="34" charset="0"/>
                          <a:ea typeface="Times New Roman" panose="02020603050405020304" pitchFamily="18" charset="0"/>
                        </a:rPr>
                        <a:t>2-But</a:t>
                      </a:r>
                      <a:r>
                        <a:rPr lang="en-US"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a:effectLst/>
                          <a:latin typeface="Arial" panose="020B0604020202020204" pitchFamily="34" charset="0"/>
                          <a:ea typeface="Times New Roman" panose="02020603050405020304" pitchFamily="18" charset="0"/>
                        </a:rPr>
                        <a:t>C</a:t>
                      </a:r>
                      <a:r>
                        <a:rPr lang="es-MX" sz="2000" baseline="-25000">
                          <a:effectLst/>
                          <a:latin typeface="Arial" panose="020B0604020202020204" pitchFamily="34" charset="0"/>
                          <a:ea typeface="Times New Roman" panose="02020603050405020304" pitchFamily="18" charset="0"/>
                        </a:rPr>
                        <a:t>5</a:t>
                      </a:r>
                      <a:r>
                        <a:rPr lang="es-MX" sz="2000">
                          <a:effectLst/>
                          <a:latin typeface="Arial" panose="020B0604020202020204" pitchFamily="34" charset="0"/>
                          <a:ea typeface="Times New Roman" panose="02020603050405020304" pitchFamily="18" charset="0"/>
                        </a:rPr>
                        <a:t>H</a:t>
                      </a:r>
                      <a:r>
                        <a:rPr lang="es-MX" sz="2000" baseline="-25000">
                          <a:effectLst/>
                          <a:latin typeface="Arial" panose="020B0604020202020204" pitchFamily="34" charset="0"/>
                          <a:ea typeface="Times New Roman" panose="02020603050405020304" pitchFamily="18" charset="0"/>
                        </a:rPr>
                        <a:t>10</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a:effectLst/>
                          <a:latin typeface="Arial" panose="020B0604020202020204" pitchFamily="34" charset="0"/>
                          <a:ea typeface="Times New Roman" panose="02020603050405020304" pitchFamily="18" charset="0"/>
                        </a:rPr>
                        <a:t>CH</a:t>
                      </a:r>
                      <a:r>
                        <a:rPr lang="en-US"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effectLst/>
                          <a:latin typeface="Arial" panose="020B0604020202020204" pitchFamily="34" charset="0"/>
                          <a:ea typeface="Times New Roman" panose="02020603050405020304" pitchFamily="18" charset="0"/>
                        </a:rPr>
                        <a:t>CH</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effectLst/>
                          <a:latin typeface="Arial" panose="020B0604020202020204" pitchFamily="34" charset="0"/>
                          <a:ea typeface="Times New Roman" panose="02020603050405020304" pitchFamily="18" charset="0"/>
                        </a:rPr>
                        <a:t>CH</a:t>
                      </a:r>
                      <a:r>
                        <a:rPr lang="en-US"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effectLst/>
                          <a:latin typeface="Arial" panose="020B0604020202020204" pitchFamily="34" charset="0"/>
                          <a:ea typeface="Times New Roman" panose="02020603050405020304" pitchFamily="18" charset="0"/>
                        </a:rPr>
                        <a:t>CH</a:t>
                      </a:r>
                      <a:r>
                        <a:rPr lang="en-US"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effectLst/>
                          <a:latin typeface="Arial" panose="020B0604020202020204" pitchFamily="34" charset="0"/>
                          <a:ea typeface="Times New Roman" panose="02020603050405020304" pitchFamily="18" charset="0"/>
                        </a:rPr>
                        <a:t>CH</a:t>
                      </a:r>
                      <a:r>
                        <a:rPr lang="en-US"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effectLst/>
                          <a:latin typeface="Arial" panose="020B0604020202020204" pitchFamily="34" charset="0"/>
                          <a:ea typeface="Times New Roman" panose="02020603050405020304" pitchFamily="18" charset="0"/>
                        </a:rPr>
                        <a:t>1-Pent</a:t>
                      </a:r>
                      <a:r>
                        <a:rPr lang="es-MX"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a:effectLst/>
                          <a:latin typeface="Arial" panose="020B0604020202020204" pitchFamily="34" charset="0"/>
                          <a:ea typeface="Times New Roman" panose="02020603050405020304" pitchFamily="18" charset="0"/>
                        </a:rPr>
                        <a:t>C</a:t>
                      </a:r>
                      <a:r>
                        <a:rPr lang="es-MX" sz="2000" baseline="-25000">
                          <a:effectLst/>
                          <a:latin typeface="Arial" panose="020B0604020202020204" pitchFamily="34" charset="0"/>
                          <a:ea typeface="Times New Roman" panose="02020603050405020304" pitchFamily="18" charset="0"/>
                        </a:rPr>
                        <a:t>6</a:t>
                      </a:r>
                      <a:r>
                        <a:rPr lang="es-MX" sz="2000">
                          <a:effectLst/>
                          <a:latin typeface="Arial" panose="020B0604020202020204" pitchFamily="34" charset="0"/>
                          <a:ea typeface="Times New Roman" panose="02020603050405020304" pitchFamily="18" charset="0"/>
                        </a:rPr>
                        <a:t>H</a:t>
                      </a:r>
                      <a:r>
                        <a:rPr lang="es-MX" sz="2000" baseline="-25000">
                          <a:effectLst/>
                          <a:latin typeface="Arial" panose="020B0604020202020204" pitchFamily="34" charset="0"/>
                          <a:ea typeface="Times New Roman" panose="02020603050405020304" pitchFamily="18" charset="0"/>
                        </a:rPr>
                        <a:t>12</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 (CH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3</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1-Hex</a:t>
                      </a:r>
                      <a:r>
                        <a:rPr lang="es-MX"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a:effectLst/>
                          <a:latin typeface="Arial" panose="020B0604020202020204" pitchFamily="34" charset="0"/>
                          <a:ea typeface="Times New Roman" panose="02020603050405020304" pitchFamily="18" charset="0"/>
                        </a:rPr>
                        <a:t>C</a:t>
                      </a:r>
                      <a:r>
                        <a:rPr lang="es-MX" sz="2000" baseline="-25000">
                          <a:effectLst/>
                          <a:latin typeface="Arial" panose="020B0604020202020204" pitchFamily="34" charset="0"/>
                          <a:ea typeface="Times New Roman" panose="02020603050405020304" pitchFamily="18" charset="0"/>
                        </a:rPr>
                        <a:t>7</a:t>
                      </a:r>
                      <a:r>
                        <a:rPr lang="es-MX" sz="2000">
                          <a:effectLst/>
                          <a:latin typeface="Arial" panose="020B0604020202020204" pitchFamily="34" charset="0"/>
                          <a:ea typeface="Times New Roman" panose="02020603050405020304" pitchFamily="18" charset="0"/>
                        </a:rPr>
                        <a:t>H</a:t>
                      </a:r>
                      <a:r>
                        <a:rPr lang="es-MX" sz="2000" baseline="-25000">
                          <a:effectLst/>
                          <a:latin typeface="Arial" panose="020B0604020202020204" pitchFamily="34" charset="0"/>
                          <a:ea typeface="Times New Roman" panose="02020603050405020304" pitchFamily="18" charset="0"/>
                        </a:rPr>
                        <a:t>14</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 (CH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4</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1-Hept</a:t>
                      </a:r>
                      <a:r>
                        <a:rPr lang="es-MX"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a:effectLst/>
                          <a:latin typeface="Arial" panose="020B0604020202020204" pitchFamily="34" charset="0"/>
                          <a:ea typeface="Times New Roman" panose="02020603050405020304" pitchFamily="18" charset="0"/>
                        </a:rPr>
                        <a:t>C</a:t>
                      </a:r>
                      <a:r>
                        <a:rPr lang="es-MX" sz="2000" baseline="-25000">
                          <a:effectLst/>
                          <a:latin typeface="Arial" panose="020B0604020202020204" pitchFamily="34" charset="0"/>
                          <a:ea typeface="Times New Roman" panose="02020603050405020304" pitchFamily="18" charset="0"/>
                        </a:rPr>
                        <a:t>8</a:t>
                      </a:r>
                      <a:r>
                        <a:rPr lang="es-MX" sz="2000">
                          <a:effectLst/>
                          <a:latin typeface="Arial" panose="020B0604020202020204" pitchFamily="34" charset="0"/>
                          <a:ea typeface="Times New Roman" panose="02020603050405020304" pitchFamily="18" charset="0"/>
                        </a:rPr>
                        <a:t>H</a:t>
                      </a:r>
                      <a:r>
                        <a:rPr lang="es-MX" sz="2000" baseline="-25000">
                          <a:effectLst/>
                          <a:latin typeface="Arial" panose="020B0604020202020204" pitchFamily="34" charset="0"/>
                          <a:ea typeface="Times New Roman" panose="02020603050405020304" pitchFamily="18" charset="0"/>
                        </a:rPr>
                        <a:t>16</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 (CH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5</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1-Oct</a:t>
                      </a:r>
                      <a:r>
                        <a:rPr lang="es-MX"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a:effectLst/>
                          <a:latin typeface="Arial" panose="020B0604020202020204" pitchFamily="34" charset="0"/>
                          <a:ea typeface="Times New Roman" panose="02020603050405020304" pitchFamily="18" charset="0"/>
                        </a:rPr>
                        <a:t>C</a:t>
                      </a:r>
                      <a:r>
                        <a:rPr lang="es-MX" sz="2000" baseline="-25000">
                          <a:effectLst/>
                          <a:latin typeface="Arial" panose="020B0604020202020204" pitchFamily="34" charset="0"/>
                          <a:ea typeface="Times New Roman" panose="02020603050405020304" pitchFamily="18" charset="0"/>
                        </a:rPr>
                        <a:t>9</a:t>
                      </a:r>
                      <a:r>
                        <a:rPr lang="es-MX" sz="2000">
                          <a:effectLst/>
                          <a:latin typeface="Arial" panose="020B0604020202020204" pitchFamily="34" charset="0"/>
                          <a:ea typeface="Times New Roman" panose="02020603050405020304" pitchFamily="18" charset="0"/>
                        </a:rPr>
                        <a:t>H</a:t>
                      </a:r>
                      <a:r>
                        <a:rPr lang="es-MX" sz="2000" baseline="-25000">
                          <a:effectLst/>
                          <a:latin typeface="Arial" panose="020B0604020202020204" pitchFamily="34" charset="0"/>
                          <a:ea typeface="Times New Roman" panose="02020603050405020304" pitchFamily="18" charset="0"/>
                        </a:rPr>
                        <a:t>18</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 (CH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6</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1-Non</a:t>
                      </a:r>
                      <a:r>
                        <a:rPr lang="es-MX"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a:effectLst/>
                          <a:latin typeface="Arial" panose="020B0604020202020204" pitchFamily="34" charset="0"/>
                          <a:ea typeface="Times New Roman" panose="02020603050405020304" pitchFamily="18" charset="0"/>
                        </a:rPr>
                        <a:t>C</a:t>
                      </a:r>
                      <a:r>
                        <a:rPr lang="es-MX" sz="2000" baseline="-25000">
                          <a:effectLst/>
                          <a:latin typeface="Arial" panose="020B0604020202020204" pitchFamily="34" charset="0"/>
                          <a:ea typeface="Times New Roman" panose="02020603050405020304" pitchFamily="18" charset="0"/>
                        </a:rPr>
                        <a:t>10</a:t>
                      </a:r>
                      <a:r>
                        <a:rPr lang="es-MX" sz="2000">
                          <a:effectLst/>
                          <a:latin typeface="Arial" panose="020B0604020202020204" pitchFamily="34" charset="0"/>
                          <a:ea typeface="Times New Roman" panose="02020603050405020304" pitchFamily="18" charset="0"/>
                        </a:rPr>
                        <a:t>H</a:t>
                      </a:r>
                      <a:r>
                        <a:rPr lang="es-MX" sz="2000" baseline="-25000">
                          <a:effectLst/>
                          <a:latin typeface="Arial" panose="020B0604020202020204" pitchFamily="34" charset="0"/>
                          <a:ea typeface="Times New Roman" panose="02020603050405020304" pitchFamily="18" charset="0"/>
                        </a:rPr>
                        <a:t>20</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2</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CH</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 (CH</a:t>
                      </a:r>
                      <a:r>
                        <a:rPr lang="es-MX" sz="2000" baseline="-25000">
                          <a:effectLst/>
                          <a:latin typeface="Arial" panose="020B0604020202020204" pitchFamily="34" charset="0"/>
                          <a:ea typeface="Times New Roman" panose="02020603050405020304" pitchFamily="18" charset="0"/>
                        </a:rPr>
                        <a:t>2</a:t>
                      </a:r>
                      <a:r>
                        <a:rPr lang="es-MX" sz="2000">
                          <a:effectLst/>
                          <a:latin typeface="Arial" panose="020B0604020202020204" pitchFamily="34" charset="0"/>
                          <a:ea typeface="Times New Roman" panose="02020603050405020304" pitchFamily="18" charset="0"/>
                        </a:rPr>
                        <a:t>)</a:t>
                      </a:r>
                      <a:r>
                        <a:rPr lang="es-MX" sz="2000" baseline="-25000">
                          <a:effectLst/>
                          <a:latin typeface="Arial" panose="020B0604020202020204" pitchFamily="34" charset="0"/>
                          <a:ea typeface="Times New Roman" panose="02020603050405020304" pitchFamily="18" charset="0"/>
                        </a:rPr>
                        <a:t>7</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3</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a:effectLst/>
                          <a:latin typeface="Arial" panose="020B0604020202020204" pitchFamily="34" charset="0"/>
                          <a:ea typeface="Times New Roman" panose="02020603050405020304" pitchFamily="18" charset="0"/>
                        </a:rPr>
                        <a:t>1-Dec</a:t>
                      </a:r>
                      <a:r>
                        <a:rPr lang="es-MX" sz="2000" b="1" dirty="0">
                          <a:effectLst/>
                          <a:latin typeface="Arial" panose="020B0604020202020204" pitchFamily="34" charset="0"/>
                          <a:ea typeface="Times New Roman" panose="02020603050405020304" pitchFamily="18" charset="0"/>
                        </a:rPr>
                        <a:t>eno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080593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236581" y="1772012"/>
            <a:ext cx="9411645" cy="838481"/>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lgn="just">
              <a:spcBef>
                <a:spcPct val="20000"/>
              </a:spcBef>
              <a:buFont typeface="Arial" pitchFamily="34" charset="0"/>
              <a:buNone/>
            </a:pPr>
            <a:r>
              <a:rPr lang="es-MX" altLang="es-MX" sz="2400" dirty="0">
                <a:effectLst>
                  <a:outerShdw blurRad="38100" dist="38100" dir="2700000" algn="tl">
                    <a:srgbClr val="000000">
                      <a:alpha val="43137"/>
                    </a:srgbClr>
                  </a:outerShdw>
                </a:effectLst>
                <a:latin typeface="Arial Rounded MT Bold" panose="020F0704030504030204" pitchFamily="34" charset="0"/>
              </a:rPr>
              <a:t>A los compuestos que presentan dos dobles ligaduras se les denomina </a:t>
            </a:r>
            <a:r>
              <a:rPr lang="es-MX" altLang="es-MX" sz="2400" dirty="0" err="1">
                <a:effectLst>
                  <a:outerShdw blurRad="38100" dist="38100" dir="2700000" algn="tl">
                    <a:srgbClr val="000000">
                      <a:alpha val="43137"/>
                    </a:srgbClr>
                  </a:outerShdw>
                </a:effectLst>
                <a:latin typeface="Arial Rounded MT Bold" panose="020F0704030504030204" pitchFamily="34" charset="0"/>
              </a:rPr>
              <a:t>dienos</a:t>
            </a:r>
            <a:r>
              <a:rPr lang="es-MX" altLang="es-MX" sz="2400" dirty="0">
                <a:effectLst>
                  <a:outerShdw blurRad="38100" dist="38100" dir="2700000" algn="tl">
                    <a:srgbClr val="000000">
                      <a:alpha val="43137"/>
                    </a:srgbClr>
                  </a:outerShdw>
                </a:effectLst>
                <a:latin typeface="Arial Rounded MT Bold" panose="020F0704030504030204" pitchFamily="34" charset="0"/>
              </a:rPr>
              <a:t>.</a:t>
            </a:r>
            <a:endParaRPr lang="es-MX" altLang="es-MX" sz="24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6" name="Subtitle 2"/>
          <p:cNvSpPr txBox="1">
            <a:spLocks/>
          </p:cNvSpPr>
          <p:nvPr/>
        </p:nvSpPr>
        <p:spPr>
          <a:xfrm>
            <a:off x="2055643" y="3259826"/>
            <a:ext cx="8038214" cy="2482702"/>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graphicFrame>
        <p:nvGraphicFramePr>
          <p:cNvPr id="8" name="Tabla 7"/>
          <p:cNvGraphicFramePr>
            <a:graphicFrameLocks noGrp="1"/>
          </p:cNvGraphicFramePr>
          <p:nvPr>
            <p:extLst/>
          </p:nvPr>
        </p:nvGraphicFramePr>
        <p:xfrm>
          <a:off x="2459681" y="3708697"/>
          <a:ext cx="7230139" cy="1584960"/>
        </p:xfrm>
        <a:graphic>
          <a:graphicData uri="http://schemas.openxmlformats.org/drawingml/2006/table">
            <a:tbl>
              <a:tblPr firstRow="1" firstCol="1" lastRow="1" lastCol="1" bandRow="1" bandCol="1"/>
              <a:tblGrid>
                <a:gridCol w="1448952"/>
                <a:gridCol w="3992890"/>
                <a:gridCol w="1788297"/>
              </a:tblGrid>
              <a:tr h="0">
                <a:tc>
                  <a:txBody>
                    <a:bodyPr/>
                    <a:lstStyle/>
                    <a:p>
                      <a:pPr algn="ctr">
                        <a:spcAft>
                          <a:spcPts val="0"/>
                        </a:spcAft>
                      </a:pPr>
                      <a:r>
                        <a:rPr lang="es-MX" sz="1200" b="1" i="0" dirty="0">
                          <a:effectLst/>
                          <a:latin typeface="Arial" panose="020B0604020202020204" pitchFamily="34" charset="0"/>
                          <a:ea typeface="Times New Roman" panose="02020603050405020304" pitchFamily="18" charset="0"/>
                        </a:rPr>
                        <a:t>Fórmula </a:t>
                      </a:r>
                      <a:r>
                        <a:rPr lang="es-MX" sz="1200" b="1" i="0" dirty="0" smtClean="0">
                          <a:effectLst/>
                          <a:latin typeface="Arial" panose="020B0604020202020204" pitchFamily="34" charset="0"/>
                          <a:ea typeface="Times New Roman" panose="02020603050405020304" pitchFamily="18" charset="0"/>
                        </a:rPr>
                        <a:t>Molecular</a:t>
                      </a:r>
                      <a:endParaRPr lang="es-MX" sz="1200" i="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es-MX" sz="1200" b="1" i="0" dirty="0">
                          <a:effectLst/>
                          <a:latin typeface="Arial" panose="020B0604020202020204" pitchFamily="34" charset="0"/>
                          <a:ea typeface="Times New Roman" panose="02020603050405020304" pitchFamily="18" charset="0"/>
                        </a:rPr>
                        <a:t>Fórmula Estructural </a:t>
                      </a:r>
                      <a:r>
                        <a:rPr lang="es-MX" sz="1200" b="1" i="0" dirty="0" smtClean="0">
                          <a:effectLst/>
                          <a:latin typeface="Arial" panose="020B0604020202020204" pitchFamily="34" charset="0"/>
                          <a:ea typeface="Times New Roman" panose="02020603050405020304" pitchFamily="18" charset="0"/>
                        </a:rPr>
                        <a:t>Abreviada</a:t>
                      </a:r>
                      <a:endParaRPr lang="es-MX" sz="1200" i="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es-MX" sz="1200" b="1" i="0" dirty="0" smtClean="0">
                          <a:effectLst/>
                          <a:latin typeface="Arial" panose="020B0604020202020204" pitchFamily="34" charset="0"/>
                          <a:ea typeface="Times New Roman" panose="02020603050405020304" pitchFamily="18" charset="0"/>
                        </a:rPr>
                        <a:t>Nombre</a:t>
                      </a:r>
                      <a:endParaRPr lang="es-MX" sz="1200" i="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0">
                <a:tc>
                  <a:txBody>
                    <a:bodyPr/>
                    <a:lstStyle/>
                    <a:p>
                      <a:pPr>
                        <a:spcAft>
                          <a:spcPts val="0"/>
                        </a:spcAft>
                      </a:pPr>
                      <a:r>
                        <a:rPr lang="es-MX" sz="2000" kern="1200" dirty="0">
                          <a:solidFill>
                            <a:schemeClr val="tx1"/>
                          </a:solidFill>
                          <a:effectLst/>
                          <a:latin typeface="Arial" panose="020B0604020202020204" pitchFamily="34" charset="0"/>
                          <a:ea typeface="Times New Roman" panose="02020603050405020304" pitchFamily="18" charset="0"/>
                          <a:cs typeface="+mn-cs"/>
                        </a:rPr>
                        <a:t>C</a:t>
                      </a:r>
                      <a:r>
                        <a:rPr lang="es-MX" sz="2000" kern="1200" baseline="-25000" dirty="0">
                          <a:solidFill>
                            <a:schemeClr val="tx1"/>
                          </a:solidFill>
                          <a:effectLst/>
                          <a:latin typeface="Arial" panose="020B0604020202020204" pitchFamily="34" charset="0"/>
                          <a:ea typeface="Times New Roman" panose="02020603050405020304" pitchFamily="18" charset="0"/>
                          <a:cs typeface="+mn-cs"/>
                        </a:rPr>
                        <a:t>2</a:t>
                      </a:r>
                      <a:r>
                        <a:rPr lang="es-MX" sz="2000" kern="1200" dirty="0">
                          <a:solidFill>
                            <a:schemeClr val="tx1"/>
                          </a:solidFill>
                          <a:effectLst/>
                          <a:latin typeface="Arial" panose="020B0604020202020204" pitchFamily="34" charset="0"/>
                          <a:ea typeface="Times New Roman" panose="02020603050405020304" pitchFamily="18" charset="0"/>
                          <a:cs typeface="+mn-cs"/>
                        </a:rPr>
                        <a:t>H</a:t>
                      </a:r>
                      <a:r>
                        <a:rPr lang="es-MX" sz="2000" kern="1200" baseline="-25000" dirty="0">
                          <a:solidFill>
                            <a:schemeClr val="tx1"/>
                          </a:solidFill>
                          <a:effectLst/>
                          <a:latin typeface="Arial" panose="020B0604020202020204" pitchFamily="34" charset="0"/>
                          <a:ea typeface="Times New Roman" panose="02020603050405020304" pitchFamily="18" charset="0"/>
                          <a:cs typeface="+mn-cs"/>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kern="1200" dirty="0">
                          <a:solidFill>
                            <a:schemeClr val="tx1"/>
                          </a:solidFill>
                          <a:effectLst/>
                          <a:latin typeface="Arial" panose="020B0604020202020204" pitchFamily="34" charset="0"/>
                          <a:ea typeface="Times New Roman" panose="02020603050405020304" pitchFamily="18" charset="0"/>
                          <a:cs typeface="+mn-cs"/>
                        </a:rPr>
                        <a:t>CH</a:t>
                      </a:r>
                      <a:r>
                        <a:rPr lang="es-MX" sz="2000" kern="1200" baseline="-25000" dirty="0">
                          <a:solidFill>
                            <a:schemeClr val="tx1"/>
                          </a:solidFill>
                          <a:effectLst/>
                          <a:latin typeface="Arial" panose="020B0604020202020204" pitchFamily="34" charset="0"/>
                          <a:ea typeface="Times New Roman" panose="02020603050405020304" pitchFamily="18" charset="0"/>
                          <a:cs typeface="+mn-cs"/>
                        </a:rPr>
                        <a:t>2</a:t>
                      </a:r>
                      <a:r>
                        <a:rPr lang="es-MX" sz="2000" kern="1200" dirty="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dirty="0">
                          <a:solidFill>
                            <a:schemeClr val="tx1"/>
                          </a:solidFill>
                          <a:effectLst/>
                          <a:latin typeface="Arial" panose="020B0604020202020204" pitchFamily="34" charset="0"/>
                          <a:ea typeface="Times New Roman" panose="02020603050405020304" pitchFamily="18" charset="0"/>
                          <a:cs typeface="+mn-cs"/>
                        </a:rPr>
                        <a:t>CH</a:t>
                      </a:r>
                      <a:r>
                        <a:rPr lang="es-MX" sz="2000" kern="1200" baseline="-25000" dirty="0">
                          <a:solidFill>
                            <a:schemeClr val="tx1"/>
                          </a:solidFill>
                          <a:effectLst/>
                          <a:latin typeface="Arial" panose="020B0604020202020204" pitchFamily="34" charset="0"/>
                          <a:ea typeface="Times New Roman" panose="02020603050405020304" pitchFamily="18" charset="0"/>
                          <a:cs typeface="+mn-cs"/>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kern="1200">
                          <a:solidFill>
                            <a:schemeClr val="tx1"/>
                          </a:solidFill>
                          <a:effectLst/>
                          <a:latin typeface="Arial" panose="020B0604020202020204" pitchFamily="34" charset="0"/>
                          <a:ea typeface="Times New Roman" panose="02020603050405020304" pitchFamily="18" charset="0"/>
                          <a:cs typeface="+mn-cs"/>
                        </a:rPr>
                        <a:t>Eteno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kern="1200" dirty="0">
                          <a:solidFill>
                            <a:schemeClr val="tx1"/>
                          </a:solidFill>
                          <a:effectLst/>
                          <a:latin typeface="Arial" panose="020B0604020202020204" pitchFamily="34" charset="0"/>
                          <a:ea typeface="Times New Roman" panose="02020603050405020304" pitchFamily="18" charset="0"/>
                          <a:cs typeface="+mn-cs"/>
                        </a:rPr>
                        <a:t>C</a:t>
                      </a:r>
                      <a:r>
                        <a:rPr lang="es-MX" sz="2000" kern="1200" baseline="-25000" dirty="0">
                          <a:solidFill>
                            <a:schemeClr val="tx1"/>
                          </a:solidFill>
                          <a:effectLst/>
                          <a:latin typeface="Arial" panose="020B0604020202020204" pitchFamily="34" charset="0"/>
                          <a:ea typeface="Times New Roman" panose="02020603050405020304" pitchFamily="18" charset="0"/>
                          <a:cs typeface="+mn-cs"/>
                        </a:rPr>
                        <a:t>3</a:t>
                      </a:r>
                      <a:r>
                        <a:rPr lang="es-MX" sz="2000" kern="1200" dirty="0">
                          <a:solidFill>
                            <a:schemeClr val="tx1"/>
                          </a:solidFill>
                          <a:effectLst/>
                          <a:latin typeface="Arial" panose="020B0604020202020204" pitchFamily="34" charset="0"/>
                          <a:ea typeface="Times New Roman" panose="02020603050405020304" pitchFamily="18" charset="0"/>
                          <a:cs typeface="+mn-cs"/>
                        </a:rPr>
                        <a:t>H</a:t>
                      </a:r>
                      <a:r>
                        <a:rPr lang="es-MX" sz="2000" kern="1200" baseline="-25000" dirty="0">
                          <a:solidFill>
                            <a:schemeClr val="tx1"/>
                          </a:solidFill>
                          <a:effectLst/>
                          <a:latin typeface="Arial" panose="020B0604020202020204" pitchFamily="34" charset="0"/>
                          <a:ea typeface="Times New Roman" panose="02020603050405020304" pitchFamily="18" charset="0"/>
                          <a:cs typeface="+mn-cs"/>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kern="1200" dirty="0">
                          <a:solidFill>
                            <a:schemeClr val="tx1"/>
                          </a:solidFill>
                          <a:effectLst/>
                          <a:latin typeface="Arial" panose="020B0604020202020204" pitchFamily="34" charset="0"/>
                          <a:ea typeface="Times New Roman" panose="02020603050405020304" pitchFamily="18" charset="0"/>
                          <a:cs typeface="+mn-cs"/>
                        </a:rPr>
                        <a:t>CH</a:t>
                      </a:r>
                      <a:r>
                        <a:rPr lang="es-MX" sz="2000" kern="1200" baseline="-25000" dirty="0">
                          <a:solidFill>
                            <a:schemeClr val="tx1"/>
                          </a:solidFill>
                          <a:effectLst/>
                          <a:latin typeface="Arial" panose="020B0604020202020204" pitchFamily="34" charset="0"/>
                          <a:ea typeface="Times New Roman" panose="02020603050405020304" pitchFamily="18" charset="0"/>
                          <a:cs typeface="+mn-cs"/>
                        </a:rPr>
                        <a:t>2</a:t>
                      </a:r>
                      <a:r>
                        <a:rPr lang="es-MX" sz="2000" kern="1200" dirty="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dirty="0">
                          <a:solidFill>
                            <a:schemeClr val="tx1"/>
                          </a:solidFill>
                          <a:effectLst/>
                          <a:latin typeface="Arial" panose="020B0604020202020204" pitchFamily="34" charset="0"/>
                          <a:ea typeface="Times New Roman" panose="02020603050405020304" pitchFamily="18" charset="0"/>
                          <a:cs typeface="+mn-cs"/>
                        </a:rPr>
                        <a:t>C</a:t>
                      </a:r>
                      <a:r>
                        <a:rPr lang="es-MX" sz="2000" kern="1200" dirty="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dirty="0">
                          <a:solidFill>
                            <a:schemeClr val="tx1"/>
                          </a:solidFill>
                          <a:effectLst/>
                          <a:latin typeface="Arial" panose="020B0604020202020204" pitchFamily="34" charset="0"/>
                          <a:ea typeface="Times New Roman" panose="02020603050405020304" pitchFamily="18" charset="0"/>
                          <a:cs typeface="+mn-cs"/>
                        </a:rPr>
                        <a:t>CH</a:t>
                      </a:r>
                      <a:r>
                        <a:rPr lang="es-MX" sz="2000" kern="1200" baseline="-25000" dirty="0">
                          <a:solidFill>
                            <a:schemeClr val="tx1"/>
                          </a:solidFill>
                          <a:effectLst/>
                          <a:latin typeface="Arial" panose="020B0604020202020204" pitchFamily="34" charset="0"/>
                          <a:ea typeface="Times New Roman" panose="02020603050405020304" pitchFamily="18" charset="0"/>
                          <a:cs typeface="+mn-cs"/>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kern="1200">
                          <a:solidFill>
                            <a:schemeClr val="tx1"/>
                          </a:solidFill>
                          <a:effectLst/>
                          <a:latin typeface="Arial" panose="020B0604020202020204" pitchFamily="34" charset="0"/>
                          <a:ea typeface="Times New Roman" panose="02020603050405020304" pitchFamily="18" charset="0"/>
                          <a:cs typeface="+mn-cs"/>
                        </a:rPr>
                        <a:t>Propadieno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kern="1200" dirty="0" smtClean="0">
                          <a:solidFill>
                            <a:schemeClr val="tx1"/>
                          </a:solidFill>
                          <a:effectLst/>
                          <a:latin typeface="Arial" panose="020B0604020202020204" pitchFamily="34" charset="0"/>
                          <a:ea typeface="Times New Roman" panose="02020603050405020304" pitchFamily="18" charset="0"/>
                          <a:cs typeface="+mn-cs"/>
                        </a:rPr>
                        <a:t>C</a:t>
                      </a:r>
                      <a:r>
                        <a:rPr lang="es-MX" sz="2000" kern="1200" baseline="-25000" dirty="0" smtClean="0">
                          <a:solidFill>
                            <a:schemeClr val="tx1"/>
                          </a:solidFill>
                          <a:effectLst/>
                          <a:latin typeface="Arial" panose="020B0604020202020204" pitchFamily="34" charset="0"/>
                          <a:ea typeface="Times New Roman" panose="02020603050405020304" pitchFamily="18" charset="0"/>
                          <a:cs typeface="+mn-cs"/>
                        </a:rPr>
                        <a:t>4</a:t>
                      </a:r>
                      <a:r>
                        <a:rPr lang="es-MX" sz="2000" kern="1200" dirty="0" smtClean="0">
                          <a:solidFill>
                            <a:schemeClr val="tx1"/>
                          </a:solidFill>
                          <a:effectLst/>
                          <a:latin typeface="Arial" panose="020B0604020202020204" pitchFamily="34" charset="0"/>
                          <a:ea typeface="Times New Roman" panose="02020603050405020304" pitchFamily="18" charset="0"/>
                          <a:cs typeface="+mn-cs"/>
                        </a:rPr>
                        <a:t>H</a:t>
                      </a:r>
                      <a:r>
                        <a:rPr lang="es-MX" sz="2000" kern="1200" baseline="-25000" dirty="0" smtClean="0">
                          <a:solidFill>
                            <a:schemeClr val="tx1"/>
                          </a:solidFill>
                          <a:effectLst/>
                          <a:latin typeface="Arial" panose="020B0604020202020204" pitchFamily="34" charset="0"/>
                          <a:ea typeface="Times New Roman" panose="02020603050405020304" pitchFamily="18" charset="0"/>
                          <a:cs typeface="+mn-cs"/>
                        </a:rPr>
                        <a:t>10</a:t>
                      </a:r>
                      <a:endParaRPr lang="es-MX" sz="2000" kern="1200" baseline="-25000" dirty="0">
                        <a:solidFill>
                          <a:schemeClr val="tx1"/>
                        </a:solidFill>
                        <a:effectLst/>
                        <a:latin typeface="Arial" panose="020B0604020202020204" pitchFamily="34" charset="0"/>
                        <a:ea typeface="Times New Roman" panose="02020603050405020304" pitchFamily="18" charset="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kern="1200" dirty="0">
                          <a:solidFill>
                            <a:schemeClr val="tx1"/>
                          </a:solidFill>
                          <a:effectLst/>
                          <a:latin typeface="Arial" panose="020B0604020202020204" pitchFamily="34" charset="0"/>
                          <a:ea typeface="Times New Roman" panose="02020603050405020304" pitchFamily="18" charset="0"/>
                          <a:cs typeface="+mn-cs"/>
                        </a:rPr>
                        <a:t>CH</a:t>
                      </a:r>
                      <a:r>
                        <a:rPr lang="es-MX" sz="2000" kern="1200" baseline="-25000" dirty="0">
                          <a:solidFill>
                            <a:schemeClr val="tx1"/>
                          </a:solidFill>
                          <a:effectLst/>
                          <a:latin typeface="Arial" panose="020B0604020202020204" pitchFamily="34" charset="0"/>
                          <a:ea typeface="Times New Roman" panose="02020603050405020304" pitchFamily="18" charset="0"/>
                          <a:cs typeface="+mn-cs"/>
                        </a:rPr>
                        <a:t>2</a:t>
                      </a:r>
                      <a:r>
                        <a:rPr lang="es-MX" sz="2000" kern="1200" dirty="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dirty="0">
                          <a:solidFill>
                            <a:schemeClr val="tx1"/>
                          </a:solidFill>
                          <a:effectLst/>
                          <a:latin typeface="Arial" panose="020B0604020202020204" pitchFamily="34" charset="0"/>
                          <a:ea typeface="Times New Roman" panose="02020603050405020304" pitchFamily="18" charset="0"/>
                          <a:cs typeface="+mn-cs"/>
                        </a:rPr>
                        <a:t>C</a:t>
                      </a:r>
                      <a:r>
                        <a:rPr lang="es-MX" sz="2000" kern="1200" dirty="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dirty="0">
                          <a:solidFill>
                            <a:schemeClr val="tx1"/>
                          </a:solidFill>
                          <a:effectLst/>
                          <a:latin typeface="Arial" panose="020B0604020202020204" pitchFamily="34" charset="0"/>
                          <a:ea typeface="Times New Roman" panose="02020603050405020304" pitchFamily="18" charset="0"/>
                          <a:cs typeface="+mn-cs"/>
                        </a:rPr>
                        <a:t>CH</a:t>
                      </a:r>
                      <a:r>
                        <a:rPr lang="es-MX" sz="2000" kern="1200" dirty="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dirty="0">
                          <a:solidFill>
                            <a:schemeClr val="tx1"/>
                          </a:solidFill>
                          <a:effectLst/>
                          <a:latin typeface="Arial" panose="020B0604020202020204" pitchFamily="34" charset="0"/>
                          <a:ea typeface="Times New Roman" panose="02020603050405020304" pitchFamily="18" charset="0"/>
                          <a:cs typeface="+mn-cs"/>
                        </a:rPr>
                        <a:t>CH</a:t>
                      </a:r>
                      <a:r>
                        <a:rPr lang="es-MX" sz="2000" kern="1200" baseline="-25000" dirty="0">
                          <a:solidFill>
                            <a:schemeClr val="tx1"/>
                          </a:solidFill>
                          <a:effectLst/>
                          <a:latin typeface="Arial" panose="020B0604020202020204" pitchFamily="34" charset="0"/>
                          <a:ea typeface="Times New Roman" panose="02020603050405020304" pitchFamily="18" charset="0"/>
                          <a:cs typeface="+mn-cs"/>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kern="1200">
                          <a:solidFill>
                            <a:schemeClr val="tx1"/>
                          </a:solidFill>
                          <a:effectLst/>
                          <a:latin typeface="Arial" panose="020B0604020202020204" pitchFamily="34" charset="0"/>
                          <a:ea typeface="Times New Roman" panose="02020603050405020304" pitchFamily="18" charset="0"/>
                          <a:cs typeface="+mn-cs"/>
                        </a:rPr>
                        <a:t>1,2-Butadieno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kern="1200" dirty="0">
                          <a:solidFill>
                            <a:schemeClr val="tx1"/>
                          </a:solidFill>
                          <a:effectLst/>
                          <a:latin typeface="Arial" panose="020B0604020202020204" pitchFamily="34" charset="0"/>
                          <a:ea typeface="Times New Roman" panose="02020603050405020304" pitchFamily="18" charset="0"/>
                          <a:cs typeface="+mn-cs"/>
                        </a:rPr>
                        <a:t>C</a:t>
                      </a:r>
                      <a:r>
                        <a:rPr lang="es-MX" sz="2000" kern="1200" baseline="-25000" dirty="0">
                          <a:solidFill>
                            <a:schemeClr val="tx1"/>
                          </a:solidFill>
                          <a:effectLst/>
                          <a:latin typeface="Arial" panose="020B0604020202020204" pitchFamily="34" charset="0"/>
                          <a:ea typeface="Times New Roman" panose="02020603050405020304" pitchFamily="18" charset="0"/>
                          <a:cs typeface="+mn-cs"/>
                        </a:rPr>
                        <a:t>4</a:t>
                      </a:r>
                      <a:r>
                        <a:rPr lang="es-MX" sz="2000" kern="1200" dirty="0">
                          <a:solidFill>
                            <a:schemeClr val="tx1"/>
                          </a:solidFill>
                          <a:effectLst/>
                          <a:latin typeface="Arial" panose="020B0604020202020204" pitchFamily="34" charset="0"/>
                          <a:ea typeface="Times New Roman" panose="02020603050405020304" pitchFamily="18" charset="0"/>
                          <a:cs typeface="+mn-cs"/>
                        </a:rPr>
                        <a:t>H</a:t>
                      </a:r>
                      <a:r>
                        <a:rPr lang="es-MX" sz="2000" kern="1200" baseline="-25000" dirty="0">
                          <a:solidFill>
                            <a:schemeClr val="tx1"/>
                          </a:solidFill>
                          <a:effectLst/>
                          <a:latin typeface="Arial" panose="020B0604020202020204" pitchFamily="34" charset="0"/>
                          <a:ea typeface="Times New Roman" panose="02020603050405020304" pitchFamily="18" charset="0"/>
                          <a:cs typeface="+mn-cs"/>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kern="1200" dirty="0">
                          <a:solidFill>
                            <a:schemeClr val="tx1"/>
                          </a:solidFill>
                          <a:effectLst/>
                          <a:latin typeface="Arial" panose="020B0604020202020204" pitchFamily="34" charset="0"/>
                          <a:ea typeface="Times New Roman" panose="02020603050405020304" pitchFamily="18" charset="0"/>
                          <a:cs typeface="+mn-cs"/>
                        </a:rPr>
                        <a:t>CH</a:t>
                      </a:r>
                      <a:r>
                        <a:rPr lang="es-MX" sz="2000" kern="1200" baseline="-25000" dirty="0">
                          <a:solidFill>
                            <a:schemeClr val="tx1"/>
                          </a:solidFill>
                          <a:effectLst/>
                          <a:latin typeface="Arial" panose="020B0604020202020204" pitchFamily="34" charset="0"/>
                          <a:ea typeface="Times New Roman" panose="02020603050405020304" pitchFamily="18" charset="0"/>
                          <a:cs typeface="+mn-cs"/>
                        </a:rPr>
                        <a:t>2</a:t>
                      </a:r>
                      <a:r>
                        <a:rPr lang="es-MX" sz="2000" kern="1200" dirty="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dirty="0">
                          <a:solidFill>
                            <a:schemeClr val="tx1"/>
                          </a:solidFill>
                          <a:effectLst/>
                          <a:latin typeface="Arial" panose="020B0604020202020204" pitchFamily="34" charset="0"/>
                          <a:ea typeface="Times New Roman" panose="02020603050405020304" pitchFamily="18" charset="0"/>
                          <a:cs typeface="+mn-cs"/>
                        </a:rPr>
                        <a:t>CH</a:t>
                      </a:r>
                      <a:r>
                        <a:rPr lang="es-MX" sz="2000" kern="1200" dirty="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dirty="0">
                          <a:solidFill>
                            <a:schemeClr val="tx1"/>
                          </a:solidFill>
                          <a:effectLst/>
                          <a:latin typeface="Arial" panose="020B0604020202020204" pitchFamily="34" charset="0"/>
                          <a:ea typeface="Times New Roman" panose="02020603050405020304" pitchFamily="18" charset="0"/>
                          <a:cs typeface="+mn-cs"/>
                        </a:rPr>
                        <a:t>CH</a:t>
                      </a:r>
                      <a:r>
                        <a:rPr lang="es-MX" sz="2000" kern="1200" dirty="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dirty="0">
                          <a:solidFill>
                            <a:schemeClr val="tx1"/>
                          </a:solidFill>
                          <a:effectLst/>
                          <a:latin typeface="Arial" panose="020B0604020202020204" pitchFamily="34" charset="0"/>
                          <a:ea typeface="Times New Roman" panose="02020603050405020304" pitchFamily="18" charset="0"/>
                          <a:cs typeface="+mn-cs"/>
                        </a:rPr>
                        <a:t>CH</a:t>
                      </a:r>
                      <a:r>
                        <a:rPr lang="es-MX" sz="2000" kern="1200" baseline="-25000" dirty="0">
                          <a:solidFill>
                            <a:schemeClr val="tx1"/>
                          </a:solidFill>
                          <a:effectLst/>
                          <a:latin typeface="Arial" panose="020B0604020202020204" pitchFamily="34" charset="0"/>
                          <a:ea typeface="Times New Roman" panose="02020603050405020304" pitchFamily="18" charset="0"/>
                          <a:cs typeface="+mn-cs"/>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kern="1200" dirty="0">
                          <a:solidFill>
                            <a:schemeClr val="tx1"/>
                          </a:solidFill>
                          <a:effectLst/>
                          <a:latin typeface="Arial" panose="020B0604020202020204" pitchFamily="34" charset="0"/>
                          <a:ea typeface="Times New Roman" panose="02020603050405020304" pitchFamily="18" charset="0"/>
                          <a:cs typeface="+mn-cs"/>
                        </a:rPr>
                        <a:t>1,3-Butadieno</a:t>
                      </a:r>
                      <a:endParaRPr lang="es-MX" sz="2000" kern="1200" dirty="0">
                        <a:solidFill>
                          <a:schemeClr val="tx1"/>
                        </a:solidFill>
                        <a:effectLst/>
                        <a:latin typeface="Arial" panose="020B0604020202020204" pitchFamily="34" charset="0"/>
                        <a:ea typeface="Times New Roman" panose="02020603050405020304" pitchFamily="18" charset="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Rectangle 2"/>
          <p:cNvSpPr>
            <a:spLocks noChangeArrowheads="1"/>
          </p:cNvSpPr>
          <p:nvPr/>
        </p:nvSpPr>
        <p:spPr bwMode="auto">
          <a:xfrm>
            <a:off x="4247146" y="400883"/>
            <a:ext cx="2854633" cy="480131"/>
          </a:xfrm>
          <a:prstGeom prst="rect">
            <a:avLst/>
          </a:prstGeom>
          <a:solidFill>
            <a:schemeClr val="accent4">
              <a:lumMod val="60000"/>
              <a:lumOff val="40000"/>
            </a:scheme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ctr">
              <a:lnSpc>
                <a:spcPct val="90000"/>
              </a:lnSpc>
              <a:spcBef>
                <a:spcPct val="0"/>
              </a:spcBef>
              <a:buFont typeface="Arial" panose="020B0604020202020204" pitchFamily="34" charset="0"/>
              <a:buNone/>
            </a:pPr>
            <a:r>
              <a:rPr lang="es-MX" altLang="es-MX" sz="2800" b="1" dirty="0">
                <a:latin typeface="Arial Rounded MT Bold" panose="020F0704030504030204" pitchFamily="34" charset="0"/>
                <a:ea typeface="+mj-ea"/>
                <a:cs typeface="+mj-cs"/>
              </a:rPr>
              <a:t>Alquenos</a:t>
            </a:r>
            <a:endParaRPr lang="es-ES" altLang="es-MX" sz="2800" b="1" dirty="0">
              <a:latin typeface="Arial Rounded MT Bold" panose="020F0704030504030204" pitchFamily="34" charset="0"/>
              <a:ea typeface="+mj-ea"/>
              <a:cs typeface="+mj-cs"/>
            </a:endParaRPr>
          </a:p>
        </p:txBody>
      </p:sp>
    </p:spTree>
    <p:extLst>
      <p:ext uri="{BB962C8B-B14F-4D97-AF65-F5344CB8AC3E}">
        <p14:creationId xmlns:p14="http://schemas.microsoft.com/office/powerpoint/2010/main" val="24479116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5570621" y="2514039"/>
            <a:ext cx="6316579" cy="1709046"/>
          </a:xfr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l">
              <a:buFont typeface="Arial" panose="020B0604020202020204" pitchFamily="34" charset="0"/>
            </a:pPr>
            <a:r>
              <a:rPr lang="es-MX" sz="3200" b="1" dirty="0" smtClean="0">
                <a:solidFill>
                  <a:schemeClr val="accent4"/>
                </a:solidFill>
                <a:latin typeface="Arial Rounded MT Bold" panose="020F0704030504030204" pitchFamily="34" charset="0"/>
              </a:rPr>
              <a:t>1. Petróleo</a:t>
            </a:r>
            <a:br>
              <a:rPr lang="es-MX" sz="3200" b="1" dirty="0" smtClean="0">
                <a:solidFill>
                  <a:schemeClr val="accent4"/>
                </a:solidFill>
                <a:latin typeface="Arial Rounded MT Bold" panose="020F0704030504030204" pitchFamily="34" charset="0"/>
              </a:rPr>
            </a:br>
            <a:r>
              <a:rPr lang="es-MX" sz="3200" b="1" dirty="0" smtClean="0">
                <a:solidFill>
                  <a:schemeClr val="accent4"/>
                </a:solidFill>
                <a:latin typeface="Arial Rounded MT Bold" panose="020F0704030504030204" pitchFamily="34" charset="0"/>
              </a:rPr>
              <a:t>    1.1 Origen</a:t>
            </a:r>
            <a:br>
              <a:rPr lang="es-MX" sz="3200" b="1" dirty="0" smtClean="0">
                <a:solidFill>
                  <a:schemeClr val="accent4"/>
                </a:solidFill>
                <a:latin typeface="Arial Rounded MT Bold" panose="020F0704030504030204" pitchFamily="34" charset="0"/>
              </a:rPr>
            </a:br>
            <a:r>
              <a:rPr lang="es-MX" sz="3200" b="1" dirty="0" smtClean="0">
                <a:solidFill>
                  <a:schemeClr val="accent4"/>
                </a:solidFill>
                <a:latin typeface="Arial Rounded MT Bold" panose="020F0704030504030204" pitchFamily="34" charset="0"/>
              </a:rPr>
              <a:t>    1.2 Derivados y aplicaciones</a:t>
            </a:r>
            <a:endParaRPr lang="es-MX" sz="3200" b="1" dirty="0">
              <a:solidFill>
                <a:schemeClr val="accent4"/>
              </a:solidFill>
              <a:latin typeface="Arial Rounded MT Bold" panose="020F0704030504030204" pitchFamily="34" charset="0"/>
            </a:endParaRPr>
          </a:p>
        </p:txBody>
      </p:sp>
      <p:pic>
        <p:nvPicPr>
          <p:cNvPr id="11" name="Imagen 10" descr="C:\Users\Alumno\Desktop\logo admin16-20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958" y="688280"/>
            <a:ext cx="4359525" cy="46898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4630845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236581" y="1772012"/>
            <a:ext cx="9411645" cy="1058259"/>
          </a:xfrm>
          <a:prstGeom prst="rect">
            <a:avLst/>
          </a:prstGeom>
          <a:solidFill>
            <a:schemeClr val="accent6">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lgn="just">
              <a:spcBef>
                <a:spcPct val="20000"/>
              </a:spcBef>
              <a:buFont typeface="Arial" pitchFamily="34" charset="0"/>
              <a:buNone/>
            </a:pPr>
            <a:r>
              <a:rPr lang="es-MX" altLang="es-MX" sz="22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Los dobles enlaces carbono-carbono no pueden rotar y muchos alquenos muestran isomería geométrica </a:t>
            </a:r>
            <a:r>
              <a:rPr lang="es-MX" altLang="es-MX" sz="2200" dirty="0" smtClean="0">
                <a:solidFill>
                  <a:srgbClr val="1429F4"/>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a:t>
            </a:r>
            <a:r>
              <a:rPr lang="es-MX" altLang="es-MX" sz="2200" dirty="0" err="1" smtClean="0">
                <a:solidFill>
                  <a:srgbClr val="1429F4"/>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cis-trans</a:t>
            </a:r>
            <a:r>
              <a:rPr lang="es-MX" altLang="es-MX" sz="2200" dirty="0" smtClean="0">
                <a:solidFill>
                  <a:srgbClr val="1429F4"/>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a:t>
            </a:r>
            <a:r>
              <a:rPr lang="es-MX" altLang="es-MX" sz="22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Los siguientes ejemplos son isómeros </a:t>
            </a:r>
            <a:r>
              <a:rPr lang="es-MX" altLang="es-MX" sz="2200" dirty="0" err="1" smtClean="0">
                <a:solidFill>
                  <a:srgbClr val="1429F4"/>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cis-trans</a:t>
            </a:r>
            <a:r>
              <a:rPr lang="es-MX" altLang="es-MX" sz="2200" dirty="0" smtClean="0">
                <a:solidFill>
                  <a:srgbClr val="1429F4"/>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a:t>
            </a:r>
            <a:r>
              <a:rPr lang="es-MX" altLang="es-MX" sz="22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de algunos alquenos sencillos</a:t>
            </a:r>
            <a:endParaRPr lang="es-MX" altLang="es-MX" sz="22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6" name="Subtitle 2"/>
          <p:cNvSpPr txBox="1">
            <a:spLocks/>
          </p:cNvSpPr>
          <p:nvPr/>
        </p:nvSpPr>
        <p:spPr>
          <a:xfrm>
            <a:off x="541422" y="3549315"/>
            <a:ext cx="11057020" cy="2526632"/>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9" name="Rectangle 2"/>
          <p:cNvSpPr>
            <a:spLocks noChangeArrowheads="1"/>
          </p:cNvSpPr>
          <p:nvPr/>
        </p:nvSpPr>
        <p:spPr bwMode="auto">
          <a:xfrm>
            <a:off x="4247146" y="400883"/>
            <a:ext cx="2854633" cy="480131"/>
          </a:xfrm>
          <a:prstGeom prst="rect">
            <a:avLst/>
          </a:prstGeom>
          <a:solidFill>
            <a:schemeClr val="accent4">
              <a:lumMod val="60000"/>
              <a:lumOff val="40000"/>
            </a:scheme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ctr">
              <a:lnSpc>
                <a:spcPct val="90000"/>
              </a:lnSpc>
              <a:spcBef>
                <a:spcPct val="0"/>
              </a:spcBef>
              <a:buFont typeface="Arial" panose="020B0604020202020204" pitchFamily="34" charset="0"/>
              <a:buNone/>
            </a:pPr>
            <a:r>
              <a:rPr lang="es-MX" altLang="es-MX" sz="2800" b="1" dirty="0">
                <a:latin typeface="Arial Rounded MT Bold" panose="020F0704030504030204" pitchFamily="34" charset="0"/>
                <a:ea typeface="+mj-ea"/>
                <a:cs typeface="+mj-cs"/>
              </a:rPr>
              <a:t>Alquenos</a:t>
            </a:r>
            <a:endParaRPr lang="es-ES" altLang="es-MX" sz="2800" b="1" dirty="0">
              <a:latin typeface="Arial Rounded MT Bold" panose="020F0704030504030204" pitchFamily="34" charset="0"/>
              <a:ea typeface="+mj-ea"/>
              <a:cs typeface="+mj-cs"/>
            </a:endParaRPr>
          </a:p>
        </p:txBody>
      </p:sp>
      <p:graphicFrame>
        <p:nvGraphicFramePr>
          <p:cNvPr id="22" name="Tabla 21"/>
          <p:cNvGraphicFramePr>
            <a:graphicFrameLocks noGrp="1"/>
          </p:cNvGraphicFramePr>
          <p:nvPr>
            <p:extLst/>
          </p:nvPr>
        </p:nvGraphicFramePr>
        <p:xfrm>
          <a:off x="812132" y="3843364"/>
          <a:ext cx="10515599" cy="1938533"/>
        </p:xfrm>
        <a:graphic>
          <a:graphicData uri="http://schemas.openxmlformats.org/drawingml/2006/table">
            <a:tbl>
              <a:tblPr firstRow="1" firstCol="1" bandRow="1"/>
              <a:tblGrid>
                <a:gridCol w="2134188"/>
                <a:gridCol w="2134188"/>
                <a:gridCol w="2798171"/>
                <a:gridCol w="3449052"/>
              </a:tblGrid>
              <a:tr h="1553523">
                <a:tc>
                  <a:txBody>
                    <a:bodyPr/>
                    <a:lstStyle/>
                    <a:p>
                      <a:pPr algn="ctr">
                        <a:lnSpc>
                          <a:spcPct val="107000"/>
                        </a:lnSpc>
                        <a:spcAft>
                          <a:spcPts val="0"/>
                        </a:spcAft>
                      </a:pPr>
                      <a:endParaRPr lang="es-MX" sz="800" dirty="0">
                        <a:effectLst/>
                        <a:latin typeface="Arial" panose="020B0604020202020204" pitchFamily="34" charset="0"/>
                        <a:ea typeface="Times New Roman" panose="02020603050405020304" pitchFamily="18" charset="0"/>
                      </a:endParaRPr>
                    </a:p>
                  </a:txBody>
                  <a:tcPr marL="68477" marR="684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s-MX" sz="1200">
                        <a:effectLst/>
                        <a:latin typeface="Arial" panose="020B0604020202020204" pitchFamily="34" charset="0"/>
                        <a:ea typeface="Times New Roman" panose="02020603050405020304" pitchFamily="18" charset="0"/>
                      </a:endParaRPr>
                    </a:p>
                  </a:txBody>
                  <a:tcPr marL="68477" marR="684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0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a:effectLst/>
                        <a:latin typeface="Arial" panose="020B0604020202020204" pitchFamily="34" charset="0"/>
                        <a:ea typeface="Times New Roman" panose="02020603050405020304" pitchFamily="18" charset="0"/>
                      </a:endParaRPr>
                    </a:p>
                  </a:txBody>
                  <a:tcPr marL="68477" marR="684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s-MX" sz="1200" dirty="0">
                        <a:effectLst/>
                        <a:latin typeface="Arial" panose="020B0604020202020204" pitchFamily="34" charset="0"/>
                        <a:ea typeface="Times New Roman" panose="02020603050405020304" pitchFamily="18" charset="0"/>
                      </a:endParaRPr>
                    </a:p>
                  </a:txBody>
                  <a:tcPr marL="68477" marR="684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5010">
                <a:tc>
                  <a:txBody>
                    <a:bodyPr/>
                    <a:lstStyle/>
                    <a:p>
                      <a:pPr algn="ctr">
                        <a:lnSpc>
                          <a:spcPct val="107000"/>
                        </a:lnSpc>
                        <a:spcAft>
                          <a:spcPts val="0"/>
                        </a:spcAft>
                      </a:pPr>
                      <a:r>
                        <a:rPr lang="es-MX" sz="2000">
                          <a:effectLst/>
                          <a:latin typeface="Arial" panose="020B0604020202020204" pitchFamily="34" charset="0"/>
                          <a:ea typeface="Times New Roman" panose="02020603050405020304" pitchFamily="18" charset="0"/>
                        </a:rPr>
                        <a:t>cis-2-buteno</a:t>
                      </a:r>
                      <a:endParaRPr lang="es-MX" sz="1200">
                        <a:effectLst/>
                        <a:latin typeface="Times New Roman" panose="02020603050405020304" pitchFamily="18" charset="0"/>
                        <a:ea typeface="Times New Roman" panose="02020603050405020304" pitchFamily="18"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000">
                          <a:effectLst/>
                          <a:latin typeface="Arial" panose="020B0604020202020204" pitchFamily="34" charset="0"/>
                          <a:ea typeface="Times New Roman" panose="02020603050405020304" pitchFamily="18" charset="0"/>
                        </a:rPr>
                        <a:t>trans-2-buteno</a:t>
                      </a:r>
                      <a:endParaRPr lang="es-MX" sz="1200">
                        <a:effectLst/>
                        <a:latin typeface="Times New Roman" panose="02020603050405020304" pitchFamily="18" charset="0"/>
                        <a:ea typeface="Times New Roman" panose="02020603050405020304" pitchFamily="18"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000">
                          <a:effectLst/>
                          <a:latin typeface="Arial" panose="020B0604020202020204" pitchFamily="34" charset="0"/>
                          <a:ea typeface="Times New Roman" panose="02020603050405020304" pitchFamily="18" charset="0"/>
                        </a:rPr>
                        <a:t>cis-2-hexeno</a:t>
                      </a:r>
                      <a:endParaRPr lang="es-MX" sz="1200">
                        <a:effectLst/>
                        <a:latin typeface="Times New Roman" panose="02020603050405020304" pitchFamily="18" charset="0"/>
                        <a:ea typeface="Times New Roman" panose="02020603050405020304" pitchFamily="18"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000" dirty="0">
                          <a:effectLst/>
                          <a:latin typeface="Arial" panose="020B0604020202020204" pitchFamily="34" charset="0"/>
                          <a:ea typeface="Times New Roman" panose="02020603050405020304" pitchFamily="18" charset="0"/>
                        </a:rPr>
                        <a:t>trans-2-hexeno</a:t>
                      </a:r>
                      <a:endParaRPr lang="es-MX" sz="1200" dirty="0">
                        <a:effectLst/>
                        <a:latin typeface="Times New Roman" panose="02020603050405020304" pitchFamily="18" charset="0"/>
                        <a:ea typeface="Times New Roman" panose="02020603050405020304" pitchFamily="18"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Rectangle 2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nvPr>
        </p:nvGraphicFramePr>
        <p:xfrm>
          <a:off x="920405" y="3987920"/>
          <a:ext cx="2000250" cy="1362075"/>
        </p:xfrm>
        <a:graphic>
          <a:graphicData uri="http://schemas.openxmlformats.org/presentationml/2006/ole">
            <mc:AlternateContent xmlns:mc="http://schemas.openxmlformats.org/markup-compatibility/2006">
              <mc:Choice xmlns:v="urn:schemas-microsoft-com:vml" Requires="v">
                <p:oleObj spid="_x0000_s111758" name="ChemSketch" r:id="rId3" imgW="2000226" imgH="1362217" progId="ACD.ChemSketch.20">
                  <p:embed/>
                </p:oleObj>
              </mc:Choice>
              <mc:Fallback>
                <p:oleObj name="ChemSketch" r:id="rId3" imgW="2000226" imgH="1362217"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405" y="3987920"/>
                        <a:ext cx="2000250" cy="1362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8" name="Objeto 7"/>
          <p:cNvGraphicFramePr>
            <a:graphicFrameLocks noChangeAspect="1"/>
          </p:cNvGraphicFramePr>
          <p:nvPr>
            <p:extLst/>
          </p:nvPr>
        </p:nvGraphicFramePr>
        <p:xfrm>
          <a:off x="3002204" y="3964107"/>
          <a:ext cx="2000250" cy="1409700"/>
        </p:xfrm>
        <a:graphic>
          <a:graphicData uri="http://schemas.openxmlformats.org/presentationml/2006/ole">
            <mc:AlternateContent xmlns:mc="http://schemas.openxmlformats.org/markup-compatibility/2006">
              <mc:Choice xmlns:v="urn:schemas-microsoft-com:vml" Requires="v">
                <p:oleObj spid="_x0000_s111759" name="ChemSketch" r:id="rId5" imgW="2000226" imgH="1409607" progId="ACD.ChemSketch.20">
                  <p:embed/>
                </p:oleObj>
              </mc:Choice>
              <mc:Fallback>
                <p:oleObj name="ChemSketch" r:id="rId5" imgW="2000226" imgH="1409607" progId="ACD.ChemSketch.2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02204" y="3964107"/>
                        <a:ext cx="2000250" cy="1409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3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 name="Objeto 10"/>
          <p:cNvGraphicFramePr>
            <a:graphicFrameLocks noChangeAspect="1"/>
          </p:cNvGraphicFramePr>
          <p:nvPr>
            <p:extLst/>
          </p:nvPr>
        </p:nvGraphicFramePr>
        <p:xfrm>
          <a:off x="8037095" y="4349869"/>
          <a:ext cx="3190875" cy="638175"/>
        </p:xfrm>
        <a:graphic>
          <a:graphicData uri="http://schemas.openxmlformats.org/presentationml/2006/ole">
            <mc:AlternateContent xmlns:mc="http://schemas.openxmlformats.org/markup-compatibility/2006">
              <mc:Choice xmlns:v="urn:schemas-microsoft-com:vml" Requires="v">
                <p:oleObj spid="_x0000_s111760" name="ChemSketch" r:id="rId7" imgW="3190905" imgH="638331" progId="ACD.ChemSketch.20">
                  <p:embed/>
                </p:oleObj>
              </mc:Choice>
              <mc:Fallback>
                <p:oleObj name="ChemSketch" r:id="rId7" imgW="3190905" imgH="638331" progId="ACD.ChemSketch.2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37095" y="4349869"/>
                        <a:ext cx="3190875" cy="638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Rectangle 32"/>
          <p:cNvSpPr>
            <a:spLocks noChangeArrowheads="1"/>
          </p:cNvSpPr>
          <p:nvPr/>
        </p:nvSpPr>
        <p:spPr bwMode="auto">
          <a:xfrm>
            <a:off x="5110727" y="43531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3" name="Objeto 12"/>
          <p:cNvGraphicFramePr>
            <a:graphicFrameLocks noChangeAspect="1"/>
          </p:cNvGraphicFramePr>
          <p:nvPr>
            <p:extLst/>
          </p:nvPr>
        </p:nvGraphicFramePr>
        <p:xfrm>
          <a:off x="5110727" y="4349869"/>
          <a:ext cx="2743200" cy="765273"/>
        </p:xfrm>
        <a:graphic>
          <a:graphicData uri="http://schemas.openxmlformats.org/presentationml/2006/ole">
            <mc:AlternateContent xmlns:mc="http://schemas.openxmlformats.org/markup-compatibility/2006">
              <mc:Choice xmlns:v="urn:schemas-microsoft-com:vml" Requires="v">
                <p:oleObj spid="_x0000_s111761" name="ChemSketch" r:id="rId9" imgW="2743131" imgH="800219" progId="ACD.ChemSketch.20">
                  <p:embed/>
                </p:oleObj>
              </mc:Choice>
              <mc:Fallback>
                <p:oleObj name="ChemSketch" r:id="rId9" imgW="2743131" imgH="800219" progId="ACD.ChemSketch.20">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10727" y="4349869"/>
                        <a:ext cx="2743200" cy="765273"/>
                      </a:xfrm>
                      <a:prstGeom prst="rect">
                        <a:avLst/>
                      </a:prstGeom>
                      <a:noFill/>
                    </p:spPr>
                  </p:pic>
                </p:oleObj>
              </mc:Fallback>
            </mc:AlternateContent>
          </a:graphicData>
        </a:graphic>
      </p:graphicFrame>
    </p:spTree>
    <p:extLst>
      <p:ext uri="{BB962C8B-B14F-4D97-AF65-F5344CB8AC3E}">
        <p14:creationId xmlns:p14="http://schemas.microsoft.com/office/powerpoint/2010/main" val="26783387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298078" y="1281896"/>
            <a:ext cx="9411645" cy="1942957"/>
          </a:xfrm>
          <a:prstGeom prst="rect">
            <a:avLst/>
          </a:prstGeom>
          <a:solidFill>
            <a:schemeClr val="accent6">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lgn="just">
              <a:spcBef>
                <a:spcPct val="20000"/>
              </a:spcBef>
              <a:buFont typeface="Arial" pitchFamily="34" charset="0"/>
              <a:buNone/>
            </a:pPr>
            <a:r>
              <a:rPr lang="es-MX" altLang="es-MX" sz="22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Los cicloalquenos también son hidrocarburos muy comunes. A menos que el anillo sea muy grande, los cicloalquenos adoptan siempre la disposición cis, el cual generalmente se omite en el nombre. En un anillo grande, puede existir un enlace doble con disposición trans, dando lugar a un trans-</a:t>
            </a:r>
            <a:r>
              <a:rPr lang="es-MX" altLang="es-MX" sz="2200" dirty="0" err="1"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cicloalqueno</a:t>
            </a:r>
            <a:r>
              <a:rPr lang="es-MX" altLang="es-MX" sz="22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a:t>
            </a:r>
            <a:endParaRPr lang="es-MX" altLang="es-MX" sz="22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6" name="Subtitle 2"/>
          <p:cNvSpPr txBox="1">
            <a:spLocks/>
          </p:cNvSpPr>
          <p:nvPr/>
        </p:nvSpPr>
        <p:spPr>
          <a:xfrm>
            <a:off x="1292257" y="3621353"/>
            <a:ext cx="9505226" cy="2526632"/>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9" name="Rectangle 2"/>
          <p:cNvSpPr>
            <a:spLocks noChangeArrowheads="1"/>
          </p:cNvSpPr>
          <p:nvPr/>
        </p:nvSpPr>
        <p:spPr bwMode="auto">
          <a:xfrm>
            <a:off x="4247146" y="400883"/>
            <a:ext cx="2854633" cy="480131"/>
          </a:xfrm>
          <a:prstGeom prst="rect">
            <a:avLst/>
          </a:prstGeom>
          <a:solidFill>
            <a:schemeClr val="accent4">
              <a:lumMod val="60000"/>
              <a:lumOff val="40000"/>
            </a:scheme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ctr">
              <a:lnSpc>
                <a:spcPct val="90000"/>
              </a:lnSpc>
              <a:spcBef>
                <a:spcPct val="0"/>
              </a:spcBef>
              <a:buFont typeface="Arial" panose="020B0604020202020204" pitchFamily="34" charset="0"/>
              <a:buNone/>
            </a:pPr>
            <a:r>
              <a:rPr lang="es-MX" altLang="es-MX" sz="2800" b="1" dirty="0">
                <a:latin typeface="Arial Rounded MT Bold" panose="020F0704030504030204" pitchFamily="34" charset="0"/>
                <a:ea typeface="+mj-ea"/>
                <a:cs typeface="+mj-cs"/>
              </a:rPr>
              <a:t>Alquenos</a:t>
            </a:r>
            <a:endParaRPr lang="es-ES" altLang="es-MX" sz="2800" b="1" dirty="0">
              <a:latin typeface="Arial Rounded MT Bold" panose="020F0704030504030204" pitchFamily="34" charset="0"/>
              <a:ea typeface="+mj-ea"/>
              <a:cs typeface="+mj-cs"/>
            </a:endParaRPr>
          </a:p>
        </p:txBody>
      </p:sp>
      <p:graphicFrame>
        <p:nvGraphicFramePr>
          <p:cNvPr id="22" name="Tabla 21"/>
          <p:cNvGraphicFramePr>
            <a:graphicFrameLocks noGrp="1"/>
          </p:cNvGraphicFramePr>
          <p:nvPr>
            <p:extLst/>
          </p:nvPr>
        </p:nvGraphicFramePr>
        <p:xfrm>
          <a:off x="1475878" y="3855396"/>
          <a:ext cx="9137984" cy="1938533"/>
        </p:xfrm>
        <a:graphic>
          <a:graphicData uri="http://schemas.openxmlformats.org/drawingml/2006/table">
            <a:tbl>
              <a:tblPr firstRow="1" firstCol="1" bandRow="1"/>
              <a:tblGrid>
                <a:gridCol w="3062036"/>
                <a:gridCol w="2971800"/>
                <a:gridCol w="3104148"/>
              </a:tblGrid>
              <a:tr h="1553523">
                <a:tc>
                  <a:txBody>
                    <a:bodyPr/>
                    <a:lstStyle/>
                    <a:p>
                      <a:pPr algn="ctr">
                        <a:lnSpc>
                          <a:spcPct val="107000"/>
                        </a:lnSpc>
                        <a:spcAft>
                          <a:spcPts val="0"/>
                        </a:spcAft>
                      </a:pPr>
                      <a:endParaRPr lang="es-MX" sz="800" dirty="0">
                        <a:effectLst/>
                        <a:latin typeface="Arial" panose="020B0604020202020204" pitchFamily="34" charset="0"/>
                        <a:ea typeface="Times New Roman" panose="02020603050405020304" pitchFamily="18" charset="0"/>
                      </a:endParaRPr>
                    </a:p>
                  </a:txBody>
                  <a:tcPr marL="68477" marR="684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s-MX" sz="1200" dirty="0">
                        <a:effectLst/>
                        <a:latin typeface="Arial" panose="020B0604020202020204" pitchFamily="34" charset="0"/>
                        <a:ea typeface="Times New Roman" panose="02020603050405020304" pitchFamily="18" charset="0"/>
                      </a:endParaRPr>
                    </a:p>
                  </a:txBody>
                  <a:tcPr marL="68477" marR="684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0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a:effectLst/>
                        <a:latin typeface="Arial" panose="020B0604020202020204" pitchFamily="34" charset="0"/>
                        <a:ea typeface="Times New Roman" panose="02020603050405020304" pitchFamily="18" charset="0"/>
                      </a:endParaRPr>
                    </a:p>
                  </a:txBody>
                  <a:tcPr marL="68477" marR="684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5010">
                <a:tc>
                  <a:txBody>
                    <a:bodyPr/>
                    <a:lstStyle/>
                    <a:p>
                      <a:pPr algn="ctr">
                        <a:lnSpc>
                          <a:spcPct val="107000"/>
                        </a:lnSpc>
                        <a:spcAft>
                          <a:spcPts val="0"/>
                        </a:spcAft>
                      </a:pPr>
                      <a:r>
                        <a:rPr lang="es-MX" sz="2000" dirty="0" err="1" smtClean="0">
                          <a:effectLst/>
                          <a:latin typeface="Arial" panose="020B0604020202020204" pitchFamily="34" charset="0"/>
                          <a:ea typeface="Times New Roman" panose="02020603050405020304" pitchFamily="18" charset="0"/>
                        </a:rPr>
                        <a:t>ciclopenteno</a:t>
                      </a:r>
                      <a:endParaRPr lang="es-MX" sz="1200" dirty="0">
                        <a:effectLst/>
                        <a:latin typeface="Times New Roman" panose="02020603050405020304" pitchFamily="18" charset="0"/>
                        <a:ea typeface="Times New Roman" panose="02020603050405020304" pitchFamily="18"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000" dirty="0" err="1" smtClean="0">
                          <a:effectLst/>
                          <a:latin typeface="Arial" panose="020B0604020202020204" pitchFamily="34" charset="0"/>
                          <a:ea typeface="Times New Roman" panose="02020603050405020304" pitchFamily="18" charset="0"/>
                        </a:rPr>
                        <a:t>ciclohexeno</a:t>
                      </a:r>
                      <a:endParaRPr lang="es-MX" sz="1200" dirty="0">
                        <a:effectLst/>
                        <a:latin typeface="Times New Roman" panose="02020603050405020304" pitchFamily="18" charset="0"/>
                        <a:ea typeface="Times New Roman" panose="02020603050405020304" pitchFamily="18"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000" dirty="0" err="1" smtClean="0">
                          <a:effectLst/>
                          <a:latin typeface="Arial" panose="020B0604020202020204" pitchFamily="34" charset="0"/>
                          <a:ea typeface="Times New Roman" panose="02020603050405020304" pitchFamily="18" charset="0"/>
                        </a:rPr>
                        <a:t>trans-ciclodeceno</a:t>
                      </a:r>
                      <a:endParaRPr lang="es-MX" sz="1200" dirty="0">
                        <a:effectLst/>
                        <a:latin typeface="Times New Roman" panose="02020603050405020304" pitchFamily="18" charset="0"/>
                        <a:ea typeface="Times New Roman" panose="02020603050405020304" pitchFamily="18"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Rectangle 2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nvPr>
        </p:nvGraphicFramePr>
        <p:xfrm>
          <a:off x="2248071" y="3977607"/>
          <a:ext cx="1436688" cy="1325563"/>
        </p:xfrm>
        <a:graphic>
          <a:graphicData uri="http://schemas.openxmlformats.org/presentationml/2006/ole">
            <mc:AlternateContent xmlns:mc="http://schemas.openxmlformats.org/markup-compatibility/2006">
              <mc:Choice xmlns:v="urn:schemas-microsoft-com:vml" Requires="v">
                <p:oleObj spid="_x0000_s112747" name="ChemSketch" r:id="rId3" imgW="1437120" imgH="1326240" progId="ACD.ChemSketch.20">
                  <p:embed/>
                </p:oleObj>
              </mc:Choice>
              <mc:Fallback>
                <p:oleObj name="ChemSketch" r:id="rId3" imgW="1437120" imgH="1326240" progId="ACD.ChemSketch.20">
                  <p:embed/>
                  <p:pic>
                    <p:nvPicPr>
                      <p:cNvPr id="0" name=""/>
                      <p:cNvPicPr>
                        <a:picLocks noChangeAspect="1" noChangeArrowheads="1"/>
                      </p:cNvPicPr>
                      <p:nvPr/>
                    </p:nvPicPr>
                    <p:blipFill>
                      <a:blip r:embed="rId4"/>
                      <a:srcRect/>
                      <a:stretch>
                        <a:fillRect/>
                      </a:stretch>
                    </p:blipFill>
                    <p:spPr bwMode="auto">
                      <a:xfrm>
                        <a:off x="2248071" y="3977607"/>
                        <a:ext cx="1436688" cy="1325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3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32"/>
          <p:cNvSpPr>
            <a:spLocks noChangeArrowheads="1"/>
          </p:cNvSpPr>
          <p:nvPr/>
        </p:nvSpPr>
        <p:spPr bwMode="auto">
          <a:xfrm>
            <a:off x="5110727" y="43531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5" name="Objeto 14"/>
          <p:cNvGraphicFramePr>
            <a:graphicFrameLocks noChangeAspect="1"/>
          </p:cNvGraphicFramePr>
          <p:nvPr>
            <p:extLst/>
          </p:nvPr>
        </p:nvGraphicFramePr>
        <p:xfrm>
          <a:off x="5429421" y="4018882"/>
          <a:ext cx="1317625" cy="1325563"/>
        </p:xfrm>
        <a:graphic>
          <a:graphicData uri="http://schemas.openxmlformats.org/presentationml/2006/ole">
            <mc:AlternateContent xmlns:mc="http://schemas.openxmlformats.org/markup-compatibility/2006">
              <mc:Choice xmlns:v="urn:schemas-microsoft-com:vml" Requires="v">
                <p:oleObj spid="_x0000_s112748" name="ChemSketch" r:id="rId5" imgW="1318320" imgH="1326240" progId="ACD.ChemSketch.20">
                  <p:embed/>
                </p:oleObj>
              </mc:Choice>
              <mc:Fallback>
                <p:oleObj name="ChemSketch" r:id="rId5" imgW="1318320" imgH="1326240" progId="ACD.ChemSketch.20">
                  <p:embed/>
                  <p:pic>
                    <p:nvPicPr>
                      <p:cNvPr id="0" name=""/>
                      <p:cNvPicPr>
                        <a:picLocks noChangeAspect="1" noChangeArrowheads="1"/>
                      </p:cNvPicPr>
                      <p:nvPr/>
                    </p:nvPicPr>
                    <p:blipFill>
                      <a:blip r:embed="rId6"/>
                      <a:srcRect/>
                      <a:stretch>
                        <a:fillRect/>
                      </a:stretch>
                    </p:blipFill>
                    <p:spPr bwMode="auto">
                      <a:xfrm>
                        <a:off x="5429421" y="4018882"/>
                        <a:ext cx="1317625" cy="1325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to 15"/>
          <p:cNvGraphicFramePr>
            <a:graphicFrameLocks noChangeAspect="1"/>
          </p:cNvGraphicFramePr>
          <p:nvPr>
            <p:extLst/>
          </p:nvPr>
        </p:nvGraphicFramePr>
        <p:xfrm>
          <a:off x="7969421" y="3904582"/>
          <a:ext cx="2171700" cy="1422400"/>
        </p:xfrm>
        <a:graphic>
          <a:graphicData uri="http://schemas.openxmlformats.org/presentationml/2006/ole">
            <mc:AlternateContent xmlns:mc="http://schemas.openxmlformats.org/markup-compatibility/2006">
              <mc:Choice xmlns:v="urn:schemas-microsoft-com:vml" Requires="v">
                <p:oleObj spid="_x0000_s112749" name="ChemSketch" r:id="rId7" imgW="2171880" imgH="1423080" progId="ACD.ChemSketch.20">
                  <p:embed/>
                </p:oleObj>
              </mc:Choice>
              <mc:Fallback>
                <p:oleObj name="ChemSketch" r:id="rId7" imgW="2171880" imgH="1423080" progId="ACD.ChemSketch.20">
                  <p:embed/>
                  <p:pic>
                    <p:nvPicPr>
                      <p:cNvPr id="0" name=""/>
                      <p:cNvPicPr>
                        <a:picLocks noChangeAspect="1" noChangeArrowheads="1"/>
                      </p:cNvPicPr>
                      <p:nvPr/>
                    </p:nvPicPr>
                    <p:blipFill>
                      <a:blip r:embed="rId8"/>
                      <a:srcRect/>
                      <a:stretch>
                        <a:fillRect/>
                      </a:stretch>
                    </p:blipFill>
                    <p:spPr bwMode="auto">
                      <a:xfrm>
                        <a:off x="7969421" y="3904582"/>
                        <a:ext cx="2171700" cy="1422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3639704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765544" y="1957396"/>
            <a:ext cx="10760149" cy="1854458"/>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200" dirty="0">
                <a:solidFill>
                  <a:schemeClr val="tx1"/>
                </a:solidFill>
                <a:effectLst>
                  <a:outerShdw blurRad="38100" dist="38100" dir="2700000" algn="tl">
                    <a:srgbClr val="000000">
                      <a:alpha val="43137"/>
                    </a:srgbClr>
                  </a:outerShdw>
                </a:effectLst>
                <a:latin typeface="Arial Rounded MT Bold" panose="020F0704030504030204" pitchFamily="34" charset="0"/>
              </a:rPr>
              <a:t>Debido a que el doble enlace carbono-carbono se convierte fácilmente en otros grupos funcionales, los alquenos son intermediarios importantes para la síntesis de polímeros, productos farmacéuticos, pesticidas y otros productos químicos importantes. El etileno es el compuesto orgánico que más se produce, alrededor de 72 millones de TM por año en todo el mundo.</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7" name="Rectangle 2"/>
          <p:cNvSpPr>
            <a:spLocks noChangeArrowheads="1"/>
          </p:cNvSpPr>
          <p:nvPr/>
        </p:nvSpPr>
        <p:spPr bwMode="auto">
          <a:xfrm>
            <a:off x="2867582" y="579179"/>
            <a:ext cx="6337300" cy="867930"/>
          </a:xfrm>
          <a:prstGeom prst="rect">
            <a:avLst/>
          </a:prstGeom>
          <a:solidFill>
            <a:schemeClr val="accent4">
              <a:lumMod val="60000"/>
              <a:lumOff val="40000"/>
            </a:scheme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ctr">
              <a:lnSpc>
                <a:spcPct val="90000"/>
              </a:lnSpc>
              <a:spcBef>
                <a:spcPct val="0"/>
              </a:spcBef>
              <a:buFont typeface="Arial" panose="020B0604020202020204" pitchFamily="34" charset="0"/>
              <a:buNone/>
            </a:pPr>
            <a:r>
              <a:rPr lang="es-MX" altLang="es-MX" sz="2800" b="1" dirty="0">
                <a:latin typeface="Arial Rounded MT Bold" panose="020F0704030504030204" pitchFamily="34" charset="0"/>
                <a:ea typeface="+mj-ea"/>
                <a:cs typeface="+mj-cs"/>
              </a:rPr>
              <a:t>Propiedades y aplicaciones más importantes de los alquenos</a:t>
            </a:r>
            <a:endParaRPr lang="es-ES" altLang="es-MX" sz="2800" b="1" dirty="0">
              <a:latin typeface="Arial Rounded MT Bold" panose="020F0704030504030204" pitchFamily="34" charset="0"/>
              <a:ea typeface="+mj-ea"/>
              <a:cs typeface="+mj-cs"/>
            </a:endParaRPr>
          </a:p>
        </p:txBody>
      </p:sp>
      <p:sp>
        <p:nvSpPr>
          <p:cNvPr id="8" name="Subtitle 2"/>
          <p:cNvSpPr txBox="1">
            <a:spLocks/>
          </p:cNvSpPr>
          <p:nvPr/>
        </p:nvSpPr>
        <p:spPr>
          <a:xfrm>
            <a:off x="765544" y="4411270"/>
            <a:ext cx="10760149" cy="1448108"/>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200" noProof="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La mayor parte del etileno se polimeriza para obtener unas 40 millones de TM de polietileno al año. El etileno restante se utiliza para sintetizar una amplia variedad de compuestos orgánicos, incluyendo etanol, ácido acético, etilenglicol y cloruro de vinilo.</a:t>
            </a:r>
            <a:endParaRPr kumimoji="0" lang="en-US" sz="22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Tree>
    <p:extLst>
      <p:ext uri="{BB962C8B-B14F-4D97-AF65-F5344CB8AC3E}">
        <p14:creationId xmlns:p14="http://schemas.microsoft.com/office/powerpoint/2010/main" val="40862567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083264" y="2083050"/>
            <a:ext cx="3495836" cy="2765675"/>
          </a:xfrm>
          <a:prstGeom prst="rect">
            <a:avLst/>
          </a:prstGeom>
          <a:solidFill>
            <a:schemeClr val="accent6">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lgn="just">
              <a:spcBef>
                <a:spcPct val="20000"/>
              </a:spcBef>
              <a:buFont typeface="Arial" pitchFamily="34" charset="0"/>
              <a:buNone/>
            </a:pPr>
            <a:r>
              <a:rPr lang="es-MX" altLang="es-MX" sz="22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El etileno y el propileno son las sustancias orgánicas con mayor volumen industrial; pueden ser usados para sintetizar una amplia variedad de compuestos útiles.</a:t>
            </a:r>
            <a:endParaRPr lang="es-MX" altLang="es-MX" sz="22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6" name="Subtitle 2"/>
          <p:cNvSpPr txBox="1">
            <a:spLocks/>
          </p:cNvSpPr>
          <p:nvPr/>
        </p:nvSpPr>
        <p:spPr>
          <a:xfrm>
            <a:off x="4920916" y="1532999"/>
            <a:ext cx="6268453" cy="4969042"/>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9" name="Rectangle 2"/>
          <p:cNvSpPr>
            <a:spLocks noChangeArrowheads="1"/>
          </p:cNvSpPr>
          <p:nvPr/>
        </p:nvSpPr>
        <p:spPr bwMode="auto">
          <a:xfrm>
            <a:off x="2286437" y="248152"/>
            <a:ext cx="7405240"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kern="0" dirty="0" smtClean="0">
                <a:solidFill>
                  <a:schemeClr val="tx1"/>
                </a:solidFill>
                <a:latin typeface="Arial Rounded MT Bold" panose="020F0704030504030204" pitchFamily="34" charset="0"/>
                <a:cs typeface="Arial" panose="020B0604020202020204" pitchFamily="34" charset="0"/>
              </a:rPr>
              <a:t>Aplicaciones de los alquenos</a:t>
            </a:r>
            <a:endParaRPr kumimoji="0" lang="es-ES" altLang="es-MX" sz="3600" b="1" u="none" strike="noStrike" kern="0" cap="none" spc="0" normalizeH="0" baseline="0" noProof="0" dirty="0" smtClean="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3" name="Rectangle 2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nvPr>
        </p:nvGraphicFramePr>
        <p:xfrm>
          <a:off x="5012908" y="1728195"/>
          <a:ext cx="6051550" cy="4657725"/>
        </p:xfrm>
        <a:graphic>
          <a:graphicData uri="http://schemas.openxmlformats.org/presentationml/2006/ole">
            <mc:AlternateContent xmlns:mc="http://schemas.openxmlformats.org/markup-compatibility/2006">
              <mc:Choice xmlns:v="urn:schemas-microsoft-com:vml" Requires="v">
                <p:oleObj spid="_x0000_s113701" name="ChemSketch" r:id="rId3" imgW="6050880" imgH="4657680" progId="ACD.ChemSketch.20">
                  <p:embed/>
                </p:oleObj>
              </mc:Choice>
              <mc:Fallback>
                <p:oleObj name="ChemSketch" r:id="rId3" imgW="6050880" imgH="4657680" progId="ACD.ChemSketch.20">
                  <p:embed/>
                  <p:pic>
                    <p:nvPicPr>
                      <p:cNvPr id="0" name=""/>
                      <p:cNvPicPr>
                        <a:picLocks noChangeAspect="1" noChangeArrowheads="1"/>
                      </p:cNvPicPr>
                      <p:nvPr/>
                    </p:nvPicPr>
                    <p:blipFill>
                      <a:blip r:embed="rId4"/>
                      <a:srcRect/>
                      <a:stretch>
                        <a:fillRect/>
                      </a:stretch>
                    </p:blipFill>
                    <p:spPr bwMode="auto">
                      <a:xfrm>
                        <a:off x="5012908" y="1728195"/>
                        <a:ext cx="6051550" cy="4657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3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32"/>
          <p:cNvSpPr>
            <a:spLocks noChangeArrowheads="1"/>
          </p:cNvSpPr>
          <p:nvPr/>
        </p:nvSpPr>
        <p:spPr bwMode="auto">
          <a:xfrm>
            <a:off x="5110727" y="43531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8301789" y="1078324"/>
            <a:ext cx="2477635" cy="338554"/>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b="1" kern="0" dirty="0" smtClean="0">
                <a:solidFill>
                  <a:schemeClr val="tx1"/>
                </a:solidFill>
                <a:latin typeface="Arial Rounded MT Bold" panose="020F0704030504030204" pitchFamily="34" charset="0"/>
                <a:cs typeface="Arial" panose="020B0604020202020204" pitchFamily="34" charset="0"/>
              </a:rPr>
              <a:t>Derivados del etileno</a:t>
            </a:r>
            <a:endParaRPr kumimoji="0" lang="es-ES" altLang="es-MX" b="1" u="none" strike="noStrike" kern="0" cap="none" spc="0" normalizeH="0" baseline="0" noProof="0" dirty="0" smtClean="0">
              <a:ln>
                <a:noFill/>
              </a:ln>
              <a:solidFill>
                <a:schemeClr val="tx1"/>
              </a:solidFill>
              <a:effectLst/>
              <a:uLnTx/>
              <a:uFillTx/>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4882846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842633" y="2148898"/>
            <a:ext cx="3495836" cy="2765675"/>
          </a:xfrm>
          <a:prstGeom prst="rect">
            <a:avLst/>
          </a:prstGeom>
          <a:solidFill>
            <a:schemeClr val="accent6">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lgn="just">
              <a:spcBef>
                <a:spcPct val="20000"/>
              </a:spcBef>
              <a:buFont typeface="Arial" pitchFamily="34" charset="0"/>
              <a:buNone/>
            </a:pPr>
            <a:r>
              <a:rPr lang="es-MX" altLang="es-MX" sz="22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El etileno y el propileno son las sustancias orgánicas con mayor volumen industrial; pueden ser usados para sintetizar una amplia variedad de compuestos útiles.</a:t>
            </a:r>
            <a:endParaRPr lang="es-MX" altLang="es-MX" sz="22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6" name="Subtitle 2"/>
          <p:cNvSpPr txBox="1">
            <a:spLocks/>
          </p:cNvSpPr>
          <p:nvPr/>
        </p:nvSpPr>
        <p:spPr>
          <a:xfrm>
            <a:off x="4553346" y="2148898"/>
            <a:ext cx="7045097" cy="4137278"/>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9" name="Rectangle 2"/>
          <p:cNvSpPr>
            <a:spLocks noChangeArrowheads="1"/>
          </p:cNvSpPr>
          <p:nvPr/>
        </p:nvSpPr>
        <p:spPr bwMode="auto">
          <a:xfrm>
            <a:off x="2370657" y="348671"/>
            <a:ext cx="7405240"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kern="0" dirty="0" smtClean="0">
                <a:solidFill>
                  <a:schemeClr val="tx1"/>
                </a:solidFill>
                <a:latin typeface="Arial Rounded MT Bold" panose="020F0704030504030204" pitchFamily="34" charset="0"/>
                <a:cs typeface="Arial" panose="020B0604020202020204" pitchFamily="34" charset="0"/>
              </a:rPr>
              <a:t>Aplicaciones de los alquenos</a:t>
            </a:r>
            <a:endParaRPr kumimoji="0" lang="es-ES" altLang="es-MX" sz="3600" b="1" u="none" strike="noStrike" kern="0" cap="none" spc="0" normalizeH="0" baseline="0" noProof="0" dirty="0" smtClean="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3" name="Rectangle 2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nvPr>
        </p:nvGraphicFramePr>
        <p:xfrm>
          <a:off x="4907882" y="2481606"/>
          <a:ext cx="6288088" cy="3471862"/>
        </p:xfrm>
        <a:graphic>
          <a:graphicData uri="http://schemas.openxmlformats.org/presentationml/2006/ole">
            <mc:AlternateContent xmlns:mc="http://schemas.openxmlformats.org/markup-compatibility/2006">
              <mc:Choice xmlns:v="urn:schemas-microsoft-com:vml" Requires="v">
                <p:oleObj spid="_x0000_s114725" name="ChemSketch" r:id="rId3" imgW="6288840" imgH="3471480" progId="ACD.ChemSketch.20">
                  <p:embed/>
                </p:oleObj>
              </mc:Choice>
              <mc:Fallback>
                <p:oleObj name="ChemSketch" r:id="rId3" imgW="6288840" imgH="3471480" progId="ACD.ChemSketch.20">
                  <p:embed/>
                  <p:pic>
                    <p:nvPicPr>
                      <p:cNvPr id="0" name=""/>
                      <p:cNvPicPr>
                        <a:picLocks noChangeAspect="1" noChangeArrowheads="1"/>
                      </p:cNvPicPr>
                      <p:nvPr/>
                    </p:nvPicPr>
                    <p:blipFill>
                      <a:blip r:embed="rId4"/>
                      <a:srcRect/>
                      <a:stretch>
                        <a:fillRect/>
                      </a:stretch>
                    </p:blipFill>
                    <p:spPr bwMode="auto">
                      <a:xfrm>
                        <a:off x="4907882" y="2481606"/>
                        <a:ext cx="6288088" cy="3471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3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32"/>
          <p:cNvSpPr>
            <a:spLocks noChangeArrowheads="1"/>
          </p:cNvSpPr>
          <p:nvPr/>
        </p:nvSpPr>
        <p:spPr bwMode="auto">
          <a:xfrm>
            <a:off x="5110727" y="43531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8349915" y="1461674"/>
            <a:ext cx="2550695" cy="338554"/>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b="1" kern="0" dirty="0" smtClean="0">
                <a:solidFill>
                  <a:schemeClr val="tx1"/>
                </a:solidFill>
                <a:latin typeface="Arial Rounded MT Bold" panose="020F0704030504030204" pitchFamily="34" charset="0"/>
                <a:cs typeface="Arial" panose="020B0604020202020204" pitchFamily="34" charset="0"/>
              </a:rPr>
              <a:t>Derivados del propileno</a:t>
            </a:r>
            <a:endParaRPr kumimoji="0" lang="es-ES" altLang="es-MX" b="1" u="none" strike="noStrike" kern="0" cap="none" spc="0" normalizeH="0" baseline="0" noProof="0" dirty="0" smtClean="0">
              <a:ln>
                <a:noFill/>
              </a:ln>
              <a:solidFill>
                <a:schemeClr val="tx1"/>
              </a:solidFill>
              <a:effectLst/>
              <a:uLnTx/>
              <a:uFillTx/>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26494629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2023353" y="1180996"/>
            <a:ext cx="8677073" cy="1924690"/>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kumimoji="0" lang="es-MX" sz="2200" b="0"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El etileno también sirve como hormona para las plantas, acelerando el proceso de maduración de la fruta; por ejemplo, los tomates se</a:t>
            </a:r>
            <a:r>
              <a:rPr kumimoji="0" lang="es-MX" sz="2200" b="0" u="none" strike="noStrike" kern="1200" cap="none" spc="0" normalizeH="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cosechan y se almacenas verdes, y se someten a una atmósfera que contiene etileno para conseguir que se maduren y se vuelvan rojos antes de ponerlos a la venta.</a:t>
            </a:r>
          </a:p>
          <a:p>
            <a:pPr lvl="0" algn="l">
              <a:defRPr/>
            </a:pPr>
            <a:endParaRPr kumimoji="0" lang="es-MX" sz="2200" b="0" i="1"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5" name="Subtitle 2"/>
          <p:cNvSpPr txBox="1">
            <a:spLocks/>
          </p:cNvSpPr>
          <p:nvPr/>
        </p:nvSpPr>
        <p:spPr>
          <a:xfrm>
            <a:off x="2023353" y="3642689"/>
            <a:ext cx="8677073" cy="1785345"/>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2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De propileno se producen unos 40 millones de TM por año en todo el mundo, de los cuales parte se utilizan para fabricar unos 18 millones de TM de polipropileno, y el resto se utiliza para obtener propilenglicol, acetona, alcohol isopropílico y otros productos químicos orgánicos importantes.</a:t>
            </a:r>
            <a:endParaRPr kumimoji="0" lang="es-MX" sz="2200" b="0"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Tree>
    <p:extLst>
      <p:ext uri="{BB962C8B-B14F-4D97-AF65-F5344CB8AC3E}">
        <p14:creationId xmlns:p14="http://schemas.microsoft.com/office/powerpoint/2010/main" val="42908270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4247146" y="317783"/>
            <a:ext cx="2854633" cy="646331"/>
          </a:xfrm>
          <a:prstGeom prst="rect">
            <a:avLst/>
          </a:prstGeom>
          <a:solidFill>
            <a:schemeClr val="accent5"/>
          </a:solidFill>
          <a:ln w="28575">
            <a:solidFill>
              <a:schemeClr val="accent4"/>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kern="0" dirty="0" smtClean="0">
                <a:solidFill>
                  <a:schemeClr val="tx1"/>
                </a:solidFill>
                <a:latin typeface="Arial Rounded MT Bold" panose="020F0704030504030204" pitchFamily="34" charset="0"/>
                <a:cs typeface="Arial" panose="020B0604020202020204" pitchFamily="34" charset="0"/>
              </a:rPr>
              <a:t>Alquinos</a:t>
            </a:r>
            <a:endParaRPr kumimoji="0" lang="es-ES" altLang="es-MX" sz="3600" b="1" u="none" strike="noStrike" kern="0" cap="none" spc="0" normalizeH="0" baseline="0" noProof="0" dirty="0" smtClean="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2" name="Rectangle 2"/>
          <p:cNvSpPr>
            <a:spLocks noChangeArrowheads="1"/>
          </p:cNvSpPr>
          <p:nvPr/>
        </p:nvSpPr>
        <p:spPr bwMode="auto">
          <a:xfrm>
            <a:off x="1176423" y="1269892"/>
            <a:ext cx="9411645" cy="838481"/>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lgn="just">
              <a:spcBef>
                <a:spcPct val="20000"/>
              </a:spcBef>
              <a:buFont typeface="Arial" pitchFamily="34" charset="0"/>
              <a:buNone/>
            </a:pPr>
            <a:r>
              <a:rPr lang="es-MX" altLang="es-MX" sz="2200" dirty="0">
                <a:effectLst>
                  <a:outerShdw blurRad="38100" dist="38100" dir="2700000" algn="tl">
                    <a:srgbClr val="000000">
                      <a:alpha val="43137"/>
                    </a:srgbClr>
                  </a:outerShdw>
                </a:effectLst>
                <a:latin typeface="Arial Rounded MT Bold" panose="020F0704030504030204" pitchFamily="34" charset="0"/>
              </a:rPr>
              <a:t>Los </a:t>
            </a:r>
            <a:r>
              <a:rPr lang="es-MX" altLang="es-MX" sz="2200" dirty="0" smtClean="0">
                <a:effectLst>
                  <a:outerShdw blurRad="38100" dist="38100" dir="2700000" algn="tl">
                    <a:srgbClr val="000000">
                      <a:alpha val="43137"/>
                    </a:srgbClr>
                  </a:outerShdw>
                </a:effectLst>
                <a:latin typeface="Arial Rounded MT Bold" panose="020F0704030504030204" pitchFamily="34" charset="0"/>
              </a:rPr>
              <a:t>alquinos </a:t>
            </a:r>
            <a:r>
              <a:rPr lang="es-MX" altLang="es-MX" sz="2200" dirty="0">
                <a:effectLst>
                  <a:outerShdw blurRad="38100" dist="38100" dir="2700000" algn="tl">
                    <a:srgbClr val="000000">
                      <a:alpha val="43137"/>
                    </a:srgbClr>
                  </a:outerShdw>
                </a:effectLst>
                <a:latin typeface="Arial Rounded MT Bold" panose="020F0704030504030204" pitchFamily="34" charset="0"/>
              </a:rPr>
              <a:t>son hidrocarburos </a:t>
            </a:r>
            <a:r>
              <a:rPr lang="es-MX" altLang="es-MX" sz="2200" dirty="0" smtClean="0">
                <a:effectLst>
                  <a:outerShdw blurRad="38100" dist="38100" dir="2700000" algn="tl">
                    <a:srgbClr val="000000">
                      <a:alpha val="43137"/>
                    </a:srgbClr>
                  </a:outerShdw>
                </a:effectLst>
                <a:latin typeface="Arial Rounded MT Bold" panose="020F0704030504030204" pitchFamily="34" charset="0"/>
              </a:rPr>
              <a:t>insaturados </a:t>
            </a:r>
            <a:r>
              <a:rPr lang="es-MX" altLang="es-MX" sz="2200" dirty="0">
                <a:effectLst>
                  <a:outerShdw blurRad="38100" dist="38100" dir="2700000" algn="tl">
                    <a:srgbClr val="000000">
                      <a:alpha val="43137"/>
                    </a:srgbClr>
                  </a:outerShdw>
                </a:effectLst>
                <a:latin typeface="Arial Rounded MT Bold" panose="020F0704030504030204" pitchFamily="34" charset="0"/>
              </a:rPr>
              <a:t>de fórmula general </a:t>
            </a:r>
            <a:r>
              <a:rPr lang="es-MX" altLang="es-MX" sz="2200" dirty="0" smtClean="0">
                <a:effectLst>
                  <a:outerShdw blurRad="38100" dist="38100" dir="2700000" algn="tl">
                    <a:srgbClr val="000000">
                      <a:alpha val="43137"/>
                    </a:srgbClr>
                  </a:outerShdw>
                </a:effectLst>
                <a:latin typeface="Arial Rounded MT Bold" panose="020F0704030504030204" pitchFamily="34" charset="0"/>
              </a:rPr>
              <a:t>CnH2n-2, </a:t>
            </a:r>
            <a:r>
              <a:rPr lang="es-MX" altLang="es-MX" sz="2200" dirty="0">
                <a:effectLst>
                  <a:outerShdw blurRad="38100" dist="38100" dir="2700000" algn="tl">
                    <a:srgbClr val="000000">
                      <a:alpha val="43137"/>
                    </a:srgbClr>
                  </a:outerShdw>
                </a:effectLst>
                <a:latin typeface="Arial Rounded MT Bold" panose="020F0704030504030204" pitchFamily="34" charset="0"/>
              </a:rPr>
              <a:t>cuya serie es la siguiente</a:t>
            </a:r>
            <a:r>
              <a:rPr lang="es-MX" altLang="es-MX" sz="2200" dirty="0" smtClean="0">
                <a:effectLst>
                  <a:outerShdw blurRad="38100" dist="38100" dir="2700000" algn="tl">
                    <a:srgbClr val="000000">
                      <a:alpha val="43137"/>
                    </a:srgbClr>
                  </a:outerShdw>
                </a:effectLst>
                <a:latin typeface="Arial Rounded MT Bold" panose="020F0704030504030204" pitchFamily="34" charset="0"/>
              </a:rPr>
              <a:t>:</a:t>
            </a:r>
          </a:p>
          <a:p>
            <a:pPr algn="just">
              <a:spcBef>
                <a:spcPct val="20000"/>
              </a:spcBef>
              <a:buFont typeface="Arial" pitchFamily="34" charset="0"/>
              <a:buNone/>
            </a:pPr>
            <a:endParaRPr lang="es-MX" altLang="es-MX" sz="2200" i="1"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6" name="Subtitle 2"/>
          <p:cNvSpPr txBox="1">
            <a:spLocks/>
          </p:cNvSpPr>
          <p:nvPr/>
        </p:nvSpPr>
        <p:spPr>
          <a:xfrm>
            <a:off x="1971422" y="2414151"/>
            <a:ext cx="8038214" cy="3878365"/>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graphicFrame>
        <p:nvGraphicFramePr>
          <p:cNvPr id="8" name="Tabla 7"/>
          <p:cNvGraphicFramePr>
            <a:graphicFrameLocks noGrp="1"/>
          </p:cNvGraphicFramePr>
          <p:nvPr>
            <p:extLst/>
          </p:nvPr>
        </p:nvGraphicFramePr>
        <p:xfrm>
          <a:off x="2375460" y="2698044"/>
          <a:ext cx="7230139" cy="3413760"/>
        </p:xfrm>
        <a:graphic>
          <a:graphicData uri="http://schemas.openxmlformats.org/drawingml/2006/table">
            <a:tbl>
              <a:tblPr firstRow="1" firstCol="1" lastRow="1" lastCol="1" bandRow="1" bandCol="1"/>
              <a:tblGrid>
                <a:gridCol w="1448952"/>
                <a:gridCol w="3992890"/>
                <a:gridCol w="1788297"/>
              </a:tblGrid>
              <a:tr h="0">
                <a:tc>
                  <a:txBody>
                    <a:bodyPr/>
                    <a:lstStyle/>
                    <a:p>
                      <a:pPr algn="ctr">
                        <a:spcAft>
                          <a:spcPts val="0"/>
                        </a:spcAft>
                      </a:pPr>
                      <a:r>
                        <a:rPr lang="es-MX" sz="1200" b="1" i="0" dirty="0">
                          <a:effectLst/>
                          <a:latin typeface="Arial" panose="020B0604020202020204" pitchFamily="34" charset="0"/>
                          <a:ea typeface="Times New Roman" panose="02020603050405020304" pitchFamily="18" charset="0"/>
                        </a:rPr>
                        <a:t>Fórmula Molecular</a:t>
                      </a:r>
                      <a:endParaRPr lang="es-MX" sz="1200" i="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es-MX" sz="1200" b="1" i="0" dirty="0">
                          <a:effectLst/>
                          <a:latin typeface="Arial" panose="020B0604020202020204" pitchFamily="34" charset="0"/>
                          <a:ea typeface="Times New Roman" panose="02020603050405020304" pitchFamily="18" charset="0"/>
                        </a:rPr>
                        <a:t>Fórmula Estructural Abreviada</a:t>
                      </a:r>
                      <a:endParaRPr lang="es-MX" sz="1200" i="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es-MX" sz="1200" b="1" i="0" dirty="0">
                          <a:effectLst/>
                          <a:latin typeface="Arial" panose="020B0604020202020204" pitchFamily="34" charset="0"/>
                          <a:ea typeface="Times New Roman" panose="02020603050405020304" pitchFamily="18" charset="0"/>
                        </a:rPr>
                        <a:t>Nombre</a:t>
                      </a:r>
                      <a:endParaRPr lang="es-MX" sz="1200" i="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2</a:t>
                      </a:r>
                      <a:r>
                        <a:rPr lang="es-MX" sz="2000" dirty="0" smtClean="0">
                          <a:effectLst/>
                          <a:latin typeface="Arial" panose="020B0604020202020204" pitchFamily="34" charset="0"/>
                          <a:ea typeface="Times New Roman" panose="02020603050405020304" pitchFamily="18" charset="0"/>
                        </a:rPr>
                        <a:t>H</a:t>
                      </a:r>
                      <a:r>
                        <a:rPr lang="es-MX" sz="2000" baseline="-25000" dirty="0">
                          <a:effectLst/>
                          <a:latin typeface="Arial" panose="020B0604020202020204" pitchFamily="34" charset="0"/>
                          <a:ea typeface="Times New Roman" panose="02020603050405020304" pitchFamily="18" charset="0"/>
                        </a:rPr>
                        <a:t>2</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CH</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CH</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Et</a:t>
                      </a:r>
                      <a:r>
                        <a:rPr lang="es-MX" sz="2000" b="1" dirty="0">
                          <a:effectLst/>
                          <a:latin typeface="Arial" panose="020B0604020202020204" pitchFamily="34" charset="0"/>
                          <a:ea typeface="Times New Roman" panose="02020603050405020304" pitchFamily="18" charset="0"/>
                        </a:rPr>
                        <a:t>i</a:t>
                      </a:r>
                      <a:r>
                        <a:rPr lang="es-MX" sz="2000" b="1" dirty="0" smtClean="0">
                          <a:effectLst/>
                          <a:latin typeface="Arial" panose="020B0604020202020204" pitchFamily="34" charset="0"/>
                          <a:ea typeface="Times New Roman" panose="02020603050405020304" pitchFamily="18" charset="0"/>
                        </a:rPr>
                        <a:t>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3</a:t>
                      </a:r>
                      <a:r>
                        <a:rPr lang="es-MX" sz="2000" dirty="0" smtClean="0">
                          <a:effectLst/>
                          <a:latin typeface="Arial" panose="020B0604020202020204" pitchFamily="34" charset="0"/>
                          <a:ea typeface="Times New Roman" panose="02020603050405020304" pitchFamily="18" charset="0"/>
                        </a:rPr>
                        <a:t>H</a:t>
                      </a:r>
                      <a:r>
                        <a:rPr lang="es-MX" sz="2000" baseline="-25000" dirty="0">
                          <a:effectLst/>
                          <a:latin typeface="Arial" panose="020B0604020202020204" pitchFamily="34" charset="0"/>
                          <a:ea typeface="Times New Roman" panose="02020603050405020304" pitchFamily="18" charset="0"/>
                        </a:rPr>
                        <a:t>4</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a:t>
                      </a:r>
                      <a:r>
                        <a:rPr lang="es-MX" sz="20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Prop</a:t>
                      </a:r>
                      <a:r>
                        <a:rPr lang="es-MX" sz="2000" b="1" dirty="0" smtClean="0">
                          <a:effectLst/>
                          <a:latin typeface="Arial" panose="020B0604020202020204" pitchFamily="34" charset="0"/>
                          <a:ea typeface="Times New Roman" panose="02020603050405020304" pitchFamily="18" charset="0"/>
                        </a:rPr>
                        <a:t>ino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4</a:t>
                      </a:r>
                      <a:r>
                        <a:rPr lang="es-MX" sz="2000" dirty="0" smtClean="0">
                          <a:effectLst/>
                          <a:latin typeface="Arial" panose="020B0604020202020204" pitchFamily="34" charset="0"/>
                          <a:ea typeface="Times New Roman" panose="02020603050405020304" pitchFamily="18" charset="0"/>
                        </a:rPr>
                        <a:t>H</a:t>
                      </a:r>
                      <a:r>
                        <a:rPr lang="es-MX" sz="2000" baseline="-25000" dirty="0">
                          <a:effectLst/>
                          <a:latin typeface="Arial" panose="020B0604020202020204" pitchFamily="34" charset="0"/>
                          <a:ea typeface="Times New Roman" panose="02020603050405020304" pitchFamily="18" charset="0"/>
                        </a:rPr>
                        <a:t>6</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CH</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a:t>
                      </a:r>
                      <a:r>
                        <a:rPr lang="es-MX" sz="20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1-But</a:t>
                      </a:r>
                      <a:r>
                        <a:rPr lang="es-MX" sz="2000" b="1" dirty="0" smtClean="0">
                          <a:effectLst/>
                          <a:latin typeface="Arial" panose="020B0604020202020204" pitchFamily="34" charset="0"/>
                          <a:ea typeface="Times New Roman" panose="02020603050405020304" pitchFamily="18" charset="0"/>
                        </a:rPr>
                        <a:t>ino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4</a:t>
                      </a:r>
                      <a:r>
                        <a:rPr lang="es-MX" sz="2000" dirty="0" smtClean="0">
                          <a:effectLst/>
                          <a:latin typeface="Arial" panose="020B0604020202020204" pitchFamily="34" charset="0"/>
                          <a:ea typeface="Times New Roman" panose="02020603050405020304" pitchFamily="18" charset="0"/>
                        </a:rPr>
                        <a:t>H</a:t>
                      </a:r>
                      <a:r>
                        <a:rPr lang="es-MX" sz="2000" baseline="-25000" dirty="0">
                          <a:effectLst/>
                          <a:latin typeface="Arial" panose="020B0604020202020204" pitchFamily="34" charset="0"/>
                          <a:ea typeface="Times New Roman" panose="02020603050405020304" pitchFamily="18" charset="0"/>
                        </a:rPr>
                        <a:t>6</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H</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smtClean="0">
                          <a:effectLst/>
                          <a:latin typeface="Arial" panose="020B0604020202020204" pitchFamily="34" charset="0"/>
                          <a:ea typeface="Times New Roman" panose="02020603050405020304" pitchFamily="18" charset="0"/>
                        </a:rPr>
                        <a:t>2-But</a:t>
                      </a:r>
                      <a:r>
                        <a:rPr lang="en-US" sz="2000" b="1" dirty="0" smtClean="0">
                          <a:effectLst/>
                          <a:latin typeface="Arial" panose="020B0604020202020204" pitchFamily="34" charset="0"/>
                          <a:ea typeface="Times New Roman" panose="02020603050405020304" pitchFamily="18" charset="0"/>
                        </a:rPr>
                        <a:t>ino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5</a:t>
                      </a:r>
                      <a:r>
                        <a:rPr lang="es-MX" sz="2000" dirty="0" smtClean="0">
                          <a:effectLst/>
                          <a:latin typeface="Arial" panose="020B0604020202020204" pitchFamily="34" charset="0"/>
                          <a:ea typeface="Times New Roman" panose="02020603050405020304" pitchFamily="18" charset="0"/>
                        </a:rPr>
                        <a:t>H</a:t>
                      </a:r>
                      <a:r>
                        <a:rPr lang="es-MX" sz="2000" baseline="-25000" dirty="0" smtClean="0">
                          <a:effectLst/>
                          <a:latin typeface="Arial" panose="020B0604020202020204" pitchFamily="34" charset="0"/>
                          <a:ea typeface="Times New Roman" panose="02020603050405020304" pitchFamily="18" charset="0"/>
                        </a:rPr>
                        <a:t>8</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smtClean="0">
                          <a:effectLst/>
                          <a:latin typeface="Arial" panose="020B0604020202020204" pitchFamily="34" charset="0"/>
                          <a:ea typeface="Times New Roman" panose="02020603050405020304" pitchFamily="18" charset="0"/>
                        </a:rPr>
                        <a:t>CH</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n-US" sz="2000" dirty="0" smtClean="0">
                          <a:effectLst/>
                          <a:latin typeface="Arial" panose="020B0604020202020204" pitchFamily="34" charset="0"/>
                          <a:ea typeface="Times New Roman" panose="02020603050405020304" pitchFamily="18" charset="0"/>
                        </a:rPr>
                        <a:t>C</a:t>
                      </a:r>
                      <a:r>
                        <a:rPr lang="es-MX" sz="20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effectLst/>
                          <a:latin typeface="Arial" panose="020B0604020202020204" pitchFamily="34" charset="0"/>
                          <a:ea typeface="Times New Roman" panose="02020603050405020304" pitchFamily="18" charset="0"/>
                        </a:rPr>
                        <a:t>CH</a:t>
                      </a:r>
                      <a:r>
                        <a:rPr lang="en-US"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effectLst/>
                          <a:latin typeface="Arial" panose="020B0604020202020204" pitchFamily="34" charset="0"/>
                          <a:ea typeface="Times New Roman" panose="02020603050405020304" pitchFamily="18" charset="0"/>
                        </a:rPr>
                        <a:t>CH</a:t>
                      </a:r>
                      <a:r>
                        <a:rPr lang="en-US"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effectLst/>
                          <a:latin typeface="Arial" panose="020B0604020202020204" pitchFamily="34" charset="0"/>
                          <a:ea typeface="Times New Roman" panose="02020603050405020304" pitchFamily="18" charset="0"/>
                        </a:rPr>
                        <a:t>CH</a:t>
                      </a:r>
                      <a:r>
                        <a:rPr lang="en-US"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smtClean="0">
                          <a:effectLst/>
                          <a:latin typeface="Arial" panose="020B0604020202020204" pitchFamily="34" charset="0"/>
                          <a:ea typeface="Times New Roman" panose="02020603050405020304" pitchFamily="18" charset="0"/>
                        </a:rPr>
                        <a:t>1-Pent</a:t>
                      </a:r>
                      <a:r>
                        <a:rPr lang="en-US" sz="2000" b="1" dirty="0" smtClean="0">
                          <a:effectLst/>
                          <a:latin typeface="Arial" panose="020B0604020202020204" pitchFamily="34" charset="0"/>
                          <a:ea typeface="Times New Roman" panose="02020603050405020304" pitchFamily="18" charset="0"/>
                        </a:rPr>
                        <a:t>i</a:t>
                      </a:r>
                      <a:r>
                        <a:rPr lang="es-MX" sz="2000" b="1" dirty="0" smtClean="0">
                          <a:effectLst/>
                          <a:latin typeface="Arial" panose="020B0604020202020204" pitchFamily="34" charset="0"/>
                          <a:ea typeface="Times New Roman" panose="02020603050405020304" pitchFamily="18" charset="0"/>
                        </a:rPr>
                        <a:t>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6</a:t>
                      </a:r>
                      <a:r>
                        <a:rPr lang="es-MX" sz="2000" dirty="0" smtClean="0">
                          <a:effectLst/>
                          <a:latin typeface="Arial" panose="020B0604020202020204" pitchFamily="34" charset="0"/>
                          <a:ea typeface="Times New Roman" panose="02020603050405020304" pitchFamily="18" charset="0"/>
                        </a:rPr>
                        <a:t>H</a:t>
                      </a:r>
                      <a:r>
                        <a:rPr lang="es-MX" sz="2000" baseline="-25000" dirty="0" smtClean="0">
                          <a:effectLst/>
                          <a:latin typeface="Arial" panose="020B0604020202020204" pitchFamily="34" charset="0"/>
                          <a:ea typeface="Times New Roman" panose="02020603050405020304" pitchFamily="18" charset="0"/>
                        </a:rPr>
                        <a:t>10</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CH</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a:t>
                      </a:r>
                      <a:r>
                        <a:rPr lang="es-MX" sz="20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 </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3</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1-Hex</a:t>
                      </a:r>
                      <a:r>
                        <a:rPr lang="es-MX" sz="2000" b="1" dirty="0">
                          <a:effectLst/>
                          <a:latin typeface="Arial" panose="020B0604020202020204" pitchFamily="34" charset="0"/>
                          <a:ea typeface="Times New Roman" panose="02020603050405020304" pitchFamily="18" charset="0"/>
                        </a:rPr>
                        <a:t>i</a:t>
                      </a:r>
                      <a:r>
                        <a:rPr lang="es-MX" sz="2000" b="1" dirty="0" smtClean="0">
                          <a:effectLst/>
                          <a:latin typeface="Arial" panose="020B0604020202020204" pitchFamily="34" charset="0"/>
                          <a:ea typeface="Times New Roman" panose="02020603050405020304" pitchFamily="18" charset="0"/>
                        </a:rPr>
                        <a:t>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7</a:t>
                      </a:r>
                      <a:r>
                        <a:rPr lang="es-MX" sz="2000" dirty="0" smtClean="0">
                          <a:effectLst/>
                          <a:latin typeface="Arial" panose="020B0604020202020204" pitchFamily="34" charset="0"/>
                          <a:ea typeface="Times New Roman" panose="02020603050405020304" pitchFamily="18" charset="0"/>
                        </a:rPr>
                        <a:t>H</a:t>
                      </a:r>
                      <a:r>
                        <a:rPr lang="es-MX" sz="2000" baseline="-25000" dirty="0" smtClean="0">
                          <a:effectLst/>
                          <a:latin typeface="Arial" panose="020B0604020202020204" pitchFamily="34" charset="0"/>
                          <a:ea typeface="Times New Roman" panose="02020603050405020304" pitchFamily="18" charset="0"/>
                        </a:rPr>
                        <a:t>12</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CH</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a:t>
                      </a:r>
                      <a:r>
                        <a:rPr lang="es-MX" sz="20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 </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4</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1-Hept</a:t>
                      </a:r>
                      <a:r>
                        <a:rPr lang="es-MX" sz="2000" b="1" dirty="0" smtClean="0">
                          <a:effectLst/>
                          <a:latin typeface="Arial" panose="020B0604020202020204" pitchFamily="34" charset="0"/>
                          <a:ea typeface="Times New Roman" panose="02020603050405020304" pitchFamily="18" charset="0"/>
                        </a:rPr>
                        <a:t>ino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8</a:t>
                      </a:r>
                      <a:r>
                        <a:rPr lang="es-MX" sz="2000" dirty="0" smtClean="0">
                          <a:effectLst/>
                          <a:latin typeface="Arial" panose="020B0604020202020204" pitchFamily="34" charset="0"/>
                          <a:ea typeface="Times New Roman" panose="02020603050405020304" pitchFamily="18" charset="0"/>
                        </a:rPr>
                        <a:t>H</a:t>
                      </a:r>
                      <a:r>
                        <a:rPr lang="es-MX" sz="2000" baseline="-25000" dirty="0" smtClean="0">
                          <a:effectLst/>
                          <a:latin typeface="Arial" panose="020B0604020202020204" pitchFamily="34" charset="0"/>
                          <a:ea typeface="Times New Roman" panose="02020603050405020304" pitchFamily="18" charset="0"/>
                        </a:rPr>
                        <a:t>14</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CH</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a:t>
                      </a:r>
                      <a:r>
                        <a:rPr lang="es-MX" sz="20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 </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5</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1-Oct</a:t>
                      </a:r>
                      <a:r>
                        <a:rPr lang="es-MX" sz="2000" b="1" dirty="0" smtClean="0">
                          <a:effectLst/>
                          <a:latin typeface="Arial" panose="020B0604020202020204" pitchFamily="34" charset="0"/>
                          <a:ea typeface="Times New Roman" panose="02020603050405020304" pitchFamily="18" charset="0"/>
                        </a:rPr>
                        <a:t>ino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9</a:t>
                      </a:r>
                      <a:r>
                        <a:rPr lang="es-MX" sz="2000" dirty="0" smtClean="0">
                          <a:effectLst/>
                          <a:latin typeface="Arial" panose="020B0604020202020204" pitchFamily="34" charset="0"/>
                          <a:ea typeface="Times New Roman" panose="02020603050405020304" pitchFamily="18" charset="0"/>
                        </a:rPr>
                        <a:t>H</a:t>
                      </a:r>
                      <a:r>
                        <a:rPr lang="es-MX" sz="2000" baseline="-25000" dirty="0" smtClean="0">
                          <a:effectLst/>
                          <a:latin typeface="Arial" panose="020B0604020202020204" pitchFamily="34" charset="0"/>
                          <a:ea typeface="Times New Roman" panose="02020603050405020304" pitchFamily="18" charset="0"/>
                        </a:rPr>
                        <a:t>16</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CH</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a:t>
                      </a:r>
                      <a:r>
                        <a:rPr lang="es-MX" sz="20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 </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6</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1-Non</a:t>
                      </a:r>
                      <a:r>
                        <a:rPr lang="es-MX" sz="2000" b="1" dirty="0" smtClean="0">
                          <a:effectLst/>
                          <a:latin typeface="Arial" panose="020B0604020202020204" pitchFamily="34" charset="0"/>
                          <a:ea typeface="Times New Roman" panose="02020603050405020304" pitchFamily="18" charset="0"/>
                        </a:rPr>
                        <a:t>ino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10</a:t>
                      </a:r>
                      <a:r>
                        <a:rPr lang="es-MX" sz="2000" dirty="0" smtClean="0">
                          <a:effectLst/>
                          <a:latin typeface="Arial" panose="020B0604020202020204" pitchFamily="34" charset="0"/>
                          <a:ea typeface="Times New Roman" panose="02020603050405020304" pitchFamily="18" charset="0"/>
                        </a:rPr>
                        <a:t>H</a:t>
                      </a:r>
                      <a:r>
                        <a:rPr lang="es-MX" sz="2000" baseline="-25000" dirty="0" smtClean="0">
                          <a:effectLst/>
                          <a:latin typeface="Arial" panose="020B0604020202020204" pitchFamily="34" charset="0"/>
                          <a:ea typeface="Times New Roman" panose="02020603050405020304" pitchFamily="18" charset="0"/>
                        </a:rPr>
                        <a:t>18</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CH</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a:t>
                      </a:r>
                      <a:r>
                        <a:rPr lang="es-MX" sz="20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 </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7</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1-Dec</a:t>
                      </a:r>
                      <a:r>
                        <a:rPr lang="es-MX" sz="2000" b="1" dirty="0" smtClean="0">
                          <a:effectLst/>
                          <a:latin typeface="Arial" panose="020B0604020202020204" pitchFamily="34" charset="0"/>
                          <a:ea typeface="Times New Roman" panose="02020603050405020304" pitchFamily="18" charset="0"/>
                        </a:rPr>
                        <a:t>ino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6338978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684835" y="1412675"/>
            <a:ext cx="9411645" cy="1593383"/>
          </a:xfrm>
          <a:prstGeom prst="rect">
            <a:avLst/>
          </a:prstGeom>
          <a:solidFill>
            <a:schemeClr val="accent6">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lgn="just">
              <a:spcBef>
                <a:spcPct val="20000"/>
              </a:spcBef>
              <a:buFont typeface="Arial" pitchFamily="34" charset="0"/>
              <a:buNone/>
            </a:pPr>
            <a:r>
              <a:rPr lang="es-MX" altLang="es-MX" sz="22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El ángulo de los enlaces – C </a:t>
            </a:r>
            <a:r>
              <a:rPr lang="es-MX" sz="2400" dirty="0" smtClean="0">
                <a:latin typeface="Arial" panose="020B0604020202020204" pitchFamily="34" charset="0"/>
                <a:ea typeface="Times New Roman" panose="02020603050405020304" pitchFamily="18" charset="0"/>
                <a:sym typeface="Symbol" panose="05050102010706020507" pitchFamily="18" charset="2"/>
              </a:rPr>
              <a:t> </a:t>
            </a:r>
            <a:r>
              <a:rPr lang="es-MX" sz="22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C - </a:t>
            </a:r>
            <a:r>
              <a:rPr lang="es-MX" sz="22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hace imposible la existencia de cicloalquinos de pocos eslabones (ciclopropino, etc.). El más pequeño que se ha podido preparar es el ciclooctino, cuya energía de tensión es algo inferior a la del ciclobutano.</a:t>
            </a:r>
            <a:endParaRPr lang="es-MX" altLang="es-MX" sz="22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6" name="Subtitle 2"/>
          <p:cNvSpPr txBox="1">
            <a:spLocks/>
          </p:cNvSpPr>
          <p:nvPr/>
        </p:nvSpPr>
        <p:spPr>
          <a:xfrm>
            <a:off x="4247146" y="3570301"/>
            <a:ext cx="3200396" cy="3126757"/>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9" name="Rectangle 2"/>
          <p:cNvSpPr>
            <a:spLocks noChangeArrowheads="1"/>
          </p:cNvSpPr>
          <p:nvPr/>
        </p:nvSpPr>
        <p:spPr bwMode="auto">
          <a:xfrm>
            <a:off x="4247146" y="317783"/>
            <a:ext cx="2854633"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kern="0" dirty="0" smtClean="0">
                <a:solidFill>
                  <a:schemeClr val="tx1"/>
                </a:solidFill>
                <a:latin typeface="Arial Rounded MT Bold" panose="020F0704030504030204" pitchFamily="34" charset="0"/>
                <a:cs typeface="Arial" panose="020B0604020202020204" pitchFamily="34" charset="0"/>
              </a:rPr>
              <a:t>Alquinos</a:t>
            </a:r>
            <a:endParaRPr kumimoji="0" lang="es-ES" altLang="es-MX" sz="3600" b="1" u="none" strike="noStrike" kern="0" cap="none" spc="0" normalizeH="0" baseline="0" noProof="0" dirty="0" smtClean="0">
              <a:ln>
                <a:noFill/>
              </a:ln>
              <a:solidFill>
                <a:schemeClr val="tx1"/>
              </a:solidFill>
              <a:effectLst/>
              <a:uLnTx/>
              <a:uFillTx/>
              <a:latin typeface="Arial Rounded MT Bold" panose="020F0704030504030204" pitchFamily="34" charset="0"/>
              <a:cs typeface="Arial" panose="020B0604020202020204" pitchFamily="34" charset="0"/>
            </a:endParaRPr>
          </a:p>
        </p:txBody>
      </p:sp>
      <p:graphicFrame>
        <p:nvGraphicFramePr>
          <p:cNvPr id="22" name="Tabla 21"/>
          <p:cNvGraphicFramePr>
            <a:graphicFrameLocks noGrp="1"/>
          </p:cNvGraphicFramePr>
          <p:nvPr>
            <p:extLst/>
          </p:nvPr>
        </p:nvGraphicFramePr>
        <p:xfrm>
          <a:off x="4471736" y="3804193"/>
          <a:ext cx="2771268" cy="2646645"/>
        </p:xfrm>
        <a:graphic>
          <a:graphicData uri="http://schemas.openxmlformats.org/drawingml/2006/table">
            <a:tbl>
              <a:tblPr firstRow="1" firstCol="1" bandRow="1"/>
              <a:tblGrid>
                <a:gridCol w="2771268"/>
              </a:tblGrid>
              <a:tr h="2120998">
                <a:tc>
                  <a:txBody>
                    <a:bodyPr/>
                    <a:lstStyle/>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0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a:effectLst/>
                        <a:latin typeface="Arial" panose="020B0604020202020204" pitchFamily="34" charset="0"/>
                        <a:ea typeface="Times New Roman" panose="02020603050405020304" pitchFamily="18" charset="0"/>
                      </a:endParaRPr>
                    </a:p>
                  </a:txBody>
                  <a:tcPr marL="68477" marR="684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5647">
                <a:tc>
                  <a:txBody>
                    <a:bodyPr/>
                    <a:lstStyle/>
                    <a:p>
                      <a:pPr algn="ctr">
                        <a:lnSpc>
                          <a:spcPct val="107000"/>
                        </a:lnSpc>
                        <a:spcAft>
                          <a:spcPts val="0"/>
                        </a:spcAft>
                      </a:pPr>
                      <a:r>
                        <a:rPr lang="es-MX" sz="2000" dirty="0" smtClean="0">
                          <a:effectLst/>
                          <a:latin typeface="Arial" panose="020B0604020202020204" pitchFamily="34" charset="0"/>
                          <a:ea typeface="Times New Roman" panose="02020603050405020304" pitchFamily="18" charset="0"/>
                        </a:rPr>
                        <a:t>ciclooctino</a:t>
                      </a:r>
                      <a:endParaRPr lang="es-MX" sz="1200" dirty="0">
                        <a:effectLst/>
                        <a:latin typeface="Times New Roman" panose="02020603050405020304" pitchFamily="18" charset="0"/>
                        <a:ea typeface="Times New Roman" panose="02020603050405020304" pitchFamily="18"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Rectangle 2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nvPr>
        </p:nvGraphicFramePr>
        <p:xfrm>
          <a:off x="4782407" y="3926528"/>
          <a:ext cx="2135745" cy="1960067"/>
        </p:xfrm>
        <a:graphic>
          <a:graphicData uri="http://schemas.openxmlformats.org/presentationml/2006/ole">
            <mc:AlternateContent xmlns:mc="http://schemas.openxmlformats.org/markup-compatibility/2006">
              <mc:Choice xmlns:v="urn:schemas-microsoft-com:vml" Requires="v">
                <p:oleObj spid="_x0000_s115749" name="ChemSketch" r:id="rId3" imgW="1350720" imgH="1239840" progId="ACD.ChemSketch.20">
                  <p:embed/>
                </p:oleObj>
              </mc:Choice>
              <mc:Fallback>
                <p:oleObj name="ChemSketch" r:id="rId3" imgW="1350720" imgH="1239840" progId="ACD.ChemSketch.20">
                  <p:embed/>
                  <p:pic>
                    <p:nvPicPr>
                      <p:cNvPr id="0" name=""/>
                      <p:cNvPicPr>
                        <a:picLocks noChangeAspect="1" noChangeArrowheads="1"/>
                      </p:cNvPicPr>
                      <p:nvPr/>
                    </p:nvPicPr>
                    <p:blipFill>
                      <a:blip r:embed="rId4"/>
                      <a:srcRect/>
                      <a:stretch>
                        <a:fillRect/>
                      </a:stretch>
                    </p:blipFill>
                    <p:spPr bwMode="auto">
                      <a:xfrm>
                        <a:off x="4782407" y="3926528"/>
                        <a:ext cx="2135745" cy="1960067"/>
                      </a:xfrm>
                      <a:prstGeom prst="rect">
                        <a:avLst/>
                      </a:prstGeom>
                      <a:noFill/>
                      <a:extLst/>
                    </p:spPr>
                  </p:pic>
                </p:oleObj>
              </mc:Fallback>
            </mc:AlternateContent>
          </a:graphicData>
        </a:graphic>
      </p:graphicFrame>
      <p:sp>
        <p:nvSpPr>
          <p:cNvPr id="7"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3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32"/>
          <p:cNvSpPr>
            <a:spLocks noChangeArrowheads="1"/>
          </p:cNvSpPr>
          <p:nvPr/>
        </p:nvSpPr>
        <p:spPr bwMode="auto">
          <a:xfrm>
            <a:off x="5110727" y="43531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40436533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765544" y="1473468"/>
            <a:ext cx="10760149" cy="2121310"/>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2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El </a:t>
            </a:r>
            <a:r>
              <a:rPr kumimoji="0" lang="es-MX" sz="2200" b="0"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acetileno</a:t>
            </a:r>
            <a:r>
              <a:rPr kumimoji="0" lang="en-US" sz="22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s-MX" sz="2200" b="0"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es el alquino comercial más importante. Es una materia prima industrial importante, pero su mayor aplicación es como combustible en los sopletes oxiacetilénicos. El acetileno es un gas de olor desagradable, incoloro, que arde con el aire con una llama amarilla, negruzca, sin embargo, cuando se forma una mezcla con oxígeno puro, el color de la llama se vuelve azul</a:t>
            </a:r>
            <a:r>
              <a:rPr kumimoji="0" lang="es-MX" sz="2200" b="0" u="none" strike="noStrike" kern="1200" cap="none" spc="0" normalizeH="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tenue y la temperatura de la llama aumenta drásticamente. </a:t>
            </a:r>
            <a:endParaRPr kumimoji="0" lang="es-MX" sz="2200" b="0"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7" name="Rectangle 2"/>
          <p:cNvSpPr>
            <a:spLocks noChangeArrowheads="1"/>
          </p:cNvSpPr>
          <p:nvPr/>
        </p:nvSpPr>
        <p:spPr bwMode="auto">
          <a:xfrm>
            <a:off x="2867582" y="259366"/>
            <a:ext cx="6337300" cy="954107"/>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p>
            <a:pPr algn="ctr" fontAlgn="base">
              <a:spcBef>
                <a:spcPct val="0"/>
              </a:spcBef>
              <a:spcAft>
                <a:spcPct val="0"/>
              </a:spcAft>
            </a:pPr>
            <a:r>
              <a:rPr lang="es-MX" altLang="es-MX" sz="2800" b="1" kern="0" dirty="0">
                <a:latin typeface="Arial Rounded MT Bold" panose="020F0704030504030204" pitchFamily="34" charset="0"/>
                <a:cs typeface="Arial" panose="020B0604020202020204" pitchFamily="34" charset="0"/>
              </a:rPr>
              <a:t>Propiedades y aplicaciones más importantes de los alquinos</a:t>
            </a:r>
            <a:endParaRPr lang="es-ES" altLang="es-MX" sz="2800" b="1" kern="0" dirty="0">
              <a:latin typeface="Arial Rounded MT Bold" panose="020F0704030504030204" pitchFamily="34" charset="0"/>
              <a:cs typeface="Arial" panose="020B0604020202020204" pitchFamily="34" charset="0"/>
            </a:endParaRPr>
          </a:p>
        </p:txBody>
      </p:sp>
      <p:sp>
        <p:nvSpPr>
          <p:cNvPr id="9" name="Subtitle 2"/>
          <p:cNvSpPr txBox="1">
            <a:spLocks/>
          </p:cNvSpPr>
          <p:nvPr/>
        </p:nvSpPr>
        <p:spPr>
          <a:xfrm>
            <a:off x="765544" y="3823995"/>
            <a:ext cx="10760149" cy="2769309"/>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2200" b="0"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Si se compara el calor de combustión del</a:t>
            </a:r>
            <a:r>
              <a:rPr kumimoji="0" lang="es-MX" sz="2200" b="0" u="none" strike="noStrike" kern="1200" cap="none" spc="0" normalizeH="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acetileno con el del eteno y el etano, se ve por qué este gas es un combustible excelente.</a:t>
            </a:r>
            <a:endParaRPr kumimoji="0" lang="es-MX" sz="2200" b="0"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2" name="Rectangle 2"/>
          <p:cNvSpPr>
            <a:spLocks noChangeArrowheads="1"/>
          </p:cNvSpPr>
          <p:nvPr/>
        </p:nvSpPr>
        <p:spPr bwMode="auto">
          <a:xfrm>
            <a:off x="3272590" y="466633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3" name="Objeto 2"/>
          <p:cNvGraphicFramePr>
            <a:graphicFrameLocks noChangeAspect="1"/>
          </p:cNvGraphicFramePr>
          <p:nvPr>
            <p:extLst/>
          </p:nvPr>
        </p:nvGraphicFramePr>
        <p:xfrm>
          <a:off x="1165225" y="4757738"/>
          <a:ext cx="5678488" cy="1639887"/>
        </p:xfrm>
        <a:graphic>
          <a:graphicData uri="http://schemas.openxmlformats.org/presentationml/2006/ole">
            <mc:AlternateContent xmlns:mc="http://schemas.openxmlformats.org/markup-compatibility/2006">
              <mc:Choice xmlns:v="urn:schemas-microsoft-com:vml" Requires="v">
                <p:oleObj spid="_x0000_s116773" name="Ecuación" r:id="rId3" imgW="3504960" imgH="1015920" progId="Equation.3">
                  <p:embed/>
                </p:oleObj>
              </mc:Choice>
              <mc:Fallback>
                <p:oleObj name="Ecuación" r:id="rId3" imgW="3504960" imgH="1015920" progId="Equation.3">
                  <p:embed/>
                  <p:pic>
                    <p:nvPicPr>
                      <p:cNvPr id="0" name=""/>
                      <p:cNvPicPr>
                        <a:picLocks noChangeAspect="1" noChangeArrowheads="1"/>
                      </p:cNvPicPr>
                      <p:nvPr/>
                    </p:nvPicPr>
                    <p:blipFill>
                      <a:blip r:embed="rId4"/>
                      <a:srcRect/>
                      <a:stretch>
                        <a:fillRect/>
                      </a:stretch>
                    </p:blipFill>
                    <p:spPr bwMode="auto">
                      <a:xfrm>
                        <a:off x="1165225" y="4757738"/>
                        <a:ext cx="5678488" cy="1639887"/>
                      </a:xfrm>
                      <a:prstGeom prst="rect">
                        <a:avLst/>
                      </a:prstGeom>
                      <a:noFill/>
                    </p:spPr>
                  </p:pic>
                </p:oleObj>
              </mc:Fallback>
            </mc:AlternateContent>
          </a:graphicData>
        </a:graphic>
      </p:graphicFrame>
      <p:sp>
        <p:nvSpPr>
          <p:cNvPr id="10" name="Subtitle 2"/>
          <p:cNvSpPr txBox="1">
            <a:spLocks/>
          </p:cNvSpPr>
          <p:nvPr/>
        </p:nvSpPr>
        <p:spPr>
          <a:xfrm>
            <a:off x="7345611" y="4664625"/>
            <a:ext cx="4592519" cy="182611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1400" b="0"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El </a:t>
            </a:r>
            <a:r>
              <a:rPr kumimoji="0" lang="es-MX" sz="1400" b="0" u="none" strike="noStrike" kern="1200" cap="none" spc="0" normalizeH="0" baseline="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acetieleno</a:t>
            </a:r>
            <a:r>
              <a:rPr kumimoji="0" lang="es-MX" sz="1400" b="0"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 libera una mayor cantidad de energía por mol de productos:</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s-MX" sz="1400" dirty="0" smtClean="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MX" sz="1400" b="0"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a:p>
            <a:pPr marL="285750" marR="0" lvl="0" indent="-285750" algn="l" defTabSz="914400" rtl="0" eaLnBrk="1" fontAlgn="auto" latinLnBrk="0" hangingPunct="1">
              <a:lnSpc>
                <a:spcPct val="100000"/>
              </a:lnSpc>
              <a:spcBef>
                <a:spcPct val="20000"/>
              </a:spcBef>
              <a:spcAft>
                <a:spcPts val="0"/>
              </a:spcAft>
              <a:buClrTx/>
              <a:buSzTx/>
              <a:buFontTx/>
              <a:buChar char="-"/>
              <a:tabLst/>
              <a:defRPr/>
            </a:pPr>
            <a:r>
              <a:rPr lang="es-MX" sz="14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106 kcal /mol de productos</a:t>
            </a:r>
          </a:p>
          <a:p>
            <a:pPr marL="285750" marR="0" lvl="0" indent="-285750" algn="l" defTabSz="914400" rtl="0" eaLnBrk="1" fontAlgn="auto" latinLnBrk="0" hangingPunct="1">
              <a:lnSpc>
                <a:spcPct val="100000"/>
              </a:lnSpc>
              <a:spcBef>
                <a:spcPct val="20000"/>
              </a:spcBef>
              <a:spcAft>
                <a:spcPts val="0"/>
              </a:spcAft>
              <a:buClrTx/>
              <a:buSzTx/>
              <a:buFontTx/>
              <a:buChar char="-"/>
              <a:tabLst/>
              <a:defRPr/>
            </a:pPr>
            <a:r>
              <a:rPr kumimoji="0" lang="es-MX" sz="1400" b="0"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Eteno: - 84 kcal /mol de productos</a:t>
            </a:r>
          </a:p>
          <a:p>
            <a:pPr marL="285750" marR="0" lvl="0" indent="-285750" algn="l" defTabSz="914400" rtl="0" eaLnBrk="1" fontAlgn="auto" latinLnBrk="0" hangingPunct="1">
              <a:lnSpc>
                <a:spcPct val="100000"/>
              </a:lnSpc>
              <a:spcBef>
                <a:spcPct val="20000"/>
              </a:spcBef>
              <a:spcAft>
                <a:spcPts val="0"/>
              </a:spcAft>
              <a:buClrTx/>
              <a:buSzTx/>
              <a:buFontTx/>
              <a:buChar char="-"/>
              <a:tabLst/>
              <a:defRPr/>
            </a:pPr>
            <a:r>
              <a:rPr lang="es-MX" sz="14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Etano: - 75 kcal /mol de productos</a:t>
            </a:r>
            <a:endParaRPr kumimoji="0" lang="es-MX" sz="1400" b="0"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Tree>
    <p:extLst>
      <p:ext uri="{BB962C8B-B14F-4D97-AF65-F5344CB8AC3E}">
        <p14:creationId xmlns:p14="http://schemas.microsoft.com/office/powerpoint/2010/main" val="22376114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633198" y="1014760"/>
            <a:ext cx="11061497" cy="1653559"/>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2000" b="0" i="1"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El acetileno </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se almacena y manipula en cilindros que están rellenos con material refractario poroso humidificado con acetona. El acetileno se disuelve en acetona y así el gas disuelto no es propenso a la descomposición. El material refractario poroso ayuda a controlar la descomposición, minimizando el volumen libre del cilindro, enfriando y controlando cualquier descomposición antes de que esté fuera de control.</a:t>
            </a:r>
            <a:endParaRPr kumimoji="0" lang="es-MX" sz="2000" b="0" i="1"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324566" y="232451"/>
            <a:ext cx="6337300"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p>
            <a:pPr algn="ctr" fontAlgn="base">
              <a:spcBef>
                <a:spcPct val="0"/>
              </a:spcBef>
              <a:spcAft>
                <a:spcPct val="0"/>
              </a:spcAft>
            </a:pPr>
            <a:r>
              <a:rPr lang="es-MX" altLang="es-MX" sz="3600" b="1" kern="0" dirty="0">
                <a:latin typeface="Arial Rounded MT Bold" panose="020F0704030504030204" pitchFamily="34" charset="0"/>
                <a:cs typeface="Arial" panose="020B0604020202020204" pitchFamily="34" charset="0"/>
              </a:rPr>
              <a:t>Propiedades de alquinos</a:t>
            </a:r>
            <a:endParaRPr lang="es-ES" altLang="es-MX" sz="3600" b="1" kern="0" dirty="0">
              <a:latin typeface="Arial Rounded MT Bold" panose="020F0704030504030204" pitchFamily="34" charset="0"/>
              <a:cs typeface="Arial" panose="020B0604020202020204" pitchFamily="34" charset="0"/>
            </a:endParaRPr>
          </a:p>
        </p:txBody>
      </p:sp>
      <p:sp>
        <p:nvSpPr>
          <p:cNvPr id="9" name="Subtitle 2"/>
          <p:cNvSpPr txBox="1">
            <a:spLocks/>
          </p:cNvSpPr>
          <p:nvPr/>
        </p:nvSpPr>
        <p:spPr>
          <a:xfrm>
            <a:off x="633198" y="4318778"/>
            <a:ext cx="10760149" cy="2223649"/>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2000" b="0" i="1"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El </a:t>
            </a:r>
            <a:r>
              <a:rPr kumimoji="0" lang="es-MX" sz="2000" b="0" i="1" u="none" strike="noStrike" kern="1200" cap="none" spc="0" normalizeH="0" baseline="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metil</a:t>
            </a:r>
            <a:r>
              <a:rPr lang="es-MX" sz="20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acetileno</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también se utiliza en los sopletes, no se descompone fácilmente como el acetileno y arde con aire con oxígeno puro. El </a:t>
            </a:r>
            <a:r>
              <a:rPr lang="es-MX" sz="20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metilacetileno</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es más apropiado para la soldadura doméstica y de los metales que requieren temperaturas más altas que las que se pueden alcanzar con sopletes de propano. En la síntesis </a:t>
            </a:r>
            <a:r>
              <a:rPr lang="es-MX" sz="20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industal</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del </a:t>
            </a:r>
            <a:r>
              <a:rPr lang="es-MX" sz="20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metilacetileno</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se obtiene una mezcla de éste con un isómero, </a:t>
            </a:r>
            <a:r>
              <a:rPr lang="es-MX" sz="20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propadieno</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sz="20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aleno</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Esta mezcla se vende con el nombre comercial de gas MAPP® (</a:t>
            </a:r>
            <a:r>
              <a:rPr lang="es-MX" sz="20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metil</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acetileno-</a:t>
            </a:r>
            <a:r>
              <a:rPr lang="es-MX" sz="20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propadieno</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a:t>
            </a:r>
            <a:endParaRPr kumimoji="0" lang="es-MX" sz="2000" b="0" i="1"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3272590" y="466633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Subtitle 2"/>
          <p:cNvSpPr txBox="1">
            <a:spLocks/>
          </p:cNvSpPr>
          <p:nvPr/>
        </p:nvSpPr>
        <p:spPr>
          <a:xfrm>
            <a:off x="3287916" y="2938737"/>
            <a:ext cx="5001841" cy="1174206"/>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4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graphicFrame>
        <p:nvGraphicFramePr>
          <p:cNvPr id="3" name="Objeto 2"/>
          <p:cNvGraphicFramePr>
            <a:graphicFrameLocks noChangeAspect="1"/>
          </p:cNvGraphicFramePr>
          <p:nvPr>
            <p:extLst/>
          </p:nvPr>
        </p:nvGraphicFramePr>
        <p:xfrm>
          <a:off x="3639804" y="3140242"/>
          <a:ext cx="4384388" cy="845951"/>
        </p:xfrm>
        <a:graphic>
          <a:graphicData uri="http://schemas.openxmlformats.org/presentationml/2006/ole">
            <mc:AlternateContent xmlns:mc="http://schemas.openxmlformats.org/markup-compatibility/2006">
              <mc:Choice xmlns:v="urn:schemas-microsoft-com:vml" Requires="v">
                <p:oleObj spid="_x0000_s117797" name="Ecuación" r:id="rId3" imgW="2361960" imgH="457200" progId="Equation.3">
                  <p:embed/>
                </p:oleObj>
              </mc:Choice>
              <mc:Fallback>
                <p:oleObj name="Ecuación" r:id="rId3" imgW="2361960" imgH="457200" progId="Equation.3">
                  <p:embed/>
                  <p:pic>
                    <p:nvPicPr>
                      <p:cNvPr id="0" name=""/>
                      <p:cNvPicPr>
                        <a:picLocks noChangeAspect="1" noChangeArrowheads="1"/>
                      </p:cNvPicPr>
                      <p:nvPr/>
                    </p:nvPicPr>
                    <p:blipFill>
                      <a:blip r:embed="rId4"/>
                      <a:srcRect/>
                      <a:stretch>
                        <a:fillRect/>
                      </a:stretch>
                    </p:blipFill>
                    <p:spPr bwMode="auto">
                      <a:xfrm>
                        <a:off x="3639804" y="3140242"/>
                        <a:ext cx="4384388" cy="845951"/>
                      </a:xfrm>
                      <a:prstGeom prst="rect">
                        <a:avLst/>
                      </a:prstGeom>
                      <a:noFill/>
                    </p:spPr>
                  </p:pic>
                </p:oleObj>
              </mc:Fallback>
            </mc:AlternateContent>
          </a:graphicData>
        </a:graphic>
      </p:graphicFrame>
    </p:spTree>
    <p:extLst>
      <p:ext uri="{BB962C8B-B14F-4D97-AF65-F5344CB8AC3E}">
        <p14:creationId xmlns:p14="http://schemas.microsoft.com/office/powerpoint/2010/main" val="18589755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73704" y="476672"/>
            <a:ext cx="6840760" cy="1296144"/>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fontScale="90000"/>
            <a:scene3d>
              <a:camera prst="orthographicFront"/>
              <a:lightRig rig="freezing" dir="t">
                <a:rot lat="0" lon="0" rev="5640000"/>
              </a:lightRig>
            </a:scene3d>
            <a:sp3d prstMaterial="flat">
              <a:bevelT w="38100" h="38100"/>
              <a:contourClr>
                <a:schemeClr val="tx2"/>
              </a:contourClr>
            </a:sp3d>
          </a:bodyPr>
          <a:lstStyle/>
          <a:p>
            <a:pPr algn="ctr"/>
            <a:r>
              <a:rPr lang="es-MX" sz="4400" dirty="0">
                <a:latin typeface="Arial Rounded MT Bold" panose="020F0704030504030204" pitchFamily="34" charset="0"/>
              </a:rPr>
              <a:t>PETRÓLEO</a:t>
            </a:r>
            <a:br>
              <a:rPr lang="es-MX" sz="4400" dirty="0">
                <a:latin typeface="Arial Rounded MT Bold" panose="020F0704030504030204" pitchFamily="34" charset="0"/>
              </a:rPr>
            </a:br>
            <a:r>
              <a:rPr lang="es-MX" sz="4400" dirty="0">
                <a:latin typeface="Arial Rounded MT Bold" panose="020F0704030504030204" pitchFamily="34" charset="0"/>
              </a:rPr>
              <a:t>Mezcla de Hidrocarburos</a:t>
            </a:r>
            <a:endParaRPr lang="es-MX" dirty="0"/>
          </a:p>
        </p:txBody>
      </p:sp>
      <p:pic>
        <p:nvPicPr>
          <p:cNvPr id="1026" name="Picture 2" descr="Resultado de imagen para petróle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9860" y="2132856"/>
            <a:ext cx="5748448" cy="3096344"/>
          </a:xfrm>
          <a:prstGeom prst="rect">
            <a:avLst/>
          </a:prstGeo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383368177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4150895" y="2118416"/>
            <a:ext cx="7796463" cy="1502228"/>
          </a:xfr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l">
              <a:buFont typeface="Arial" panose="020B0604020202020204" pitchFamily="34" charset="0"/>
            </a:pPr>
            <a:r>
              <a:rPr lang="es-MX" sz="3200" b="1" dirty="0" smtClean="0">
                <a:solidFill>
                  <a:schemeClr val="accent4"/>
                </a:solidFill>
                <a:latin typeface="Arial Rounded MT Bold" panose="020F0704030504030204" pitchFamily="34" charset="0"/>
              </a:rPr>
              <a:t>2. Hidrocarburos</a:t>
            </a:r>
            <a:br>
              <a:rPr lang="es-MX" sz="3200" b="1" dirty="0" smtClean="0">
                <a:solidFill>
                  <a:schemeClr val="accent4"/>
                </a:solidFill>
                <a:latin typeface="Arial Rounded MT Bold" panose="020F0704030504030204" pitchFamily="34" charset="0"/>
              </a:rPr>
            </a:br>
            <a:r>
              <a:rPr lang="es-MX" sz="3200" b="1" dirty="0" smtClean="0">
                <a:solidFill>
                  <a:schemeClr val="accent4"/>
                </a:solidFill>
                <a:latin typeface="Arial Rounded MT Bold" panose="020F0704030504030204" pitchFamily="34" charset="0"/>
              </a:rPr>
              <a:t>    2.5 Tipos de carbono </a:t>
            </a:r>
            <a:r>
              <a:rPr lang="es-MX" sz="3200" b="1" dirty="0" smtClean="0">
                <a:solidFill>
                  <a:schemeClr val="accent4"/>
                </a:solidFill>
                <a:latin typeface="Arial Rounded MT Bold" panose="020F0704030504030204" pitchFamily="34" charset="0"/>
              </a:rPr>
              <a:t>en </a:t>
            </a:r>
            <a:r>
              <a:rPr lang="es-MX" sz="3200" b="1" dirty="0" smtClean="0">
                <a:solidFill>
                  <a:schemeClr val="accent4"/>
                </a:solidFill>
                <a:latin typeface="Arial Rounded MT Bold" panose="020F0704030504030204" pitchFamily="34" charset="0"/>
              </a:rPr>
              <a:t>una </a:t>
            </a:r>
            <a:r>
              <a:rPr lang="es-MX" sz="3200" b="1" dirty="0" smtClean="0">
                <a:solidFill>
                  <a:schemeClr val="accent4"/>
                </a:solidFill>
                <a:latin typeface="Arial Rounded MT Bold" panose="020F0704030504030204" pitchFamily="34" charset="0"/>
              </a:rPr>
              <a:t>cadena</a:t>
            </a:r>
            <a:endParaRPr lang="es-MX" sz="3200" b="1" dirty="0">
              <a:solidFill>
                <a:schemeClr val="accent4"/>
              </a:solidFill>
              <a:latin typeface="Arial Rounded MT Bold" panose="020F0704030504030204" pitchFamily="34" charset="0"/>
            </a:endParaRPr>
          </a:p>
        </p:txBody>
      </p:sp>
      <p:pic>
        <p:nvPicPr>
          <p:cNvPr id="11" name="Imagen 10" descr="C:\Users\Alumno\Desktop\logo admin16-20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2789" y="974556"/>
            <a:ext cx="3481221" cy="37899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86877093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7917" y="1359568"/>
            <a:ext cx="8706578" cy="4525887"/>
          </a:xfrm>
          <a:prstGeom prst="rect">
            <a:avLst/>
          </a:prstGeom>
        </p:spPr>
      </p:pic>
      <p:sp>
        <p:nvSpPr>
          <p:cNvPr id="6" name="Rectangle 2"/>
          <p:cNvSpPr>
            <a:spLocks noGrp="1" noChangeArrowheads="1"/>
          </p:cNvSpPr>
          <p:nvPr>
            <p:ph type="title"/>
          </p:nvPr>
        </p:nvSpPr>
        <p:spPr>
          <a:xfrm>
            <a:off x="5404395" y="164280"/>
            <a:ext cx="4550047" cy="720080"/>
          </a:xfr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p>
            <a:pPr algn="ctr" eaLnBrk="1" hangingPunct="1">
              <a:lnSpc>
                <a:spcPct val="100000"/>
              </a:lnSpc>
            </a:pPr>
            <a:r>
              <a:rPr lang="es-ES_tradnl" altLang="es-MX" sz="3600" b="1" dirty="0">
                <a:solidFill>
                  <a:schemeClr val="tx1"/>
                </a:solidFill>
                <a:latin typeface="Arial Rounded MT Bold" panose="020F0704030504030204" pitchFamily="34" charset="0"/>
              </a:rPr>
              <a:t>Tipos de cadena</a:t>
            </a:r>
          </a:p>
        </p:txBody>
      </p:sp>
      <p:sp>
        <p:nvSpPr>
          <p:cNvPr id="7" name="Rectangle 2"/>
          <p:cNvSpPr txBox="1">
            <a:spLocks noChangeArrowheads="1"/>
          </p:cNvSpPr>
          <p:nvPr/>
        </p:nvSpPr>
        <p:spPr>
          <a:xfrm>
            <a:off x="2472731" y="939900"/>
            <a:ext cx="1656184" cy="471800"/>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fontScale="70000" lnSpcReduction="20000"/>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s-ES_tradnl" altLang="es-MX" sz="2000" b="1" dirty="0">
                <a:solidFill>
                  <a:srgbClr val="1429F4"/>
                </a:solidFill>
                <a:latin typeface="Arial Rounded MT Bold" panose="020F0704030504030204" pitchFamily="34" charset="0"/>
              </a:rPr>
              <a:t>Abiertas Lineales</a:t>
            </a:r>
            <a:endParaRPr lang="es-ES_tradnl" altLang="es-MX" sz="2000" b="1" baseline="-25000" dirty="0">
              <a:solidFill>
                <a:srgbClr val="1429F4"/>
              </a:solidFill>
              <a:latin typeface="Arial Rounded MT Bold" panose="020F0704030504030204" pitchFamily="34" charset="0"/>
            </a:endParaRPr>
          </a:p>
        </p:txBody>
      </p:sp>
      <p:sp>
        <p:nvSpPr>
          <p:cNvPr id="9" name="Rectangle 2"/>
          <p:cNvSpPr txBox="1">
            <a:spLocks noChangeArrowheads="1"/>
          </p:cNvSpPr>
          <p:nvPr/>
        </p:nvSpPr>
        <p:spPr>
          <a:xfrm>
            <a:off x="10111643" y="1463379"/>
            <a:ext cx="1800200" cy="471800"/>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80000"/>
              </a:lnSpc>
            </a:pPr>
            <a:r>
              <a:rPr lang="es-ES_tradnl" altLang="es-MX" sz="1400" b="1" dirty="0">
                <a:solidFill>
                  <a:srgbClr val="1429F4"/>
                </a:solidFill>
                <a:latin typeface="Arial Rounded MT Bold" panose="020F0704030504030204" pitchFamily="34" charset="0"/>
              </a:rPr>
              <a:t>Abiertas Ramificadas</a:t>
            </a:r>
          </a:p>
        </p:txBody>
      </p:sp>
      <p:sp>
        <p:nvSpPr>
          <p:cNvPr id="10" name="Rectangle 2"/>
          <p:cNvSpPr txBox="1">
            <a:spLocks noChangeArrowheads="1"/>
          </p:cNvSpPr>
          <p:nvPr/>
        </p:nvSpPr>
        <p:spPr>
          <a:xfrm>
            <a:off x="763778" y="3149915"/>
            <a:ext cx="1909316" cy="576064"/>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80000"/>
              </a:lnSpc>
            </a:pPr>
            <a:r>
              <a:rPr lang="es-ES_tradnl" altLang="es-MX" sz="1400" b="1" dirty="0">
                <a:solidFill>
                  <a:srgbClr val="1429F4"/>
                </a:solidFill>
                <a:latin typeface="Arial Rounded MT Bold" panose="020F0704030504030204" pitchFamily="34" charset="0"/>
              </a:rPr>
              <a:t>Cerradas</a:t>
            </a:r>
          </a:p>
          <a:p>
            <a:pPr algn="ctr">
              <a:lnSpc>
                <a:spcPct val="80000"/>
              </a:lnSpc>
            </a:pPr>
            <a:r>
              <a:rPr lang="es-ES_tradnl" altLang="es-MX" sz="1400" b="1" dirty="0">
                <a:solidFill>
                  <a:srgbClr val="1429F4"/>
                </a:solidFill>
                <a:latin typeface="Arial Rounded MT Bold" panose="020F0704030504030204" pitchFamily="34" charset="0"/>
              </a:rPr>
              <a:t>(Cíclicas)</a:t>
            </a:r>
          </a:p>
        </p:txBody>
      </p:sp>
      <p:sp>
        <p:nvSpPr>
          <p:cNvPr id="11" name="Rectangle 2"/>
          <p:cNvSpPr txBox="1">
            <a:spLocks noChangeArrowheads="1"/>
          </p:cNvSpPr>
          <p:nvPr/>
        </p:nvSpPr>
        <p:spPr>
          <a:xfrm>
            <a:off x="1182380" y="5701687"/>
            <a:ext cx="3989104" cy="367536"/>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s-ES_tradnl" altLang="es-MX" sz="1400" b="1" dirty="0">
                <a:solidFill>
                  <a:srgbClr val="1429F4"/>
                </a:solidFill>
                <a:latin typeface="Arial Rounded MT Bold" panose="020F0704030504030204" pitchFamily="34" charset="0"/>
              </a:rPr>
              <a:t>Con átomos de otros elementos</a:t>
            </a:r>
          </a:p>
        </p:txBody>
      </p:sp>
      <p:sp>
        <p:nvSpPr>
          <p:cNvPr id="12" name="Rectangle 2"/>
          <p:cNvSpPr txBox="1">
            <a:spLocks noChangeArrowheads="1"/>
          </p:cNvSpPr>
          <p:nvPr/>
        </p:nvSpPr>
        <p:spPr>
          <a:xfrm>
            <a:off x="8126562" y="4638927"/>
            <a:ext cx="1912335" cy="576064"/>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80000"/>
              </a:lnSpc>
            </a:pPr>
            <a:r>
              <a:rPr lang="es-ES_tradnl" altLang="es-MX" sz="1400" b="1" dirty="0">
                <a:solidFill>
                  <a:srgbClr val="1429F4"/>
                </a:solidFill>
                <a:latin typeface="Arial Rounded MT Bold" panose="020F0704030504030204" pitchFamily="34" charset="0"/>
              </a:rPr>
              <a:t>Cerradas Ramificadas</a:t>
            </a:r>
          </a:p>
        </p:txBody>
      </p:sp>
    </p:spTree>
    <p:extLst>
      <p:ext uri="{BB962C8B-B14F-4D97-AF65-F5344CB8AC3E}">
        <p14:creationId xmlns:p14="http://schemas.microsoft.com/office/powerpoint/2010/main" val="2521974385"/>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1584" y="502693"/>
            <a:ext cx="5112568" cy="6107935"/>
          </a:xfrm>
          <a:prstGeom prst="rect">
            <a:avLst/>
          </a:prstGeom>
        </p:spPr>
      </p:pic>
      <p:sp>
        <p:nvSpPr>
          <p:cNvPr id="6" name="Rectangle 2"/>
          <p:cNvSpPr>
            <a:spLocks noGrp="1" noChangeArrowheads="1"/>
          </p:cNvSpPr>
          <p:nvPr>
            <p:ph type="title"/>
          </p:nvPr>
        </p:nvSpPr>
        <p:spPr>
          <a:xfrm>
            <a:off x="7275459" y="2836580"/>
            <a:ext cx="4550047" cy="720080"/>
          </a:xfr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p>
            <a:pPr algn="ctr" eaLnBrk="1" hangingPunct="1">
              <a:lnSpc>
                <a:spcPct val="60000"/>
              </a:lnSpc>
            </a:pPr>
            <a:r>
              <a:rPr lang="es-ES_tradnl" altLang="es-MX" sz="3600" b="1" dirty="0">
                <a:solidFill>
                  <a:schemeClr val="tx1"/>
                </a:solidFill>
                <a:latin typeface="Arial Rounded MT Bold" panose="020F0704030504030204" pitchFamily="34" charset="0"/>
              </a:rPr>
              <a:t>Tipos de enlace</a:t>
            </a:r>
          </a:p>
        </p:txBody>
      </p:sp>
      <p:sp>
        <p:nvSpPr>
          <p:cNvPr id="5" name="Rectangle 2"/>
          <p:cNvSpPr txBox="1">
            <a:spLocks noChangeArrowheads="1"/>
          </p:cNvSpPr>
          <p:nvPr/>
        </p:nvSpPr>
        <p:spPr>
          <a:xfrm>
            <a:off x="824405" y="1505384"/>
            <a:ext cx="1656184" cy="471800"/>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s-ES_tradnl" altLang="es-MX" sz="2000" b="1" dirty="0" smtClean="0">
                <a:solidFill>
                  <a:srgbClr val="1429F4"/>
                </a:solidFill>
                <a:latin typeface="Arial Rounded MT Bold" panose="020F0704030504030204" pitchFamily="34" charset="0"/>
              </a:rPr>
              <a:t>Sencillos</a:t>
            </a:r>
            <a:endParaRPr lang="es-ES_tradnl" altLang="es-MX" sz="2000" b="1" baseline="-25000" dirty="0">
              <a:solidFill>
                <a:srgbClr val="1429F4"/>
              </a:solidFill>
              <a:latin typeface="Arial Rounded MT Bold" panose="020F0704030504030204" pitchFamily="34" charset="0"/>
            </a:endParaRPr>
          </a:p>
        </p:txBody>
      </p:sp>
      <p:sp>
        <p:nvSpPr>
          <p:cNvPr id="7" name="Rectangle 2"/>
          <p:cNvSpPr txBox="1">
            <a:spLocks noChangeArrowheads="1"/>
          </p:cNvSpPr>
          <p:nvPr/>
        </p:nvSpPr>
        <p:spPr>
          <a:xfrm>
            <a:off x="1193374" y="3586206"/>
            <a:ext cx="1656184" cy="471800"/>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s-ES_tradnl" altLang="es-MX" sz="2000" b="1" dirty="0" smtClean="0">
                <a:solidFill>
                  <a:srgbClr val="1429F4"/>
                </a:solidFill>
                <a:latin typeface="Arial Rounded MT Bold" panose="020F0704030504030204" pitchFamily="34" charset="0"/>
              </a:rPr>
              <a:t>Dobles</a:t>
            </a:r>
            <a:endParaRPr lang="es-ES_tradnl" altLang="es-MX" sz="2000" b="1" baseline="-25000" dirty="0">
              <a:solidFill>
                <a:srgbClr val="1429F4"/>
              </a:solidFill>
              <a:latin typeface="Arial Rounded MT Bold" panose="020F0704030504030204" pitchFamily="34" charset="0"/>
            </a:endParaRPr>
          </a:p>
        </p:txBody>
      </p:sp>
      <p:sp>
        <p:nvSpPr>
          <p:cNvPr id="8" name="Rectangle 2"/>
          <p:cNvSpPr txBox="1">
            <a:spLocks noChangeArrowheads="1"/>
          </p:cNvSpPr>
          <p:nvPr/>
        </p:nvSpPr>
        <p:spPr>
          <a:xfrm>
            <a:off x="1523492" y="5941026"/>
            <a:ext cx="1656184" cy="471800"/>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s-ES_tradnl" altLang="es-MX" sz="2000" b="1" dirty="0" smtClean="0">
                <a:solidFill>
                  <a:srgbClr val="1429F4"/>
                </a:solidFill>
                <a:latin typeface="Arial Rounded MT Bold" panose="020F0704030504030204" pitchFamily="34" charset="0"/>
              </a:rPr>
              <a:t>Triples</a:t>
            </a:r>
            <a:endParaRPr lang="es-ES_tradnl" altLang="es-MX" sz="2000" b="1" baseline="-25000" dirty="0">
              <a:solidFill>
                <a:srgbClr val="1429F4"/>
              </a:solidFill>
              <a:latin typeface="Arial Rounded MT Bold" panose="020F0704030504030204" pitchFamily="34" charset="0"/>
            </a:endParaRPr>
          </a:p>
        </p:txBody>
      </p:sp>
    </p:spTree>
    <p:extLst>
      <p:ext uri="{BB962C8B-B14F-4D97-AF65-F5344CB8AC3E}">
        <p14:creationId xmlns:p14="http://schemas.microsoft.com/office/powerpoint/2010/main" val="1070942683"/>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2279576" y="980727"/>
            <a:ext cx="7992888" cy="1004483"/>
          </a:xfr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Autofit/>
          </a:bodyPr>
          <a:lstStyle/>
          <a:p>
            <a:pPr algn="ctr" eaLnBrk="1" hangingPunct="1">
              <a:lnSpc>
                <a:spcPct val="100000"/>
              </a:lnSpc>
            </a:pPr>
            <a:r>
              <a:rPr lang="es-ES_tradnl" altLang="es-MX" sz="3600" b="1" dirty="0">
                <a:solidFill>
                  <a:schemeClr val="tx1"/>
                </a:solidFill>
                <a:latin typeface="Arial Rounded MT Bold" panose="020F0704030504030204" pitchFamily="34" charset="0"/>
              </a:rPr>
              <a:t>Modelos de enlace más frecuente (sin carga)</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0962" y="2852936"/>
            <a:ext cx="7864666" cy="2376264"/>
          </a:xfrm>
          <a:prstGeom prst="rect">
            <a:avLst/>
          </a:prstGeom>
        </p:spPr>
        <p:style>
          <a:lnRef idx="2">
            <a:schemeClr val="accent2"/>
          </a:lnRef>
          <a:fillRef idx="1">
            <a:schemeClr val="lt1"/>
          </a:fillRef>
          <a:effectRef idx="0">
            <a:schemeClr val="accent2"/>
          </a:effectRef>
          <a:fontRef idx="minor">
            <a:schemeClr val="dk1"/>
          </a:fontRef>
        </p:style>
      </p:pic>
    </p:spTree>
    <p:extLst>
      <p:ext uri="{BB962C8B-B14F-4D97-AF65-F5344CB8AC3E}">
        <p14:creationId xmlns:p14="http://schemas.microsoft.com/office/powerpoint/2010/main" val="3703871833"/>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 name="Rectangle 2"/>
          <p:cNvSpPr>
            <a:spLocks noGrp="1" noChangeArrowheads="1"/>
          </p:cNvSpPr>
          <p:nvPr>
            <p:ph type="title"/>
          </p:nvPr>
        </p:nvSpPr>
        <p:spPr>
          <a:xfrm>
            <a:off x="2589312" y="476128"/>
            <a:ext cx="7132204" cy="1152128"/>
          </a:xfr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Autofit/>
          </a:bodyPr>
          <a:lstStyle/>
          <a:p>
            <a:pPr algn="ctr" eaLnBrk="1" hangingPunct="1">
              <a:lnSpc>
                <a:spcPct val="60000"/>
              </a:lnSpc>
            </a:pPr>
            <a:r>
              <a:rPr lang="es-ES_tradnl" altLang="es-MX" sz="3600" b="1" dirty="0">
                <a:solidFill>
                  <a:schemeClr val="tx1"/>
                </a:solidFill>
                <a:latin typeface="Arial Rounded MT Bold" panose="020F0704030504030204" pitchFamily="34" charset="0"/>
              </a:rPr>
              <a:t>Tipos de carbono</a:t>
            </a:r>
            <a:br>
              <a:rPr lang="es-ES_tradnl" altLang="es-MX" sz="3600" b="1" dirty="0">
                <a:solidFill>
                  <a:schemeClr val="tx1"/>
                </a:solidFill>
                <a:latin typeface="Arial Rounded MT Bold" panose="020F0704030504030204" pitchFamily="34" charset="0"/>
              </a:rPr>
            </a:br>
            <a:r>
              <a:rPr lang="es-ES_tradnl" altLang="es-MX" sz="3600" b="1" dirty="0">
                <a:solidFill>
                  <a:schemeClr val="tx1"/>
                </a:solidFill>
                <a:latin typeface="Arial Rounded MT Bold" panose="020F0704030504030204" pitchFamily="34" charset="0"/>
              </a:rPr>
              <a:t/>
            </a:r>
            <a:br>
              <a:rPr lang="es-ES_tradnl" altLang="es-MX" sz="3600" b="1" dirty="0">
                <a:solidFill>
                  <a:schemeClr val="tx1"/>
                </a:solidFill>
                <a:latin typeface="Arial Rounded MT Bold" panose="020F0704030504030204" pitchFamily="34" charset="0"/>
              </a:rPr>
            </a:br>
            <a:r>
              <a:rPr lang="es-ES_tradnl" altLang="es-MX" sz="3600" b="1" dirty="0">
                <a:solidFill>
                  <a:schemeClr val="tx1"/>
                </a:solidFill>
                <a:latin typeface="Arial Rounded MT Bold" panose="020F0704030504030204" pitchFamily="34" charset="0"/>
              </a:rPr>
              <a:t>(en cadenas hidrocarbonadas)</a:t>
            </a:r>
          </a:p>
        </p:txBody>
      </p:sp>
      <p:sp>
        <p:nvSpPr>
          <p:cNvPr id="6" name="CuadroTexto 5"/>
          <p:cNvSpPr txBox="1"/>
          <p:nvPr/>
        </p:nvSpPr>
        <p:spPr>
          <a:xfrm>
            <a:off x="7608168" y="2492897"/>
            <a:ext cx="2736304" cy="3693319"/>
          </a:xfrm>
          <a:prstGeom prst="rect">
            <a:avLst/>
          </a:prstGeom>
          <a:noFill/>
        </p:spPr>
        <p:txBody>
          <a:bodyPr wrap="square" rtlCol="0">
            <a:spAutoFit/>
          </a:bodyPr>
          <a:lstStyle/>
          <a:p>
            <a:pPr marL="285750" indent="-285750">
              <a:buBlip>
                <a:blip r:embed="rId2"/>
              </a:buBlip>
            </a:pPr>
            <a:r>
              <a:rPr lang="es-MX" dirty="0">
                <a:latin typeface="Arial Rounded MT Bold" panose="020F0704030504030204" pitchFamily="34" charset="0"/>
              </a:rPr>
              <a:t>Primarios. Unidos a un solo carbono</a:t>
            </a:r>
          </a:p>
          <a:p>
            <a:endParaRPr lang="es-MX" dirty="0">
              <a:latin typeface="Arial Rounded MT Bold" panose="020F0704030504030204" pitchFamily="34" charset="0"/>
            </a:endParaRPr>
          </a:p>
          <a:p>
            <a:pPr marL="285750" indent="-285750">
              <a:buBlip>
                <a:blip r:embed="rId2"/>
              </a:buBlip>
            </a:pPr>
            <a:r>
              <a:rPr lang="es-MX" dirty="0">
                <a:solidFill>
                  <a:srgbClr val="00B050"/>
                </a:solidFill>
                <a:latin typeface="Arial Rounded MT Bold" panose="020F0704030504030204" pitchFamily="34" charset="0"/>
              </a:rPr>
              <a:t>Secundarios</a:t>
            </a:r>
            <a:r>
              <a:rPr lang="es-MX" dirty="0">
                <a:latin typeface="Arial Rounded MT Bold" panose="020F0704030504030204" pitchFamily="34" charset="0"/>
              </a:rPr>
              <a:t>. Unidos a dos carbonos.</a:t>
            </a:r>
          </a:p>
          <a:p>
            <a:endParaRPr lang="es-MX" dirty="0">
              <a:latin typeface="Arial Rounded MT Bold" panose="020F0704030504030204" pitchFamily="34" charset="0"/>
            </a:endParaRPr>
          </a:p>
          <a:p>
            <a:pPr marL="285750" indent="-285750">
              <a:buBlip>
                <a:blip r:embed="rId2"/>
              </a:buBlip>
            </a:pPr>
            <a:r>
              <a:rPr lang="es-MX" dirty="0">
                <a:solidFill>
                  <a:srgbClr val="C00000"/>
                </a:solidFill>
                <a:latin typeface="Arial Rounded MT Bold" panose="020F0704030504030204" pitchFamily="34" charset="0"/>
              </a:rPr>
              <a:t>Terciarios</a:t>
            </a:r>
            <a:r>
              <a:rPr lang="es-MX" dirty="0">
                <a:latin typeface="Arial Rounded MT Bold" panose="020F0704030504030204" pitchFamily="34" charset="0"/>
              </a:rPr>
              <a:t>. Unidos a tres carbonos.</a:t>
            </a:r>
          </a:p>
          <a:p>
            <a:endParaRPr lang="es-MX" dirty="0">
              <a:latin typeface="Arial Rounded MT Bold" panose="020F0704030504030204" pitchFamily="34" charset="0"/>
            </a:endParaRPr>
          </a:p>
          <a:p>
            <a:pPr marL="285750" indent="-285750">
              <a:buBlip>
                <a:blip r:embed="rId2"/>
              </a:buBlip>
            </a:pPr>
            <a:r>
              <a:rPr lang="es-MX" dirty="0">
                <a:solidFill>
                  <a:srgbClr val="FB37D1"/>
                </a:solidFill>
                <a:latin typeface="Arial Rounded MT Bold" panose="020F0704030504030204" pitchFamily="34" charset="0"/>
              </a:rPr>
              <a:t>Cuaternarios</a:t>
            </a:r>
            <a:r>
              <a:rPr lang="es-MX" dirty="0">
                <a:latin typeface="Arial Rounded MT Bold" panose="020F0704030504030204" pitchFamily="34" charset="0"/>
              </a:rPr>
              <a:t>. Unidos a cuatro carbonos.</a:t>
            </a:r>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3592" y="2204865"/>
            <a:ext cx="4957142" cy="3850047"/>
          </a:xfrm>
          <a:prstGeom prst="rect">
            <a:avLst/>
          </a:prstGeom>
        </p:spPr>
        <p:style>
          <a:lnRef idx="0">
            <a:schemeClr val="accent3"/>
          </a:lnRef>
          <a:fillRef idx="3">
            <a:schemeClr val="accent3"/>
          </a:fillRef>
          <a:effectRef idx="3">
            <a:schemeClr val="accent3"/>
          </a:effectRef>
          <a:fontRef idx="minor">
            <a:schemeClr val="lt1"/>
          </a:fontRef>
        </p:style>
      </p:pic>
    </p:spTree>
    <p:extLst>
      <p:ext uri="{BB962C8B-B14F-4D97-AF65-F5344CB8AC3E}">
        <p14:creationId xmlns:p14="http://schemas.microsoft.com/office/powerpoint/2010/main" val="2387471502"/>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5149516" y="2131689"/>
            <a:ext cx="6882062" cy="1477785"/>
          </a:xfr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l">
              <a:buFont typeface="Arial" panose="020B0604020202020204" pitchFamily="34" charset="0"/>
            </a:pPr>
            <a:r>
              <a:rPr lang="es-MX" sz="3200" b="1" dirty="0" smtClean="0">
                <a:solidFill>
                  <a:schemeClr val="accent4"/>
                </a:solidFill>
                <a:latin typeface="Arial Rounded MT Bold" panose="020F0704030504030204" pitchFamily="34" charset="0"/>
              </a:rPr>
              <a:t>2. Hidrocarburos</a:t>
            </a:r>
            <a:br>
              <a:rPr lang="es-MX" sz="3200" b="1" dirty="0" smtClean="0">
                <a:solidFill>
                  <a:schemeClr val="accent4"/>
                </a:solidFill>
                <a:latin typeface="Arial Rounded MT Bold" panose="020F0704030504030204" pitchFamily="34" charset="0"/>
              </a:rPr>
            </a:br>
            <a:r>
              <a:rPr lang="es-MX" sz="3200" b="1" dirty="0" smtClean="0">
                <a:solidFill>
                  <a:schemeClr val="accent4"/>
                </a:solidFill>
                <a:latin typeface="Arial Rounded MT Bold" panose="020F0704030504030204" pitchFamily="34" charset="0"/>
              </a:rPr>
              <a:t>    </a:t>
            </a:r>
            <a:r>
              <a:rPr lang="es-MX" sz="3200" b="1" dirty="0" smtClean="0">
                <a:solidFill>
                  <a:schemeClr val="accent4"/>
                </a:solidFill>
                <a:latin typeface="Arial Rounded MT Bold" panose="020F0704030504030204" pitchFamily="34" charset="0"/>
              </a:rPr>
              <a:t>2.7 </a:t>
            </a:r>
            <a:r>
              <a:rPr lang="es-MX" sz="3200" b="1" dirty="0" smtClean="0">
                <a:solidFill>
                  <a:schemeClr val="accent4"/>
                </a:solidFill>
                <a:latin typeface="Arial Rounded MT Bold" panose="020F0704030504030204" pitchFamily="34" charset="0"/>
              </a:rPr>
              <a:t>Isómeros </a:t>
            </a:r>
            <a:r>
              <a:rPr lang="es-MX" sz="3200" b="1" dirty="0" smtClean="0">
                <a:solidFill>
                  <a:schemeClr val="accent4"/>
                </a:solidFill>
                <a:latin typeface="Arial Rounded MT Bold" panose="020F0704030504030204" pitchFamily="34" charset="0"/>
              </a:rPr>
              <a:t>Estructurales</a:t>
            </a:r>
            <a:endParaRPr lang="es-MX" sz="3200" b="1" dirty="0">
              <a:solidFill>
                <a:schemeClr val="accent4"/>
              </a:solidFill>
              <a:latin typeface="Arial Rounded MT Bold" panose="020F0704030504030204" pitchFamily="34" charset="0"/>
            </a:endParaRPr>
          </a:p>
        </p:txBody>
      </p:sp>
      <p:pic>
        <p:nvPicPr>
          <p:cNvPr id="11" name="Imagen 10" descr="C:\Users\Alumno\Desktop\logo admin16-20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6695" y="688280"/>
            <a:ext cx="4359525" cy="46898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4103321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126088" y="1230125"/>
            <a:ext cx="2376264" cy="720080"/>
          </a:xfr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p>
            <a:pPr algn="ctr" eaLnBrk="1" hangingPunct="1">
              <a:lnSpc>
                <a:spcPct val="60000"/>
              </a:lnSpc>
            </a:pPr>
            <a:r>
              <a:rPr lang="es-ES_tradnl" altLang="es-MX" sz="3600" b="1" dirty="0">
                <a:solidFill>
                  <a:schemeClr val="tx1"/>
                </a:solidFill>
                <a:latin typeface="Arial Rounded MT Bold" panose="020F0704030504030204" pitchFamily="34" charset="0"/>
              </a:rPr>
              <a:t>Isómeros</a:t>
            </a:r>
          </a:p>
        </p:txBody>
      </p:sp>
      <p:sp>
        <p:nvSpPr>
          <p:cNvPr id="5" name="CuadroTexto 4"/>
          <p:cNvSpPr txBox="1"/>
          <p:nvPr/>
        </p:nvSpPr>
        <p:spPr>
          <a:xfrm>
            <a:off x="1967571" y="2610309"/>
            <a:ext cx="8114891" cy="1200329"/>
          </a:xfrm>
          <a:prstGeom prst="rect">
            <a:avLst/>
          </a:prstGeom>
          <a:noFill/>
        </p:spPr>
        <p:txBody>
          <a:bodyPr wrap="square" rtlCol="0">
            <a:spAutoFit/>
          </a:bodyPr>
          <a:lstStyle/>
          <a:p>
            <a:pPr marL="285750" indent="-285750">
              <a:buBlip>
                <a:blip r:embed="rId2"/>
              </a:buBlip>
            </a:pPr>
            <a:r>
              <a:rPr lang="es-MX" sz="2400" b="1" dirty="0">
                <a:latin typeface="Arial Rounded MT Bold" panose="020F0704030504030204" pitchFamily="34" charset="0"/>
              </a:rPr>
              <a:t>Los isómeros son compuestos químicos distintos, y por tanto, con propiedades físicas y químicas diferentes, que tienen la misma fórmula molecular. </a:t>
            </a:r>
          </a:p>
        </p:txBody>
      </p:sp>
    </p:spTree>
    <p:extLst>
      <p:ext uri="{BB962C8B-B14F-4D97-AF65-F5344CB8AC3E}">
        <p14:creationId xmlns:p14="http://schemas.microsoft.com/office/powerpoint/2010/main" val="3392204671"/>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4126632" y="787678"/>
            <a:ext cx="2996063" cy="936104"/>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fontScale="92500" lnSpcReduction="20000"/>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s-ES_tradnl" altLang="es-MX" b="1" dirty="0">
                <a:solidFill>
                  <a:schemeClr val="tx1"/>
                </a:solidFill>
                <a:latin typeface="Arial Rounded MT Bold" panose="020F0704030504030204" pitchFamily="34" charset="0"/>
              </a:rPr>
              <a:t>Tipos de Isomería</a:t>
            </a:r>
          </a:p>
        </p:txBody>
      </p:sp>
      <p:sp>
        <p:nvSpPr>
          <p:cNvPr id="7" name="CuadroTexto 6"/>
          <p:cNvSpPr txBox="1"/>
          <p:nvPr/>
        </p:nvSpPr>
        <p:spPr>
          <a:xfrm>
            <a:off x="2207568" y="2492897"/>
            <a:ext cx="7848872" cy="3908762"/>
          </a:xfrm>
          <a:prstGeom prst="rect">
            <a:avLst/>
          </a:prstGeom>
          <a:noFill/>
        </p:spPr>
        <p:txBody>
          <a:bodyPr wrap="square" rtlCol="0">
            <a:spAutoFit/>
          </a:bodyPr>
          <a:lstStyle/>
          <a:p>
            <a:pPr marL="285750" indent="-285750">
              <a:buBlip>
                <a:blip r:embed="rId2"/>
              </a:buBlip>
            </a:pPr>
            <a:r>
              <a:rPr lang="es-MX" sz="2800" b="1" dirty="0">
                <a:latin typeface="Arial Rounded MT Bold" panose="020F0704030504030204" pitchFamily="34" charset="0"/>
              </a:rPr>
              <a:t>Isomería constitucional</a:t>
            </a:r>
            <a:r>
              <a:rPr lang="es-MX" sz="2400" dirty="0">
                <a:latin typeface="Arial Rounded MT Bold" panose="020F0704030504030204" pitchFamily="34" charset="0"/>
              </a:rPr>
              <a:t>. Son isómeros que difieren en la secuencia de sus enlaces, es decir, en su conectividad o forma en que están conectados los átomos.</a:t>
            </a:r>
          </a:p>
          <a:p>
            <a:endParaRPr lang="es-MX" sz="2400" dirty="0">
              <a:latin typeface="Arial Rounded MT Bold" panose="020F0704030504030204" pitchFamily="34" charset="0"/>
            </a:endParaRPr>
          </a:p>
          <a:p>
            <a:pPr marL="285750" indent="-285750">
              <a:buBlip>
                <a:blip r:embed="rId2"/>
              </a:buBlip>
            </a:pPr>
            <a:r>
              <a:rPr lang="es-MX" sz="2800" b="1" dirty="0">
                <a:latin typeface="Arial Rounded MT Bold" panose="020F0704030504030204" pitchFamily="34" charset="0"/>
              </a:rPr>
              <a:t>Estereoisómeros.</a:t>
            </a:r>
            <a:r>
              <a:rPr lang="es-MX" sz="2400" dirty="0">
                <a:latin typeface="Arial Rounded MT Bold" panose="020F0704030504030204" pitchFamily="34" charset="0"/>
              </a:rPr>
              <a:t> Son isómeros qué solo se diferencian en la orientación espacial de sus átomos y estos están enlazados en el mismo orden.</a:t>
            </a:r>
          </a:p>
          <a:p>
            <a:pPr marL="285750" indent="-285750">
              <a:buBlip>
                <a:blip r:embed="rId2"/>
              </a:buBlip>
            </a:pPr>
            <a:endParaRPr lang="es-MX" sz="2400" dirty="0"/>
          </a:p>
        </p:txBody>
      </p:sp>
    </p:spTree>
    <p:extLst>
      <p:ext uri="{BB962C8B-B14F-4D97-AF65-F5344CB8AC3E}">
        <p14:creationId xmlns:p14="http://schemas.microsoft.com/office/powerpoint/2010/main" val="3653724195"/>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2"/>
          <p:cNvSpPr txBox="1">
            <a:spLocks noChangeArrowheads="1"/>
          </p:cNvSpPr>
          <p:nvPr/>
        </p:nvSpPr>
        <p:spPr>
          <a:xfrm>
            <a:off x="660521" y="264961"/>
            <a:ext cx="3518525" cy="1219030"/>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s-ES_tradnl" altLang="es-MX" b="1" dirty="0">
                <a:solidFill>
                  <a:schemeClr val="tx1"/>
                </a:solidFill>
                <a:latin typeface="Arial Rounded MT Bold" panose="020F0704030504030204" pitchFamily="34" charset="0"/>
              </a:rPr>
              <a:t>Clasificación de Isómeros</a:t>
            </a:r>
          </a:p>
        </p:txBody>
      </p:sp>
      <p:grpSp>
        <p:nvGrpSpPr>
          <p:cNvPr id="39" name="Grupo 38"/>
          <p:cNvGrpSpPr/>
          <p:nvPr/>
        </p:nvGrpSpPr>
        <p:grpSpPr>
          <a:xfrm>
            <a:off x="1738395" y="1609328"/>
            <a:ext cx="7934993" cy="4671026"/>
            <a:chOff x="2749049" y="2030563"/>
            <a:chExt cx="6084570" cy="3486785"/>
          </a:xfrm>
        </p:grpSpPr>
        <p:cxnSp>
          <p:nvCxnSpPr>
            <p:cNvPr id="5" name="Conector recto 4"/>
            <p:cNvCxnSpPr/>
            <p:nvPr/>
          </p:nvCxnSpPr>
          <p:spPr>
            <a:xfrm flipH="1">
              <a:off x="7220084" y="5359868"/>
              <a:ext cx="60833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 name="Conector recto 5"/>
            <p:cNvCxnSpPr/>
            <p:nvPr/>
          </p:nvCxnSpPr>
          <p:spPr>
            <a:xfrm flipH="1">
              <a:off x="7220084" y="4951563"/>
              <a:ext cx="60833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Conector recto 6"/>
            <p:cNvCxnSpPr/>
            <p:nvPr/>
          </p:nvCxnSpPr>
          <p:spPr>
            <a:xfrm>
              <a:off x="8045584" y="4740743"/>
              <a:ext cx="0" cy="41338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flipH="1">
              <a:off x="7154044" y="4085423"/>
              <a:ext cx="82359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flipH="1" flipV="1">
              <a:off x="2888114" y="5189688"/>
              <a:ext cx="5207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Conector recto 9"/>
            <p:cNvCxnSpPr/>
            <p:nvPr/>
          </p:nvCxnSpPr>
          <p:spPr>
            <a:xfrm flipH="1" flipV="1">
              <a:off x="2897004" y="4468963"/>
              <a:ext cx="5207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Conector recto 10"/>
            <p:cNvCxnSpPr/>
            <p:nvPr/>
          </p:nvCxnSpPr>
          <p:spPr>
            <a:xfrm flipH="1" flipV="1">
              <a:off x="2896369" y="3721568"/>
              <a:ext cx="5207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Conector recto 11"/>
            <p:cNvCxnSpPr/>
            <p:nvPr/>
          </p:nvCxnSpPr>
          <p:spPr>
            <a:xfrm flipH="1">
              <a:off x="8593589" y="4628983"/>
              <a:ext cx="238125"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13" name="Grupo 12"/>
            <p:cNvGrpSpPr/>
            <p:nvPr/>
          </p:nvGrpSpPr>
          <p:grpSpPr>
            <a:xfrm>
              <a:off x="2749049" y="2030563"/>
              <a:ext cx="5876290" cy="3486785"/>
              <a:chOff x="0" y="0"/>
              <a:chExt cx="5876554" cy="3487264"/>
            </a:xfrm>
          </p:grpSpPr>
          <p:sp>
            <p:nvSpPr>
              <p:cNvPr id="14" name="Cuadro de texto 1"/>
              <p:cNvSpPr txBox="1"/>
              <p:nvPr/>
            </p:nvSpPr>
            <p:spPr>
              <a:xfrm>
                <a:off x="2280062" y="0"/>
                <a:ext cx="1143000" cy="257175"/>
              </a:xfrm>
              <a:prstGeom prst="rect">
                <a:avLst/>
              </a:prstGeom>
              <a:solidFill>
                <a:schemeClr val="accent2"/>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MX" sz="1200">
                    <a:effectLst/>
                    <a:latin typeface="Arial Rounded MT Bold" panose="020F0704030504030204" pitchFamily="34" charset="0"/>
                    <a:ea typeface="Calibri" panose="020F0502020204030204" pitchFamily="34" charset="0"/>
                    <a:cs typeface="Arial" panose="020B0604020202020204" pitchFamily="34" charset="0"/>
                  </a:rPr>
                  <a:t>Isómeros</a:t>
                </a:r>
                <a:endParaRPr lang="es-MX" sz="1100">
                  <a:effectLst/>
                  <a:ea typeface="Calibri" panose="020F0502020204030204" pitchFamily="34" charset="0"/>
                  <a:cs typeface="Times New Roman" panose="02020603050405020304" pitchFamily="18" charset="0"/>
                </a:endParaRPr>
              </a:p>
            </p:txBody>
          </p:sp>
          <p:sp>
            <p:nvSpPr>
              <p:cNvPr id="15" name="Cuadro de texto 2"/>
              <p:cNvSpPr txBox="1"/>
              <p:nvPr/>
            </p:nvSpPr>
            <p:spPr>
              <a:xfrm>
                <a:off x="522514" y="1555668"/>
                <a:ext cx="1543050" cy="257175"/>
              </a:xfrm>
              <a:prstGeom prst="rect">
                <a:avLst/>
              </a:prstGeom>
              <a:solidFill>
                <a:schemeClr val="accent5">
                  <a:lumMod val="60000"/>
                  <a:lumOff val="40000"/>
                </a:schemeClr>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MX" sz="1100">
                    <a:effectLst/>
                    <a:latin typeface="Arial Rounded MT Bold" panose="020F0704030504030204" pitchFamily="34" charset="0"/>
                    <a:ea typeface="Calibri" panose="020F0502020204030204" pitchFamily="34" charset="0"/>
                    <a:cs typeface="Arial" panose="020B0604020202020204" pitchFamily="34" charset="0"/>
                  </a:rPr>
                  <a:t>Estructurales</a:t>
                </a:r>
                <a:endParaRPr lang="es-MX" sz="1100">
                  <a:effectLst/>
                  <a:ea typeface="Calibri" panose="020F0502020204030204" pitchFamily="34" charset="0"/>
                  <a:cs typeface="Times New Roman" panose="02020603050405020304" pitchFamily="18" charset="0"/>
                </a:endParaRPr>
              </a:p>
            </p:txBody>
          </p:sp>
          <p:sp>
            <p:nvSpPr>
              <p:cNvPr id="16" name="Cuadro de texto 3"/>
              <p:cNvSpPr txBox="1"/>
              <p:nvPr/>
            </p:nvSpPr>
            <p:spPr>
              <a:xfrm>
                <a:off x="0" y="712520"/>
                <a:ext cx="1543050" cy="257175"/>
              </a:xfrm>
              <a:prstGeom prst="rect">
                <a:avLst/>
              </a:prstGeom>
              <a:solidFill>
                <a:srgbClr val="FFC00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MX" sz="1100">
                    <a:effectLst/>
                    <a:latin typeface="Arial Rounded MT Bold" panose="020F0704030504030204" pitchFamily="34" charset="0"/>
                    <a:ea typeface="Calibri" panose="020F0502020204030204" pitchFamily="34" charset="0"/>
                    <a:cs typeface="Arial" panose="020B0604020202020204" pitchFamily="34" charset="0"/>
                  </a:rPr>
                  <a:t>Constitucionales</a:t>
                </a:r>
                <a:endParaRPr lang="es-MX" sz="1100">
                  <a:effectLst/>
                  <a:ea typeface="Calibri" panose="020F0502020204030204" pitchFamily="34" charset="0"/>
                  <a:cs typeface="Times New Roman" panose="02020603050405020304" pitchFamily="18" charset="0"/>
                </a:endParaRPr>
              </a:p>
            </p:txBody>
          </p:sp>
          <p:sp>
            <p:nvSpPr>
              <p:cNvPr id="17" name="Cuadro de texto 4"/>
              <p:cNvSpPr txBox="1"/>
              <p:nvPr/>
            </p:nvSpPr>
            <p:spPr>
              <a:xfrm>
                <a:off x="522514" y="2315689"/>
                <a:ext cx="1543050" cy="257175"/>
              </a:xfrm>
              <a:prstGeom prst="rect">
                <a:avLst/>
              </a:prstGeom>
              <a:solidFill>
                <a:schemeClr val="accent5">
                  <a:lumMod val="60000"/>
                  <a:lumOff val="40000"/>
                </a:schemeClr>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MX" sz="1100">
                    <a:effectLst/>
                    <a:latin typeface="Arial Rounded MT Bold" panose="020F0704030504030204" pitchFamily="34" charset="0"/>
                    <a:ea typeface="Calibri" panose="020F0502020204030204" pitchFamily="34" charset="0"/>
                    <a:cs typeface="Arial" panose="020B0604020202020204" pitchFamily="34" charset="0"/>
                  </a:rPr>
                  <a:t>Posicionales</a:t>
                </a:r>
                <a:endParaRPr lang="es-MX" sz="1100">
                  <a:effectLst/>
                  <a:ea typeface="Calibri" panose="020F0502020204030204" pitchFamily="34" charset="0"/>
                  <a:cs typeface="Times New Roman" panose="02020603050405020304" pitchFamily="18" charset="0"/>
                </a:endParaRPr>
              </a:p>
            </p:txBody>
          </p:sp>
          <p:sp>
            <p:nvSpPr>
              <p:cNvPr id="18" name="Cuadro de texto 5"/>
              <p:cNvSpPr txBox="1"/>
              <p:nvPr/>
            </p:nvSpPr>
            <p:spPr>
              <a:xfrm>
                <a:off x="522514" y="3028208"/>
                <a:ext cx="1543050" cy="257175"/>
              </a:xfrm>
              <a:prstGeom prst="rect">
                <a:avLst/>
              </a:prstGeom>
              <a:solidFill>
                <a:schemeClr val="accent5">
                  <a:lumMod val="60000"/>
                  <a:lumOff val="40000"/>
                </a:schemeClr>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MX" sz="1100">
                    <a:effectLst/>
                    <a:latin typeface="Arial Rounded MT Bold" panose="020F0704030504030204" pitchFamily="34" charset="0"/>
                    <a:ea typeface="Calibri" panose="020F0502020204030204" pitchFamily="34" charset="0"/>
                    <a:cs typeface="Arial" panose="020B0604020202020204" pitchFamily="34" charset="0"/>
                  </a:rPr>
                  <a:t>Funcionales</a:t>
                </a:r>
                <a:endParaRPr lang="es-MX" sz="1100">
                  <a:effectLst/>
                  <a:ea typeface="Calibri" panose="020F0502020204030204" pitchFamily="34" charset="0"/>
                  <a:cs typeface="Times New Roman" panose="02020603050405020304" pitchFamily="18" charset="0"/>
                </a:endParaRPr>
              </a:p>
            </p:txBody>
          </p:sp>
          <p:sp>
            <p:nvSpPr>
              <p:cNvPr id="19" name="Cuadro de texto 6"/>
              <p:cNvSpPr txBox="1"/>
              <p:nvPr/>
            </p:nvSpPr>
            <p:spPr>
              <a:xfrm>
                <a:off x="4286992" y="712520"/>
                <a:ext cx="1543050" cy="257175"/>
              </a:xfrm>
              <a:prstGeom prst="rect">
                <a:avLst/>
              </a:prstGeom>
              <a:solidFill>
                <a:srgbClr val="FFC00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MX" sz="1100" dirty="0">
                    <a:effectLst/>
                    <a:latin typeface="Arial Rounded MT Bold" panose="020F0704030504030204" pitchFamily="34" charset="0"/>
                    <a:ea typeface="Calibri" panose="020F0502020204030204" pitchFamily="34" charset="0"/>
                    <a:cs typeface="Arial" panose="020B0604020202020204" pitchFamily="34" charset="0"/>
                  </a:rPr>
                  <a:t>Estereoisómeros</a:t>
                </a:r>
                <a:endParaRPr lang="es-MX" sz="1100" dirty="0">
                  <a:effectLst/>
                  <a:ea typeface="Calibri" panose="020F0502020204030204" pitchFamily="34" charset="0"/>
                  <a:cs typeface="Times New Roman" panose="02020603050405020304" pitchFamily="18" charset="0"/>
                </a:endParaRPr>
              </a:p>
            </p:txBody>
          </p:sp>
          <p:sp>
            <p:nvSpPr>
              <p:cNvPr id="21" name="Cuadro de texto 7"/>
              <p:cNvSpPr txBox="1"/>
              <p:nvPr/>
            </p:nvSpPr>
            <p:spPr>
              <a:xfrm>
                <a:off x="2517568" y="997527"/>
                <a:ext cx="1543050" cy="533400"/>
              </a:xfrm>
              <a:prstGeom prst="rect">
                <a:avLst/>
              </a:prstGeom>
              <a:solidFill>
                <a:schemeClr val="accent5">
                  <a:lumMod val="60000"/>
                  <a:lumOff val="40000"/>
                </a:schemeClr>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MX" sz="1100">
                    <a:effectLst/>
                    <a:latin typeface="Arial Rounded MT Bold" panose="020F0704030504030204" pitchFamily="34" charset="0"/>
                    <a:ea typeface="Calibri" panose="020F0502020204030204" pitchFamily="34" charset="0"/>
                    <a:cs typeface="Arial" panose="020B0604020202020204" pitchFamily="34" charset="0"/>
                  </a:rPr>
                  <a:t>Rotacionales</a:t>
                </a:r>
                <a:endParaRPr lang="es-MX" sz="1100">
                  <a:effectLst/>
                  <a:ea typeface="Calibri" panose="020F0502020204030204" pitchFamily="34" charset="0"/>
                  <a:cs typeface="Times New Roman" panose="02020603050405020304" pitchFamily="18" charset="0"/>
                </a:endParaRPr>
              </a:p>
              <a:p>
                <a:pPr algn="ctr">
                  <a:lnSpc>
                    <a:spcPct val="107000"/>
                  </a:lnSpc>
                  <a:spcAft>
                    <a:spcPts val="800"/>
                  </a:spcAft>
                </a:pPr>
                <a:r>
                  <a:rPr lang="es-MX" sz="1100">
                    <a:effectLst/>
                    <a:latin typeface="Arial Rounded MT Bold" panose="020F0704030504030204" pitchFamily="34" charset="0"/>
                    <a:ea typeface="Calibri" panose="020F0502020204030204" pitchFamily="34" charset="0"/>
                    <a:cs typeface="Arial" panose="020B0604020202020204" pitchFamily="34" charset="0"/>
                  </a:rPr>
                  <a:t>(Conformacionales)</a:t>
                </a:r>
                <a:endParaRPr lang="es-MX" sz="1100">
                  <a:effectLst/>
                  <a:ea typeface="Calibri" panose="020F0502020204030204" pitchFamily="34" charset="0"/>
                  <a:cs typeface="Times New Roman" panose="02020603050405020304" pitchFamily="18" charset="0"/>
                </a:endParaRPr>
              </a:p>
            </p:txBody>
          </p:sp>
          <p:sp>
            <p:nvSpPr>
              <p:cNvPr id="22" name="Cuadro de texto 8"/>
              <p:cNvSpPr txBox="1"/>
              <p:nvPr/>
            </p:nvSpPr>
            <p:spPr>
              <a:xfrm>
                <a:off x="4180114" y="1389413"/>
                <a:ext cx="1543050" cy="257175"/>
              </a:xfrm>
              <a:prstGeom prst="rect">
                <a:avLst/>
              </a:prstGeom>
              <a:solidFill>
                <a:schemeClr val="accent5">
                  <a:lumMod val="60000"/>
                  <a:lumOff val="40000"/>
                </a:schemeClr>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MX" sz="1100">
                    <a:effectLst/>
                    <a:latin typeface="Arial Rounded MT Bold" panose="020F0704030504030204" pitchFamily="34" charset="0"/>
                    <a:ea typeface="Calibri" panose="020F0502020204030204" pitchFamily="34" charset="0"/>
                    <a:cs typeface="Arial" panose="020B0604020202020204" pitchFamily="34" charset="0"/>
                  </a:rPr>
                  <a:t>Geométricos</a:t>
                </a:r>
                <a:endParaRPr lang="es-MX" sz="1100">
                  <a:effectLst/>
                  <a:ea typeface="Calibri" panose="020F0502020204030204" pitchFamily="34" charset="0"/>
                  <a:cs typeface="Times New Roman" panose="02020603050405020304" pitchFamily="18" charset="0"/>
                </a:endParaRPr>
              </a:p>
            </p:txBody>
          </p:sp>
          <p:sp>
            <p:nvSpPr>
              <p:cNvPr id="23" name="Cuadro de texto 9"/>
              <p:cNvSpPr txBox="1"/>
              <p:nvPr/>
            </p:nvSpPr>
            <p:spPr>
              <a:xfrm>
                <a:off x="3610098" y="1816925"/>
                <a:ext cx="800100" cy="619125"/>
              </a:xfrm>
              <a:prstGeom prst="rect">
                <a:avLst/>
              </a:prstGeom>
              <a:solidFill>
                <a:srgbClr val="00B05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MX" sz="1100" dirty="0">
                    <a:effectLst/>
                    <a:latin typeface="Arial Rounded MT Bold" panose="020F0704030504030204" pitchFamily="34" charset="0"/>
                    <a:ea typeface="Calibri" panose="020F0502020204030204" pitchFamily="34" charset="0"/>
                    <a:cs typeface="Arial" panose="020B0604020202020204" pitchFamily="34" charset="0"/>
                  </a:rPr>
                  <a:t>Cis</a:t>
                </a:r>
                <a:endParaRPr lang="es-MX"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es-MX" sz="1100" dirty="0">
                    <a:effectLst/>
                    <a:latin typeface="Arial Rounded MT Bold" panose="020F0704030504030204" pitchFamily="34" charset="0"/>
                    <a:ea typeface="Calibri" panose="020F0502020204030204" pitchFamily="34" charset="0"/>
                    <a:cs typeface="Arial" panose="020B0604020202020204" pitchFamily="34" charset="0"/>
                  </a:rPr>
                  <a:t>Trans</a:t>
                </a:r>
                <a:endParaRPr lang="es-MX" sz="1100" dirty="0">
                  <a:effectLst/>
                  <a:ea typeface="Calibri" panose="020F0502020204030204" pitchFamily="34" charset="0"/>
                  <a:cs typeface="Times New Roman" panose="02020603050405020304" pitchFamily="18" charset="0"/>
                </a:endParaRPr>
              </a:p>
            </p:txBody>
          </p:sp>
          <p:sp>
            <p:nvSpPr>
              <p:cNvPr id="24" name="Cuadro de texto 10"/>
              <p:cNvSpPr txBox="1"/>
              <p:nvPr/>
            </p:nvSpPr>
            <p:spPr>
              <a:xfrm>
                <a:off x="5225143" y="1971304"/>
                <a:ext cx="495300" cy="228600"/>
              </a:xfrm>
              <a:prstGeom prst="rect">
                <a:avLst/>
              </a:prstGeom>
              <a:solidFill>
                <a:srgbClr val="00B05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MX" sz="1100">
                    <a:effectLst/>
                    <a:latin typeface="Arial Rounded MT Bold" panose="020F0704030504030204" pitchFamily="34" charset="0"/>
                    <a:ea typeface="Calibri" panose="020F0502020204030204" pitchFamily="34" charset="0"/>
                    <a:cs typeface="Arial" panose="020B0604020202020204" pitchFamily="34" charset="0"/>
                  </a:rPr>
                  <a:t>E/Z</a:t>
                </a:r>
                <a:endParaRPr lang="es-MX" sz="1100">
                  <a:effectLst/>
                  <a:ea typeface="Calibri" panose="020F0502020204030204" pitchFamily="34" charset="0"/>
                  <a:cs typeface="Times New Roman" panose="02020603050405020304" pitchFamily="18" charset="0"/>
                </a:endParaRPr>
              </a:p>
            </p:txBody>
          </p:sp>
          <p:sp>
            <p:nvSpPr>
              <p:cNvPr id="25" name="Cuadro de texto 11"/>
              <p:cNvSpPr txBox="1"/>
              <p:nvPr/>
            </p:nvSpPr>
            <p:spPr>
              <a:xfrm>
                <a:off x="4714504" y="2470068"/>
                <a:ext cx="1162050" cy="257175"/>
              </a:xfrm>
              <a:prstGeom prst="rect">
                <a:avLst/>
              </a:prstGeom>
              <a:solidFill>
                <a:schemeClr val="accent5">
                  <a:lumMod val="60000"/>
                  <a:lumOff val="40000"/>
                </a:schemeClr>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MX" sz="1100">
                    <a:effectLst/>
                    <a:latin typeface="Arial Rounded MT Bold" panose="020F0704030504030204" pitchFamily="34" charset="0"/>
                    <a:ea typeface="Calibri" panose="020F0502020204030204" pitchFamily="34" charset="0"/>
                    <a:cs typeface="Arial" panose="020B0604020202020204" pitchFamily="34" charset="0"/>
                  </a:rPr>
                  <a:t>Ópticos</a:t>
                </a:r>
                <a:endParaRPr lang="es-MX" sz="1100">
                  <a:effectLst/>
                  <a:ea typeface="Calibri" panose="020F0502020204030204" pitchFamily="34" charset="0"/>
                  <a:cs typeface="Times New Roman" panose="02020603050405020304" pitchFamily="18" charset="0"/>
                </a:endParaRPr>
              </a:p>
            </p:txBody>
          </p:sp>
          <p:sp>
            <p:nvSpPr>
              <p:cNvPr id="26" name="Cuadro de texto 12"/>
              <p:cNvSpPr txBox="1"/>
              <p:nvPr/>
            </p:nvSpPr>
            <p:spPr>
              <a:xfrm>
                <a:off x="3325091" y="2755076"/>
                <a:ext cx="1162050" cy="257175"/>
              </a:xfrm>
              <a:prstGeom prst="rect">
                <a:avLst/>
              </a:prstGeom>
              <a:solidFill>
                <a:srgbClr val="00B05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MX" sz="1100">
                    <a:effectLst/>
                    <a:latin typeface="Arial Rounded MT Bold" panose="020F0704030504030204" pitchFamily="34" charset="0"/>
                    <a:ea typeface="Calibri" panose="020F0502020204030204" pitchFamily="34" charset="0"/>
                    <a:cs typeface="Arial" panose="020B0604020202020204" pitchFamily="34" charset="0"/>
                  </a:rPr>
                  <a:t>Dextro</a:t>
                </a:r>
                <a:endParaRPr lang="es-MX" sz="1100">
                  <a:effectLst/>
                  <a:ea typeface="Calibri" panose="020F0502020204030204" pitchFamily="34" charset="0"/>
                  <a:cs typeface="Times New Roman" panose="02020603050405020304" pitchFamily="18" charset="0"/>
                </a:endParaRPr>
              </a:p>
            </p:txBody>
          </p:sp>
          <p:sp>
            <p:nvSpPr>
              <p:cNvPr id="27" name="Cuadro de texto 13"/>
              <p:cNvSpPr txBox="1"/>
              <p:nvPr/>
            </p:nvSpPr>
            <p:spPr>
              <a:xfrm>
                <a:off x="3325091" y="3230089"/>
                <a:ext cx="1162050" cy="257175"/>
              </a:xfrm>
              <a:prstGeom prst="rect">
                <a:avLst/>
              </a:prstGeom>
              <a:solidFill>
                <a:srgbClr val="00B05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MX" sz="1100">
                    <a:effectLst/>
                    <a:latin typeface="Arial Rounded MT Bold" panose="020F0704030504030204" pitchFamily="34" charset="0"/>
                    <a:ea typeface="Calibri" panose="020F0502020204030204" pitchFamily="34" charset="0"/>
                    <a:cs typeface="Arial" panose="020B0604020202020204" pitchFamily="34" charset="0"/>
                  </a:rPr>
                  <a:t>Levo</a:t>
                </a:r>
                <a:endParaRPr lang="es-MX" sz="1100">
                  <a:effectLst/>
                  <a:ea typeface="Calibri" panose="020F0502020204030204" pitchFamily="34" charset="0"/>
                  <a:cs typeface="Times New Roman" panose="02020603050405020304" pitchFamily="18" charset="0"/>
                </a:endParaRPr>
              </a:p>
            </p:txBody>
          </p:sp>
        </p:grpSp>
        <p:cxnSp>
          <p:nvCxnSpPr>
            <p:cNvPr id="28" name="Conector recto 27"/>
            <p:cNvCxnSpPr/>
            <p:nvPr/>
          </p:nvCxnSpPr>
          <p:spPr>
            <a:xfrm>
              <a:off x="7716654" y="2997033"/>
              <a:ext cx="0" cy="41592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 name="Conector recto 28"/>
            <p:cNvCxnSpPr/>
            <p:nvPr/>
          </p:nvCxnSpPr>
          <p:spPr>
            <a:xfrm flipH="1">
              <a:off x="6807334" y="3202138"/>
              <a:ext cx="90868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0" name="Conector recto 29"/>
            <p:cNvCxnSpPr/>
            <p:nvPr/>
          </p:nvCxnSpPr>
          <p:spPr>
            <a:xfrm flipH="1">
              <a:off x="7716654" y="3302468"/>
              <a:ext cx="111696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1" name="Conector recto 30"/>
            <p:cNvCxnSpPr/>
            <p:nvPr/>
          </p:nvCxnSpPr>
          <p:spPr>
            <a:xfrm flipH="1">
              <a:off x="8821554" y="3302468"/>
              <a:ext cx="0" cy="132588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2" name="Conector recto 31"/>
            <p:cNvCxnSpPr/>
            <p:nvPr/>
          </p:nvCxnSpPr>
          <p:spPr>
            <a:xfrm>
              <a:off x="7627754" y="3671403"/>
              <a:ext cx="0" cy="41592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3" name="Conector recto 32"/>
            <p:cNvCxnSpPr/>
            <p:nvPr/>
          </p:nvCxnSpPr>
          <p:spPr>
            <a:xfrm flipH="1">
              <a:off x="4290194" y="2870033"/>
              <a:ext cx="27432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4" name="Conector recto 33"/>
            <p:cNvCxnSpPr/>
            <p:nvPr/>
          </p:nvCxnSpPr>
          <p:spPr>
            <a:xfrm>
              <a:off x="5606549" y="2287738"/>
              <a:ext cx="0" cy="58229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5" name="Conector recto 34"/>
            <p:cNvCxnSpPr/>
            <p:nvPr/>
          </p:nvCxnSpPr>
          <p:spPr>
            <a:xfrm>
              <a:off x="2896369" y="2995763"/>
              <a:ext cx="0" cy="220472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6" name="Conector recto 35"/>
            <p:cNvCxnSpPr/>
            <p:nvPr/>
          </p:nvCxnSpPr>
          <p:spPr>
            <a:xfrm flipH="1">
              <a:off x="7815714" y="5143968"/>
              <a:ext cx="23812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7" name="Conector recto 36"/>
            <p:cNvCxnSpPr/>
            <p:nvPr/>
          </p:nvCxnSpPr>
          <p:spPr>
            <a:xfrm>
              <a:off x="7816984" y="4946483"/>
              <a:ext cx="0" cy="413385"/>
            </a:xfrm>
            <a:prstGeom prst="line">
              <a:avLst/>
            </a:prstGeom>
            <a:ln w="28575"/>
          </p:spPr>
          <p:style>
            <a:lnRef idx="1">
              <a:schemeClr val="accent1"/>
            </a:lnRef>
            <a:fillRef idx="0">
              <a:schemeClr val="accent1"/>
            </a:fillRef>
            <a:effectRef idx="0">
              <a:schemeClr val="accent1"/>
            </a:effectRef>
            <a:fontRef idx="minor">
              <a:schemeClr val="tx1"/>
            </a:fontRef>
          </p:style>
        </p:cxnSp>
      </p:grpSp>
      <p:sp>
        <p:nvSpPr>
          <p:cNvPr id="3" name="Rectangle 33"/>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8" name="Rectangle 47"/>
          <p:cNvSpPr>
            <a:spLocks noChangeArrowheads="1"/>
          </p:cNvSpPr>
          <p:nvPr/>
        </p:nvSpPr>
        <p:spPr bwMode="auto">
          <a:xfrm>
            <a:off x="0" y="457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1888900433"/>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3293479" y="631813"/>
            <a:ext cx="4779709" cy="739788"/>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s-ES_tradnl" altLang="es-MX" b="1" dirty="0">
                <a:solidFill>
                  <a:schemeClr val="tx1"/>
                </a:solidFill>
                <a:latin typeface="Arial Rounded MT Bold" panose="020F0704030504030204" pitchFamily="34" charset="0"/>
              </a:rPr>
              <a:t>Isomería Estructural</a:t>
            </a:r>
          </a:p>
        </p:txBody>
      </p:sp>
      <p:sp>
        <p:nvSpPr>
          <p:cNvPr id="7" name="CuadroTexto 6"/>
          <p:cNvSpPr txBox="1"/>
          <p:nvPr/>
        </p:nvSpPr>
        <p:spPr>
          <a:xfrm>
            <a:off x="4336977" y="2337393"/>
            <a:ext cx="2376264" cy="523220"/>
          </a:xfrm>
          <a:prstGeom prst="rect">
            <a:avLst/>
          </a:prstGeom>
          <a:noFill/>
        </p:spPr>
        <p:txBody>
          <a:bodyPr wrap="square" rtlCol="0">
            <a:spAutoFit/>
          </a:bodyPr>
          <a:lstStyle/>
          <a:p>
            <a:pPr marL="285750" indent="-285750">
              <a:buBlip>
                <a:blip r:embed="rId2"/>
              </a:buBlip>
            </a:pPr>
            <a:r>
              <a:rPr lang="es-MX" sz="2800" b="1" i="1" dirty="0"/>
              <a:t>Ejemplo </a:t>
            </a:r>
            <a:endParaRPr lang="es-MX" sz="24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6977" y="3345505"/>
            <a:ext cx="7437626" cy="2016224"/>
          </a:xfrm>
          <a:prstGeom prst="rect">
            <a:avLst/>
          </a:prstGeom>
        </p:spPr>
      </p:pic>
      <p:sp>
        <p:nvSpPr>
          <p:cNvPr id="8" name="Rectangle 2"/>
          <p:cNvSpPr txBox="1">
            <a:spLocks noChangeArrowheads="1"/>
          </p:cNvSpPr>
          <p:nvPr/>
        </p:nvSpPr>
        <p:spPr>
          <a:xfrm>
            <a:off x="7511120" y="2604311"/>
            <a:ext cx="1428343" cy="440968"/>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sz="2800" b="1" dirty="0">
                <a:solidFill>
                  <a:srgbClr val="1429F4"/>
                </a:solidFill>
                <a:latin typeface="Arial Rounded MT Bold" panose="020F0704030504030204" pitchFamily="34" charset="0"/>
              </a:rPr>
              <a:t>C</a:t>
            </a:r>
            <a:r>
              <a:rPr lang="es-ES_tradnl" altLang="es-MX" sz="2800" b="1" baseline="-25000" dirty="0">
                <a:solidFill>
                  <a:srgbClr val="1429F4"/>
                </a:solidFill>
                <a:latin typeface="Arial Rounded MT Bold" panose="020F0704030504030204" pitchFamily="34" charset="0"/>
              </a:rPr>
              <a:t>13</a:t>
            </a:r>
            <a:r>
              <a:rPr lang="es-ES_tradnl" altLang="es-MX" sz="2800" b="1" dirty="0">
                <a:solidFill>
                  <a:srgbClr val="1429F4"/>
                </a:solidFill>
                <a:latin typeface="Arial Rounded MT Bold" panose="020F0704030504030204" pitchFamily="34" charset="0"/>
              </a:rPr>
              <a:t>H</a:t>
            </a:r>
            <a:r>
              <a:rPr lang="es-ES_tradnl" altLang="es-MX" sz="2800" b="1" baseline="-25000" dirty="0">
                <a:solidFill>
                  <a:srgbClr val="1429F4"/>
                </a:solidFill>
                <a:latin typeface="Arial Rounded MT Bold" panose="020F0704030504030204" pitchFamily="34" charset="0"/>
              </a:rPr>
              <a:t>28</a:t>
            </a:r>
          </a:p>
        </p:txBody>
      </p:sp>
      <p:sp>
        <p:nvSpPr>
          <p:cNvPr id="3" name="CuadroTexto 2"/>
          <p:cNvSpPr txBox="1"/>
          <p:nvPr/>
        </p:nvSpPr>
        <p:spPr>
          <a:xfrm>
            <a:off x="4336977" y="5661955"/>
            <a:ext cx="3561348" cy="369332"/>
          </a:xfrm>
          <a:prstGeom prst="rect">
            <a:avLst/>
          </a:prstGeom>
          <a:solidFill>
            <a:schemeClr val="accent4">
              <a:lumMod val="60000"/>
              <a:lumOff val="40000"/>
            </a:schemeClr>
          </a:solidFill>
        </p:spPr>
        <p:txBody>
          <a:bodyPr wrap="square" rtlCol="0" anchor="ctr">
            <a:spAutoFit/>
          </a:bodyPr>
          <a:lstStyle/>
          <a:p>
            <a:pPr algn="ctr"/>
            <a:r>
              <a:rPr lang="es-MX" dirty="0" smtClean="0">
                <a:latin typeface="Arial Rounded MT Bold" panose="020F0704030504030204" pitchFamily="34" charset="0"/>
              </a:rPr>
              <a:t>3,4-dietil-2,5-dimetil</a:t>
            </a:r>
            <a:r>
              <a:rPr lang="es-MX" dirty="0" smtClean="0">
                <a:solidFill>
                  <a:srgbClr val="00B050"/>
                </a:solidFill>
                <a:latin typeface="Arial Rounded MT Bold" panose="020F0704030504030204" pitchFamily="34" charset="0"/>
              </a:rPr>
              <a:t>heptano</a:t>
            </a:r>
            <a:endParaRPr lang="es-MX" dirty="0">
              <a:solidFill>
                <a:srgbClr val="00B050"/>
              </a:solidFill>
              <a:latin typeface="Arial Rounded MT Bold" panose="020F0704030504030204" pitchFamily="34" charset="0"/>
            </a:endParaRPr>
          </a:p>
        </p:txBody>
      </p:sp>
      <p:sp>
        <p:nvSpPr>
          <p:cNvPr id="10" name="CuadroTexto 9"/>
          <p:cNvSpPr txBox="1"/>
          <p:nvPr/>
        </p:nvSpPr>
        <p:spPr>
          <a:xfrm>
            <a:off x="8213255" y="5661955"/>
            <a:ext cx="3561348" cy="369332"/>
          </a:xfrm>
          <a:prstGeom prst="rect">
            <a:avLst/>
          </a:prstGeom>
          <a:solidFill>
            <a:schemeClr val="accent4">
              <a:lumMod val="60000"/>
              <a:lumOff val="40000"/>
            </a:schemeClr>
          </a:solidFill>
        </p:spPr>
        <p:txBody>
          <a:bodyPr wrap="square" rtlCol="0" anchor="ctr">
            <a:spAutoFit/>
          </a:bodyPr>
          <a:lstStyle/>
          <a:p>
            <a:pPr algn="ctr"/>
            <a:r>
              <a:rPr lang="es-MX" dirty="0" smtClean="0">
                <a:latin typeface="Arial Rounded MT Bold" panose="020F0704030504030204" pitchFamily="34" charset="0"/>
              </a:rPr>
              <a:t>3,5-dietil-4-metil</a:t>
            </a:r>
            <a:r>
              <a:rPr lang="es-MX" dirty="0" smtClean="0">
                <a:solidFill>
                  <a:srgbClr val="00B050"/>
                </a:solidFill>
                <a:latin typeface="Arial Rounded MT Bold" panose="020F0704030504030204" pitchFamily="34" charset="0"/>
              </a:rPr>
              <a:t>octano</a:t>
            </a:r>
            <a:endParaRPr lang="es-MX" dirty="0">
              <a:solidFill>
                <a:srgbClr val="00B050"/>
              </a:solidFill>
              <a:latin typeface="Arial Rounded MT Bold" panose="020F0704030504030204" pitchFamily="34" charset="0"/>
            </a:endParaRPr>
          </a:p>
        </p:txBody>
      </p:sp>
      <p:sp>
        <p:nvSpPr>
          <p:cNvPr id="9" name="Rectangle 2"/>
          <p:cNvSpPr txBox="1">
            <a:spLocks noChangeArrowheads="1"/>
          </p:cNvSpPr>
          <p:nvPr/>
        </p:nvSpPr>
        <p:spPr>
          <a:xfrm>
            <a:off x="282632" y="1640105"/>
            <a:ext cx="2509688" cy="4486700"/>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fontScale="85000" lnSpcReduction="20000"/>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nSpc>
                <a:spcPct val="110000"/>
              </a:lnSpc>
            </a:pPr>
            <a:r>
              <a:rPr lang="es-ES_tradnl" altLang="es-MX" sz="2400" dirty="0" smtClean="0">
                <a:solidFill>
                  <a:schemeClr val="tx1"/>
                </a:solidFill>
                <a:latin typeface="Arial Rounded MT Bold" panose="020F0704030504030204" pitchFamily="34" charset="0"/>
              </a:rPr>
              <a:t>En esta, </a:t>
            </a:r>
            <a:r>
              <a:rPr lang="es-ES_tradnl" altLang="es-MX" sz="2400" dirty="0" smtClean="0">
                <a:solidFill>
                  <a:schemeClr val="tx1"/>
                </a:solidFill>
                <a:latin typeface="Arial Rounded MT Bold" panose="020F0704030504030204" pitchFamily="34" charset="0"/>
              </a:rPr>
              <a:t>los compuestos (en este caso hidrocarburos) difieren en la manera en cómo los átomos se encuentran unidos, formando estructuras distintas, por lo que generan compuestos diferentes, como se observa en el ejemplo.</a:t>
            </a:r>
            <a:endParaRPr lang="es-ES_tradnl" altLang="es-MX" sz="2400" dirty="0">
              <a:solidFill>
                <a:schemeClr val="tx1"/>
              </a:solidFill>
              <a:latin typeface="Arial Rounded MT Bold" panose="020F0704030504030204" pitchFamily="34" charset="0"/>
            </a:endParaRPr>
          </a:p>
        </p:txBody>
      </p:sp>
    </p:spTree>
    <p:extLst>
      <p:ext uri="{BB962C8B-B14F-4D97-AF65-F5344CB8AC3E}">
        <p14:creationId xmlns:p14="http://schemas.microsoft.com/office/powerpoint/2010/main" val="1431374484"/>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470606" y="188640"/>
            <a:ext cx="7851648" cy="843006"/>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ctr">
            <a:normAutofit/>
            <a:scene3d>
              <a:camera prst="orthographicFront"/>
              <a:lightRig rig="freezing" dir="t">
                <a:rot lat="0" lon="0" rev="5640000"/>
              </a:lightRig>
            </a:scene3d>
            <a:sp3d prstMaterial="flat">
              <a:bevelT w="38100" h="38100"/>
              <a:contourClr>
                <a:schemeClr val="tx2"/>
              </a:contourClr>
            </a:sp3d>
          </a:bodyPr>
          <a:lstStyle/>
          <a:p>
            <a:pPr algn="ctr"/>
            <a:r>
              <a:rPr lang="es-MX" sz="4400" dirty="0">
                <a:latin typeface="Arial Rounded MT Bold" panose="020F0704030504030204" pitchFamily="34" charset="0"/>
              </a:rPr>
              <a:t>¿QUÉ ES EL PETRÓLEO?</a:t>
            </a:r>
          </a:p>
        </p:txBody>
      </p:sp>
      <p:sp>
        <p:nvSpPr>
          <p:cNvPr id="3" name="2 Subtítulo"/>
          <p:cNvSpPr>
            <a:spLocks noGrp="1"/>
          </p:cNvSpPr>
          <p:nvPr>
            <p:ph type="subTitle" idx="1"/>
          </p:nvPr>
        </p:nvSpPr>
        <p:spPr>
          <a:xfrm>
            <a:off x="1847528" y="1412776"/>
            <a:ext cx="5976664" cy="5184576"/>
          </a:xfrm>
          <a:solidFill>
            <a:schemeClr val="accent4">
              <a:lumMod val="60000"/>
              <a:lumOff val="40000"/>
            </a:schemeClr>
          </a:solidFill>
        </p:spPr>
        <p:txBody>
          <a:bodyPr>
            <a:normAutofit fontScale="85000" lnSpcReduction="20000"/>
          </a:bodyPr>
          <a:lstStyle/>
          <a:p>
            <a:endParaRPr lang="es-MX" dirty="0" smtClean="0"/>
          </a:p>
          <a:p>
            <a:pPr algn="l">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3100" dirty="0">
                <a:solidFill>
                  <a:schemeClr val="accent1">
                    <a:lumMod val="75000"/>
                  </a:schemeClr>
                </a:solidFill>
                <a:latin typeface="Arial Rounded MT Bold" panose="020F0704030504030204" pitchFamily="34" charset="0"/>
              </a:rPr>
              <a:t>ETIMOLÓGICAMENTE, </a:t>
            </a:r>
            <a:r>
              <a:rPr lang="es-ES" sz="3100" b="1" dirty="0">
                <a:solidFill>
                  <a:schemeClr val="accent1">
                    <a:lumMod val="75000"/>
                  </a:schemeClr>
                </a:solidFill>
                <a:latin typeface="Arial Rounded MT Bold" panose="020F0704030504030204" pitchFamily="34" charset="0"/>
              </a:rPr>
              <a:t>PETRÓLEO </a:t>
            </a:r>
            <a:r>
              <a:rPr lang="es-ES" sz="3100" dirty="0">
                <a:solidFill>
                  <a:schemeClr val="accent1">
                    <a:lumMod val="75000"/>
                  </a:schemeClr>
                </a:solidFill>
                <a:latin typeface="Arial Rounded MT Bold" panose="020F0704030504030204" pitchFamily="34" charset="0"/>
              </a:rPr>
              <a:t>SIGNIFICA </a:t>
            </a:r>
            <a:r>
              <a:rPr lang="es-ES" sz="3100" b="1" i="1" dirty="0">
                <a:solidFill>
                  <a:schemeClr val="accent1">
                    <a:lumMod val="75000"/>
                  </a:schemeClr>
                </a:solidFill>
                <a:latin typeface="Arial Rounded MT Bold" panose="020F0704030504030204" pitchFamily="34" charset="0"/>
              </a:rPr>
              <a:t>ACEITE</a:t>
            </a:r>
            <a:r>
              <a:rPr lang="es-ES" sz="3100" dirty="0">
                <a:solidFill>
                  <a:schemeClr val="accent1">
                    <a:lumMod val="75000"/>
                  </a:schemeClr>
                </a:solidFill>
                <a:latin typeface="Arial Rounded MT Bold" panose="020F0704030504030204" pitchFamily="34" charset="0"/>
              </a:rPr>
              <a:t> (OLEUM) </a:t>
            </a:r>
            <a:r>
              <a:rPr lang="es-ES" sz="3100" b="1" i="1" dirty="0">
                <a:solidFill>
                  <a:schemeClr val="accent1">
                    <a:lumMod val="75000"/>
                  </a:schemeClr>
                </a:solidFill>
                <a:latin typeface="Arial Rounded MT Bold" panose="020F0704030504030204" pitchFamily="34" charset="0"/>
              </a:rPr>
              <a:t>DE PIEDRA </a:t>
            </a:r>
            <a:r>
              <a:rPr lang="es-ES" sz="3100" dirty="0">
                <a:solidFill>
                  <a:schemeClr val="accent1">
                    <a:lumMod val="75000"/>
                  </a:schemeClr>
                </a:solidFill>
                <a:latin typeface="Arial Rounded MT Bold" panose="020F0704030504030204" pitchFamily="34" charset="0"/>
              </a:rPr>
              <a:t>(PETRO).</a:t>
            </a:r>
          </a:p>
          <a:p>
            <a:pPr algn="l">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 sz="3100" dirty="0">
              <a:solidFill>
                <a:schemeClr val="accent1">
                  <a:lumMod val="75000"/>
                </a:schemeClr>
              </a:solidFill>
              <a:latin typeface="Arial Rounded MT Bold" panose="020F0704030504030204" pitchFamily="34" charset="0"/>
            </a:endParaRPr>
          </a:p>
          <a:p>
            <a:pPr algn="l">
              <a:spcBef>
                <a:spcPts val="17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3100" dirty="0">
                <a:solidFill>
                  <a:schemeClr val="accent1">
                    <a:lumMod val="75000"/>
                  </a:schemeClr>
                </a:solidFill>
                <a:latin typeface="Arial Rounded MT Bold" panose="020F0704030504030204" pitchFamily="34" charset="0"/>
              </a:rPr>
              <a:t>El petróleo es una mezcla compleja de  compuestos orgánicos, conocidos como hidrocarburos (debido a su composición) tales como alcanos, alquenos, cicloalcanos y compuestos aromáticos, entre otros.</a:t>
            </a:r>
          </a:p>
          <a:p>
            <a:pPr algn="l">
              <a:spcBef>
                <a:spcPts val="17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3100" dirty="0">
                <a:solidFill>
                  <a:schemeClr val="accent1">
                    <a:lumMod val="75000"/>
                  </a:schemeClr>
                </a:solidFill>
                <a:latin typeface="Arial Rounded MT Bold" panose="020F0704030504030204" pitchFamily="34" charset="0"/>
              </a:rPr>
              <a:t> Antes de la refinación, es un líquido generalmente viscoso, de color variable y se le suele llamar crudo</a:t>
            </a:r>
            <a:r>
              <a:rPr lang="es-ES" sz="3000" dirty="0"/>
              <a:t>.</a:t>
            </a:r>
          </a:p>
        </p:txBody>
      </p:sp>
      <p:pic>
        <p:nvPicPr>
          <p:cNvPr id="3076" name="Picture 4" descr="Resultado de imagen para petróle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6026" y="2060848"/>
            <a:ext cx="2761975" cy="35008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084076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6677526" y="980727"/>
            <a:ext cx="3018874" cy="910407"/>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s-ES_tradnl" altLang="es-MX" b="1" dirty="0">
                <a:solidFill>
                  <a:schemeClr val="tx1"/>
                </a:solidFill>
                <a:latin typeface="Arial Rounded MT Bold" panose="020F0704030504030204" pitchFamily="34" charset="0"/>
              </a:rPr>
              <a:t>Isomería Posicional</a:t>
            </a:r>
          </a:p>
        </p:txBody>
      </p:sp>
      <p:sp>
        <p:nvSpPr>
          <p:cNvPr id="7" name="CuadroTexto 6"/>
          <p:cNvSpPr txBox="1"/>
          <p:nvPr/>
        </p:nvSpPr>
        <p:spPr>
          <a:xfrm>
            <a:off x="4505418" y="2602088"/>
            <a:ext cx="1944216" cy="523220"/>
          </a:xfrm>
          <a:prstGeom prst="rect">
            <a:avLst/>
          </a:prstGeom>
          <a:noFill/>
        </p:spPr>
        <p:txBody>
          <a:bodyPr wrap="square" rtlCol="0">
            <a:spAutoFit/>
          </a:bodyPr>
          <a:lstStyle/>
          <a:p>
            <a:pPr marL="285750" indent="-285750">
              <a:buBlip>
                <a:blip r:embed="rId2"/>
              </a:buBlip>
            </a:pPr>
            <a:r>
              <a:rPr lang="es-MX" sz="2800" b="1" i="1" dirty="0"/>
              <a:t>Ejemplo</a:t>
            </a:r>
            <a:endParaRPr lang="es-MX" sz="24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8150" y="3727975"/>
            <a:ext cx="7437626" cy="1851754"/>
          </a:xfrm>
          <a:prstGeom prst="rect">
            <a:avLst/>
          </a:prstGeom>
        </p:spPr>
      </p:pic>
      <p:sp>
        <p:nvSpPr>
          <p:cNvPr id="8" name="Rectangle 2"/>
          <p:cNvSpPr txBox="1">
            <a:spLocks noChangeArrowheads="1"/>
          </p:cNvSpPr>
          <p:nvPr/>
        </p:nvSpPr>
        <p:spPr>
          <a:xfrm>
            <a:off x="7424486" y="2842632"/>
            <a:ext cx="1899988" cy="610431"/>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sz="2800" b="1" dirty="0">
                <a:solidFill>
                  <a:srgbClr val="1429F4"/>
                </a:solidFill>
                <a:latin typeface="Arial Rounded MT Bold" panose="020F0704030504030204" pitchFamily="34" charset="0"/>
              </a:rPr>
              <a:t>C</a:t>
            </a:r>
            <a:r>
              <a:rPr lang="es-ES_tradnl" altLang="es-MX" sz="2800" b="1" baseline="-25000" dirty="0">
                <a:solidFill>
                  <a:srgbClr val="1429F4"/>
                </a:solidFill>
                <a:latin typeface="Arial Rounded MT Bold" panose="020F0704030504030204" pitchFamily="34" charset="0"/>
              </a:rPr>
              <a:t>11</a:t>
            </a:r>
            <a:r>
              <a:rPr lang="es-ES_tradnl" altLang="es-MX" sz="2800" b="1" dirty="0">
                <a:solidFill>
                  <a:srgbClr val="1429F4"/>
                </a:solidFill>
                <a:latin typeface="Arial Rounded MT Bold" panose="020F0704030504030204" pitchFamily="34" charset="0"/>
              </a:rPr>
              <a:t>H</a:t>
            </a:r>
            <a:r>
              <a:rPr lang="es-ES_tradnl" altLang="es-MX" sz="2800" b="1" baseline="-25000" dirty="0">
                <a:solidFill>
                  <a:srgbClr val="1429F4"/>
                </a:solidFill>
                <a:latin typeface="Arial Rounded MT Bold" panose="020F0704030504030204" pitchFamily="34" charset="0"/>
              </a:rPr>
              <a:t>22</a:t>
            </a:r>
            <a:r>
              <a:rPr lang="es-ES_tradnl" altLang="es-MX" sz="2800" b="1" dirty="0">
                <a:solidFill>
                  <a:srgbClr val="1429F4"/>
                </a:solidFill>
                <a:latin typeface="Arial Rounded MT Bold" panose="020F0704030504030204" pitchFamily="34" charset="0"/>
              </a:rPr>
              <a:t>O</a:t>
            </a:r>
          </a:p>
        </p:txBody>
      </p:sp>
      <p:sp>
        <p:nvSpPr>
          <p:cNvPr id="10" name="CuadroTexto 9"/>
          <p:cNvSpPr txBox="1"/>
          <p:nvPr/>
        </p:nvSpPr>
        <p:spPr>
          <a:xfrm>
            <a:off x="4505418" y="5926650"/>
            <a:ext cx="3561348" cy="369332"/>
          </a:xfrm>
          <a:prstGeom prst="rect">
            <a:avLst/>
          </a:prstGeom>
          <a:solidFill>
            <a:schemeClr val="accent4">
              <a:lumMod val="60000"/>
              <a:lumOff val="40000"/>
            </a:schemeClr>
          </a:solidFill>
        </p:spPr>
        <p:txBody>
          <a:bodyPr wrap="square" rtlCol="0" anchor="ctr">
            <a:spAutoFit/>
          </a:bodyPr>
          <a:lstStyle/>
          <a:p>
            <a:pPr algn="ctr"/>
            <a:r>
              <a:rPr lang="es-MX" dirty="0" smtClean="0">
                <a:latin typeface="Arial Rounded MT Bold" panose="020F0704030504030204" pitchFamily="34" charset="0"/>
              </a:rPr>
              <a:t>5-etil-2,6-dimetil</a:t>
            </a:r>
            <a:r>
              <a:rPr lang="es-MX" dirty="0" smtClean="0">
                <a:solidFill>
                  <a:srgbClr val="00B050"/>
                </a:solidFill>
                <a:latin typeface="Arial Rounded MT Bold" panose="020F0704030504030204" pitchFamily="34" charset="0"/>
              </a:rPr>
              <a:t>heptan-3-ona</a:t>
            </a:r>
            <a:endParaRPr lang="es-MX" dirty="0">
              <a:solidFill>
                <a:srgbClr val="00B050"/>
              </a:solidFill>
              <a:latin typeface="Arial Rounded MT Bold" panose="020F0704030504030204" pitchFamily="34" charset="0"/>
            </a:endParaRPr>
          </a:p>
        </p:txBody>
      </p:sp>
      <p:sp>
        <p:nvSpPr>
          <p:cNvPr id="11" name="CuadroTexto 10"/>
          <p:cNvSpPr txBox="1"/>
          <p:nvPr/>
        </p:nvSpPr>
        <p:spPr>
          <a:xfrm>
            <a:off x="8241631" y="5926650"/>
            <a:ext cx="3701413" cy="369332"/>
          </a:xfrm>
          <a:prstGeom prst="rect">
            <a:avLst/>
          </a:prstGeom>
          <a:solidFill>
            <a:schemeClr val="accent4">
              <a:lumMod val="60000"/>
              <a:lumOff val="40000"/>
            </a:schemeClr>
          </a:solidFill>
        </p:spPr>
        <p:txBody>
          <a:bodyPr wrap="square" rtlCol="0" anchor="ctr">
            <a:spAutoFit/>
          </a:bodyPr>
          <a:lstStyle/>
          <a:p>
            <a:pPr algn="ctr"/>
            <a:r>
              <a:rPr lang="es-MX" dirty="0" smtClean="0">
                <a:latin typeface="Arial Rounded MT Bold" panose="020F0704030504030204" pitchFamily="34" charset="0"/>
              </a:rPr>
              <a:t>3-etil-2,6-dimetil</a:t>
            </a:r>
            <a:r>
              <a:rPr lang="es-MX" dirty="0" smtClean="0">
                <a:solidFill>
                  <a:srgbClr val="00B050"/>
                </a:solidFill>
                <a:latin typeface="Arial Rounded MT Bold" panose="020F0704030504030204" pitchFamily="34" charset="0"/>
              </a:rPr>
              <a:t>heptan-4-ona</a:t>
            </a:r>
            <a:endParaRPr lang="es-MX" dirty="0">
              <a:solidFill>
                <a:srgbClr val="00B050"/>
              </a:solidFill>
              <a:latin typeface="Arial Rounded MT Bold" panose="020F0704030504030204" pitchFamily="34" charset="0"/>
            </a:endParaRPr>
          </a:p>
        </p:txBody>
      </p:sp>
      <p:sp>
        <p:nvSpPr>
          <p:cNvPr id="9" name="Rectangle 2"/>
          <p:cNvSpPr txBox="1">
            <a:spLocks noChangeArrowheads="1"/>
          </p:cNvSpPr>
          <p:nvPr/>
        </p:nvSpPr>
        <p:spPr>
          <a:xfrm>
            <a:off x="282632" y="1640105"/>
            <a:ext cx="2509688" cy="4486700"/>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fontScale="92500" lnSpcReduction="10000"/>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nSpc>
                <a:spcPct val="110000"/>
              </a:lnSpc>
            </a:pPr>
            <a:r>
              <a:rPr lang="es-ES_tradnl" altLang="es-MX" sz="2400" dirty="0" smtClean="0">
                <a:solidFill>
                  <a:schemeClr val="tx1"/>
                </a:solidFill>
                <a:latin typeface="Arial Rounded MT Bold" panose="020F0704030504030204" pitchFamily="34" charset="0"/>
              </a:rPr>
              <a:t>Generalmente se trata de compuestos con el mismo grupo funcional, únicamente cambia la posición al que se encuentra unido este grupo en la cadena principal.</a:t>
            </a:r>
            <a:endParaRPr lang="es-ES_tradnl" altLang="es-MX" sz="2400" dirty="0">
              <a:solidFill>
                <a:schemeClr val="tx1"/>
              </a:solidFill>
              <a:latin typeface="Arial Rounded MT Bold" panose="020F0704030504030204" pitchFamily="34" charset="0"/>
            </a:endParaRPr>
          </a:p>
        </p:txBody>
      </p:sp>
      <p:sp>
        <p:nvSpPr>
          <p:cNvPr id="3" name="Rectángulo 2"/>
          <p:cNvSpPr/>
          <p:nvPr/>
        </p:nvSpPr>
        <p:spPr>
          <a:xfrm>
            <a:off x="5390147" y="3862137"/>
            <a:ext cx="529390" cy="890337"/>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12" name="Rectángulo 11"/>
          <p:cNvSpPr/>
          <p:nvPr/>
        </p:nvSpPr>
        <p:spPr>
          <a:xfrm>
            <a:off x="10032179" y="4653852"/>
            <a:ext cx="529390" cy="890337"/>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1345236965"/>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2570200" y="415243"/>
            <a:ext cx="3144800" cy="980420"/>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s-ES_tradnl" altLang="es-MX" b="1" dirty="0">
                <a:solidFill>
                  <a:schemeClr val="tx1"/>
                </a:solidFill>
                <a:latin typeface="Arial Rounded MT Bold" panose="020F0704030504030204" pitchFamily="34" charset="0"/>
              </a:rPr>
              <a:t>Isomería Funcional</a:t>
            </a:r>
          </a:p>
        </p:txBody>
      </p:sp>
      <p:sp>
        <p:nvSpPr>
          <p:cNvPr id="7" name="CuadroTexto 6"/>
          <p:cNvSpPr txBox="1"/>
          <p:nvPr/>
        </p:nvSpPr>
        <p:spPr>
          <a:xfrm>
            <a:off x="4902461" y="2165280"/>
            <a:ext cx="1944216" cy="523220"/>
          </a:xfrm>
          <a:prstGeom prst="rect">
            <a:avLst/>
          </a:prstGeom>
          <a:noFill/>
        </p:spPr>
        <p:txBody>
          <a:bodyPr wrap="square" rtlCol="0">
            <a:spAutoFit/>
          </a:bodyPr>
          <a:lstStyle/>
          <a:p>
            <a:pPr marL="285750" indent="-285750">
              <a:buBlip>
                <a:blip r:embed="rId2"/>
              </a:buBlip>
            </a:pPr>
            <a:r>
              <a:rPr lang="es-MX" sz="2800" b="1" i="1" dirty="0"/>
              <a:t>Ejemplo</a:t>
            </a:r>
            <a:endParaRPr lang="es-MX" sz="24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9008" y="3458117"/>
            <a:ext cx="7437626" cy="1828416"/>
          </a:xfrm>
          <a:prstGeom prst="rect">
            <a:avLst/>
          </a:prstGeom>
        </p:spPr>
      </p:pic>
      <p:sp>
        <p:nvSpPr>
          <p:cNvPr id="8" name="Rectangle 2"/>
          <p:cNvSpPr txBox="1">
            <a:spLocks noChangeArrowheads="1"/>
          </p:cNvSpPr>
          <p:nvPr/>
        </p:nvSpPr>
        <p:spPr>
          <a:xfrm>
            <a:off x="8156814" y="2100432"/>
            <a:ext cx="1600796" cy="588068"/>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sz="2800" b="1" dirty="0">
                <a:solidFill>
                  <a:srgbClr val="1429F4"/>
                </a:solidFill>
                <a:latin typeface="Arial Rounded MT Bold" panose="020F0704030504030204" pitchFamily="34" charset="0"/>
              </a:rPr>
              <a:t>C</a:t>
            </a:r>
            <a:r>
              <a:rPr lang="es-ES_tradnl" altLang="es-MX" sz="2800" b="1" baseline="-25000" dirty="0">
                <a:solidFill>
                  <a:srgbClr val="1429F4"/>
                </a:solidFill>
                <a:latin typeface="Arial Rounded MT Bold" panose="020F0704030504030204" pitchFamily="34" charset="0"/>
              </a:rPr>
              <a:t>10</a:t>
            </a:r>
            <a:r>
              <a:rPr lang="es-ES_tradnl" altLang="es-MX" sz="2800" b="1" dirty="0">
                <a:solidFill>
                  <a:srgbClr val="1429F4"/>
                </a:solidFill>
                <a:latin typeface="Arial Rounded MT Bold" panose="020F0704030504030204" pitchFamily="34" charset="0"/>
              </a:rPr>
              <a:t>H</a:t>
            </a:r>
            <a:r>
              <a:rPr lang="es-ES_tradnl" altLang="es-MX" sz="2800" b="1" baseline="-25000" dirty="0">
                <a:solidFill>
                  <a:srgbClr val="1429F4"/>
                </a:solidFill>
                <a:latin typeface="Arial Rounded MT Bold" panose="020F0704030504030204" pitchFamily="34" charset="0"/>
              </a:rPr>
              <a:t>22</a:t>
            </a:r>
            <a:r>
              <a:rPr lang="es-ES_tradnl" altLang="es-MX" sz="2800" b="1" dirty="0">
                <a:solidFill>
                  <a:srgbClr val="1429F4"/>
                </a:solidFill>
                <a:latin typeface="Arial Rounded MT Bold" panose="020F0704030504030204" pitchFamily="34" charset="0"/>
              </a:rPr>
              <a:t>O</a:t>
            </a:r>
          </a:p>
        </p:txBody>
      </p:sp>
      <p:sp>
        <p:nvSpPr>
          <p:cNvPr id="10" name="CuadroTexto 9"/>
          <p:cNvSpPr txBox="1"/>
          <p:nvPr/>
        </p:nvSpPr>
        <p:spPr>
          <a:xfrm>
            <a:off x="4349008" y="5542164"/>
            <a:ext cx="3561348" cy="646331"/>
          </a:xfrm>
          <a:prstGeom prst="rect">
            <a:avLst/>
          </a:prstGeom>
          <a:solidFill>
            <a:schemeClr val="accent4">
              <a:lumMod val="60000"/>
              <a:lumOff val="40000"/>
            </a:schemeClr>
          </a:solidFill>
        </p:spPr>
        <p:txBody>
          <a:bodyPr wrap="square" rtlCol="0" anchor="ctr">
            <a:spAutoFit/>
          </a:bodyPr>
          <a:lstStyle/>
          <a:p>
            <a:pPr algn="ctr"/>
            <a:r>
              <a:rPr lang="es-MX" dirty="0" smtClean="0">
                <a:latin typeface="Arial Rounded MT Bold" panose="020F0704030504030204" pitchFamily="34" charset="0"/>
              </a:rPr>
              <a:t>4-etil-3,5-dimetil</a:t>
            </a:r>
            <a:r>
              <a:rPr lang="es-MX" dirty="0" smtClean="0">
                <a:solidFill>
                  <a:srgbClr val="00B050"/>
                </a:solidFill>
                <a:latin typeface="Arial Rounded MT Bold" panose="020F0704030504030204" pitchFamily="34" charset="0"/>
              </a:rPr>
              <a:t>hexan-2-ol</a:t>
            </a:r>
          </a:p>
          <a:p>
            <a:pPr algn="ctr"/>
            <a:r>
              <a:rPr lang="es-MX" dirty="0" smtClean="0">
                <a:solidFill>
                  <a:srgbClr val="00B050"/>
                </a:solidFill>
                <a:latin typeface="Arial Rounded MT Bold" panose="020F0704030504030204" pitchFamily="34" charset="0"/>
              </a:rPr>
              <a:t>(un alcohol)</a:t>
            </a:r>
            <a:endParaRPr lang="es-MX" dirty="0">
              <a:solidFill>
                <a:srgbClr val="00B050"/>
              </a:solidFill>
              <a:latin typeface="Arial Rounded MT Bold" panose="020F0704030504030204" pitchFamily="34" charset="0"/>
            </a:endParaRPr>
          </a:p>
        </p:txBody>
      </p:sp>
      <p:sp>
        <p:nvSpPr>
          <p:cNvPr id="11" name="CuadroTexto 10"/>
          <p:cNvSpPr txBox="1"/>
          <p:nvPr/>
        </p:nvSpPr>
        <p:spPr>
          <a:xfrm>
            <a:off x="9156032" y="5542164"/>
            <a:ext cx="2630602" cy="646331"/>
          </a:xfrm>
          <a:prstGeom prst="rect">
            <a:avLst/>
          </a:prstGeom>
          <a:solidFill>
            <a:schemeClr val="accent4">
              <a:lumMod val="60000"/>
              <a:lumOff val="40000"/>
            </a:schemeClr>
          </a:solidFill>
        </p:spPr>
        <p:txBody>
          <a:bodyPr wrap="square" rtlCol="0" anchor="ctr">
            <a:spAutoFit/>
          </a:bodyPr>
          <a:lstStyle/>
          <a:p>
            <a:pPr algn="ctr"/>
            <a:r>
              <a:rPr lang="es-MX" dirty="0" smtClean="0">
                <a:latin typeface="Arial Rounded MT Bold" panose="020F0704030504030204" pitchFamily="34" charset="0"/>
              </a:rPr>
              <a:t>Pentil Secpenti</a:t>
            </a:r>
            <a:r>
              <a:rPr lang="es-MX" dirty="0">
                <a:latin typeface="Arial Rounded MT Bold" panose="020F0704030504030204" pitchFamily="34" charset="0"/>
              </a:rPr>
              <a:t> </a:t>
            </a:r>
            <a:r>
              <a:rPr lang="es-MX" dirty="0" smtClean="0">
                <a:solidFill>
                  <a:srgbClr val="00B050"/>
                </a:solidFill>
                <a:latin typeface="Arial Rounded MT Bold" panose="020F0704030504030204" pitchFamily="34" charset="0"/>
              </a:rPr>
              <a:t>éter</a:t>
            </a:r>
          </a:p>
          <a:p>
            <a:pPr algn="ctr"/>
            <a:r>
              <a:rPr lang="es-MX" dirty="0" smtClean="0">
                <a:solidFill>
                  <a:srgbClr val="00B050"/>
                </a:solidFill>
                <a:latin typeface="Arial Rounded MT Bold" panose="020F0704030504030204" pitchFamily="34" charset="0"/>
              </a:rPr>
              <a:t>(un éter)</a:t>
            </a:r>
            <a:endParaRPr lang="es-MX" dirty="0">
              <a:solidFill>
                <a:srgbClr val="00B050"/>
              </a:solidFill>
              <a:latin typeface="Arial Rounded MT Bold" panose="020F0704030504030204" pitchFamily="34" charset="0"/>
            </a:endParaRPr>
          </a:p>
        </p:txBody>
      </p:sp>
      <p:sp>
        <p:nvSpPr>
          <p:cNvPr id="12" name="Rectangle 2"/>
          <p:cNvSpPr txBox="1">
            <a:spLocks noChangeArrowheads="1"/>
          </p:cNvSpPr>
          <p:nvPr/>
        </p:nvSpPr>
        <p:spPr>
          <a:xfrm>
            <a:off x="593644" y="1886055"/>
            <a:ext cx="2509688" cy="4486700"/>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nSpc>
                <a:spcPct val="110000"/>
              </a:lnSpc>
            </a:pPr>
            <a:r>
              <a:rPr lang="es-ES_tradnl" altLang="es-MX" sz="2400" dirty="0" smtClean="0">
                <a:solidFill>
                  <a:schemeClr val="tx1"/>
                </a:solidFill>
                <a:latin typeface="Arial Rounded MT Bold" panose="020F0704030504030204" pitchFamily="34" charset="0"/>
              </a:rPr>
              <a:t>Su característica principal es que los compuestos con este tipo de isomería tienen grupos funcionales diferentes.</a:t>
            </a:r>
            <a:endParaRPr lang="es-ES_tradnl" altLang="es-MX" sz="2400" dirty="0">
              <a:solidFill>
                <a:schemeClr val="tx1"/>
              </a:solidFill>
              <a:latin typeface="Arial Rounded MT Bold" panose="020F0704030504030204" pitchFamily="34" charset="0"/>
            </a:endParaRPr>
          </a:p>
        </p:txBody>
      </p:sp>
    </p:spTree>
    <p:extLst>
      <p:ext uri="{BB962C8B-B14F-4D97-AF65-F5344CB8AC3E}">
        <p14:creationId xmlns:p14="http://schemas.microsoft.com/office/powerpoint/2010/main" val="4136412059"/>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4425425" y="409074"/>
            <a:ext cx="4514038" cy="709863"/>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b="1" dirty="0">
                <a:solidFill>
                  <a:schemeClr val="tx1"/>
                </a:solidFill>
                <a:latin typeface="Arial Rounded MT Bold" panose="020F0704030504030204" pitchFamily="34" charset="0"/>
              </a:rPr>
              <a:t>Isomería Cis-Trans</a:t>
            </a: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5886" y="2387393"/>
            <a:ext cx="8218150" cy="3002416"/>
          </a:xfrm>
          <a:prstGeom prst="rect">
            <a:avLst/>
          </a:prstGeom>
        </p:spPr>
      </p:pic>
      <p:sp>
        <p:nvSpPr>
          <p:cNvPr id="8" name="Rectangle 2"/>
          <p:cNvSpPr txBox="1">
            <a:spLocks noChangeArrowheads="1"/>
          </p:cNvSpPr>
          <p:nvPr/>
        </p:nvSpPr>
        <p:spPr>
          <a:xfrm>
            <a:off x="4225254" y="5638844"/>
            <a:ext cx="3456384" cy="883260"/>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sz="2000" b="1" dirty="0">
                <a:solidFill>
                  <a:schemeClr val="tx1"/>
                </a:solidFill>
              </a:rPr>
              <a:t>Ácido fumárico      Pf = 287 °C</a:t>
            </a:r>
          </a:p>
          <a:p>
            <a:pPr algn="ctr">
              <a:lnSpc>
                <a:spcPct val="60000"/>
              </a:lnSpc>
            </a:pPr>
            <a:endParaRPr lang="es-ES_tradnl" altLang="es-MX" sz="2000" b="1" dirty="0">
              <a:solidFill>
                <a:schemeClr val="tx1"/>
              </a:solidFill>
            </a:endParaRPr>
          </a:p>
          <a:p>
            <a:pPr algn="ctr">
              <a:lnSpc>
                <a:spcPct val="60000"/>
              </a:lnSpc>
            </a:pPr>
            <a:r>
              <a:rPr lang="es-ES_tradnl" altLang="es-MX" sz="2000" b="1" dirty="0">
                <a:solidFill>
                  <a:schemeClr val="tx1"/>
                </a:solidFill>
              </a:rPr>
              <a:t>(metabolito esencial</a:t>
            </a:r>
            <a:r>
              <a:rPr lang="es-ES_tradnl" altLang="es-MX" sz="2000" b="1" dirty="0" smtClean="0">
                <a:solidFill>
                  <a:schemeClr val="tx1"/>
                </a:solidFill>
              </a:rPr>
              <a:t>)</a:t>
            </a:r>
          </a:p>
          <a:p>
            <a:pPr algn="ctr">
              <a:lnSpc>
                <a:spcPct val="60000"/>
              </a:lnSpc>
            </a:pPr>
            <a:r>
              <a:rPr lang="es-ES_tradnl" altLang="es-MX" sz="2000" b="1" dirty="0" smtClean="0">
                <a:solidFill>
                  <a:schemeClr val="tx1"/>
                </a:solidFill>
              </a:rPr>
              <a:t>(isómero trans)</a:t>
            </a:r>
            <a:endParaRPr lang="es-ES_tradnl" altLang="es-MX" sz="2000" b="1" dirty="0">
              <a:solidFill>
                <a:schemeClr val="tx1"/>
              </a:solidFill>
            </a:endParaRPr>
          </a:p>
        </p:txBody>
      </p:sp>
      <p:sp>
        <p:nvSpPr>
          <p:cNvPr id="9" name="Rectangle 2"/>
          <p:cNvSpPr txBox="1">
            <a:spLocks noChangeArrowheads="1"/>
          </p:cNvSpPr>
          <p:nvPr/>
        </p:nvSpPr>
        <p:spPr>
          <a:xfrm>
            <a:off x="8201164" y="5638844"/>
            <a:ext cx="3456384" cy="883260"/>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sz="2000" b="1" dirty="0">
                <a:solidFill>
                  <a:schemeClr val="tx1"/>
                </a:solidFill>
              </a:rPr>
              <a:t>Ácido maleico      Pf = 138 °C</a:t>
            </a:r>
          </a:p>
          <a:p>
            <a:pPr algn="ctr">
              <a:lnSpc>
                <a:spcPct val="60000"/>
              </a:lnSpc>
            </a:pPr>
            <a:endParaRPr lang="es-ES_tradnl" altLang="es-MX" sz="2000" b="1" dirty="0">
              <a:solidFill>
                <a:schemeClr val="tx1"/>
              </a:solidFill>
            </a:endParaRPr>
          </a:p>
          <a:p>
            <a:pPr algn="ctr">
              <a:lnSpc>
                <a:spcPct val="60000"/>
              </a:lnSpc>
            </a:pPr>
            <a:r>
              <a:rPr lang="es-ES_tradnl" altLang="es-MX" sz="2000" b="1" dirty="0">
                <a:solidFill>
                  <a:schemeClr val="tx1"/>
                </a:solidFill>
              </a:rPr>
              <a:t>(irritante y tóxico</a:t>
            </a:r>
            <a:r>
              <a:rPr lang="es-ES_tradnl" altLang="es-MX" sz="2000" b="1" dirty="0" smtClean="0">
                <a:solidFill>
                  <a:schemeClr val="tx1"/>
                </a:solidFill>
              </a:rPr>
              <a:t>)</a:t>
            </a:r>
          </a:p>
          <a:p>
            <a:pPr algn="ctr">
              <a:lnSpc>
                <a:spcPct val="60000"/>
              </a:lnSpc>
            </a:pPr>
            <a:r>
              <a:rPr lang="es-ES_tradnl" altLang="es-MX" sz="2000" b="1" dirty="0" smtClean="0">
                <a:solidFill>
                  <a:schemeClr val="tx1"/>
                </a:solidFill>
              </a:rPr>
              <a:t>(isómero cis)</a:t>
            </a:r>
            <a:endParaRPr lang="es-ES_tradnl" altLang="es-MX" sz="2000" b="1" dirty="0">
              <a:solidFill>
                <a:schemeClr val="tx1"/>
              </a:solidFill>
            </a:endParaRPr>
          </a:p>
        </p:txBody>
      </p:sp>
      <p:sp>
        <p:nvSpPr>
          <p:cNvPr id="10" name="Rectangle 2"/>
          <p:cNvSpPr txBox="1">
            <a:spLocks noChangeArrowheads="1"/>
          </p:cNvSpPr>
          <p:nvPr/>
        </p:nvSpPr>
        <p:spPr>
          <a:xfrm>
            <a:off x="6863463" y="1443789"/>
            <a:ext cx="1810580" cy="694569"/>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s-ES_tradnl" altLang="es-MX" sz="2800" b="1" dirty="0">
                <a:solidFill>
                  <a:srgbClr val="1429F4"/>
                </a:solidFill>
                <a:latin typeface="Arial Rounded MT Bold" panose="020F0704030504030204" pitchFamily="34" charset="0"/>
              </a:rPr>
              <a:t>C</a:t>
            </a:r>
            <a:r>
              <a:rPr lang="es-ES_tradnl" altLang="es-MX" sz="2800" b="1" baseline="-25000" dirty="0">
                <a:solidFill>
                  <a:srgbClr val="1429F4"/>
                </a:solidFill>
                <a:latin typeface="Arial Rounded MT Bold" panose="020F0704030504030204" pitchFamily="34" charset="0"/>
              </a:rPr>
              <a:t>4</a:t>
            </a:r>
            <a:r>
              <a:rPr lang="es-ES_tradnl" altLang="es-MX" sz="2800" b="1" dirty="0">
                <a:solidFill>
                  <a:srgbClr val="1429F4"/>
                </a:solidFill>
                <a:latin typeface="Arial Rounded MT Bold" panose="020F0704030504030204" pitchFamily="34" charset="0"/>
              </a:rPr>
              <a:t>H</a:t>
            </a:r>
            <a:r>
              <a:rPr lang="es-ES_tradnl" altLang="es-MX" sz="2800" b="1" baseline="-25000" dirty="0">
                <a:solidFill>
                  <a:srgbClr val="1429F4"/>
                </a:solidFill>
                <a:latin typeface="Arial Rounded MT Bold" panose="020F0704030504030204" pitchFamily="34" charset="0"/>
              </a:rPr>
              <a:t>4</a:t>
            </a:r>
            <a:r>
              <a:rPr lang="es-ES_tradnl" altLang="es-MX" sz="2800" b="1" dirty="0">
                <a:solidFill>
                  <a:srgbClr val="1429F4"/>
                </a:solidFill>
                <a:latin typeface="Arial Rounded MT Bold" panose="020F0704030504030204" pitchFamily="34" charset="0"/>
              </a:rPr>
              <a:t>O</a:t>
            </a:r>
            <a:r>
              <a:rPr lang="es-ES_tradnl" altLang="es-MX" sz="2800" b="1" baseline="-25000" dirty="0">
                <a:solidFill>
                  <a:srgbClr val="1429F4"/>
                </a:solidFill>
                <a:latin typeface="Arial Rounded MT Bold" panose="020F0704030504030204" pitchFamily="34" charset="0"/>
              </a:rPr>
              <a:t>4</a:t>
            </a:r>
          </a:p>
        </p:txBody>
      </p:sp>
      <p:sp>
        <p:nvSpPr>
          <p:cNvPr id="7" name="Rectangle 2"/>
          <p:cNvSpPr txBox="1">
            <a:spLocks noChangeArrowheads="1"/>
          </p:cNvSpPr>
          <p:nvPr/>
        </p:nvSpPr>
        <p:spPr>
          <a:xfrm>
            <a:off x="200959" y="1791073"/>
            <a:ext cx="2509688" cy="4486700"/>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fontScale="70000" lnSpcReduction="20000"/>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nSpc>
                <a:spcPct val="110000"/>
              </a:lnSpc>
            </a:pPr>
            <a:r>
              <a:rPr lang="es-ES_tradnl" altLang="es-MX" sz="2400" dirty="0" smtClean="0">
                <a:solidFill>
                  <a:schemeClr val="tx1"/>
                </a:solidFill>
                <a:latin typeface="Arial Rounded MT Bold" panose="020F0704030504030204" pitchFamily="34" charset="0"/>
              </a:rPr>
              <a:t>La isomería cis-trans normalmente se presenta en compuestos que tienen enlaces dobles, en un isómero cis, los átomos de hidrógeno unidos a los carbonos con enlace doble se encuentran del mismo lado del plano de referencia, mientras que en el isómero trans, se encuentran en distinto lado del plano.</a:t>
            </a:r>
            <a:endParaRPr lang="es-ES_tradnl" altLang="es-MX" sz="2400" dirty="0">
              <a:solidFill>
                <a:schemeClr val="tx1"/>
              </a:solidFill>
              <a:latin typeface="Arial Rounded MT Bold" panose="020F0704030504030204" pitchFamily="34" charset="0"/>
            </a:endParaRPr>
          </a:p>
        </p:txBody>
      </p:sp>
      <p:sp>
        <p:nvSpPr>
          <p:cNvPr id="3" name="Rectángulo 2"/>
          <p:cNvSpPr/>
          <p:nvPr/>
        </p:nvSpPr>
        <p:spPr>
          <a:xfrm>
            <a:off x="4516344" y="2947737"/>
            <a:ext cx="541421" cy="589548"/>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11" name="Rectángulo 10"/>
          <p:cNvSpPr/>
          <p:nvPr/>
        </p:nvSpPr>
        <p:spPr>
          <a:xfrm>
            <a:off x="5953446" y="4207042"/>
            <a:ext cx="541421" cy="589548"/>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12" name="Rectángulo 11"/>
          <p:cNvSpPr/>
          <p:nvPr/>
        </p:nvSpPr>
        <p:spPr>
          <a:xfrm>
            <a:off x="9252775" y="2652963"/>
            <a:ext cx="2020814" cy="589548"/>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cxnSp>
        <p:nvCxnSpPr>
          <p:cNvPr id="5" name="Conector recto 4"/>
          <p:cNvCxnSpPr/>
          <p:nvPr/>
        </p:nvCxnSpPr>
        <p:spPr>
          <a:xfrm>
            <a:off x="3972587" y="3898231"/>
            <a:ext cx="3456384"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8384167" y="3561349"/>
            <a:ext cx="3456384"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1516787"/>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5879976" y="692696"/>
            <a:ext cx="4536504" cy="556900"/>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b="1" dirty="0">
                <a:solidFill>
                  <a:schemeClr val="tx1"/>
                </a:solidFill>
                <a:latin typeface="Arial Rounded MT Bold" panose="020F0704030504030204" pitchFamily="34" charset="0"/>
              </a:rPr>
              <a:t>Isomería Cis-Trans</a:t>
            </a: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1545" y="1556792"/>
            <a:ext cx="5769133" cy="4536504"/>
          </a:xfrm>
          <a:prstGeom prst="rect">
            <a:avLst/>
          </a:prstGeom>
        </p:spPr>
      </p:pic>
      <p:sp>
        <p:nvSpPr>
          <p:cNvPr id="8" name="Rectangle 2"/>
          <p:cNvSpPr txBox="1">
            <a:spLocks noChangeArrowheads="1"/>
          </p:cNvSpPr>
          <p:nvPr/>
        </p:nvSpPr>
        <p:spPr>
          <a:xfrm>
            <a:off x="7906792" y="1916832"/>
            <a:ext cx="2509688" cy="4486700"/>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fontScale="77500" lnSpcReduction="20000"/>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nSpc>
                <a:spcPct val="110000"/>
              </a:lnSpc>
            </a:pPr>
            <a:r>
              <a:rPr lang="es-ES_tradnl" altLang="es-MX" sz="2400" dirty="0">
                <a:solidFill>
                  <a:srgbClr val="1429F4"/>
                </a:solidFill>
                <a:latin typeface="Arial Rounded MT Bold" panose="020F0704030504030204" pitchFamily="34" charset="0"/>
              </a:rPr>
              <a:t>Rodopsina.</a:t>
            </a:r>
            <a:r>
              <a:rPr lang="es-ES_tradnl" altLang="es-MX" sz="2400" dirty="0">
                <a:solidFill>
                  <a:schemeClr val="tx1"/>
                </a:solidFill>
                <a:latin typeface="Arial Rounded MT Bold" panose="020F0704030504030204" pitchFamily="34" charset="0"/>
              </a:rPr>
              <a:t> Es un pigmento de la visión , se encuentra en los ojos y nos permite ver de noche. Uno de sus dobles enlaces cambia de cis a trans cuando la luz incide en el ojo, lo cual provoca que un impulso nervioso viaje hacia el cerebro y permite detectar la fuente de luz.</a:t>
            </a:r>
          </a:p>
        </p:txBody>
      </p:sp>
      <p:sp>
        <p:nvSpPr>
          <p:cNvPr id="9" name="Rectangle 2"/>
          <p:cNvSpPr txBox="1">
            <a:spLocks noChangeArrowheads="1"/>
          </p:cNvSpPr>
          <p:nvPr/>
        </p:nvSpPr>
        <p:spPr>
          <a:xfrm>
            <a:off x="2135560" y="2093494"/>
            <a:ext cx="896398" cy="562581"/>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s-ES_tradnl" altLang="es-MX" sz="2000" b="1" dirty="0">
                <a:solidFill>
                  <a:srgbClr val="1429F4"/>
                </a:solidFill>
              </a:rPr>
              <a:t>Cis</a:t>
            </a:r>
          </a:p>
        </p:txBody>
      </p:sp>
      <p:sp>
        <p:nvSpPr>
          <p:cNvPr id="10" name="Rectangle 2"/>
          <p:cNvSpPr txBox="1">
            <a:spLocks noChangeArrowheads="1"/>
          </p:cNvSpPr>
          <p:nvPr/>
        </p:nvSpPr>
        <p:spPr>
          <a:xfrm>
            <a:off x="5231904" y="3260558"/>
            <a:ext cx="1008112" cy="564486"/>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20000"/>
              </a:lnSpc>
            </a:pPr>
            <a:r>
              <a:rPr lang="es-ES_tradnl" altLang="es-MX" sz="2000" b="1" dirty="0">
                <a:solidFill>
                  <a:srgbClr val="1429F4"/>
                </a:solidFill>
              </a:rPr>
              <a:t>Trans</a:t>
            </a:r>
          </a:p>
        </p:txBody>
      </p:sp>
    </p:spTree>
    <p:extLst>
      <p:ext uri="{BB962C8B-B14F-4D97-AF65-F5344CB8AC3E}">
        <p14:creationId xmlns:p14="http://schemas.microsoft.com/office/powerpoint/2010/main" val="4151225696"/>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7648765" y="535377"/>
            <a:ext cx="3035424" cy="648072"/>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b="1" dirty="0">
                <a:solidFill>
                  <a:schemeClr val="tx1"/>
                </a:solidFill>
                <a:latin typeface="Arial Rounded MT Bold" panose="020F0704030504030204" pitchFamily="34" charset="0"/>
              </a:rPr>
              <a:t>Rodopsina</a:t>
            </a: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6218" y="1913022"/>
            <a:ext cx="8912509" cy="4328410"/>
          </a:xfrm>
          <a:prstGeom prst="rect">
            <a:avLst/>
          </a:prstGeom>
        </p:spPr>
      </p:pic>
    </p:spTree>
    <p:extLst>
      <p:ext uri="{BB962C8B-B14F-4D97-AF65-F5344CB8AC3E}">
        <p14:creationId xmlns:p14="http://schemas.microsoft.com/office/powerpoint/2010/main" val="901742194"/>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3847910" y="343054"/>
            <a:ext cx="4116996" cy="1100735"/>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lnSpcReduction="10000"/>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s-ES_tradnl" altLang="es-MX" b="1" dirty="0">
                <a:solidFill>
                  <a:schemeClr val="tx1"/>
                </a:solidFill>
                <a:latin typeface="Arial Rounded MT Bold" panose="020F0704030504030204" pitchFamily="34" charset="0"/>
              </a:rPr>
              <a:t>Isomería Conformacional</a:t>
            </a:r>
          </a:p>
        </p:txBody>
      </p:sp>
      <p:sp>
        <p:nvSpPr>
          <p:cNvPr id="5" name="Rectangle 2"/>
          <p:cNvSpPr txBox="1">
            <a:spLocks noChangeArrowheads="1"/>
          </p:cNvSpPr>
          <p:nvPr/>
        </p:nvSpPr>
        <p:spPr>
          <a:xfrm>
            <a:off x="1167063" y="1900991"/>
            <a:ext cx="9733548" cy="4379493"/>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nSpc>
                <a:spcPct val="110000"/>
              </a:lnSpc>
            </a:pPr>
            <a:r>
              <a:rPr lang="es-ES_tradnl" altLang="es-MX" sz="2400" dirty="0" smtClean="0">
                <a:solidFill>
                  <a:schemeClr val="tx1"/>
                </a:solidFill>
                <a:latin typeface="Arial Rounded MT Bold" panose="020F0704030504030204" pitchFamily="34" charset="0"/>
              </a:rPr>
              <a:t>Los isómeros conformacionales se generan en compuestos que tienen enlaces sencillos C-C (alcanos por ejemplo), ya que este tipo de enlace puede presentar rotación, generando estructuras distintas, dependiendo del grado de rotación. Siendo la </a:t>
            </a:r>
            <a:r>
              <a:rPr lang="es-ES_tradnl" altLang="es-MX" sz="2400" dirty="0" smtClean="0">
                <a:solidFill>
                  <a:schemeClr val="tx1"/>
                </a:solidFill>
                <a:latin typeface="Arial Rounded MT Bold" panose="020F0704030504030204" pitchFamily="34" charset="0"/>
              </a:rPr>
              <a:t>más estable, la que presente menor interacción o </a:t>
            </a:r>
            <a:r>
              <a:rPr lang="es-ES_tradnl" altLang="es-MX" sz="2400" dirty="0" err="1" smtClean="0">
                <a:solidFill>
                  <a:schemeClr val="tx1"/>
                </a:solidFill>
                <a:latin typeface="Arial Rounded MT Bold" panose="020F0704030504030204" pitchFamily="34" charset="0"/>
              </a:rPr>
              <a:t>traslapamiento</a:t>
            </a:r>
            <a:r>
              <a:rPr lang="es-ES_tradnl" altLang="es-MX" sz="2400" dirty="0" smtClean="0">
                <a:solidFill>
                  <a:schemeClr val="tx1"/>
                </a:solidFill>
                <a:latin typeface="Arial Rounded MT Bold" panose="020F0704030504030204" pitchFamily="34" charset="0"/>
              </a:rPr>
              <a:t> entre los átomos del enlace sencillo C - C. </a:t>
            </a:r>
            <a:r>
              <a:rPr lang="es-ES_tradnl" altLang="es-MX" sz="2400" dirty="0" smtClean="0">
                <a:solidFill>
                  <a:schemeClr val="tx1"/>
                </a:solidFill>
                <a:latin typeface="Arial Rounded MT Bold" panose="020F0704030504030204" pitchFamily="34" charset="0"/>
              </a:rPr>
              <a:t>Como se observa en esta conformación, los átomos o grupos de átomos unidos a los carbonos del enlace C-C, se encuentran de manera alternada, de tal forma que se forma una estructura más estable, mientras los átomos o grupo de átomos más voluminosos se encuentren los más alejados posible.</a:t>
            </a:r>
            <a:endParaRPr lang="es-ES_tradnl" altLang="es-MX" sz="2400" dirty="0">
              <a:solidFill>
                <a:schemeClr val="tx1"/>
              </a:solidFill>
              <a:latin typeface="Arial Rounded MT Bold" panose="020F0704030504030204" pitchFamily="34" charset="0"/>
            </a:endParaRPr>
          </a:p>
        </p:txBody>
      </p:sp>
    </p:spTree>
    <p:extLst>
      <p:ext uri="{BB962C8B-B14F-4D97-AF65-F5344CB8AC3E}">
        <p14:creationId xmlns:p14="http://schemas.microsoft.com/office/powerpoint/2010/main" val="72794414"/>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3053826" y="157671"/>
            <a:ext cx="6005954" cy="648446"/>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s-ES_tradnl" altLang="es-MX" b="1" dirty="0">
                <a:solidFill>
                  <a:schemeClr val="tx1"/>
                </a:solidFill>
                <a:latin typeface="Arial Rounded MT Bold" panose="020F0704030504030204" pitchFamily="34" charset="0"/>
              </a:rPr>
              <a:t>Isomería Conformacional</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359" y="897765"/>
            <a:ext cx="11086888" cy="3318891"/>
          </a:xfrm>
          <a:prstGeom prst="rect">
            <a:avLst/>
          </a:prstGeom>
        </p:spPr>
      </p:pic>
      <p:sp>
        <p:nvSpPr>
          <p:cNvPr id="8" name="Rectangle 2"/>
          <p:cNvSpPr txBox="1">
            <a:spLocks noChangeArrowheads="1"/>
          </p:cNvSpPr>
          <p:nvPr/>
        </p:nvSpPr>
        <p:spPr>
          <a:xfrm>
            <a:off x="3847910" y="3677561"/>
            <a:ext cx="4278560" cy="509929"/>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sz="2800" b="1" dirty="0">
                <a:solidFill>
                  <a:schemeClr val="tx1"/>
                </a:solidFill>
              </a:rPr>
              <a:t>Conformación alternada</a:t>
            </a:r>
          </a:p>
        </p:txBody>
      </p:sp>
      <p:sp>
        <p:nvSpPr>
          <p:cNvPr id="7" name="Rectangle 2"/>
          <p:cNvSpPr txBox="1">
            <a:spLocks noChangeArrowheads="1"/>
          </p:cNvSpPr>
          <p:nvPr/>
        </p:nvSpPr>
        <p:spPr>
          <a:xfrm>
            <a:off x="350395" y="4333366"/>
            <a:ext cx="11645089" cy="2404318"/>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nSpc>
                <a:spcPct val="110000"/>
              </a:lnSpc>
            </a:pPr>
            <a:r>
              <a:rPr lang="es-ES_tradnl" altLang="es-MX" sz="2400" dirty="0" smtClean="0">
                <a:solidFill>
                  <a:schemeClr val="tx1"/>
                </a:solidFill>
                <a:latin typeface="Arial Rounded MT Bold" panose="020F0704030504030204" pitchFamily="34" charset="0"/>
              </a:rPr>
              <a:t>Como se observa en esta conformación, los átomos o grupos de átomos unidos a los carbonos del enlace sencillo C-C, se encuentran de manera alternada, se formará una estructura más estable mientras los átomos o grupos de átomos más voluminosos se encuentren los más alejados posible, por lo que una conformación alternada es más estable que una conformación eclipsada.</a:t>
            </a:r>
            <a:endParaRPr lang="es-ES_tradnl" altLang="es-MX" sz="2400" dirty="0">
              <a:solidFill>
                <a:schemeClr val="tx1"/>
              </a:solidFill>
              <a:latin typeface="Arial Rounded MT Bold" panose="020F0704030504030204" pitchFamily="34" charset="0"/>
            </a:endParaRPr>
          </a:p>
        </p:txBody>
      </p:sp>
    </p:spTree>
    <p:extLst>
      <p:ext uri="{BB962C8B-B14F-4D97-AF65-F5344CB8AC3E}">
        <p14:creationId xmlns:p14="http://schemas.microsoft.com/office/powerpoint/2010/main" val="3928711533"/>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2887579" y="174611"/>
            <a:ext cx="5871411" cy="619473"/>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lnSpcReduction="10000"/>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s-ES_tradnl" altLang="es-MX" b="1" dirty="0">
                <a:solidFill>
                  <a:schemeClr val="tx1"/>
                </a:solidFill>
                <a:latin typeface="Arial Rounded MT Bold" panose="020F0704030504030204" pitchFamily="34" charset="0"/>
              </a:rPr>
              <a:t>Isomería Conformacional</a:t>
            </a: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272" y="975555"/>
            <a:ext cx="10542658" cy="3246701"/>
          </a:xfrm>
          <a:prstGeom prst="rect">
            <a:avLst/>
          </a:prstGeom>
        </p:spPr>
      </p:pic>
      <p:sp>
        <p:nvSpPr>
          <p:cNvPr id="8" name="Rectangle 2"/>
          <p:cNvSpPr txBox="1">
            <a:spLocks noChangeArrowheads="1"/>
          </p:cNvSpPr>
          <p:nvPr/>
        </p:nvSpPr>
        <p:spPr>
          <a:xfrm>
            <a:off x="3663952" y="3609643"/>
            <a:ext cx="4577680" cy="510906"/>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sz="2800" b="1" dirty="0">
                <a:solidFill>
                  <a:schemeClr val="tx1"/>
                </a:solidFill>
                <a:latin typeface="Arial Rounded MT Bold" panose="020F0704030504030204" pitchFamily="34" charset="0"/>
              </a:rPr>
              <a:t>Conformación eclipsada</a:t>
            </a:r>
          </a:p>
        </p:txBody>
      </p:sp>
      <p:sp>
        <p:nvSpPr>
          <p:cNvPr id="5" name="Rectangle 2"/>
          <p:cNvSpPr txBox="1">
            <a:spLocks noChangeArrowheads="1"/>
          </p:cNvSpPr>
          <p:nvPr/>
        </p:nvSpPr>
        <p:spPr>
          <a:xfrm>
            <a:off x="292056" y="4553028"/>
            <a:ext cx="11645089" cy="1720516"/>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nSpc>
                <a:spcPct val="110000"/>
              </a:lnSpc>
            </a:pPr>
            <a:r>
              <a:rPr lang="es-ES_tradnl" altLang="es-MX" sz="2400" dirty="0" smtClean="0">
                <a:solidFill>
                  <a:schemeClr val="tx1"/>
                </a:solidFill>
                <a:latin typeface="Arial Rounded MT Bold" panose="020F0704030504030204" pitchFamily="34" charset="0"/>
              </a:rPr>
              <a:t>Como se observa en esta conformación, los átomos o grupos de átomos unidos a los carbonos del enlace sencillo C-C, se encuentran de manera eclipsada, esta conformación es menos estable que una conformación alternada.</a:t>
            </a:r>
            <a:endParaRPr lang="es-ES_tradnl" altLang="es-MX" sz="2400" dirty="0">
              <a:solidFill>
                <a:schemeClr val="tx1"/>
              </a:solidFill>
              <a:latin typeface="Arial Rounded MT Bold" panose="020F0704030504030204" pitchFamily="34" charset="0"/>
            </a:endParaRPr>
          </a:p>
        </p:txBody>
      </p:sp>
    </p:spTree>
    <p:extLst>
      <p:ext uri="{BB962C8B-B14F-4D97-AF65-F5344CB8AC3E}">
        <p14:creationId xmlns:p14="http://schemas.microsoft.com/office/powerpoint/2010/main" val="63081452"/>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5902" y="1016822"/>
            <a:ext cx="6537644" cy="5500678"/>
          </a:xfrm>
          <a:prstGeom prst="rect">
            <a:avLst/>
          </a:prstGeom>
        </p:spPr>
      </p:pic>
      <p:sp>
        <p:nvSpPr>
          <p:cNvPr id="8" name="Rectangle 2"/>
          <p:cNvSpPr txBox="1">
            <a:spLocks noChangeArrowheads="1"/>
          </p:cNvSpPr>
          <p:nvPr/>
        </p:nvSpPr>
        <p:spPr>
          <a:xfrm>
            <a:off x="6600056" y="188640"/>
            <a:ext cx="3342456" cy="510906"/>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fontScale="92500"/>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sz="3200" b="1" dirty="0">
                <a:solidFill>
                  <a:schemeClr val="tx1"/>
                </a:solidFill>
                <a:latin typeface="Arial Rounded MT Bold" panose="020F0704030504030204" pitchFamily="34" charset="0"/>
              </a:rPr>
              <a:t>Perfil energético</a:t>
            </a:r>
          </a:p>
        </p:txBody>
      </p:sp>
      <p:sp>
        <p:nvSpPr>
          <p:cNvPr id="5" name="Rectangle 2"/>
          <p:cNvSpPr txBox="1">
            <a:spLocks noChangeArrowheads="1"/>
          </p:cNvSpPr>
          <p:nvPr/>
        </p:nvSpPr>
        <p:spPr>
          <a:xfrm>
            <a:off x="5979858" y="2541203"/>
            <a:ext cx="1368152" cy="576064"/>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sz="2000" b="1" dirty="0">
                <a:solidFill>
                  <a:srgbClr val="1429F4"/>
                </a:solidFill>
              </a:rPr>
              <a:t>A Eclipsada</a:t>
            </a:r>
          </a:p>
        </p:txBody>
      </p:sp>
      <p:sp>
        <p:nvSpPr>
          <p:cNvPr id="7" name="Rectangle 2"/>
          <p:cNvSpPr txBox="1">
            <a:spLocks noChangeArrowheads="1"/>
          </p:cNvSpPr>
          <p:nvPr/>
        </p:nvSpPr>
        <p:spPr>
          <a:xfrm>
            <a:off x="9580258" y="2512189"/>
            <a:ext cx="1512168" cy="533070"/>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sz="2000" b="1" dirty="0">
                <a:solidFill>
                  <a:srgbClr val="1429F4"/>
                </a:solidFill>
              </a:rPr>
              <a:t>B</a:t>
            </a:r>
          </a:p>
          <a:p>
            <a:pPr algn="ctr">
              <a:lnSpc>
                <a:spcPct val="60000"/>
              </a:lnSpc>
            </a:pPr>
            <a:r>
              <a:rPr lang="es-ES_tradnl" altLang="es-MX" sz="2000" b="1" dirty="0">
                <a:solidFill>
                  <a:srgbClr val="1429F4"/>
                </a:solidFill>
              </a:rPr>
              <a:t>Alternada</a:t>
            </a:r>
          </a:p>
        </p:txBody>
      </p:sp>
      <p:sp>
        <p:nvSpPr>
          <p:cNvPr id="6" name="Rectangle 2"/>
          <p:cNvSpPr txBox="1">
            <a:spLocks noChangeArrowheads="1"/>
          </p:cNvSpPr>
          <p:nvPr/>
        </p:nvSpPr>
        <p:spPr>
          <a:xfrm>
            <a:off x="695580" y="1197296"/>
            <a:ext cx="2703807" cy="4857142"/>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nSpc>
                <a:spcPct val="110000"/>
              </a:lnSpc>
            </a:pPr>
            <a:r>
              <a:rPr lang="es-ES_tradnl" altLang="es-MX" sz="2000" dirty="0" smtClean="0">
                <a:solidFill>
                  <a:schemeClr val="tx1"/>
                </a:solidFill>
                <a:latin typeface="Arial Rounded MT Bold" panose="020F0704030504030204" pitchFamily="34" charset="0"/>
              </a:rPr>
              <a:t>Como se observa en el perfil energético, una conformación alternada es más estable porque genera estructuras menos tensionadas, es decir, con menor energía derivada de la interacción de los átomos o grupos de átomos unidos a los carbonos del enlace sencillo C-C.</a:t>
            </a:r>
            <a:endParaRPr lang="es-ES_tradnl" altLang="es-MX" sz="2000" dirty="0">
              <a:solidFill>
                <a:schemeClr val="tx1"/>
              </a:solidFill>
              <a:latin typeface="Arial Rounded MT Bold" panose="020F0704030504030204" pitchFamily="34" charset="0"/>
            </a:endParaRPr>
          </a:p>
        </p:txBody>
      </p:sp>
    </p:spTree>
    <p:extLst>
      <p:ext uri="{BB962C8B-B14F-4D97-AF65-F5344CB8AC3E}">
        <p14:creationId xmlns:p14="http://schemas.microsoft.com/office/powerpoint/2010/main" val="2309290137"/>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4727848" y="692696"/>
            <a:ext cx="4752528" cy="576064"/>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b="1" dirty="0">
                <a:solidFill>
                  <a:schemeClr val="tx1"/>
                </a:solidFill>
                <a:latin typeface="Arial Rounded MT Bold" panose="020F0704030504030204" pitchFamily="34" charset="0"/>
              </a:rPr>
              <a:t>Estereoquímica</a:t>
            </a:r>
          </a:p>
        </p:txBody>
      </p:sp>
      <p:sp>
        <p:nvSpPr>
          <p:cNvPr id="8" name="Rectangle 2"/>
          <p:cNvSpPr txBox="1">
            <a:spLocks noChangeArrowheads="1"/>
          </p:cNvSpPr>
          <p:nvPr/>
        </p:nvSpPr>
        <p:spPr>
          <a:xfrm>
            <a:off x="4647580" y="1916832"/>
            <a:ext cx="4824536" cy="936104"/>
          </a:xfrm>
          <a:prstGeom prst="rect">
            <a:avLst/>
          </a:prstGeom>
        </p:spPr>
        <p:style>
          <a:lnRef idx="0">
            <a:schemeClr val="accent2"/>
          </a:lnRef>
          <a:fillRef idx="3">
            <a:schemeClr val="accent2"/>
          </a:fillRef>
          <a:effectRef idx="3">
            <a:schemeClr val="accent2"/>
          </a:effectRef>
          <a:fontRef idx="minor">
            <a:schemeClr val="lt1"/>
          </a:fontRef>
        </p:style>
        <p:txBody>
          <a:bodyPr vert="horz" lIns="90488" tIns="44450" rIns="90488" bIns="44450" rtlCol="0" anchor="ctr">
            <a:normAutofit fontScale="92500" lnSpcReduction="10000"/>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10000"/>
              </a:lnSpc>
            </a:pPr>
            <a:r>
              <a:rPr lang="es-ES_tradnl" altLang="es-MX" sz="2800" b="1" dirty="0">
                <a:solidFill>
                  <a:schemeClr val="tx1"/>
                </a:solidFill>
                <a:latin typeface="Arial Rounded MT Bold" panose="020F0704030504030204" pitchFamily="34" charset="0"/>
              </a:rPr>
              <a:t>Estudia las moléculas en tres dimensiones</a:t>
            </a:r>
          </a:p>
        </p:txBody>
      </p:sp>
      <p:sp>
        <p:nvSpPr>
          <p:cNvPr id="7" name="Rectangle 2"/>
          <p:cNvSpPr txBox="1">
            <a:spLocks noChangeArrowheads="1"/>
          </p:cNvSpPr>
          <p:nvPr/>
        </p:nvSpPr>
        <p:spPr>
          <a:xfrm>
            <a:off x="2783632" y="3717032"/>
            <a:ext cx="6984776" cy="1800200"/>
          </a:xfrm>
          <a:prstGeom prst="rect">
            <a:avLst/>
          </a:prstGeom>
        </p:spPr>
        <p:style>
          <a:lnRef idx="0">
            <a:schemeClr val="accent3"/>
          </a:lnRef>
          <a:fillRef idx="3">
            <a:schemeClr val="accent3"/>
          </a:fillRef>
          <a:effectRef idx="3">
            <a:schemeClr val="accent3"/>
          </a:effectRef>
          <a:fontRef idx="minor">
            <a:schemeClr val="lt1"/>
          </a:fontRef>
        </p:style>
        <p:txBody>
          <a:bodyPr vert="horz" lIns="90488" tIns="44450" rIns="90488" bIns="44450" rtlCol="0" anchor="ctr">
            <a:normAutofit lnSpcReduction="10000"/>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10000"/>
              </a:lnSpc>
            </a:pPr>
            <a:r>
              <a:rPr lang="es-ES_tradnl" altLang="es-MX" sz="2800" b="1" dirty="0">
                <a:solidFill>
                  <a:schemeClr val="tx1"/>
                </a:solidFill>
                <a:latin typeface="Arial Rounded MT Bold" panose="020F0704030504030204" pitchFamily="34" charset="0"/>
              </a:rPr>
              <a:t>Los </a:t>
            </a:r>
            <a:r>
              <a:rPr lang="es-ES_tradnl" altLang="es-MX" sz="2800" b="1" dirty="0">
                <a:solidFill>
                  <a:srgbClr val="3931DF"/>
                </a:solidFill>
                <a:latin typeface="Arial Rounded MT Bold" panose="020F0704030504030204" pitchFamily="34" charset="0"/>
              </a:rPr>
              <a:t>estereoisómeros</a:t>
            </a:r>
            <a:r>
              <a:rPr lang="es-ES_tradnl" altLang="es-MX" sz="2800" b="1" dirty="0">
                <a:solidFill>
                  <a:schemeClr val="tx1"/>
                </a:solidFill>
                <a:latin typeface="Arial Rounded MT Bold" panose="020F0704030504030204" pitchFamily="34" charset="0"/>
              </a:rPr>
              <a:t> tienen la misma secuencia de enlaces, pero difieren en la orientación de alguno de sus átomos en el espacio.</a:t>
            </a:r>
          </a:p>
        </p:txBody>
      </p:sp>
    </p:spTree>
    <p:extLst>
      <p:ext uri="{BB962C8B-B14F-4D97-AF65-F5344CB8AC3E}">
        <p14:creationId xmlns:p14="http://schemas.microsoft.com/office/powerpoint/2010/main" val="463094820"/>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775520" y="1196752"/>
            <a:ext cx="5112568" cy="4752528"/>
          </a:xfr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lnSpcReduction="10000"/>
          </a:bodyPr>
          <a:lstStyle/>
          <a:p>
            <a:pPr algn="l"/>
            <a:r>
              <a:rPr lang="es-MX" sz="3000" b="1" dirty="0">
                <a:solidFill>
                  <a:schemeClr val="accent1">
                    <a:lumMod val="75000"/>
                  </a:schemeClr>
                </a:solidFill>
                <a:latin typeface="Arial Rounded MT Bold" panose="020F0704030504030204" pitchFamily="34" charset="0"/>
              </a:rPr>
              <a:t>Es una mezcla heterogénea  predominantemente líquida, un tanto  aceitosa , muchas veces de color cercano al negro.  </a:t>
            </a:r>
          </a:p>
          <a:p>
            <a:pPr algn="l"/>
            <a:r>
              <a:rPr lang="es-MX" sz="3000" b="1" dirty="0">
                <a:solidFill>
                  <a:schemeClr val="accent1">
                    <a:lumMod val="75000"/>
                  </a:schemeClr>
                </a:solidFill>
                <a:latin typeface="Arial Rounded MT Bold" panose="020F0704030504030204" pitchFamily="34" charset="0"/>
              </a:rPr>
              <a:t>Se encuentra normalmente en yacimientos subterráneos, tanto bajo la superficie de la tierra como  bajo el fondo del mar.</a:t>
            </a:r>
          </a:p>
        </p:txBody>
      </p:sp>
      <p:pic>
        <p:nvPicPr>
          <p:cNvPr id="4" name="Picture 2" descr="Resultado de imagen para petróle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32104" y="1628800"/>
            <a:ext cx="3420908"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346940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3719736" y="415803"/>
            <a:ext cx="4752528" cy="576064"/>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b="1" dirty="0">
                <a:solidFill>
                  <a:schemeClr val="tx1"/>
                </a:solidFill>
                <a:latin typeface="Arial Rounded MT Bold" panose="020F0704030504030204" pitchFamily="34" charset="0"/>
              </a:rPr>
              <a:t>Estereoquímica</a:t>
            </a:r>
          </a:p>
        </p:txBody>
      </p:sp>
      <p:sp>
        <p:nvSpPr>
          <p:cNvPr id="7" name="Rectangle 2"/>
          <p:cNvSpPr txBox="1">
            <a:spLocks noChangeArrowheads="1"/>
          </p:cNvSpPr>
          <p:nvPr/>
        </p:nvSpPr>
        <p:spPr>
          <a:xfrm>
            <a:off x="2855640" y="1412776"/>
            <a:ext cx="6984776" cy="1417860"/>
          </a:xfrm>
          <a:prstGeom prst="rect">
            <a:avLst/>
          </a:prstGeom>
        </p:spPr>
        <p:style>
          <a:lnRef idx="0">
            <a:schemeClr val="accent3"/>
          </a:lnRef>
          <a:fillRef idx="3">
            <a:schemeClr val="accent3"/>
          </a:fillRef>
          <a:effectRef idx="3">
            <a:schemeClr val="accent3"/>
          </a:effectRef>
          <a:fontRef idx="minor">
            <a:schemeClr val="lt1"/>
          </a:fontRef>
        </p:style>
        <p:txBody>
          <a:bodyPr vert="horz" lIns="90488" tIns="44450" rIns="90488" bIns="44450" rtlCol="0" anchor="ctr">
            <a:normAutofit lnSpcReduction="10000"/>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10000"/>
              </a:lnSpc>
            </a:pPr>
            <a:r>
              <a:rPr lang="es-ES_tradnl" altLang="es-MX" sz="2800" b="1" dirty="0">
                <a:solidFill>
                  <a:schemeClr val="tx1"/>
                </a:solidFill>
                <a:latin typeface="Arial Rounded MT Bold" panose="020F0704030504030204" pitchFamily="34" charset="0"/>
              </a:rPr>
              <a:t>Los </a:t>
            </a:r>
            <a:r>
              <a:rPr lang="es-ES_tradnl" altLang="es-MX" sz="2800" b="1" dirty="0">
                <a:solidFill>
                  <a:srgbClr val="3931DF"/>
                </a:solidFill>
                <a:latin typeface="Arial Rounded MT Bold" panose="020F0704030504030204" pitchFamily="34" charset="0"/>
              </a:rPr>
              <a:t>estereoisómeros</a:t>
            </a:r>
            <a:r>
              <a:rPr lang="es-ES_tradnl" altLang="es-MX" sz="2800" b="1" dirty="0">
                <a:solidFill>
                  <a:schemeClr val="tx1"/>
                </a:solidFill>
                <a:latin typeface="Arial Rounded MT Bold" panose="020F0704030504030204" pitchFamily="34" charset="0"/>
              </a:rPr>
              <a:t> tienen diferencias considerables en sus propiedades físicas, químicas y biológicas.</a:t>
            </a:r>
          </a:p>
        </p:txBody>
      </p:sp>
      <p:sp>
        <p:nvSpPr>
          <p:cNvPr id="9" name="Rectangle 2"/>
          <p:cNvSpPr txBox="1">
            <a:spLocks noChangeArrowheads="1"/>
          </p:cNvSpPr>
          <p:nvPr/>
        </p:nvSpPr>
        <p:spPr>
          <a:xfrm>
            <a:off x="1991544" y="6093296"/>
            <a:ext cx="2816572" cy="432048"/>
          </a:xfrm>
          <a:prstGeom prst="rect">
            <a:avLst/>
          </a:prstGeom>
        </p:spPr>
        <p:style>
          <a:lnRef idx="0">
            <a:schemeClr val="accent2"/>
          </a:lnRef>
          <a:fillRef idx="3">
            <a:schemeClr val="accent2"/>
          </a:fillRef>
          <a:effectRef idx="3">
            <a:schemeClr val="accent2"/>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10000"/>
              </a:lnSpc>
            </a:pPr>
            <a:r>
              <a:rPr lang="es-ES_tradnl" altLang="es-MX" sz="2800" dirty="0">
                <a:solidFill>
                  <a:srgbClr val="3931DF"/>
                </a:solidFill>
                <a:latin typeface="Arial Rounded MT Bold" panose="020F0704030504030204" pitchFamily="34" charset="0"/>
              </a:rPr>
              <a:t>R (+) limoneno</a:t>
            </a:r>
          </a:p>
        </p:txBody>
      </p:sp>
      <p:sp>
        <p:nvSpPr>
          <p:cNvPr id="10" name="Rectangle 2"/>
          <p:cNvSpPr txBox="1">
            <a:spLocks noChangeArrowheads="1"/>
          </p:cNvSpPr>
          <p:nvPr/>
        </p:nvSpPr>
        <p:spPr>
          <a:xfrm>
            <a:off x="5799708" y="6093296"/>
            <a:ext cx="2816572" cy="432048"/>
          </a:xfrm>
          <a:prstGeom prst="rect">
            <a:avLst/>
          </a:prstGeom>
        </p:spPr>
        <p:style>
          <a:lnRef idx="0">
            <a:schemeClr val="accent2"/>
          </a:lnRef>
          <a:fillRef idx="3">
            <a:schemeClr val="accent2"/>
          </a:fillRef>
          <a:effectRef idx="3">
            <a:schemeClr val="accent2"/>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10000"/>
              </a:lnSpc>
            </a:pPr>
            <a:r>
              <a:rPr lang="es-ES_tradnl" altLang="es-MX" sz="2800" b="1" dirty="0">
                <a:solidFill>
                  <a:srgbClr val="3931DF"/>
                </a:solidFill>
                <a:latin typeface="Arial Rounded MT Bold" panose="020F0704030504030204" pitchFamily="34" charset="0"/>
              </a:rPr>
              <a:t>S (-) limoneno</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3824" y="3034952"/>
            <a:ext cx="5788266" cy="2902620"/>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1516" y="3890627"/>
            <a:ext cx="2024484" cy="1537980"/>
          </a:xfrm>
          <a:prstGeom prst="rect">
            <a:avLst/>
          </a:prstGeom>
        </p:spPr>
      </p:pic>
      <p:pic>
        <p:nvPicPr>
          <p:cNvPr id="11" name="Imagen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56240" y="3691398"/>
            <a:ext cx="2016224" cy="1383829"/>
          </a:xfrm>
          <a:prstGeom prst="rect">
            <a:avLst/>
          </a:prstGeom>
        </p:spPr>
      </p:pic>
    </p:spTree>
    <p:extLst>
      <p:ext uri="{BB962C8B-B14F-4D97-AF65-F5344CB8AC3E}">
        <p14:creationId xmlns:p14="http://schemas.microsoft.com/office/powerpoint/2010/main" val="1083979579"/>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4664720" y="481263"/>
            <a:ext cx="4752528" cy="803149"/>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s-ES_tradnl" altLang="es-MX" b="1" dirty="0">
                <a:solidFill>
                  <a:schemeClr val="tx1"/>
                </a:solidFill>
                <a:latin typeface="Arial Rounded MT Bold" panose="020F0704030504030204" pitchFamily="34" charset="0"/>
              </a:rPr>
              <a:t>Estereoquímica</a:t>
            </a:r>
          </a:p>
        </p:txBody>
      </p:sp>
      <p:sp>
        <p:nvSpPr>
          <p:cNvPr id="7" name="Rectangle 2"/>
          <p:cNvSpPr txBox="1">
            <a:spLocks noChangeArrowheads="1"/>
          </p:cNvSpPr>
          <p:nvPr/>
        </p:nvSpPr>
        <p:spPr>
          <a:xfrm>
            <a:off x="3431704" y="1412776"/>
            <a:ext cx="5985544" cy="1417860"/>
          </a:xfrm>
          <a:prstGeom prst="rect">
            <a:avLst/>
          </a:prstGeom>
        </p:spPr>
        <p:style>
          <a:lnRef idx="0">
            <a:schemeClr val="accent3"/>
          </a:lnRef>
          <a:fillRef idx="3">
            <a:schemeClr val="accent3"/>
          </a:fillRef>
          <a:effectRef idx="3">
            <a:schemeClr val="accent3"/>
          </a:effectRef>
          <a:fontRef idx="minor">
            <a:schemeClr val="lt1"/>
          </a:fontRef>
        </p:style>
        <p:txBody>
          <a:bodyPr vert="horz" lIns="90488" tIns="44450" rIns="90488" bIns="44450" rtlCol="0" anchor="ctr">
            <a:normAutofit fontScale="92500"/>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10000"/>
              </a:lnSpc>
            </a:pPr>
            <a:r>
              <a:rPr lang="es-ES_tradnl" altLang="es-MX" sz="2800" b="1" dirty="0">
                <a:solidFill>
                  <a:schemeClr val="tx1"/>
                </a:solidFill>
                <a:latin typeface="Arial Rounded MT Bold" panose="020F0704030504030204" pitchFamily="34" charset="0"/>
              </a:rPr>
              <a:t>La </a:t>
            </a:r>
            <a:r>
              <a:rPr lang="es-ES_tradnl" altLang="es-MX" sz="2800" b="1" dirty="0">
                <a:solidFill>
                  <a:srgbClr val="1429F4"/>
                </a:solidFill>
                <a:latin typeface="Arial Rounded MT Bold" panose="020F0704030504030204" pitchFamily="34" charset="0"/>
              </a:rPr>
              <a:t>Quiralidad</a:t>
            </a:r>
            <a:r>
              <a:rPr lang="es-ES_tradnl" altLang="es-MX" sz="2800" b="1" dirty="0">
                <a:solidFill>
                  <a:schemeClr val="tx1"/>
                </a:solidFill>
                <a:latin typeface="Arial Rounded MT Bold" panose="020F0704030504030204" pitchFamily="34" charset="0"/>
              </a:rPr>
              <a:t> se presenta cuando un compuesto tiene una imagen especular diferente al original.</a:t>
            </a:r>
          </a:p>
        </p:txBody>
      </p:sp>
      <p:sp>
        <p:nvSpPr>
          <p:cNvPr id="9" name="Rectangle 2"/>
          <p:cNvSpPr txBox="1">
            <a:spLocks noChangeArrowheads="1"/>
          </p:cNvSpPr>
          <p:nvPr/>
        </p:nvSpPr>
        <p:spPr>
          <a:xfrm>
            <a:off x="4223792" y="5640846"/>
            <a:ext cx="1944216" cy="895300"/>
          </a:xfrm>
          <a:prstGeom prst="rect">
            <a:avLst/>
          </a:prstGeom>
        </p:spPr>
        <p:style>
          <a:lnRef idx="0">
            <a:schemeClr val="accent2"/>
          </a:lnRef>
          <a:fillRef idx="3">
            <a:schemeClr val="accent2"/>
          </a:fillRef>
          <a:effectRef idx="3">
            <a:schemeClr val="accent2"/>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10000"/>
              </a:lnSpc>
            </a:pPr>
            <a:r>
              <a:rPr lang="es-ES_tradnl" altLang="es-MX" sz="2400" b="1" dirty="0">
                <a:solidFill>
                  <a:srgbClr val="1429F4"/>
                </a:solidFill>
                <a:latin typeface="Arial Rounded MT Bold" panose="020F0704030504030204" pitchFamily="34" charset="0"/>
              </a:rPr>
              <a:t>Imagen</a:t>
            </a:r>
          </a:p>
          <a:p>
            <a:pPr algn="ctr">
              <a:lnSpc>
                <a:spcPct val="110000"/>
              </a:lnSpc>
            </a:pPr>
            <a:r>
              <a:rPr lang="es-ES_tradnl" altLang="es-MX" sz="2400" b="1" dirty="0">
                <a:solidFill>
                  <a:srgbClr val="1429F4"/>
                </a:solidFill>
                <a:latin typeface="Arial Rounded MT Bold" panose="020F0704030504030204" pitchFamily="34" charset="0"/>
              </a:rPr>
              <a:t> especular</a:t>
            </a:r>
          </a:p>
        </p:txBody>
      </p:sp>
      <p:sp>
        <p:nvSpPr>
          <p:cNvPr id="10" name="Rectangle 2"/>
          <p:cNvSpPr txBox="1">
            <a:spLocks noChangeArrowheads="1"/>
          </p:cNvSpPr>
          <p:nvPr/>
        </p:nvSpPr>
        <p:spPr>
          <a:xfrm>
            <a:off x="6816080" y="5620444"/>
            <a:ext cx="2601168" cy="936104"/>
          </a:xfrm>
          <a:prstGeom prst="rect">
            <a:avLst/>
          </a:prstGeom>
        </p:spPr>
        <p:style>
          <a:lnRef idx="0">
            <a:schemeClr val="accent2"/>
          </a:lnRef>
          <a:fillRef idx="3">
            <a:schemeClr val="accent2"/>
          </a:fillRef>
          <a:effectRef idx="3">
            <a:schemeClr val="accent2"/>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10000"/>
              </a:lnSpc>
            </a:pPr>
            <a:r>
              <a:rPr lang="es-ES_tradnl" altLang="es-MX" sz="2400" b="1" dirty="0">
                <a:solidFill>
                  <a:srgbClr val="1429F4"/>
                </a:solidFill>
                <a:latin typeface="Arial Rounded MT Bold" panose="020F0704030504030204" pitchFamily="34" charset="0"/>
              </a:rPr>
              <a:t>Imágenes no superponibles</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3712" y="2959001"/>
            <a:ext cx="5788266" cy="2584047"/>
          </a:xfrm>
          <a:prstGeom prst="rect">
            <a:avLst/>
          </a:prstGeom>
        </p:spPr>
      </p:pic>
    </p:spTree>
    <p:extLst>
      <p:ext uri="{BB962C8B-B14F-4D97-AF65-F5344CB8AC3E}">
        <p14:creationId xmlns:p14="http://schemas.microsoft.com/office/powerpoint/2010/main" val="3504222786"/>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4664720" y="708348"/>
            <a:ext cx="4752528" cy="576064"/>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b="1" dirty="0">
                <a:solidFill>
                  <a:schemeClr val="tx1"/>
                </a:solidFill>
                <a:latin typeface="Arial Rounded MT Bold" panose="020F0704030504030204" pitchFamily="34" charset="0"/>
              </a:rPr>
              <a:t>Estereoquímica</a:t>
            </a:r>
          </a:p>
        </p:txBody>
      </p:sp>
      <p:sp>
        <p:nvSpPr>
          <p:cNvPr id="7" name="Rectangle 2"/>
          <p:cNvSpPr txBox="1">
            <a:spLocks noChangeArrowheads="1"/>
          </p:cNvSpPr>
          <p:nvPr/>
        </p:nvSpPr>
        <p:spPr>
          <a:xfrm>
            <a:off x="3431704" y="1412776"/>
            <a:ext cx="5985544" cy="1417860"/>
          </a:xfrm>
          <a:prstGeom prst="rect">
            <a:avLst/>
          </a:prstGeom>
        </p:spPr>
        <p:style>
          <a:lnRef idx="0">
            <a:schemeClr val="accent3"/>
          </a:lnRef>
          <a:fillRef idx="3">
            <a:schemeClr val="accent3"/>
          </a:fillRef>
          <a:effectRef idx="3">
            <a:schemeClr val="accent3"/>
          </a:effectRef>
          <a:fontRef idx="minor">
            <a:schemeClr val="lt1"/>
          </a:fontRef>
        </p:style>
        <p:txBody>
          <a:bodyPr vert="horz" lIns="90488" tIns="44450" rIns="90488" bIns="44450" rtlCol="0" anchor="ctr">
            <a:normAutofit lnSpcReduction="10000"/>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10000"/>
              </a:lnSpc>
            </a:pPr>
            <a:r>
              <a:rPr lang="es-ES_tradnl" altLang="es-MX" sz="2800" b="1" dirty="0">
                <a:solidFill>
                  <a:schemeClr val="tx1"/>
                </a:solidFill>
              </a:rPr>
              <a:t>La </a:t>
            </a:r>
            <a:r>
              <a:rPr lang="es-ES_tradnl" altLang="es-MX" sz="2800" b="1" dirty="0">
                <a:solidFill>
                  <a:srgbClr val="1429F4"/>
                </a:solidFill>
              </a:rPr>
              <a:t>Quiralidad</a:t>
            </a:r>
            <a:r>
              <a:rPr lang="es-ES_tradnl" altLang="es-MX" sz="2800" b="1" dirty="0">
                <a:solidFill>
                  <a:schemeClr val="tx1"/>
                </a:solidFill>
              </a:rPr>
              <a:t> se presenta cuando un compuesto tiene una imagen especular diferente al original.</a:t>
            </a:r>
          </a:p>
        </p:txBody>
      </p:sp>
      <p:sp>
        <p:nvSpPr>
          <p:cNvPr id="10" name="Rectangle 2"/>
          <p:cNvSpPr txBox="1">
            <a:spLocks noChangeArrowheads="1"/>
          </p:cNvSpPr>
          <p:nvPr/>
        </p:nvSpPr>
        <p:spPr>
          <a:xfrm>
            <a:off x="3863752" y="5693860"/>
            <a:ext cx="5040560" cy="831485"/>
          </a:xfrm>
          <a:prstGeom prst="rect">
            <a:avLst/>
          </a:prstGeom>
        </p:spPr>
        <p:style>
          <a:lnRef idx="0">
            <a:schemeClr val="accent2"/>
          </a:lnRef>
          <a:fillRef idx="3">
            <a:schemeClr val="accent2"/>
          </a:fillRef>
          <a:effectRef idx="3">
            <a:schemeClr val="accent2"/>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10000"/>
              </a:lnSpc>
            </a:pPr>
            <a:r>
              <a:rPr lang="es-ES_tradnl" altLang="es-MX" sz="2800" b="1" i="1" dirty="0">
                <a:solidFill>
                  <a:schemeClr val="bg1"/>
                </a:solidFill>
              </a:rPr>
              <a:t>Compuesto e imagen especular no superponibles</a:t>
            </a:r>
          </a:p>
        </p:txBody>
      </p:sp>
      <p:grpSp>
        <p:nvGrpSpPr>
          <p:cNvPr id="8" name="Grupo 7"/>
          <p:cNvGrpSpPr/>
          <p:nvPr/>
        </p:nvGrpSpPr>
        <p:grpSpPr>
          <a:xfrm>
            <a:off x="4367809" y="2959001"/>
            <a:ext cx="3813215" cy="2584047"/>
            <a:chOff x="2967237" y="2959000"/>
            <a:chExt cx="3813215" cy="2584047"/>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7237" y="2959000"/>
              <a:ext cx="3813215" cy="2584047"/>
            </a:xfrm>
            <a:prstGeom prst="rect">
              <a:avLst/>
            </a:prstGeom>
          </p:spPr>
        </p:pic>
        <p:cxnSp>
          <p:nvCxnSpPr>
            <p:cNvPr id="4" name="Conector recto 3"/>
            <p:cNvCxnSpPr>
              <a:stCxn id="3" idx="0"/>
              <a:endCxn id="3" idx="2"/>
            </p:cNvCxnSpPr>
            <p:nvPr/>
          </p:nvCxnSpPr>
          <p:spPr>
            <a:xfrm>
              <a:off x="4873845" y="2959000"/>
              <a:ext cx="0" cy="2584047"/>
            </a:xfrm>
            <a:prstGeom prst="line">
              <a:avLst/>
            </a:prstGeom>
            <a:ln w="28575">
              <a:prstDash val="lg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20351424"/>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4701970" y="536957"/>
            <a:ext cx="4752528" cy="576064"/>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b="1" dirty="0">
                <a:solidFill>
                  <a:schemeClr val="tx1"/>
                </a:solidFill>
                <a:latin typeface="Arial Rounded MT Bold" panose="020F0704030504030204" pitchFamily="34" charset="0"/>
              </a:rPr>
              <a:t>Estereoquímica</a:t>
            </a:r>
          </a:p>
        </p:txBody>
      </p:sp>
      <p:sp>
        <p:nvSpPr>
          <p:cNvPr id="7" name="Rectangle 2"/>
          <p:cNvSpPr txBox="1">
            <a:spLocks noChangeArrowheads="1"/>
          </p:cNvSpPr>
          <p:nvPr/>
        </p:nvSpPr>
        <p:spPr>
          <a:xfrm>
            <a:off x="6600056" y="1700808"/>
            <a:ext cx="3816424" cy="4608512"/>
          </a:xfrm>
          <a:prstGeom prst="rect">
            <a:avLst/>
          </a:prstGeom>
        </p:spPr>
        <p:style>
          <a:lnRef idx="0">
            <a:schemeClr val="accent3"/>
          </a:lnRef>
          <a:fillRef idx="3">
            <a:schemeClr val="accent3"/>
          </a:fillRef>
          <a:effectRef idx="3">
            <a:schemeClr val="accent3"/>
          </a:effectRef>
          <a:fontRef idx="minor">
            <a:schemeClr val="lt1"/>
          </a:fontRef>
        </p:style>
        <p:txBody>
          <a:bodyPr vert="horz" lIns="90488" tIns="44450" rIns="90488" bIns="44450" rtlCol="0" anchor="ctr">
            <a:normAutofit fontScale="92500" lnSpcReduction="10000"/>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nSpc>
                <a:spcPct val="110000"/>
              </a:lnSpc>
            </a:pPr>
            <a:r>
              <a:rPr lang="es-ES_tradnl" altLang="es-MX" sz="3200" b="1" dirty="0">
                <a:solidFill>
                  <a:srgbClr val="C00000"/>
                </a:solidFill>
                <a:latin typeface="Arial Rounded MT Bold" panose="020F0704030504030204" pitchFamily="34" charset="0"/>
              </a:rPr>
              <a:t>Un </a:t>
            </a:r>
            <a:r>
              <a:rPr lang="es-ES_tradnl" altLang="es-MX" sz="3200" b="1" dirty="0">
                <a:solidFill>
                  <a:schemeClr val="tx1"/>
                </a:solidFill>
                <a:latin typeface="Arial Rounded MT Bold" panose="020F0704030504030204" pitchFamily="34" charset="0"/>
              </a:rPr>
              <a:t>carbono quiral (asimétrico)</a:t>
            </a:r>
            <a:r>
              <a:rPr lang="es-ES_tradnl" altLang="es-MX" sz="3200" b="1" dirty="0">
                <a:solidFill>
                  <a:srgbClr val="C00000"/>
                </a:solidFill>
                <a:latin typeface="Arial Rounded MT Bold" panose="020F0704030504030204" pitchFamily="34" charset="0"/>
              </a:rPr>
              <a:t> tiene unidos átomos o grupos de átomos diferentes</a:t>
            </a:r>
          </a:p>
          <a:p>
            <a:pPr>
              <a:lnSpc>
                <a:spcPct val="110000"/>
              </a:lnSpc>
            </a:pPr>
            <a:endParaRPr lang="es-ES_tradnl" altLang="es-MX" sz="3200" b="1" dirty="0">
              <a:solidFill>
                <a:srgbClr val="C00000"/>
              </a:solidFill>
              <a:latin typeface="Arial Rounded MT Bold" panose="020F0704030504030204" pitchFamily="34" charset="0"/>
            </a:endParaRPr>
          </a:p>
          <a:p>
            <a:pPr>
              <a:lnSpc>
                <a:spcPct val="110000"/>
              </a:lnSpc>
            </a:pPr>
            <a:r>
              <a:rPr lang="es-ES_tradnl" altLang="es-MX" sz="3200" b="1" dirty="0">
                <a:solidFill>
                  <a:srgbClr val="C00000"/>
                </a:solidFill>
                <a:latin typeface="Arial Rounded MT Bold" panose="020F0704030504030204" pitchFamily="34" charset="0"/>
              </a:rPr>
              <a:t>Un </a:t>
            </a:r>
            <a:r>
              <a:rPr lang="es-ES_tradnl" altLang="es-MX" sz="3200" b="1" dirty="0">
                <a:solidFill>
                  <a:schemeClr val="tx1"/>
                </a:solidFill>
                <a:latin typeface="Arial Rounded MT Bold" panose="020F0704030504030204" pitchFamily="34" charset="0"/>
              </a:rPr>
              <a:t>compuesto</a:t>
            </a:r>
            <a:r>
              <a:rPr lang="es-ES_tradnl" altLang="es-MX" sz="3200" b="1" dirty="0">
                <a:solidFill>
                  <a:srgbClr val="C00000"/>
                </a:solidFill>
                <a:latin typeface="Arial Rounded MT Bold" panose="020F0704030504030204" pitchFamily="34" charset="0"/>
              </a:rPr>
              <a:t> </a:t>
            </a:r>
            <a:r>
              <a:rPr lang="es-ES_tradnl" altLang="es-MX" sz="3200" b="1" dirty="0">
                <a:solidFill>
                  <a:schemeClr val="tx1"/>
                </a:solidFill>
                <a:latin typeface="Arial Rounded MT Bold" panose="020F0704030504030204" pitchFamily="34" charset="0"/>
              </a:rPr>
              <a:t>quiral</a:t>
            </a:r>
            <a:r>
              <a:rPr lang="es-ES_tradnl" altLang="es-MX" sz="3200" b="1" dirty="0">
                <a:solidFill>
                  <a:srgbClr val="C00000"/>
                </a:solidFill>
                <a:latin typeface="Arial Rounded MT Bold" panose="020F0704030504030204" pitchFamily="34" charset="0"/>
              </a:rPr>
              <a:t> tiene un carbono </a:t>
            </a:r>
            <a:r>
              <a:rPr lang="es-ES_tradnl" altLang="es-MX" sz="3200" b="1" dirty="0">
                <a:solidFill>
                  <a:schemeClr val="tx1"/>
                </a:solidFill>
                <a:latin typeface="Arial Rounded MT Bold" panose="020F0704030504030204" pitchFamily="34" charset="0"/>
              </a:rPr>
              <a:t>quiral</a:t>
            </a:r>
            <a:endParaRPr lang="es-ES_tradnl" altLang="es-MX" sz="3200" b="1" dirty="0">
              <a:solidFill>
                <a:srgbClr val="C00000"/>
              </a:solidFill>
              <a:latin typeface="Arial Rounded MT Bold" panose="020F0704030504030204" pitchFamily="34" charset="0"/>
            </a:endParaRPr>
          </a:p>
        </p:txBody>
      </p:sp>
      <p:sp>
        <p:nvSpPr>
          <p:cNvPr id="10" name="Rectangle 2"/>
          <p:cNvSpPr txBox="1">
            <a:spLocks noChangeArrowheads="1"/>
          </p:cNvSpPr>
          <p:nvPr/>
        </p:nvSpPr>
        <p:spPr>
          <a:xfrm>
            <a:off x="2303608" y="5146244"/>
            <a:ext cx="3936408" cy="1379101"/>
          </a:xfrm>
          <a:prstGeom prst="rect">
            <a:avLst/>
          </a:prstGeom>
        </p:spPr>
        <p:style>
          <a:lnRef idx="0">
            <a:schemeClr val="accent2"/>
          </a:lnRef>
          <a:fillRef idx="3">
            <a:schemeClr val="accent2"/>
          </a:fillRef>
          <a:effectRef idx="3">
            <a:schemeClr val="accent2"/>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10000"/>
              </a:lnSpc>
            </a:pPr>
            <a:r>
              <a:rPr lang="es-ES_tradnl" altLang="es-MX" sz="2800" b="1" dirty="0">
                <a:solidFill>
                  <a:srgbClr val="1429F4"/>
                </a:solidFill>
                <a:latin typeface="Arial Rounded MT Bold" panose="020F0704030504030204" pitchFamily="34" charset="0"/>
              </a:rPr>
              <a:t>2-bromobutano</a:t>
            </a:r>
          </a:p>
          <a:p>
            <a:pPr algn="ctr">
              <a:lnSpc>
                <a:spcPct val="110000"/>
              </a:lnSpc>
            </a:pPr>
            <a:r>
              <a:rPr lang="es-ES_tradnl" altLang="es-MX" sz="2800" b="1" dirty="0">
                <a:solidFill>
                  <a:srgbClr val="1429F4"/>
                </a:solidFill>
                <a:latin typeface="Arial Rounded MT Bold" panose="020F0704030504030204" pitchFamily="34" charset="0"/>
              </a:rPr>
              <a:t>(tiene un carbono quiral o asimétrico)</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5560" y="1884107"/>
            <a:ext cx="3608232" cy="2662627"/>
          </a:xfrm>
          <a:prstGeom prst="rect">
            <a:avLst/>
          </a:prstGeom>
        </p:spPr>
      </p:pic>
    </p:spTree>
    <p:extLst>
      <p:ext uri="{BB962C8B-B14F-4D97-AF65-F5344CB8AC3E}">
        <p14:creationId xmlns:p14="http://schemas.microsoft.com/office/powerpoint/2010/main" val="2003812395"/>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4439816" y="121301"/>
            <a:ext cx="4752528" cy="576064"/>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b="1" dirty="0">
                <a:solidFill>
                  <a:schemeClr val="tx1"/>
                </a:solidFill>
                <a:latin typeface="Arial Rounded MT Bold" panose="020F0704030504030204" pitchFamily="34" charset="0"/>
              </a:rPr>
              <a:t>Estereoquímica</a:t>
            </a:r>
          </a:p>
        </p:txBody>
      </p:sp>
      <p:sp>
        <p:nvSpPr>
          <p:cNvPr id="7" name="Rectangle 2"/>
          <p:cNvSpPr txBox="1">
            <a:spLocks noChangeArrowheads="1"/>
          </p:cNvSpPr>
          <p:nvPr/>
        </p:nvSpPr>
        <p:spPr>
          <a:xfrm>
            <a:off x="4223792" y="915738"/>
            <a:ext cx="5985544" cy="1417860"/>
          </a:xfrm>
          <a:prstGeom prst="rect">
            <a:avLst/>
          </a:prstGeom>
        </p:spPr>
        <p:style>
          <a:lnRef idx="0">
            <a:schemeClr val="accent3"/>
          </a:lnRef>
          <a:fillRef idx="3">
            <a:schemeClr val="accent3"/>
          </a:fillRef>
          <a:effectRef idx="3">
            <a:schemeClr val="accent3"/>
          </a:effectRef>
          <a:fontRef idx="minor">
            <a:schemeClr val="lt1"/>
          </a:fontRef>
        </p:style>
        <p:txBody>
          <a:bodyPr vert="horz" lIns="90488" tIns="44450" rIns="90488" bIns="44450" rtlCol="0" anchor="ctr">
            <a:normAutofit lnSpcReduction="10000"/>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10000"/>
              </a:lnSpc>
            </a:pPr>
            <a:r>
              <a:rPr lang="es-ES_tradnl" altLang="es-MX" sz="2800" b="1" i="1" dirty="0">
                <a:solidFill>
                  <a:srgbClr val="C00000"/>
                </a:solidFill>
              </a:rPr>
              <a:t>Los </a:t>
            </a:r>
            <a:r>
              <a:rPr lang="es-ES_tradnl" altLang="es-MX" sz="2800" b="1" i="1" dirty="0" err="1">
                <a:solidFill>
                  <a:schemeClr val="tx1"/>
                </a:solidFill>
              </a:rPr>
              <a:t>Enantiómeros</a:t>
            </a:r>
            <a:r>
              <a:rPr lang="es-ES_tradnl" altLang="es-MX" sz="2800" b="1" i="1" dirty="0">
                <a:solidFill>
                  <a:schemeClr val="tx1"/>
                </a:solidFill>
              </a:rPr>
              <a:t> </a:t>
            </a:r>
            <a:r>
              <a:rPr lang="es-ES_tradnl" altLang="es-MX" sz="2800" b="1" i="1" dirty="0">
                <a:solidFill>
                  <a:srgbClr val="C00000"/>
                </a:solidFill>
              </a:rPr>
              <a:t>son moléculas que son imágenes especulares no superponibles. </a:t>
            </a:r>
          </a:p>
        </p:txBody>
      </p:sp>
      <p:sp>
        <p:nvSpPr>
          <p:cNvPr id="10" name="Rectangle 2"/>
          <p:cNvSpPr txBox="1">
            <a:spLocks noChangeArrowheads="1"/>
          </p:cNvSpPr>
          <p:nvPr/>
        </p:nvSpPr>
        <p:spPr>
          <a:xfrm>
            <a:off x="3863752" y="5693860"/>
            <a:ext cx="5040560" cy="831485"/>
          </a:xfrm>
          <a:prstGeom prst="rect">
            <a:avLst/>
          </a:prstGeom>
        </p:spPr>
        <p:style>
          <a:lnRef idx="0">
            <a:schemeClr val="accent2"/>
          </a:lnRef>
          <a:fillRef idx="3">
            <a:schemeClr val="accent2"/>
          </a:fillRef>
          <a:effectRef idx="3">
            <a:schemeClr val="accent2"/>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10000"/>
              </a:lnSpc>
            </a:pPr>
            <a:r>
              <a:rPr lang="es-ES_tradnl" altLang="es-MX" sz="2800" b="1" i="1" dirty="0">
                <a:solidFill>
                  <a:schemeClr val="bg1"/>
                </a:solidFill>
              </a:rPr>
              <a:t>2-bromobutano e imagen especular no superponibles</a:t>
            </a:r>
          </a:p>
        </p:txBody>
      </p:sp>
      <p:grpSp>
        <p:nvGrpSpPr>
          <p:cNvPr id="13" name="Grupo 12"/>
          <p:cNvGrpSpPr/>
          <p:nvPr/>
        </p:nvGrpSpPr>
        <p:grpSpPr>
          <a:xfrm>
            <a:off x="3359696" y="3068960"/>
            <a:ext cx="6120680" cy="2448272"/>
            <a:chOff x="1835696" y="3068960"/>
            <a:chExt cx="6120680" cy="2448272"/>
          </a:xfrm>
        </p:grpSpPr>
        <p:pic>
          <p:nvPicPr>
            <p:cNvPr id="1026" name="Imagen 2"/>
            <p:cNvPicPr>
              <a:picLocks noChangeAspect="1" noChangeArrowheads="1"/>
            </p:cNvPicPr>
            <p:nvPr/>
          </p:nvPicPr>
          <p:blipFill>
            <a:blip r:embed="rId2">
              <a:extLst>
                <a:ext uri="{28A0092B-C50C-407E-A947-70E740481C1C}">
                  <a14:useLocalDpi xmlns:a14="http://schemas.microsoft.com/office/drawing/2010/main" val="0"/>
                </a:ext>
              </a:extLst>
            </a:blip>
            <a:srcRect l="28004" t="27470" r="30075" b="21211"/>
            <a:stretch>
              <a:fillRect/>
            </a:stretch>
          </p:blipFill>
          <p:spPr bwMode="auto">
            <a:xfrm>
              <a:off x="1835696" y="3267381"/>
              <a:ext cx="2886075" cy="1990725"/>
            </a:xfrm>
            <a:prstGeom prst="rect">
              <a:avLst/>
            </a:prstGeom>
            <a:noFill/>
            <a:extLst>
              <a:ext uri="{909E8E84-426E-40DD-AFC4-6F175D3DCCD1}">
                <a14:hiddenFill xmlns:a14="http://schemas.microsoft.com/office/drawing/2010/main">
                  <a:solidFill>
                    <a:srgbClr val="FFFFFF"/>
                  </a:solidFill>
                </a14:hiddenFill>
              </a:ext>
            </a:extLst>
          </p:spPr>
        </p:pic>
        <p:pic>
          <p:nvPicPr>
            <p:cNvPr id="1025" name="Imagen 3"/>
            <p:cNvPicPr>
              <a:picLocks noChangeAspect="1" noChangeArrowheads="1"/>
            </p:cNvPicPr>
            <p:nvPr/>
          </p:nvPicPr>
          <p:blipFill>
            <a:blip r:embed="rId2">
              <a:extLst>
                <a:ext uri="{28A0092B-C50C-407E-A947-70E740481C1C}">
                  <a14:useLocalDpi xmlns:a14="http://schemas.microsoft.com/office/drawing/2010/main" val="0"/>
                </a:ext>
              </a:extLst>
            </a:blip>
            <a:srcRect l="28004" t="27470" r="30075" b="21211"/>
            <a:stretch>
              <a:fillRect/>
            </a:stretch>
          </p:blipFill>
          <p:spPr bwMode="auto">
            <a:xfrm flipH="1">
              <a:off x="5070301" y="3266389"/>
              <a:ext cx="2886075" cy="1990725"/>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Conector recto 10"/>
            <p:cNvCxnSpPr/>
            <p:nvPr/>
          </p:nvCxnSpPr>
          <p:spPr>
            <a:xfrm>
              <a:off x="4900476" y="3068960"/>
              <a:ext cx="0" cy="2448272"/>
            </a:xfrm>
            <a:prstGeom prst="line">
              <a:avLst/>
            </a:prstGeom>
            <a:ln w="28575">
              <a:prstDash val="lgDash"/>
            </a:ln>
          </p:spPr>
          <p:style>
            <a:lnRef idx="1">
              <a:schemeClr val="accent1"/>
            </a:lnRef>
            <a:fillRef idx="0">
              <a:schemeClr val="accent1"/>
            </a:fillRef>
            <a:effectRef idx="0">
              <a:schemeClr val="accent1"/>
            </a:effectRef>
            <a:fontRef idx="minor">
              <a:schemeClr val="tx1"/>
            </a:fontRef>
          </p:style>
        </p:cxnSp>
      </p:grpSp>
      <p:sp>
        <p:nvSpPr>
          <p:cNvPr id="18" name="Rectangle 2"/>
          <p:cNvSpPr txBox="1">
            <a:spLocks noChangeArrowheads="1"/>
          </p:cNvSpPr>
          <p:nvPr/>
        </p:nvSpPr>
        <p:spPr>
          <a:xfrm>
            <a:off x="1917129" y="2527643"/>
            <a:ext cx="2536219" cy="500424"/>
          </a:xfrm>
          <a:prstGeom prst="rect">
            <a:avLst/>
          </a:prstGeom>
        </p:spPr>
        <p:style>
          <a:lnRef idx="0">
            <a:schemeClr val="accent2"/>
          </a:lnRef>
          <a:fillRef idx="3">
            <a:schemeClr val="accent2"/>
          </a:fillRef>
          <a:effectRef idx="3">
            <a:schemeClr val="accent2"/>
          </a:effectRef>
          <a:fontRef idx="minor">
            <a:schemeClr val="lt1"/>
          </a:fontRef>
        </p:style>
        <p:txBody>
          <a:bodyPr vert="horz" lIns="90488" tIns="44450" rIns="90488" bIns="44450" rtlCol="0" anchor="ctr">
            <a:no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10000"/>
              </a:lnSpc>
            </a:pPr>
            <a:r>
              <a:rPr lang="es-ES_tradnl" altLang="es-MX" sz="2800" b="1" i="1" dirty="0">
                <a:solidFill>
                  <a:schemeClr val="bg1"/>
                </a:solidFill>
              </a:rPr>
              <a:t>Carbono quiral</a:t>
            </a:r>
          </a:p>
        </p:txBody>
      </p:sp>
      <p:cxnSp>
        <p:nvCxnSpPr>
          <p:cNvPr id="16" name="Conector recto de flecha 15"/>
          <p:cNvCxnSpPr/>
          <p:nvPr/>
        </p:nvCxnSpPr>
        <p:spPr>
          <a:xfrm>
            <a:off x="4439816" y="3013381"/>
            <a:ext cx="632134" cy="105911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p:cNvCxnSpPr/>
          <p:nvPr/>
        </p:nvCxnSpPr>
        <p:spPr>
          <a:xfrm>
            <a:off x="4439817" y="3013381"/>
            <a:ext cx="3328307" cy="105911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103024"/>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5447928" y="193452"/>
            <a:ext cx="4752528" cy="576064"/>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b="1" dirty="0">
                <a:solidFill>
                  <a:schemeClr val="tx1"/>
                </a:solidFill>
                <a:latin typeface="Arial Rounded MT Bold" panose="020F0704030504030204" pitchFamily="34" charset="0"/>
              </a:rPr>
              <a:t>Estereoquímica</a:t>
            </a:r>
          </a:p>
        </p:txBody>
      </p:sp>
      <p:sp>
        <p:nvSpPr>
          <p:cNvPr id="7" name="Rectangle 2"/>
          <p:cNvSpPr txBox="1">
            <a:spLocks noChangeArrowheads="1"/>
          </p:cNvSpPr>
          <p:nvPr/>
        </p:nvSpPr>
        <p:spPr>
          <a:xfrm>
            <a:off x="8275672" y="2598697"/>
            <a:ext cx="2203152" cy="1728192"/>
          </a:xfrm>
          <a:prstGeom prst="rect">
            <a:avLst/>
          </a:prstGeom>
        </p:spPr>
        <p:style>
          <a:lnRef idx="0">
            <a:schemeClr val="accent3"/>
          </a:lnRef>
          <a:fillRef idx="3">
            <a:schemeClr val="accent3"/>
          </a:fillRef>
          <a:effectRef idx="3">
            <a:schemeClr val="accent3"/>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nSpc>
                <a:spcPct val="110000"/>
              </a:lnSpc>
            </a:pPr>
            <a:r>
              <a:rPr lang="es-ES_tradnl" altLang="es-MX" sz="2400" b="1" dirty="0">
                <a:solidFill>
                  <a:schemeClr val="tx1"/>
                </a:solidFill>
              </a:rPr>
              <a:t>Marca los carbonos </a:t>
            </a:r>
            <a:r>
              <a:rPr lang="es-ES_tradnl" altLang="es-MX" sz="2400" b="1" dirty="0">
                <a:solidFill>
                  <a:srgbClr val="1429F4"/>
                </a:solidFill>
              </a:rPr>
              <a:t>quirales</a:t>
            </a:r>
            <a:r>
              <a:rPr lang="es-ES_tradnl" altLang="es-MX" sz="2400" b="1" dirty="0">
                <a:solidFill>
                  <a:schemeClr val="tx1"/>
                </a:solidFill>
              </a:rPr>
              <a:t> en cada estructura</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6581" y="1220642"/>
            <a:ext cx="7093567" cy="5275124"/>
          </a:xfrm>
          <a:prstGeom prst="rect">
            <a:avLst/>
          </a:prstGeom>
        </p:spPr>
      </p:pic>
    </p:spTree>
    <p:extLst>
      <p:ext uri="{BB962C8B-B14F-4D97-AF65-F5344CB8AC3E}">
        <p14:creationId xmlns:p14="http://schemas.microsoft.com/office/powerpoint/2010/main" val="209874021"/>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4727848" y="692696"/>
            <a:ext cx="4752528" cy="576064"/>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b="1" dirty="0">
                <a:solidFill>
                  <a:schemeClr val="tx1"/>
                </a:solidFill>
                <a:latin typeface="Arial Rounded MT Bold" panose="020F0704030504030204" pitchFamily="34" charset="0"/>
              </a:rPr>
              <a:t>Estereoquímica</a:t>
            </a:r>
          </a:p>
        </p:txBody>
      </p:sp>
      <p:sp>
        <p:nvSpPr>
          <p:cNvPr id="8" name="Rectangle 2"/>
          <p:cNvSpPr txBox="1">
            <a:spLocks noChangeArrowheads="1"/>
          </p:cNvSpPr>
          <p:nvPr/>
        </p:nvSpPr>
        <p:spPr>
          <a:xfrm>
            <a:off x="4647580" y="1916832"/>
            <a:ext cx="4824536" cy="936104"/>
          </a:xfrm>
          <a:prstGeom prst="rect">
            <a:avLst/>
          </a:prstGeom>
        </p:spPr>
        <p:style>
          <a:lnRef idx="0">
            <a:schemeClr val="accent2"/>
          </a:lnRef>
          <a:fillRef idx="3">
            <a:schemeClr val="accent2"/>
          </a:fillRef>
          <a:effectRef idx="3">
            <a:schemeClr val="accent2"/>
          </a:effectRef>
          <a:fontRef idx="minor">
            <a:schemeClr val="lt1"/>
          </a:fontRef>
        </p:style>
        <p:txBody>
          <a:bodyPr vert="horz" lIns="90488" tIns="44450" rIns="90488" bIns="44450" rtlCol="0" anchor="ctr">
            <a:normAutofit fontScale="77500" lnSpcReduction="20000"/>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10000"/>
              </a:lnSpc>
            </a:pPr>
            <a:r>
              <a:rPr lang="es-ES_tradnl" altLang="es-MX" sz="2800" b="1" dirty="0">
                <a:solidFill>
                  <a:srgbClr val="1429F4"/>
                </a:solidFill>
                <a:latin typeface="Arial Rounded MT Bold" panose="020F0704030504030204" pitchFamily="34" charset="0"/>
              </a:rPr>
              <a:t>Nomenclatura (R) y (S) de átomos de carbono asimétricos. </a:t>
            </a:r>
          </a:p>
        </p:txBody>
      </p:sp>
      <p:sp>
        <p:nvSpPr>
          <p:cNvPr id="7" name="Rectangle 2"/>
          <p:cNvSpPr txBox="1">
            <a:spLocks noChangeArrowheads="1"/>
          </p:cNvSpPr>
          <p:nvPr/>
        </p:nvSpPr>
        <p:spPr>
          <a:xfrm>
            <a:off x="2783632" y="3717032"/>
            <a:ext cx="6984776" cy="1800200"/>
          </a:xfrm>
          <a:prstGeom prst="rect">
            <a:avLst/>
          </a:prstGeom>
        </p:spPr>
        <p:style>
          <a:lnRef idx="0">
            <a:schemeClr val="accent3"/>
          </a:lnRef>
          <a:fillRef idx="3">
            <a:schemeClr val="accent3"/>
          </a:fillRef>
          <a:effectRef idx="3">
            <a:schemeClr val="accent3"/>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10000"/>
              </a:lnSpc>
            </a:pPr>
            <a:r>
              <a:rPr lang="es-ES_tradnl" altLang="es-MX" sz="2800" b="1" dirty="0">
                <a:solidFill>
                  <a:srgbClr val="1429F4"/>
                </a:solidFill>
              </a:rPr>
              <a:t>Investiga la nomenclatura Cahn-Ingold-Prelog y describe dos ejemplos de su aplicación.</a:t>
            </a:r>
          </a:p>
        </p:txBody>
      </p:sp>
    </p:spTree>
    <p:extLst>
      <p:ext uri="{BB962C8B-B14F-4D97-AF65-F5344CB8AC3E}">
        <p14:creationId xmlns:p14="http://schemas.microsoft.com/office/powerpoint/2010/main" val="3639219515"/>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3215680" y="415969"/>
            <a:ext cx="4752528" cy="576064"/>
          </a:xfrm>
          <a:prstGeom prst="rect">
            <a:avLst/>
          </a:prstGeom>
        </p:spPr>
        <p:style>
          <a:lnRef idx="0">
            <a:schemeClr val="accent4"/>
          </a:lnRef>
          <a:fillRef idx="3">
            <a:schemeClr val="accent4"/>
          </a:fillRef>
          <a:effectRef idx="3">
            <a:schemeClr val="accent4"/>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60000"/>
              </a:lnSpc>
            </a:pPr>
            <a:r>
              <a:rPr lang="es-ES_tradnl" altLang="es-MX" b="1" dirty="0">
                <a:solidFill>
                  <a:schemeClr val="tx1"/>
                </a:solidFill>
                <a:latin typeface="Arial Rounded MT Bold" panose="020F0704030504030204" pitchFamily="34" charset="0"/>
              </a:rPr>
              <a:t>Estereoquímica</a:t>
            </a:r>
          </a:p>
        </p:txBody>
      </p:sp>
      <p:sp>
        <p:nvSpPr>
          <p:cNvPr id="8" name="Rectangle 2"/>
          <p:cNvSpPr txBox="1">
            <a:spLocks noChangeArrowheads="1"/>
          </p:cNvSpPr>
          <p:nvPr/>
        </p:nvSpPr>
        <p:spPr>
          <a:xfrm>
            <a:off x="4647580" y="1916832"/>
            <a:ext cx="3320628" cy="1584176"/>
          </a:xfrm>
          <a:prstGeom prst="rect">
            <a:avLst/>
          </a:prstGeom>
        </p:spPr>
        <p:style>
          <a:lnRef idx="0">
            <a:schemeClr val="accent2"/>
          </a:lnRef>
          <a:fillRef idx="3">
            <a:schemeClr val="accent2"/>
          </a:fillRef>
          <a:effectRef idx="3">
            <a:schemeClr val="accent2"/>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nSpc>
                <a:spcPct val="110000"/>
              </a:lnSpc>
            </a:pPr>
            <a:r>
              <a:rPr lang="es-ES_tradnl" altLang="es-MX" sz="2800" b="1" dirty="0">
                <a:solidFill>
                  <a:srgbClr val="1429F4"/>
                </a:solidFill>
                <a:latin typeface="Arial Rounded MT Bold" panose="020F0704030504030204" pitchFamily="34" charset="0"/>
              </a:rPr>
              <a:t>Diastereómeros</a:t>
            </a:r>
          </a:p>
          <a:p>
            <a:pPr>
              <a:lnSpc>
                <a:spcPct val="110000"/>
              </a:lnSpc>
            </a:pPr>
            <a:r>
              <a:rPr lang="es-ES_tradnl" altLang="es-MX" sz="2800" b="1" dirty="0">
                <a:solidFill>
                  <a:srgbClr val="1429F4"/>
                </a:solidFill>
                <a:latin typeface="Arial Rounded MT Bold" panose="020F0704030504030204" pitchFamily="34" charset="0"/>
              </a:rPr>
              <a:t>Epímeros</a:t>
            </a:r>
          </a:p>
          <a:p>
            <a:pPr>
              <a:lnSpc>
                <a:spcPct val="110000"/>
              </a:lnSpc>
            </a:pPr>
            <a:r>
              <a:rPr lang="es-ES_tradnl" altLang="es-MX" sz="2800" b="1" dirty="0">
                <a:solidFill>
                  <a:srgbClr val="1429F4"/>
                </a:solidFill>
                <a:latin typeface="Arial Rounded MT Bold" panose="020F0704030504030204" pitchFamily="34" charset="0"/>
              </a:rPr>
              <a:t>Anómeros </a:t>
            </a:r>
          </a:p>
        </p:txBody>
      </p:sp>
      <p:sp>
        <p:nvSpPr>
          <p:cNvPr id="7" name="Rectangle 2"/>
          <p:cNvSpPr txBox="1">
            <a:spLocks noChangeArrowheads="1"/>
          </p:cNvSpPr>
          <p:nvPr/>
        </p:nvSpPr>
        <p:spPr>
          <a:xfrm>
            <a:off x="2495600" y="4149080"/>
            <a:ext cx="6984776" cy="1291828"/>
          </a:xfrm>
          <a:prstGeom prst="rect">
            <a:avLst/>
          </a:prstGeom>
        </p:spPr>
        <p:style>
          <a:lnRef idx="0">
            <a:schemeClr val="accent3"/>
          </a:lnRef>
          <a:fillRef idx="3">
            <a:schemeClr val="accent3"/>
          </a:fillRef>
          <a:effectRef idx="3">
            <a:schemeClr val="accent3"/>
          </a:effectRef>
          <a:fontRef idx="minor">
            <a:schemeClr val="lt1"/>
          </a:fontRef>
        </p:style>
        <p:txBody>
          <a:bodyPr vert="horz" lIns="90488" tIns="44450" rIns="90488" bIns="44450" rtlCol="0" anchor="ctr">
            <a:normAutofit/>
          </a:bodyPr>
          <a:lstStyle>
            <a:lvl1pPr algn="l" defTabSz="914400" rtl="0" eaLnBrk="1" latinLnBrk="0" hangingPunct="1">
              <a:spcBef>
                <a:spcPct val="0"/>
              </a:spcBef>
              <a:buNone/>
              <a:defRPr sz="3600" kern="1200">
                <a:solidFill>
                  <a:srgbClr val="E2007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10000"/>
              </a:lnSpc>
            </a:pPr>
            <a:r>
              <a:rPr lang="es-ES_tradnl" altLang="es-MX" sz="2800" b="1" dirty="0">
                <a:solidFill>
                  <a:srgbClr val="1429F4"/>
                </a:solidFill>
              </a:rPr>
              <a:t>Investiga su definición y describe 2 ejemplos de cada uno con sus respectivas implicaciones</a:t>
            </a:r>
          </a:p>
        </p:txBody>
      </p:sp>
    </p:spTree>
    <p:extLst>
      <p:ext uri="{BB962C8B-B14F-4D97-AF65-F5344CB8AC3E}">
        <p14:creationId xmlns:p14="http://schemas.microsoft.com/office/powerpoint/2010/main" val="1684326747"/>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755550" y="692696"/>
            <a:ext cx="4786654" cy="857256"/>
          </a:xfrm>
          <a:solidFill>
            <a:schemeClr val="accent3">
              <a:lumMod val="60000"/>
              <a:lumOff val="40000"/>
            </a:schemeClr>
          </a:solidFill>
          <a:ln w="34925">
            <a:noFill/>
          </a:ln>
          <a:effectLst>
            <a:glow rad="228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18288" bIns="0" rtlCol="0" anchor="ctr">
            <a:normAutofit/>
            <a:scene3d>
              <a:camera prst="orthographicFront"/>
              <a:lightRig rig="freezing" dir="t">
                <a:rot lat="0" lon="0" rev="5640000"/>
              </a:lightRig>
            </a:scene3d>
            <a:sp3d prstMaterial="flat">
              <a:bevelT w="38100" h="38100"/>
              <a:contourClr>
                <a:schemeClr val="tx2"/>
              </a:contourClr>
            </a:sp3d>
          </a:bodyPr>
          <a:lstStyle/>
          <a:p>
            <a:pPr algn="ctr"/>
            <a:r>
              <a:rPr lang="es-MX" sz="4400" dirty="0">
                <a:latin typeface="Arial Rounded MT Bold" panose="020F0704030504030204" pitchFamily="34" charset="0"/>
              </a:rPr>
              <a:t>YACIMIENTOS</a:t>
            </a:r>
          </a:p>
        </p:txBody>
      </p:sp>
      <p:pic>
        <p:nvPicPr>
          <p:cNvPr id="4" name="3 Imagen" descr="capas.jpg"/>
          <p:cNvPicPr>
            <a:picLocks noChangeAspect="1"/>
          </p:cNvPicPr>
          <p:nvPr/>
        </p:nvPicPr>
        <p:blipFill>
          <a:blip r:embed="rId2"/>
          <a:stretch>
            <a:fillRect/>
          </a:stretch>
        </p:blipFill>
        <p:spPr>
          <a:xfrm>
            <a:off x="2666976" y="1928803"/>
            <a:ext cx="6963802" cy="4234751"/>
          </a:xfrm>
          <a:prstGeom prst="rect">
            <a:avLst/>
          </a:prstGeom>
        </p:spPr>
      </p:pic>
    </p:spTree>
    <p:extLst>
      <p:ext uri="{BB962C8B-B14F-4D97-AF65-F5344CB8AC3E}">
        <p14:creationId xmlns:p14="http://schemas.microsoft.com/office/powerpoint/2010/main" val="1784498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1296</TotalTime>
  <Words>3734</Words>
  <Application>Microsoft Office PowerPoint</Application>
  <PresentationFormat>Panorámica</PresentationFormat>
  <Paragraphs>602</Paragraphs>
  <Slides>87</Slides>
  <Notes>5</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2</vt:i4>
      </vt:variant>
      <vt:variant>
        <vt:lpstr>Títulos de diapositiva</vt:lpstr>
      </vt:variant>
      <vt:variant>
        <vt:i4>87</vt:i4>
      </vt:variant>
    </vt:vector>
  </HeadingPairs>
  <TitlesOfParts>
    <vt:vector size="98" baseType="lpstr">
      <vt:lpstr>Arial</vt:lpstr>
      <vt:lpstr>Arial Rounded MT Bold</vt:lpstr>
      <vt:lpstr>Calibri</vt:lpstr>
      <vt:lpstr>Calibri Light</vt:lpstr>
      <vt:lpstr>Symbol</vt:lpstr>
      <vt:lpstr>Times New Roman</vt:lpstr>
      <vt:lpstr>Verdana</vt:lpstr>
      <vt:lpstr>Wingdings 2</vt:lpstr>
      <vt:lpstr>Tema de Office</vt:lpstr>
      <vt:lpstr>ChemSketch</vt:lpstr>
      <vt:lpstr>Ecuación</vt:lpstr>
      <vt:lpstr>Hidrocarburos Alifáticos</vt:lpstr>
      <vt:lpstr>Presentación de PowerPoint</vt:lpstr>
      <vt:lpstr>Presentación de PowerPoint</vt:lpstr>
      <vt:lpstr>Esta presentación tiene la intención de funcionar como un material de apoyo para los alumnos de cuarto semestre que  cursan la materia de Química II. El alumno puede consultar esta presentación reiteradamente para resolver dudas. Muestra una descripción teórica de los siguientes temas del módulo II.  Petróleo, origen composición y derivados Hidrocarburos, obtención, clasificación, propiedades físicas y químicas Isomería </vt:lpstr>
      <vt:lpstr>1. Petróleo     1.1 Origen     1.2 Derivados y aplicaciones</vt:lpstr>
      <vt:lpstr>PETRÓLEO Mezcla de Hidrocarburos</vt:lpstr>
      <vt:lpstr>¿QUÉ ES EL PETRÓLEO?</vt:lpstr>
      <vt:lpstr>Presentación de PowerPoint</vt:lpstr>
      <vt:lpstr>YACIMIENTOS</vt:lpstr>
      <vt:lpstr>ESTADO DE AGREGACIÓN</vt:lpstr>
      <vt:lpstr>Presentación de PowerPoint</vt:lpstr>
      <vt:lpstr>PRODUCTOS DE PEMEX</vt:lpstr>
      <vt:lpstr>Presentación de PowerPoint</vt:lpstr>
      <vt:lpstr>ORÍGEN</vt:lpstr>
      <vt:lpstr>Presentación de PowerPoint</vt:lpstr>
      <vt:lpstr>TEORÍA DE ENGLER</vt:lpstr>
      <vt:lpstr>TEORÍA DE ENGLER</vt:lpstr>
      <vt:lpstr>TEORÍA DE ENGLER</vt:lpstr>
      <vt:lpstr>Presentación de PowerPoint</vt:lpstr>
      <vt:lpstr>Presentación de PowerPoint</vt:lpstr>
      <vt:lpstr>TIPOS DE PETRÓLEO</vt:lpstr>
      <vt:lpstr>PETROLEOS PARAFÍNICOS</vt:lpstr>
      <vt:lpstr>TIPOS</vt:lpstr>
      <vt:lpstr>Presentación de PowerPoint</vt:lpstr>
      <vt:lpstr>CLASIFICACIÓN API</vt:lpstr>
      <vt:lpstr>COTIZACIONES Y RELACIÓN  API</vt:lpstr>
      <vt:lpstr>Cotización Crudo Mexicano</vt:lpstr>
      <vt:lpstr>COMPOSICIÓN</vt:lpstr>
      <vt:lpstr>COMPOSICIÓN ELEMENTAL</vt:lpstr>
      <vt:lpstr>FRACCIONES</vt:lpstr>
      <vt:lpstr>Presentación de PowerPoint</vt:lpstr>
      <vt:lpstr>Presentación de PowerPoint</vt:lpstr>
      <vt:lpstr>Presentación de PowerPoint</vt:lpstr>
      <vt:lpstr>COMPONENTES PRINCIPALES</vt:lpstr>
      <vt:lpstr>Presentación de PowerPoint</vt:lpstr>
      <vt:lpstr>Presentación de PowerPoint</vt:lpstr>
      <vt:lpstr>Presentación de PowerPoint</vt:lpstr>
      <vt:lpstr>Presentación de PowerPoint</vt:lpstr>
      <vt:lpstr>Presentación de PowerPoint</vt:lpstr>
      <vt:lpstr>Presentación de PowerPoint</vt:lpstr>
      <vt:lpstr>2. Hidrocarburos     2.1 Obtención     2.2 Clasificación     2.3  Propiedades Físicas y                  Químicas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2. Hidrocarburos     2.5 Tipos de carbono en una cadena</vt:lpstr>
      <vt:lpstr>Tipos de cadena</vt:lpstr>
      <vt:lpstr>Tipos de enlace</vt:lpstr>
      <vt:lpstr>Modelos de enlace más frecuente (sin carga)</vt:lpstr>
      <vt:lpstr>Tipos de carbono  (en cadenas hidrocarbonadas)</vt:lpstr>
      <vt:lpstr>2. Hidrocarburos     2.7 Isómeros Estructurales</vt:lpstr>
      <vt:lpstr>Isómeros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FERNANDO BECERRIL</dc:creator>
  <cp:lastModifiedBy>FBM</cp:lastModifiedBy>
  <cp:revision>158</cp:revision>
  <dcterms:created xsi:type="dcterms:W3CDTF">2015-08-10T20:25:34Z</dcterms:created>
  <dcterms:modified xsi:type="dcterms:W3CDTF">2017-10-17T17:15:38Z</dcterms:modified>
</cp:coreProperties>
</file>