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52" r:id="rId2"/>
    <p:sldId id="353" r:id="rId3"/>
    <p:sldId id="355" r:id="rId4"/>
    <p:sldId id="426" r:id="rId5"/>
    <p:sldId id="356" r:id="rId6"/>
    <p:sldId id="404" r:id="rId7"/>
    <p:sldId id="405" r:id="rId8"/>
    <p:sldId id="406" r:id="rId9"/>
    <p:sldId id="407" r:id="rId10"/>
    <p:sldId id="408" r:id="rId11"/>
    <p:sldId id="409" r:id="rId12"/>
    <p:sldId id="410" r:id="rId13"/>
    <p:sldId id="411" r:id="rId14"/>
    <p:sldId id="413" r:id="rId15"/>
    <p:sldId id="414" r:id="rId16"/>
    <p:sldId id="415" r:id="rId17"/>
    <p:sldId id="416" r:id="rId18"/>
    <p:sldId id="417" r:id="rId19"/>
    <p:sldId id="418" r:id="rId20"/>
    <p:sldId id="419" r:id="rId21"/>
    <p:sldId id="420" r:id="rId22"/>
    <p:sldId id="421" r:id="rId23"/>
    <p:sldId id="422" r:id="rId24"/>
    <p:sldId id="423" r:id="rId25"/>
    <p:sldId id="424" r:id="rId26"/>
    <p:sldId id="425" r:id="rId27"/>
    <p:sldId id="358" r:id="rId28"/>
    <p:sldId id="390" r:id="rId29"/>
    <p:sldId id="391" r:id="rId30"/>
    <p:sldId id="392" r:id="rId31"/>
    <p:sldId id="393" r:id="rId32"/>
    <p:sldId id="394" r:id="rId33"/>
    <p:sldId id="395" r:id="rId34"/>
    <p:sldId id="396" r:id="rId35"/>
    <p:sldId id="397" r:id="rId36"/>
    <p:sldId id="398" r:id="rId37"/>
    <p:sldId id="399" r:id="rId38"/>
    <p:sldId id="400" r:id="rId39"/>
    <p:sldId id="401" r:id="rId40"/>
    <p:sldId id="402" r:id="rId41"/>
    <p:sldId id="403" r:id="rId42"/>
    <p:sldId id="310" r:id="rId43"/>
    <p:sldId id="311" r:id="rId44"/>
    <p:sldId id="312" r:id="rId45"/>
    <p:sldId id="313" r:id="rId46"/>
    <p:sldId id="314" r:id="rId47"/>
    <p:sldId id="360" r:id="rId48"/>
    <p:sldId id="316" r:id="rId49"/>
    <p:sldId id="317" r:id="rId50"/>
    <p:sldId id="318" r:id="rId51"/>
    <p:sldId id="319" r:id="rId52"/>
    <p:sldId id="320" r:id="rId53"/>
    <p:sldId id="321" r:id="rId54"/>
    <p:sldId id="322" r:id="rId55"/>
    <p:sldId id="323" r:id="rId56"/>
    <p:sldId id="324" r:id="rId57"/>
    <p:sldId id="325" r:id="rId58"/>
    <p:sldId id="326" r:id="rId59"/>
    <p:sldId id="327" r:id="rId60"/>
    <p:sldId id="328" r:id="rId61"/>
    <p:sldId id="329" r:id="rId62"/>
    <p:sldId id="330" r:id="rId63"/>
    <p:sldId id="331" r:id="rId64"/>
    <p:sldId id="332" r:id="rId65"/>
    <p:sldId id="333" r:id="rId66"/>
    <p:sldId id="334" r:id="rId67"/>
    <p:sldId id="335" r:id="rId68"/>
    <p:sldId id="336" r:id="rId69"/>
    <p:sldId id="359" r:id="rId70"/>
    <p:sldId id="341" r:id="rId71"/>
    <p:sldId id="342" r:id="rId72"/>
    <p:sldId id="343" r:id="rId73"/>
    <p:sldId id="344" r:id="rId74"/>
    <p:sldId id="345" r:id="rId75"/>
    <p:sldId id="346" r:id="rId76"/>
    <p:sldId id="347" r:id="rId77"/>
    <p:sldId id="348" r:id="rId78"/>
    <p:sldId id="349" r:id="rId79"/>
    <p:sldId id="350" r:id="rId80"/>
    <p:sldId id="351" r:id="rId81"/>
    <p:sldId id="361" r:id="rId82"/>
    <p:sldId id="362" r:id="rId83"/>
    <p:sldId id="363" r:id="rId84"/>
    <p:sldId id="364" r:id="rId85"/>
    <p:sldId id="365" r:id="rId86"/>
    <p:sldId id="366" r:id="rId87"/>
    <p:sldId id="367" r:id="rId88"/>
    <p:sldId id="368" r:id="rId89"/>
    <p:sldId id="369" r:id="rId90"/>
    <p:sldId id="370" r:id="rId91"/>
    <p:sldId id="371" r:id="rId92"/>
    <p:sldId id="372" r:id="rId93"/>
    <p:sldId id="373" r:id="rId94"/>
    <p:sldId id="374" r:id="rId95"/>
    <p:sldId id="375" r:id="rId96"/>
    <p:sldId id="376" r:id="rId97"/>
    <p:sldId id="377" r:id="rId98"/>
    <p:sldId id="378" r:id="rId99"/>
    <p:sldId id="379" r:id="rId100"/>
    <p:sldId id="380" r:id="rId101"/>
    <p:sldId id="381" r:id="rId102"/>
    <p:sldId id="382" r:id="rId103"/>
    <p:sldId id="383" r:id="rId104"/>
    <p:sldId id="384" r:id="rId10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ACA0F2"/>
    <a:srgbClr val="C39BE1"/>
    <a:srgbClr val="B889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06" autoAdjust="0"/>
    <p:restoredTop sz="94660"/>
  </p:normalViewPr>
  <p:slideViewPr>
    <p:cSldViewPr snapToGrid="0">
      <p:cViewPr varScale="1">
        <p:scale>
          <a:sx n="80" d="100"/>
          <a:sy n="80" d="100"/>
        </p:scale>
        <p:origin x="39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viewProps" Target="view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51.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57.v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image" Target="../media/image74.w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18.wmf"/><Relationship Id="rId13" Type="http://schemas.openxmlformats.org/officeDocument/2006/relationships/image" Target="../media/image23.wmf"/><Relationship Id="rId3" Type="http://schemas.openxmlformats.org/officeDocument/2006/relationships/image" Target="../media/image13.wmf"/><Relationship Id="rId7" Type="http://schemas.openxmlformats.org/officeDocument/2006/relationships/image" Target="../media/image17.wmf"/><Relationship Id="rId12" Type="http://schemas.openxmlformats.org/officeDocument/2006/relationships/image" Target="../media/image22.wmf"/><Relationship Id="rId17" Type="http://schemas.openxmlformats.org/officeDocument/2006/relationships/image" Target="../media/image27.wmf"/><Relationship Id="rId2" Type="http://schemas.openxmlformats.org/officeDocument/2006/relationships/image" Target="../media/image12.wmf"/><Relationship Id="rId16" Type="http://schemas.openxmlformats.org/officeDocument/2006/relationships/image" Target="../media/image26.wmf"/><Relationship Id="rId1" Type="http://schemas.openxmlformats.org/officeDocument/2006/relationships/image" Target="../media/image11.wmf"/><Relationship Id="rId6" Type="http://schemas.openxmlformats.org/officeDocument/2006/relationships/image" Target="../media/image16.wmf"/><Relationship Id="rId11" Type="http://schemas.openxmlformats.org/officeDocument/2006/relationships/image" Target="../media/image21.wmf"/><Relationship Id="rId5" Type="http://schemas.openxmlformats.org/officeDocument/2006/relationships/image" Target="../media/image15.wmf"/><Relationship Id="rId15" Type="http://schemas.openxmlformats.org/officeDocument/2006/relationships/image" Target="../media/image25.wmf"/><Relationship Id="rId10" Type="http://schemas.openxmlformats.org/officeDocument/2006/relationships/image" Target="../media/image20.wmf"/><Relationship Id="rId4" Type="http://schemas.openxmlformats.org/officeDocument/2006/relationships/image" Target="../media/image14.wmf"/><Relationship Id="rId9" Type="http://schemas.openxmlformats.org/officeDocument/2006/relationships/image" Target="../media/image19.wmf"/><Relationship Id="rId14" Type="http://schemas.openxmlformats.org/officeDocument/2006/relationships/image" Target="../media/image24.w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78.w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79.w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81.w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83.e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84.emf"/></Relationships>
</file>

<file path=ppt/drawings/_rels/vmlDrawing68.vml.rels><?xml version="1.0" encoding="UTF-8" standalone="yes"?>
<Relationships xmlns="http://schemas.openxmlformats.org/package/2006/relationships"><Relationship Id="rId2" Type="http://schemas.openxmlformats.org/officeDocument/2006/relationships/image" Target="../media/image86.wmf"/><Relationship Id="rId1" Type="http://schemas.openxmlformats.org/officeDocument/2006/relationships/image" Target="../media/image85.wmf"/></Relationships>
</file>

<file path=ppt/drawings/_rels/vmlDrawing69.vml.rels><?xml version="1.0" encoding="UTF-8" standalone="yes"?>
<Relationships xmlns="http://schemas.openxmlformats.org/package/2006/relationships"><Relationship Id="rId3" Type="http://schemas.openxmlformats.org/officeDocument/2006/relationships/image" Target="../media/image89.wmf"/><Relationship Id="rId2" Type="http://schemas.openxmlformats.org/officeDocument/2006/relationships/image" Target="../media/image88.wmf"/><Relationship Id="rId1" Type="http://schemas.openxmlformats.org/officeDocument/2006/relationships/image" Target="../media/image87.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18.wmf"/><Relationship Id="rId13" Type="http://schemas.openxmlformats.org/officeDocument/2006/relationships/image" Target="../media/image23.wmf"/><Relationship Id="rId3" Type="http://schemas.openxmlformats.org/officeDocument/2006/relationships/image" Target="../media/image13.wmf"/><Relationship Id="rId7" Type="http://schemas.openxmlformats.org/officeDocument/2006/relationships/image" Target="../media/image17.wmf"/><Relationship Id="rId12" Type="http://schemas.openxmlformats.org/officeDocument/2006/relationships/image" Target="../media/image22.wmf"/><Relationship Id="rId17" Type="http://schemas.openxmlformats.org/officeDocument/2006/relationships/image" Target="../media/image27.wmf"/><Relationship Id="rId2" Type="http://schemas.openxmlformats.org/officeDocument/2006/relationships/image" Target="../media/image12.wmf"/><Relationship Id="rId16" Type="http://schemas.openxmlformats.org/officeDocument/2006/relationships/image" Target="../media/image26.wmf"/><Relationship Id="rId1" Type="http://schemas.openxmlformats.org/officeDocument/2006/relationships/image" Target="../media/image11.wmf"/><Relationship Id="rId6" Type="http://schemas.openxmlformats.org/officeDocument/2006/relationships/image" Target="../media/image16.wmf"/><Relationship Id="rId11" Type="http://schemas.openxmlformats.org/officeDocument/2006/relationships/image" Target="../media/image21.wmf"/><Relationship Id="rId5" Type="http://schemas.openxmlformats.org/officeDocument/2006/relationships/image" Target="../media/image15.wmf"/><Relationship Id="rId15" Type="http://schemas.openxmlformats.org/officeDocument/2006/relationships/image" Target="../media/image25.wmf"/><Relationship Id="rId10" Type="http://schemas.openxmlformats.org/officeDocument/2006/relationships/image" Target="../media/image20.wmf"/><Relationship Id="rId4" Type="http://schemas.openxmlformats.org/officeDocument/2006/relationships/image" Target="../media/image14.wmf"/><Relationship Id="rId9" Type="http://schemas.openxmlformats.org/officeDocument/2006/relationships/image" Target="../media/image19.wmf"/><Relationship Id="rId14" Type="http://schemas.openxmlformats.org/officeDocument/2006/relationships/image" Target="../media/image24.wmf"/></Relationships>
</file>

<file path=ppt/drawings/_rels/vmlDrawing70.vml.rels><?xml version="1.0" encoding="UTF-8" standalone="yes"?>
<Relationships xmlns="http://schemas.openxmlformats.org/package/2006/relationships"><Relationship Id="rId2" Type="http://schemas.openxmlformats.org/officeDocument/2006/relationships/image" Target="../media/image91.wmf"/><Relationship Id="rId1" Type="http://schemas.openxmlformats.org/officeDocument/2006/relationships/image" Target="../media/image90.wmf"/></Relationships>
</file>

<file path=ppt/drawings/_rels/vmlDrawing71.vml.rels><?xml version="1.0" encoding="UTF-8" standalone="yes"?>
<Relationships xmlns="http://schemas.openxmlformats.org/package/2006/relationships"><Relationship Id="rId2" Type="http://schemas.openxmlformats.org/officeDocument/2006/relationships/image" Target="../media/image93.wmf"/><Relationship Id="rId1" Type="http://schemas.openxmlformats.org/officeDocument/2006/relationships/image" Target="../media/image92.wmf"/></Relationships>
</file>

<file path=ppt/drawings/_rels/vmlDrawing72.vml.rels><?xml version="1.0" encoding="UTF-8" standalone="yes"?>
<Relationships xmlns="http://schemas.openxmlformats.org/package/2006/relationships"><Relationship Id="rId1" Type="http://schemas.openxmlformats.org/officeDocument/2006/relationships/image" Target="../media/image94.wmf"/></Relationships>
</file>

<file path=ppt/drawings/_rels/vmlDrawing73.vml.rels><?xml version="1.0" encoding="UTF-8" standalone="yes"?>
<Relationships xmlns="http://schemas.openxmlformats.org/package/2006/relationships"><Relationship Id="rId1" Type="http://schemas.openxmlformats.org/officeDocument/2006/relationships/image" Target="../media/image95.wmf"/></Relationships>
</file>

<file path=ppt/drawings/_rels/vmlDrawing74.vml.rels><?xml version="1.0" encoding="UTF-8" standalone="yes"?>
<Relationships xmlns="http://schemas.openxmlformats.org/package/2006/relationships"><Relationship Id="rId1" Type="http://schemas.openxmlformats.org/officeDocument/2006/relationships/image" Target="../media/image95.wmf"/></Relationships>
</file>

<file path=ppt/drawings/_rels/vmlDrawing75.vml.rels><?xml version="1.0" encoding="UTF-8" standalone="yes"?>
<Relationships xmlns="http://schemas.openxmlformats.org/package/2006/relationships"><Relationship Id="rId1" Type="http://schemas.openxmlformats.org/officeDocument/2006/relationships/image" Target="../media/image96.wmf"/></Relationships>
</file>

<file path=ppt/drawings/_rels/vmlDrawing76.vml.rels><?xml version="1.0" encoding="UTF-8" standalone="yes"?>
<Relationships xmlns="http://schemas.openxmlformats.org/package/2006/relationships"><Relationship Id="rId1" Type="http://schemas.openxmlformats.org/officeDocument/2006/relationships/image" Target="../media/image97.wmf"/></Relationships>
</file>

<file path=ppt/drawings/_rels/vmlDrawing77.vml.rels><?xml version="1.0" encoding="UTF-8" standalone="yes"?>
<Relationships xmlns="http://schemas.openxmlformats.org/package/2006/relationships"><Relationship Id="rId1" Type="http://schemas.openxmlformats.org/officeDocument/2006/relationships/image" Target="../media/image98.wmf"/></Relationships>
</file>

<file path=ppt/drawings/_rels/vmlDrawing78.vml.rels><?xml version="1.0" encoding="UTF-8" standalone="yes"?>
<Relationships xmlns="http://schemas.openxmlformats.org/package/2006/relationships"><Relationship Id="rId1" Type="http://schemas.openxmlformats.org/officeDocument/2006/relationships/image" Target="../media/image98.wmf"/></Relationships>
</file>

<file path=ppt/drawings/_rels/vmlDrawing79.vml.rels><?xml version="1.0" encoding="UTF-8" standalone="yes"?>
<Relationships xmlns="http://schemas.openxmlformats.org/package/2006/relationships"><Relationship Id="rId1" Type="http://schemas.openxmlformats.org/officeDocument/2006/relationships/image" Target="../media/image9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9.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19/10/2017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890745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19/10/2017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2359104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19/10/2017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421847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19/10/2017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082936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00D26350-AC14-4D0B-8E63-8DE277A9DACC}" type="datetimeFigureOut">
              <a:rPr lang="es-MX" smtClean="0"/>
              <a:t>19/10/2017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733062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00D26350-AC14-4D0B-8E63-8DE277A9DACC}" type="datetimeFigureOut">
              <a:rPr lang="es-MX" smtClean="0"/>
              <a:t>19/10/2017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2265701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00D26350-AC14-4D0B-8E63-8DE277A9DACC}" type="datetimeFigureOut">
              <a:rPr lang="es-MX" smtClean="0"/>
              <a:t>19/10/2017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509930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00D26350-AC14-4D0B-8E63-8DE277A9DACC}" type="datetimeFigureOut">
              <a:rPr lang="es-MX" smtClean="0"/>
              <a:t>19/10/2017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484301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0D26350-AC14-4D0B-8E63-8DE277A9DACC}" type="datetimeFigureOut">
              <a:rPr lang="es-MX" smtClean="0"/>
              <a:t>19/10/2017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929689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00D26350-AC14-4D0B-8E63-8DE277A9DACC}" type="datetimeFigureOut">
              <a:rPr lang="es-MX" smtClean="0"/>
              <a:t>19/10/2017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77608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00D26350-AC14-4D0B-8E63-8DE277A9DACC}" type="datetimeFigureOut">
              <a:rPr lang="es-MX" smtClean="0"/>
              <a:t>19/10/2017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575573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2000"/>
            <a:lum/>
          </a:blip>
          <a:srcRect/>
          <a:tile tx="0" ty="0" sx="100000" sy="100000" flip="none" algn="tl"/>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D26350-AC14-4D0B-8E63-8DE277A9DACC}" type="datetimeFigureOut">
              <a:rPr lang="es-MX" smtClean="0"/>
              <a:t>19/10/2017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AC3822-F1A9-455C-ABAB-7F42185171ED}" type="slidenum">
              <a:rPr lang="es-MX" smtClean="0"/>
              <a:t>‹Nº›</a:t>
            </a:fld>
            <a:endParaRPr lang="es-MX"/>
          </a:p>
        </p:txBody>
      </p:sp>
    </p:spTree>
    <p:extLst>
      <p:ext uri="{BB962C8B-B14F-4D97-AF65-F5344CB8AC3E}">
        <p14:creationId xmlns:p14="http://schemas.microsoft.com/office/powerpoint/2010/main" val="2032183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100.xml.rels><?xml version="1.0" encoding="UTF-8" standalone="yes"?>
<Relationships xmlns="http://schemas.openxmlformats.org/package/2006/relationships"><Relationship Id="rId3" Type="http://schemas.openxmlformats.org/officeDocument/2006/relationships/oleObject" Target="../embeddings/oleObject113.bin"/><Relationship Id="rId2" Type="http://schemas.openxmlformats.org/officeDocument/2006/relationships/slideLayout" Target="../slideLayouts/slideLayout1.xml"/><Relationship Id="rId1" Type="http://schemas.openxmlformats.org/officeDocument/2006/relationships/vmlDrawing" Target="../drawings/vmlDrawing75.vml"/><Relationship Id="rId4" Type="http://schemas.openxmlformats.org/officeDocument/2006/relationships/image" Target="../media/image96.wmf"/></Relationships>
</file>

<file path=ppt/slides/_rels/slide101.xml.rels><?xml version="1.0" encoding="UTF-8" standalone="yes"?>
<Relationships xmlns="http://schemas.openxmlformats.org/package/2006/relationships"><Relationship Id="rId3" Type="http://schemas.openxmlformats.org/officeDocument/2006/relationships/oleObject" Target="../embeddings/oleObject114.bin"/><Relationship Id="rId2" Type="http://schemas.openxmlformats.org/officeDocument/2006/relationships/slideLayout" Target="../slideLayouts/slideLayout1.xml"/><Relationship Id="rId1" Type="http://schemas.openxmlformats.org/officeDocument/2006/relationships/vmlDrawing" Target="../drawings/vmlDrawing76.vml"/><Relationship Id="rId4" Type="http://schemas.openxmlformats.org/officeDocument/2006/relationships/image" Target="../media/image97.wmf"/></Relationships>
</file>

<file path=ppt/slides/_rels/slide102.xml.rels><?xml version="1.0" encoding="UTF-8" standalone="yes"?>
<Relationships xmlns="http://schemas.openxmlformats.org/package/2006/relationships"><Relationship Id="rId3" Type="http://schemas.openxmlformats.org/officeDocument/2006/relationships/oleObject" Target="../embeddings/oleObject115.bin"/><Relationship Id="rId2" Type="http://schemas.openxmlformats.org/officeDocument/2006/relationships/slideLayout" Target="../slideLayouts/slideLayout1.xml"/><Relationship Id="rId1" Type="http://schemas.openxmlformats.org/officeDocument/2006/relationships/vmlDrawing" Target="../drawings/vmlDrawing77.vml"/><Relationship Id="rId4" Type="http://schemas.openxmlformats.org/officeDocument/2006/relationships/image" Target="../media/image98.wmf"/></Relationships>
</file>

<file path=ppt/slides/_rels/slide103.xml.rels><?xml version="1.0" encoding="UTF-8" standalone="yes"?>
<Relationships xmlns="http://schemas.openxmlformats.org/package/2006/relationships"><Relationship Id="rId3" Type="http://schemas.openxmlformats.org/officeDocument/2006/relationships/oleObject" Target="../embeddings/oleObject116.bin"/><Relationship Id="rId2" Type="http://schemas.openxmlformats.org/officeDocument/2006/relationships/slideLayout" Target="../slideLayouts/slideLayout1.xml"/><Relationship Id="rId1" Type="http://schemas.openxmlformats.org/officeDocument/2006/relationships/vmlDrawing" Target="../drawings/vmlDrawing78.vml"/><Relationship Id="rId4" Type="http://schemas.openxmlformats.org/officeDocument/2006/relationships/image" Target="../media/image98.wmf"/></Relationships>
</file>

<file path=ppt/slides/_rels/slide104.xml.rels><?xml version="1.0" encoding="UTF-8" standalone="yes"?>
<Relationships xmlns="http://schemas.openxmlformats.org/package/2006/relationships"><Relationship Id="rId3" Type="http://schemas.openxmlformats.org/officeDocument/2006/relationships/oleObject" Target="../embeddings/oleObject117.bin"/><Relationship Id="rId2" Type="http://schemas.openxmlformats.org/officeDocument/2006/relationships/slideLayout" Target="../slideLayouts/slideLayout1.xml"/><Relationship Id="rId1" Type="http://schemas.openxmlformats.org/officeDocument/2006/relationships/vmlDrawing" Target="../drawings/vmlDrawing79.vml"/><Relationship Id="rId4" Type="http://schemas.openxmlformats.org/officeDocument/2006/relationships/image" Target="../media/image99.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9.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image" Target="../media/image10.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3" Type="http://schemas.openxmlformats.org/officeDocument/2006/relationships/oleObject" Target="../embeddings/oleObject11.bin"/><Relationship Id="rId18" Type="http://schemas.openxmlformats.org/officeDocument/2006/relationships/image" Target="../media/image18.wmf"/><Relationship Id="rId26" Type="http://schemas.openxmlformats.org/officeDocument/2006/relationships/image" Target="../media/image22.wmf"/><Relationship Id="rId3" Type="http://schemas.openxmlformats.org/officeDocument/2006/relationships/oleObject" Target="../embeddings/oleObject6.bin"/><Relationship Id="rId21" Type="http://schemas.openxmlformats.org/officeDocument/2006/relationships/oleObject" Target="../embeddings/oleObject15.bin"/><Relationship Id="rId34" Type="http://schemas.openxmlformats.org/officeDocument/2006/relationships/image" Target="../media/image26.wmf"/><Relationship Id="rId7" Type="http://schemas.openxmlformats.org/officeDocument/2006/relationships/oleObject" Target="../embeddings/oleObject8.bin"/><Relationship Id="rId12" Type="http://schemas.openxmlformats.org/officeDocument/2006/relationships/image" Target="../media/image15.wmf"/><Relationship Id="rId17" Type="http://schemas.openxmlformats.org/officeDocument/2006/relationships/oleObject" Target="../embeddings/oleObject13.bin"/><Relationship Id="rId25" Type="http://schemas.openxmlformats.org/officeDocument/2006/relationships/oleObject" Target="../embeddings/oleObject17.bin"/><Relationship Id="rId33" Type="http://schemas.openxmlformats.org/officeDocument/2006/relationships/oleObject" Target="../embeddings/oleObject21.bin"/><Relationship Id="rId2" Type="http://schemas.openxmlformats.org/officeDocument/2006/relationships/slideLayout" Target="../slideLayouts/slideLayout1.xml"/><Relationship Id="rId16" Type="http://schemas.openxmlformats.org/officeDocument/2006/relationships/image" Target="../media/image17.wmf"/><Relationship Id="rId20" Type="http://schemas.openxmlformats.org/officeDocument/2006/relationships/image" Target="../media/image19.wmf"/><Relationship Id="rId29" Type="http://schemas.openxmlformats.org/officeDocument/2006/relationships/oleObject" Target="../embeddings/oleObject19.bin"/><Relationship Id="rId1" Type="http://schemas.openxmlformats.org/officeDocument/2006/relationships/vmlDrawing" Target="../drawings/vmlDrawing6.vml"/><Relationship Id="rId6" Type="http://schemas.openxmlformats.org/officeDocument/2006/relationships/image" Target="../media/image12.wmf"/><Relationship Id="rId11" Type="http://schemas.openxmlformats.org/officeDocument/2006/relationships/oleObject" Target="../embeddings/oleObject10.bin"/><Relationship Id="rId24" Type="http://schemas.openxmlformats.org/officeDocument/2006/relationships/image" Target="../media/image21.wmf"/><Relationship Id="rId32" Type="http://schemas.openxmlformats.org/officeDocument/2006/relationships/image" Target="../media/image25.wmf"/><Relationship Id="rId5" Type="http://schemas.openxmlformats.org/officeDocument/2006/relationships/oleObject" Target="../embeddings/oleObject7.bin"/><Relationship Id="rId15" Type="http://schemas.openxmlformats.org/officeDocument/2006/relationships/oleObject" Target="../embeddings/oleObject12.bin"/><Relationship Id="rId23" Type="http://schemas.openxmlformats.org/officeDocument/2006/relationships/oleObject" Target="../embeddings/oleObject16.bin"/><Relationship Id="rId28" Type="http://schemas.openxmlformats.org/officeDocument/2006/relationships/image" Target="../media/image23.wmf"/><Relationship Id="rId36" Type="http://schemas.openxmlformats.org/officeDocument/2006/relationships/image" Target="../media/image27.wmf"/><Relationship Id="rId10" Type="http://schemas.openxmlformats.org/officeDocument/2006/relationships/image" Target="../media/image14.wmf"/><Relationship Id="rId19" Type="http://schemas.openxmlformats.org/officeDocument/2006/relationships/oleObject" Target="../embeddings/oleObject14.bin"/><Relationship Id="rId31" Type="http://schemas.openxmlformats.org/officeDocument/2006/relationships/oleObject" Target="../embeddings/oleObject20.bin"/><Relationship Id="rId4" Type="http://schemas.openxmlformats.org/officeDocument/2006/relationships/image" Target="../media/image11.wmf"/><Relationship Id="rId9" Type="http://schemas.openxmlformats.org/officeDocument/2006/relationships/oleObject" Target="../embeddings/oleObject9.bin"/><Relationship Id="rId14" Type="http://schemas.openxmlformats.org/officeDocument/2006/relationships/image" Target="../media/image16.wmf"/><Relationship Id="rId22" Type="http://schemas.openxmlformats.org/officeDocument/2006/relationships/image" Target="../media/image20.wmf"/><Relationship Id="rId27" Type="http://schemas.openxmlformats.org/officeDocument/2006/relationships/oleObject" Target="../embeddings/oleObject18.bin"/><Relationship Id="rId30" Type="http://schemas.openxmlformats.org/officeDocument/2006/relationships/image" Target="../media/image24.wmf"/><Relationship Id="rId35" Type="http://schemas.openxmlformats.org/officeDocument/2006/relationships/oleObject" Target="../embeddings/oleObject22.bin"/><Relationship Id="rId8" Type="http://schemas.openxmlformats.org/officeDocument/2006/relationships/image" Target="../media/image13.wmf"/></Relationships>
</file>

<file path=ppt/slides/_rels/slide18.xml.rels><?xml version="1.0" encoding="UTF-8" standalone="yes"?>
<Relationships xmlns="http://schemas.openxmlformats.org/package/2006/relationships"><Relationship Id="rId13" Type="http://schemas.openxmlformats.org/officeDocument/2006/relationships/oleObject" Target="../embeddings/oleObject28.bin"/><Relationship Id="rId18" Type="http://schemas.openxmlformats.org/officeDocument/2006/relationships/image" Target="../media/image18.wmf"/><Relationship Id="rId26" Type="http://schemas.openxmlformats.org/officeDocument/2006/relationships/image" Target="../media/image22.wmf"/><Relationship Id="rId3" Type="http://schemas.openxmlformats.org/officeDocument/2006/relationships/oleObject" Target="../embeddings/oleObject23.bin"/><Relationship Id="rId21" Type="http://schemas.openxmlformats.org/officeDocument/2006/relationships/oleObject" Target="../embeddings/oleObject32.bin"/><Relationship Id="rId34" Type="http://schemas.openxmlformats.org/officeDocument/2006/relationships/image" Target="../media/image26.wmf"/><Relationship Id="rId7" Type="http://schemas.openxmlformats.org/officeDocument/2006/relationships/oleObject" Target="../embeddings/oleObject25.bin"/><Relationship Id="rId12" Type="http://schemas.openxmlformats.org/officeDocument/2006/relationships/image" Target="../media/image15.wmf"/><Relationship Id="rId17" Type="http://schemas.openxmlformats.org/officeDocument/2006/relationships/oleObject" Target="../embeddings/oleObject30.bin"/><Relationship Id="rId25" Type="http://schemas.openxmlformats.org/officeDocument/2006/relationships/oleObject" Target="../embeddings/oleObject34.bin"/><Relationship Id="rId33" Type="http://schemas.openxmlformats.org/officeDocument/2006/relationships/oleObject" Target="../embeddings/oleObject38.bin"/><Relationship Id="rId2" Type="http://schemas.openxmlformats.org/officeDocument/2006/relationships/slideLayout" Target="../slideLayouts/slideLayout1.xml"/><Relationship Id="rId16" Type="http://schemas.openxmlformats.org/officeDocument/2006/relationships/image" Target="../media/image17.wmf"/><Relationship Id="rId20" Type="http://schemas.openxmlformats.org/officeDocument/2006/relationships/image" Target="../media/image19.wmf"/><Relationship Id="rId29" Type="http://schemas.openxmlformats.org/officeDocument/2006/relationships/oleObject" Target="../embeddings/oleObject36.bin"/><Relationship Id="rId1" Type="http://schemas.openxmlformats.org/officeDocument/2006/relationships/vmlDrawing" Target="../drawings/vmlDrawing7.vml"/><Relationship Id="rId6" Type="http://schemas.openxmlformats.org/officeDocument/2006/relationships/image" Target="../media/image12.wmf"/><Relationship Id="rId11" Type="http://schemas.openxmlformats.org/officeDocument/2006/relationships/oleObject" Target="../embeddings/oleObject27.bin"/><Relationship Id="rId24" Type="http://schemas.openxmlformats.org/officeDocument/2006/relationships/image" Target="../media/image21.wmf"/><Relationship Id="rId32" Type="http://schemas.openxmlformats.org/officeDocument/2006/relationships/image" Target="../media/image25.wmf"/><Relationship Id="rId5" Type="http://schemas.openxmlformats.org/officeDocument/2006/relationships/oleObject" Target="../embeddings/oleObject24.bin"/><Relationship Id="rId15" Type="http://schemas.openxmlformats.org/officeDocument/2006/relationships/oleObject" Target="../embeddings/oleObject29.bin"/><Relationship Id="rId23" Type="http://schemas.openxmlformats.org/officeDocument/2006/relationships/oleObject" Target="../embeddings/oleObject33.bin"/><Relationship Id="rId28" Type="http://schemas.openxmlformats.org/officeDocument/2006/relationships/image" Target="../media/image23.wmf"/><Relationship Id="rId36" Type="http://schemas.openxmlformats.org/officeDocument/2006/relationships/image" Target="../media/image27.wmf"/><Relationship Id="rId10" Type="http://schemas.openxmlformats.org/officeDocument/2006/relationships/image" Target="../media/image14.wmf"/><Relationship Id="rId19" Type="http://schemas.openxmlformats.org/officeDocument/2006/relationships/oleObject" Target="../embeddings/oleObject31.bin"/><Relationship Id="rId31" Type="http://schemas.openxmlformats.org/officeDocument/2006/relationships/oleObject" Target="../embeddings/oleObject37.bin"/><Relationship Id="rId4" Type="http://schemas.openxmlformats.org/officeDocument/2006/relationships/image" Target="../media/image11.wmf"/><Relationship Id="rId9" Type="http://schemas.openxmlformats.org/officeDocument/2006/relationships/oleObject" Target="../embeddings/oleObject26.bin"/><Relationship Id="rId14" Type="http://schemas.openxmlformats.org/officeDocument/2006/relationships/image" Target="../media/image16.wmf"/><Relationship Id="rId22" Type="http://schemas.openxmlformats.org/officeDocument/2006/relationships/image" Target="../media/image20.wmf"/><Relationship Id="rId27" Type="http://schemas.openxmlformats.org/officeDocument/2006/relationships/oleObject" Target="../embeddings/oleObject35.bin"/><Relationship Id="rId30" Type="http://schemas.openxmlformats.org/officeDocument/2006/relationships/image" Target="../media/image24.wmf"/><Relationship Id="rId35" Type="http://schemas.openxmlformats.org/officeDocument/2006/relationships/oleObject" Target="../embeddings/oleObject39.bin"/><Relationship Id="rId8" Type="http://schemas.openxmlformats.org/officeDocument/2006/relationships/image" Target="../media/image13.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1.xml"/><Relationship Id="rId1" Type="http://schemas.openxmlformats.org/officeDocument/2006/relationships/vmlDrawing" Target="../drawings/vmlDrawing8.vml"/><Relationship Id="rId4" Type="http://schemas.openxmlformats.org/officeDocument/2006/relationships/image" Target="../media/image28.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1.xml"/><Relationship Id="rId1" Type="http://schemas.openxmlformats.org/officeDocument/2006/relationships/vmlDrawing" Target="../drawings/vmlDrawing9.vml"/><Relationship Id="rId4" Type="http://schemas.openxmlformats.org/officeDocument/2006/relationships/image" Target="../media/image29.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1.xml"/><Relationship Id="rId1" Type="http://schemas.openxmlformats.org/officeDocument/2006/relationships/vmlDrawing" Target="../drawings/vmlDrawing10.vml"/><Relationship Id="rId4" Type="http://schemas.openxmlformats.org/officeDocument/2006/relationships/image" Target="../media/image30.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1.xml"/><Relationship Id="rId1" Type="http://schemas.openxmlformats.org/officeDocument/2006/relationships/vmlDrawing" Target="../drawings/vmlDrawing11.vml"/><Relationship Id="rId4" Type="http://schemas.openxmlformats.org/officeDocument/2006/relationships/image" Target="../media/image31.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1.xml"/><Relationship Id="rId1" Type="http://schemas.openxmlformats.org/officeDocument/2006/relationships/vmlDrawing" Target="../drawings/vmlDrawing12.vml"/><Relationship Id="rId4" Type="http://schemas.openxmlformats.org/officeDocument/2006/relationships/image" Target="../media/image32.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1.xml"/><Relationship Id="rId1" Type="http://schemas.openxmlformats.org/officeDocument/2006/relationships/vmlDrawing" Target="../drawings/vmlDrawing13.vml"/><Relationship Id="rId4" Type="http://schemas.openxmlformats.org/officeDocument/2006/relationships/image" Target="../media/image33.wmf"/></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1.xml"/><Relationship Id="rId1" Type="http://schemas.openxmlformats.org/officeDocument/2006/relationships/vmlDrawing" Target="../drawings/vmlDrawing14.vml"/><Relationship Id="rId4" Type="http://schemas.openxmlformats.org/officeDocument/2006/relationships/image" Target="../media/image34.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1.xml"/><Relationship Id="rId1" Type="http://schemas.openxmlformats.org/officeDocument/2006/relationships/vmlDrawing" Target="../drawings/vmlDrawing15.vml"/><Relationship Id="rId4" Type="http://schemas.openxmlformats.org/officeDocument/2006/relationships/image" Target="../media/image35.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1.xml"/><Relationship Id="rId1" Type="http://schemas.openxmlformats.org/officeDocument/2006/relationships/vmlDrawing" Target="../drawings/vmlDrawing16.vml"/><Relationship Id="rId4" Type="http://schemas.openxmlformats.org/officeDocument/2006/relationships/image" Target="../media/image36.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1.xml"/><Relationship Id="rId1" Type="http://schemas.openxmlformats.org/officeDocument/2006/relationships/vmlDrawing" Target="../drawings/vmlDrawing17.vml"/><Relationship Id="rId4" Type="http://schemas.openxmlformats.org/officeDocument/2006/relationships/image" Target="../media/image37.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1.xml"/><Relationship Id="rId1" Type="http://schemas.openxmlformats.org/officeDocument/2006/relationships/vmlDrawing" Target="../drawings/vmlDrawing18.vml"/><Relationship Id="rId4" Type="http://schemas.openxmlformats.org/officeDocument/2006/relationships/image" Target="../media/image37.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1.xml"/><Relationship Id="rId1" Type="http://schemas.openxmlformats.org/officeDocument/2006/relationships/vmlDrawing" Target="../drawings/vmlDrawing19.vml"/><Relationship Id="rId4" Type="http://schemas.openxmlformats.org/officeDocument/2006/relationships/image" Target="../media/image38.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1.xml"/><Relationship Id="rId1" Type="http://schemas.openxmlformats.org/officeDocument/2006/relationships/vmlDrawing" Target="../drawings/vmlDrawing20.vml"/><Relationship Id="rId4" Type="http://schemas.openxmlformats.org/officeDocument/2006/relationships/image" Target="../media/image39.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1.xml"/><Relationship Id="rId1" Type="http://schemas.openxmlformats.org/officeDocument/2006/relationships/vmlDrawing" Target="../drawings/vmlDrawing21.vml"/><Relationship Id="rId4" Type="http://schemas.openxmlformats.org/officeDocument/2006/relationships/image" Target="../media/image40.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1.xml"/><Relationship Id="rId1" Type="http://schemas.openxmlformats.org/officeDocument/2006/relationships/vmlDrawing" Target="../drawings/vmlDrawing22.vml"/><Relationship Id="rId4" Type="http://schemas.openxmlformats.org/officeDocument/2006/relationships/image" Target="../media/image41.wmf"/></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1.xml"/><Relationship Id="rId1" Type="http://schemas.openxmlformats.org/officeDocument/2006/relationships/vmlDrawing" Target="../drawings/vmlDrawing23.vml"/><Relationship Id="rId4" Type="http://schemas.openxmlformats.org/officeDocument/2006/relationships/image" Target="../media/image42.w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1.xml"/><Relationship Id="rId1" Type="http://schemas.openxmlformats.org/officeDocument/2006/relationships/vmlDrawing" Target="../drawings/vmlDrawing24.vml"/><Relationship Id="rId4" Type="http://schemas.openxmlformats.org/officeDocument/2006/relationships/image" Target="../media/image43.w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1.xml"/><Relationship Id="rId1" Type="http://schemas.openxmlformats.org/officeDocument/2006/relationships/vmlDrawing" Target="../drawings/vmlDrawing25.vml"/><Relationship Id="rId4" Type="http://schemas.openxmlformats.org/officeDocument/2006/relationships/image" Target="../media/image44.w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1.xml"/><Relationship Id="rId1" Type="http://schemas.openxmlformats.org/officeDocument/2006/relationships/vmlDrawing" Target="../drawings/vmlDrawing26.vml"/><Relationship Id="rId4" Type="http://schemas.openxmlformats.org/officeDocument/2006/relationships/image" Target="../media/image45.w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1.xml"/><Relationship Id="rId1" Type="http://schemas.openxmlformats.org/officeDocument/2006/relationships/vmlDrawing" Target="../drawings/vmlDrawing27.vml"/><Relationship Id="rId4" Type="http://schemas.openxmlformats.org/officeDocument/2006/relationships/image" Target="../media/image46.wmf"/></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1.xml"/><Relationship Id="rId1" Type="http://schemas.openxmlformats.org/officeDocument/2006/relationships/vmlDrawing" Target="../drawings/vmlDrawing28.vml"/><Relationship Id="rId4" Type="http://schemas.openxmlformats.org/officeDocument/2006/relationships/image" Target="../media/image47.w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1.xml"/><Relationship Id="rId1" Type="http://schemas.openxmlformats.org/officeDocument/2006/relationships/vmlDrawing" Target="../drawings/vmlDrawing29.vml"/><Relationship Id="rId4" Type="http://schemas.openxmlformats.org/officeDocument/2006/relationships/image" Target="../media/image48.w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1.xml"/><Relationship Id="rId1" Type="http://schemas.openxmlformats.org/officeDocument/2006/relationships/vmlDrawing" Target="../drawings/vmlDrawing30.vml"/><Relationship Id="rId4" Type="http://schemas.openxmlformats.org/officeDocument/2006/relationships/image" Target="../media/image49.w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1.xml"/><Relationship Id="rId1" Type="http://schemas.openxmlformats.org/officeDocument/2006/relationships/vmlDrawing" Target="../drawings/vmlDrawing31.vml"/><Relationship Id="rId4" Type="http://schemas.openxmlformats.org/officeDocument/2006/relationships/image" Target="../media/image50.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1.xml"/><Relationship Id="rId1" Type="http://schemas.openxmlformats.org/officeDocument/2006/relationships/vmlDrawing" Target="../drawings/vmlDrawing32.vml"/><Relationship Id="rId5" Type="http://schemas.openxmlformats.org/officeDocument/2006/relationships/image" Target="../media/image51.emf"/><Relationship Id="rId4" Type="http://schemas.openxmlformats.org/officeDocument/2006/relationships/package" Target="../embeddings/Documento_de_Microsoft_Word1.docx"/></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1.xml"/><Relationship Id="rId1" Type="http://schemas.openxmlformats.org/officeDocument/2006/relationships/vmlDrawing" Target="../drawings/vmlDrawing33.vml"/><Relationship Id="rId4" Type="http://schemas.openxmlformats.org/officeDocument/2006/relationships/image" Target="../media/image52.w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1.xml"/><Relationship Id="rId1" Type="http://schemas.openxmlformats.org/officeDocument/2006/relationships/vmlDrawing" Target="../drawings/vmlDrawing34.vml"/><Relationship Id="rId4" Type="http://schemas.openxmlformats.org/officeDocument/2006/relationships/image" Target="../media/image53.wmf"/></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1.xml"/><Relationship Id="rId1" Type="http://schemas.openxmlformats.org/officeDocument/2006/relationships/vmlDrawing" Target="../drawings/vmlDrawing35.vml"/><Relationship Id="rId4" Type="http://schemas.openxmlformats.org/officeDocument/2006/relationships/image" Target="../media/image54.wmf"/></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1.xml"/><Relationship Id="rId1" Type="http://schemas.openxmlformats.org/officeDocument/2006/relationships/vmlDrawing" Target="../drawings/vmlDrawing36.vml"/><Relationship Id="rId4" Type="http://schemas.openxmlformats.org/officeDocument/2006/relationships/image" Target="../media/image55.wmf"/></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1.xml"/><Relationship Id="rId1" Type="http://schemas.openxmlformats.org/officeDocument/2006/relationships/vmlDrawing" Target="../drawings/vmlDrawing37.vml"/><Relationship Id="rId4" Type="http://schemas.openxmlformats.org/officeDocument/2006/relationships/image" Target="../media/image56.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1.xml"/><Relationship Id="rId1" Type="http://schemas.openxmlformats.org/officeDocument/2006/relationships/vmlDrawing" Target="../drawings/vmlDrawing38.vml"/><Relationship Id="rId4" Type="http://schemas.openxmlformats.org/officeDocument/2006/relationships/image" Target="../media/image57.wmf"/></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1.xml"/><Relationship Id="rId1" Type="http://schemas.openxmlformats.org/officeDocument/2006/relationships/vmlDrawing" Target="../drawings/vmlDrawing39.vml"/><Relationship Id="rId4" Type="http://schemas.openxmlformats.org/officeDocument/2006/relationships/image" Target="../media/image58.w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Layout" Target="../slideLayouts/slideLayout1.xml"/><Relationship Id="rId1" Type="http://schemas.openxmlformats.org/officeDocument/2006/relationships/vmlDrawing" Target="../drawings/vmlDrawing40.vml"/><Relationship Id="rId4" Type="http://schemas.openxmlformats.org/officeDocument/2006/relationships/image" Target="../media/image59.wmf"/></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Layout" Target="../slideLayouts/slideLayout1.xml"/><Relationship Id="rId1" Type="http://schemas.openxmlformats.org/officeDocument/2006/relationships/vmlDrawing" Target="../drawings/vmlDrawing41.vml"/><Relationship Id="rId4" Type="http://schemas.openxmlformats.org/officeDocument/2006/relationships/image" Target="../media/image60.w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Layout" Target="../slideLayouts/slideLayout1.xml"/><Relationship Id="rId1" Type="http://schemas.openxmlformats.org/officeDocument/2006/relationships/vmlDrawing" Target="../drawings/vmlDrawing42.vml"/><Relationship Id="rId4" Type="http://schemas.openxmlformats.org/officeDocument/2006/relationships/image" Target="../media/image61.wmf"/></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1.xml"/><Relationship Id="rId1" Type="http://schemas.openxmlformats.org/officeDocument/2006/relationships/vmlDrawing" Target="../drawings/vmlDrawing43.vml"/><Relationship Id="rId4" Type="http://schemas.openxmlformats.org/officeDocument/2006/relationships/image" Target="../media/image62.wmf"/></Relationships>
</file>

<file path=ppt/slides/_rels/slide66.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1.xml"/><Relationship Id="rId1" Type="http://schemas.openxmlformats.org/officeDocument/2006/relationships/vmlDrawing" Target="../drawings/vmlDrawing44.vml"/><Relationship Id="rId4" Type="http://schemas.openxmlformats.org/officeDocument/2006/relationships/image" Target="../media/image64.wmf"/></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Layout" Target="../slideLayouts/slideLayout1.xml"/><Relationship Id="rId1" Type="http://schemas.openxmlformats.org/officeDocument/2006/relationships/vmlDrawing" Target="../drawings/vmlDrawing45.vml"/><Relationship Id="rId4" Type="http://schemas.openxmlformats.org/officeDocument/2006/relationships/image" Target="../media/image62.w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6.wmf"/></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vmlDrawing" Target="../drawings/vmlDrawing46.vml"/><Relationship Id="rId5" Type="http://schemas.openxmlformats.org/officeDocument/2006/relationships/image" Target="../media/image65.wmf"/><Relationship Id="rId4" Type="http://schemas.openxmlformats.org/officeDocument/2006/relationships/oleObject" Target="../embeddings/oleObject78.bin"/></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vmlDrawing" Target="../drawings/vmlDrawing47.vml"/><Relationship Id="rId5" Type="http://schemas.openxmlformats.org/officeDocument/2006/relationships/image" Target="../media/image66.wmf"/><Relationship Id="rId4" Type="http://schemas.openxmlformats.org/officeDocument/2006/relationships/oleObject" Target="../embeddings/oleObject79.bin"/></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vmlDrawing" Target="../drawings/vmlDrawing48.vml"/><Relationship Id="rId5" Type="http://schemas.openxmlformats.org/officeDocument/2006/relationships/image" Target="../media/image67.wmf"/><Relationship Id="rId4" Type="http://schemas.openxmlformats.org/officeDocument/2006/relationships/oleObject" Target="../embeddings/oleObject80.bin"/></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vmlDrawing" Target="../drawings/vmlDrawing49.vml"/><Relationship Id="rId5" Type="http://schemas.openxmlformats.org/officeDocument/2006/relationships/image" Target="../media/image68.wmf"/><Relationship Id="rId4" Type="http://schemas.openxmlformats.org/officeDocument/2006/relationships/oleObject" Target="../embeddings/oleObject81.bin"/></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vmlDrawing" Target="../drawings/vmlDrawing50.vml"/><Relationship Id="rId5" Type="http://schemas.openxmlformats.org/officeDocument/2006/relationships/image" Target="../media/image66.wmf"/><Relationship Id="rId4" Type="http://schemas.openxmlformats.org/officeDocument/2006/relationships/oleObject" Target="../embeddings/oleObject82.bin"/></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vmlDrawing" Target="../drawings/vmlDrawing51.vml"/><Relationship Id="rId5" Type="http://schemas.openxmlformats.org/officeDocument/2006/relationships/image" Target="../media/image66.wmf"/><Relationship Id="rId4" Type="http://schemas.openxmlformats.org/officeDocument/2006/relationships/oleObject" Target="../embeddings/oleObject83.bin"/></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vmlDrawing" Target="../drawings/vmlDrawing52.vml"/><Relationship Id="rId5" Type="http://schemas.openxmlformats.org/officeDocument/2006/relationships/image" Target="../media/image69.wmf"/><Relationship Id="rId4" Type="http://schemas.openxmlformats.org/officeDocument/2006/relationships/oleObject" Target="../embeddings/oleObject84.bin"/></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xml"/><Relationship Id="rId1" Type="http://schemas.openxmlformats.org/officeDocument/2006/relationships/vmlDrawing" Target="../drawings/vmlDrawing53.vml"/><Relationship Id="rId5" Type="http://schemas.openxmlformats.org/officeDocument/2006/relationships/image" Target="../media/image70.wmf"/><Relationship Id="rId4" Type="http://schemas.openxmlformats.org/officeDocument/2006/relationships/oleObject" Target="../embeddings/oleObject85.bin"/></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vmlDrawing" Target="../drawings/vmlDrawing54.vml"/><Relationship Id="rId5" Type="http://schemas.openxmlformats.org/officeDocument/2006/relationships/image" Target="../media/image71.wmf"/><Relationship Id="rId4" Type="http://schemas.openxmlformats.org/officeDocument/2006/relationships/oleObject" Target="../embeddings/oleObject86.bin"/></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0.xml"/><Relationship Id="rId1" Type="http://schemas.openxmlformats.org/officeDocument/2006/relationships/vmlDrawing" Target="../drawings/vmlDrawing55.vml"/><Relationship Id="rId5" Type="http://schemas.openxmlformats.org/officeDocument/2006/relationships/image" Target="../media/image72.wmf"/><Relationship Id="rId4" Type="http://schemas.openxmlformats.org/officeDocument/2006/relationships/oleObject" Target="../embeddings/oleObject87.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1.xml"/><Relationship Id="rId1" Type="http://schemas.openxmlformats.org/officeDocument/2006/relationships/vmlDrawing" Target="../drawings/vmlDrawing56.vml"/><Relationship Id="rId5" Type="http://schemas.openxmlformats.org/officeDocument/2006/relationships/image" Target="../media/image73.wmf"/><Relationship Id="rId4" Type="http://schemas.openxmlformats.org/officeDocument/2006/relationships/oleObject" Target="../embeddings/oleObject88.bin"/></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89.bin"/><Relationship Id="rId2" Type="http://schemas.openxmlformats.org/officeDocument/2006/relationships/slideLayout" Target="../slideLayouts/slideLayout1.xml"/><Relationship Id="rId1" Type="http://schemas.openxmlformats.org/officeDocument/2006/relationships/vmlDrawing" Target="../drawings/vmlDrawing57.vml"/><Relationship Id="rId6" Type="http://schemas.openxmlformats.org/officeDocument/2006/relationships/image" Target="../media/image75.wmf"/><Relationship Id="rId5" Type="http://schemas.openxmlformats.org/officeDocument/2006/relationships/oleObject" Target="../embeddings/oleObject90.bin"/><Relationship Id="rId4" Type="http://schemas.openxmlformats.org/officeDocument/2006/relationships/image" Target="../media/image74.wmf"/></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91.bin"/><Relationship Id="rId2" Type="http://schemas.openxmlformats.org/officeDocument/2006/relationships/slideLayout" Target="../slideLayouts/slideLayout1.xml"/><Relationship Id="rId1" Type="http://schemas.openxmlformats.org/officeDocument/2006/relationships/vmlDrawing" Target="../drawings/vmlDrawing58.vml"/><Relationship Id="rId4" Type="http://schemas.openxmlformats.org/officeDocument/2006/relationships/image" Target="../media/image76.wmf"/></Relationships>
</file>

<file path=ppt/slides/_rels/slide84.xml.rels><?xml version="1.0" encoding="UTF-8" standalone="yes"?>
<Relationships xmlns="http://schemas.openxmlformats.org/package/2006/relationships"><Relationship Id="rId3" Type="http://schemas.openxmlformats.org/officeDocument/2006/relationships/oleObject" Target="../embeddings/oleObject92.bin"/><Relationship Id="rId2" Type="http://schemas.openxmlformats.org/officeDocument/2006/relationships/slideLayout" Target="../slideLayouts/slideLayout1.xml"/><Relationship Id="rId1" Type="http://schemas.openxmlformats.org/officeDocument/2006/relationships/vmlDrawing" Target="../drawings/vmlDrawing59.vml"/><Relationship Id="rId4" Type="http://schemas.openxmlformats.org/officeDocument/2006/relationships/image" Target="../media/image77.wmf"/></Relationships>
</file>

<file path=ppt/slides/_rels/slide85.xml.rels><?xml version="1.0" encoding="UTF-8" standalone="yes"?>
<Relationships xmlns="http://schemas.openxmlformats.org/package/2006/relationships"><Relationship Id="rId3" Type="http://schemas.openxmlformats.org/officeDocument/2006/relationships/oleObject" Target="../embeddings/oleObject93.bin"/><Relationship Id="rId2" Type="http://schemas.openxmlformats.org/officeDocument/2006/relationships/slideLayout" Target="../slideLayouts/slideLayout1.xml"/><Relationship Id="rId1" Type="http://schemas.openxmlformats.org/officeDocument/2006/relationships/vmlDrawing" Target="../drawings/vmlDrawing60.vml"/><Relationship Id="rId4" Type="http://schemas.openxmlformats.org/officeDocument/2006/relationships/image" Target="../media/image78.wmf"/></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94.bin"/><Relationship Id="rId2" Type="http://schemas.openxmlformats.org/officeDocument/2006/relationships/slideLayout" Target="../slideLayouts/slideLayout1.xml"/><Relationship Id="rId1" Type="http://schemas.openxmlformats.org/officeDocument/2006/relationships/vmlDrawing" Target="../drawings/vmlDrawing61.vml"/><Relationship Id="rId4" Type="http://schemas.openxmlformats.org/officeDocument/2006/relationships/image" Target="../media/image79.wmf"/></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95.bin"/><Relationship Id="rId2" Type="http://schemas.openxmlformats.org/officeDocument/2006/relationships/slideLayout" Target="../slideLayouts/slideLayout1.xml"/><Relationship Id="rId1" Type="http://schemas.openxmlformats.org/officeDocument/2006/relationships/vmlDrawing" Target="../drawings/vmlDrawing62.vml"/><Relationship Id="rId4" Type="http://schemas.openxmlformats.org/officeDocument/2006/relationships/image" Target="../media/image80.wmf"/></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96.bin"/><Relationship Id="rId2" Type="http://schemas.openxmlformats.org/officeDocument/2006/relationships/slideLayout" Target="../slideLayouts/slideLayout1.xml"/><Relationship Id="rId1" Type="http://schemas.openxmlformats.org/officeDocument/2006/relationships/vmlDrawing" Target="../drawings/vmlDrawing63.vml"/><Relationship Id="rId4" Type="http://schemas.openxmlformats.org/officeDocument/2006/relationships/image" Target="../media/image80.wmf"/></Relationships>
</file>

<file path=ppt/slides/_rels/slide89.xml.rels><?xml version="1.0" encoding="UTF-8" standalone="yes"?>
<Relationships xmlns="http://schemas.openxmlformats.org/package/2006/relationships"><Relationship Id="rId3" Type="http://schemas.openxmlformats.org/officeDocument/2006/relationships/oleObject" Target="../embeddings/oleObject97.bin"/><Relationship Id="rId2" Type="http://schemas.openxmlformats.org/officeDocument/2006/relationships/slideLayout" Target="../slideLayouts/slideLayout1.xml"/><Relationship Id="rId1" Type="http://schemas.openxmlformats.org/officeDocument/2006/relationships/vmlDrawing" Target="../drawings/vmlDrawing64.vml"/><Relationship Id="rId4" Type="http://schemas.openxmlformats.org/officeDocument/2006/relationships/image" Target="../media/image81.wmf"/></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oleObject" Target="../embeddings/oleObject98.bin"/><Relationship Id="rId2" Type="http://schemas.openxmlformats.org/officeDocument/2006/relationships/slideLayout" Target="../slideLayouts/slideLayout1.xml"/><Relationship Id="rId1" Type="http://schemas.openxmlformats.org/officeDocument/2006/relationships/vmlDrawing" Target="../drawings/vmlDrawing65.vml"/><Relationship Id="rId4" Type="http://schemas.openxmlformats.org/officeDocument/2006/relationships/image" Target="../media/image82.wmf"/></Relationships>
</file>

<file path=ppt/slides/_rels/slide91.xml.rels><?xml version="1.0" encoding="UTF-8" standalone="yes"?>
<Relationships xmlns="http://schemas.openxmlformats.org/package/2006/relationships"><Relationship Id="rId3" Type="http://schemas.openxmlformats.org/officeDocument/2006/relationships/oleObject" Target="../embeddings/oleObject99.bin"/><Relationship Id="rId2" Type="http://schemas.openxmlformats.org/officeDocument/2006/relationships/slideLayout" Target="../slideLayouts/slideLayout1.xml"/><Relationship Id="rId1" Type="http://schemas.openxmlformats.org/officeDocument/2006/relationships/vmlDrawing" Target="../drawings/vmlDrawing66.vml"/><Relationship Id="rId5" Type="http://schemas.openxmlformats.org/officeDocument/2006/relationships/image" Target="../media/image83.emf"/><Relationship Id="rId4" Type="http://schemas.openxmlformats.org/officeDocument/2006/relationships/package" Target="../embeddings/Documento_de_Microsoft_Word2.docx"/></Relationships>
</file>

<file path=ppt/slides/_rels/slide92.xml.rels><?xml version="1.0" encoding="UTF-8" standalone="yes"?>
<Relationships xmlns="http://schemas.openxmlformats.org/package/2006/relationships"><Relationship Id="rId3" Type="http://schemas.openxmlformats.org/officeDocument/2006/relationships/oleObject" Target="../embeddings/oleObject100.bin"/><Relationship Id="rId2" Type="http://schemas.openxmlformats.org/officeDocument/2006/relationships/slideLayout" Target="../slideLayouts/slideLayout1.xml"/><Relationship Id="rId1" Type="http://schemas.openxmlformats.org/officeDocument/2006/relationships/vmlDrawing" Target="../drawings/vmlDrawing67.vml"/><Relationship Id="rId5" Type="http://schemas.openxmlformats.org/officeDocument/2006/relationships/image" Target="../media/image84.emf"/><Relationship Id="rId4" Type="http://schemas.openxmlformats.org/officeDocument/2006/relationships/package" Target="../embeddings/Documento_de_Microsoft_Word3.docx"/></Relationships>
</file>

<file path=ppt/slides/_rels/slide93.xml.rels><?xml version="1.0" encoding="UTF-8" standalone="yes"?>
<Relationships xmlns="http://schemas.openxmlformats.org/package/2006/relationships"><Relationship Id="rId3" Type="http://schemas.openxmlformats.org/officeDocument/2006/relationships/oleObject" Target="../embeddings/oleObject101.bin"/><Relationship Id="rId2" Type="http://schemas.openxmlformats.org/officeDocument/2006/relationships/slideLayout" Target="../slideLayouts/slideLayout1.xml"/><Relationship Id="rId1" Type="http://schemas.openxmlformats.org/officeDocument/2006/relationships/vmlDrawing" Target="../drawings/vmlDrawing68.vml"/><Relationship Id="rId6" Type="http://schemas.openxmlformats.org/officeDocument/2006/relationships/image" Target="../media/image86.wmf"/><Relationship Id="rId5" Type="http://schemas.openxmlformats.org/officeDocument/2006/relationships/oleObject" Target="../embeddings/oleObject102.bin"/><Relationship Id="rId4" Type="http://schemas.openxmlformats.org/officeDocument/2006/relationships/image" Target="../media/image85.wmf"/></Relationships>
</file>

<file path=ppt/slides/_rels/slide94.xml.rels><?xml version="1.0" encoding="UTF-8" standalone="yes"?>
<Relationships xmlns="http://schemas.openxmlformats.org/package/2006/relationships"><Relationship Id="rId8" Type="http://schemas.openxmlformats.org/officeDocument/2006/relationships/image" Target="../media/image89.wmf"/><Relationship Id="rId3" Type="http://schemas.openxmlformats.org/officeDocument/2006/relationships/oleObject" Target="../embeddings/oleObject103.bin"/><Relationship Id="rId7" Type="http://schemas.openxmlformats.org/officeDocument/2006/relationships/oleObject" Target="../embeddings/oleObject105.bin"/><Relationship Id="rId2" Type="http://schemas.openxmlformats.org/officeDocument/2006/relationships/slideLayout" Target="../slideLayouts/slideLayout1.xml"/><Relationship Id="rId1" Type="http://schemas.openxmlformats.org/officeDocument/2006/relationships/vmlDrawing" Target="../drawings/vmlDrawing69.vml"/><Relationship Id="rId6" Type="http://schemas.openxmlformats.org/officeDocument/2006/relationships/image" Target="../media/image88.wmf"/><Relationship Id="rId5" Type="http://schemas.openxmlformats.org/officeDocument/2006/relationships/oleObject" Target="../embeddings/oleObject104.bin"/><Relationship Id="rId4" Type="http://schemas.openxmlformats.org/officeDocument/2006/relationships/image" Target="../media/image87.wmf"/></Relationships>
</file>

<file path=ppt/slides/_rels/slide95.xml.rels><?xml version="1.0" encoding="UTF-8" standalone="yes"?>
<Relationships xmlns="http://schemas.openxmlformats.org/package/2006/relationships"><Relationship Id="rId3" Type="http://schemas.openxmlformats.org/officeDocument/2006/relationships/oleObject" Target="../embeddings/oleObject106.bin"/><Relationship Id="rId2" Type="http://schemas.openxmlformats.org/officeDocument/2006/relationships/slideLayout" Target="../slideLayouts/slideLayout1.xml"/><Relationship Id="rId1" Type="http://schemas.openxmlformats.org/officeDocument/2006/relationships/vmlDrawing" Target="../drawings/vmlDrawing70.vml"/><Relationship Id="rId6" Type="http://schemas.openxmlformats.org/officeDocument/2006/relationships/image" Target="../media/image91.wmf"/><Relationship Id="rId5" Type="http://schemas.openxmlformats.org/officeDocument/2006/relationships/oleObject" Target="../embeddings/oleObject107.bin"/><Relationship Id="rId4" Type="http://schemas.openxmlformats.org/officeDocument/2006/relationships/image" Target="../media/image90.wmf"/></Relationships>
</file>

<file path=ppt/slides/_rels/slide96.xml.rels><?xml version="1.0" encoding="UTF-8" standalone="yes"?>
<Relationships xmlns="http://schemas.openxmlformats.org/package/2006/relationships"><Relationship Id="rId3" Type="http://schemas.openxmlformats.org/officeDocument/2006/relationships/oleObject" Target="../embeddings/oleObject108.bin"/><Relationship Id="rId2" Type="http://schemas.openxmlformats.org/officeDocument/2006/relationships/slideLayout" Target="../slideLayouts/slideLayout1.xml"/><Relationship Id="rId1" Type="http://schemas.openxmlformats.org/officeDocument/2006/relationships/vmlDrawing" Target="../drawings/vmlDrawing71.vml"/><Relationship Id="rId6" Type="http://schemas.openxmlformats.org/officeDocument/2006/relationships/image" Target="../media/image93.wmf"/><Relationship Id="rId5" Type="http://schemas.openxmlformats.org/officeDocument/2006/relationships/oleObject" Target="../embeddings/oleObject109.bin"/><Relationship Id="rId4" Type="http://schemas.openxmlformats.org/officeDocument/2006/relationships/image" Target="../media/image92.wmf"/></Relationships>
</file>

<file path=ppt/slides/_rels/slide97.xml.rels><?xml version="1.0" encoding="UTF-8" standalone="yes"?>
<Relationships xmlns="http://schemas.openxmlformats.org/package/2006/relationships"><Relationship Id="rId3" Type="http://schemas.openxmlformats.org/officeDocument/2006/relationships/oleObject" Target="../embeddings/oleObject110.bin"/><Relationship Id="rId2" Type="http://schemas.openxmlformats.org/officeDocument/2006/relationships/slideLayout" Target="../slideLayouts/slideLayout1.xml"/><Relationship Id="rId1" Type="http://schemas.openxmlformats.org/officeDocument/2006/relationships/vmlDrawing" Target="../drawings/vmlDrawing72.vml"/><Relationship Id="rId4" Type="http://schemas.openxmlformats.org/officeDocument/2006/relationships/image" Target="../media/image94.wmf"/></Relationships>
</file>

<file path=ppt/slides/_rels/slide98.xml.rels><?xml version="1.0" encoding="UTF-8" standalone="yes"?>
<Relationships xmlns="http://schemas.openxmlformats.org/package/2006/relationships"><Relationship Id="rId3" Type="http://schemas.openxmlformats.org/officeDocument/2006/relationships/oleObject" Target="../embeddings/oleObject111.bin"/><Relationship Id="rId2" Type="http://schemas.openxmlformats.org/officeDocument/2006/relationships/slideLayout" Target="../slideLayouts/slideLayout1.xml"/><Relationship Id="rId1" Type="http://schemas.openxmlformats.org/officeDocument/2006/relationships/vmlDrawing" Target="../drawings/vmlDrawing73.vml"/><Relationship Id="rId4" Type="http://schemas.openxmlformats.org/officeDocument/2006/relationships/image" Target="../media/image95.wmf"/></Relationships>
</file>

<file path=ppt/slides/_rels/slide99.xml.rels><?xml version="1.0" encoding="UTF-8" standalone="yes"?>
<Relationships xmlns="http://schemas.openxmlformats.org/package/2006/relationships"><Relationship Id="rId3" Type="http://schemas.openxmlformats.org/officeDocument/2006/relationships/oleObject" Target="../embeddings/oleObject112.bin"/><Relationship Id="rId2" Type="http://schemas.openxmlformats.org/officeDocument/2006/relationships/slideLayout" Target="../slideLayouts/slideLayout1.xml"/><Relationship Id="rId1" Type="http://schemas.openxmlformats.org/officeDocument/2006/relationships/vmlDrawing" Target="../drawings/vmlDrawing74.vml"/><Relationship Id="rId4" Type="http://schemas.openxmlformats.org/officeDocument/2006/relationships/image" Target="../media/image9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5281863" y="2531047"/>
            <a:ext cx="6018034" cy="774748"/>
          </a:xfr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buFont typeface="Arial" panose="020B0604020202020204" pitchFamily="34" charset="0"/>
            </a:pPr>
            <a:r>
              <a:rPr lang="es-MX" sz="3200" b="1" dirty="0" smtClean="0">
                <a:latin typeface="Arial Rounded MT Bold" panose="020F0704030504030204" pitchFamily="34" charset="0"/>
              </a:rPr>
              <a:t>Otros Compuestos Orgánicos</a:t>
            </a:r>
            <a:endParaRPr lang="es-MX" sz="3200" b="1" dirty="0">
              <a:latin typeface="Arial Rounded MT Bold" panose="020F0704030504030204" pitchFamily="34" charset="0"/>
            </a:endParaRPr>
          </a:p>
        </p:txBody>
      </p:sp>
      <p:sp>
        <p:nvSpPr>
          <p:cNvPr id="7" name="Subtitle 2"/>
          <p:cNvSpPr>
            <a:spLocks noGrp="1"/>
          </p:cNvSpPr>
          <p:nvPr>
            <p:ph type="subTitle" idx="1"/>
          </p:nvPr>
        </p:nvSpPr>
        <p:spPr>
          <a:xfrm>
            <a:off x="3776611" y="3695762"/>
            <a:ext cx="7519737" cy="2643005"/>
          </a:xfr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r">
              <a:spcBef>
                <a:spcPct val="0"/>
              </a:spcBef>
            </a:pPr>
            <a:r>
              <a:rPr lang="es-MX" sz="2600" b="1" dirty="0" smtClean="0">
                <a:latin typeface="Arial Rounded MT Bold" panose="020F0704030504030204" pitchFamily="34" charset="0"/>
                <a:ea typeface="+mj-ea"/>
                <a:cs typeface="+mj-cs"/>
              </a:rPr>
              <a:t>Universidad Autónoma del Estado de México</a:t>
            </a:r>
          </a:p>
          <a:p>
            <a:pPr algn="r">
              <a:spcBef>
                <a:spcPct val="0"/>
              </a:spcBef>
            </a:pPr>
            <a:r>
              <a:rPr lang="es-MX" sz="2600" b="1" dirty="0" smtClean="0">
                <a:latin typeface="Arial Rounded MT Bold" panose="020F0704030504030204" pitchFamily="34" charset="0"/>
                <a:ea typeface="+mj-ea"/>
                <a:cs typeface="+mj-cs"/>
              </a:rPr>
              <a:t>Dirección del Nivel Medio Superior</a:t>
            </a:r>
          </a:p>
          <a:p>
            <a:pPr algn="r">
              <a:spcBef>
                <a:spcPct val="0"/>
              </a:spcBef>
            </a:pPr>
            <a:r>
              <a:rPr lang="es-MX" sz="2600" b="1" dirty="0" smtClean="0">
                <a:latin typeface="Arial Rounded MT Bold" panose="020F0704030504030204" pitchFamily="34" charset="0"/>
                <a:ea typeface="+mj-ea"/>
                <a:cs typeface="+mj-cs"/>
              </a:rPr>
              <a:t>Plantel “Dr. Pablo González Casanova”</a:t>
            </a:r>
          </a:p>
          <a:p>
            <a:pPr algn="r">
              <a:spcBef>
                <a:spcPct val="0"/>
              </a:spcBef>
            </a:pPr>
            <a:r>
              <a:rPr lang="es-MX" sz="2600" b="1" dirty="0" smtClean="0">
                <a:latin typeface="Arial Rounded MT Bold" panose="020F0704030504030204" pitchFamily="34" charset="0"/>
                <a:ea typeface="+mj-ea"/>
                <a:cs typeface="+mj-cs"/>
              </a:rPr>
              <a:t>Cuarto Semestre</a:t>
            </a:r>
          </a:p>
          <a:p>
            <a:pPr algn="r">
              <a:spcBef>
                <a:spcPct val="0"/>
              </a:spcBef>
            </a:pPr>
            <a:r>
              <a:rPr lang="es-MX" sz="2600" b="1" dirty="0" smtClean="0">
                <a:latin typeface="Arial Rounded MT Bold" panose="020F0704030504030204" pitchFamily="34" charset="0"/>
                <a:ea typeface="+mj-ea"/>
                <a:cs typeface="+mj-cs"/>
              </a:rPr>
              <a:t>Química II</a:t>
            </a:r>
          </a:p>
          <a:p>
            <a:pPr algn="r">
              <a:spcBef>
                <a:spcPct val="0"/>
              </a:spcBef>
            </a:pPr>
            <a:r>
              <a:rPr lang="es-MX" sz="2600" b="1" dirty="0" smtClean="0">
                <a:latin typeface="Arial Rounded MT Bold" panose="020F0704030504030204" pitchFamily="34" charset="0"/>
                <a:ea typeface="+mj-ea"/>
                <a:cs typeface="+mj-cs"/>
              </a:rPr>
              <a:t>Módulo IV</a:t>
            </a:r>
          </a:p>
          <a:p>
            <a:pPr algn="r">
              <a:spcBef>
                <a:spcPct val="0"/>
              </a:spcBef>
            </a:pPr>
            <a:r>
              <a:rPr lang="es-MX" sz="2600" b="1" dirty="0" smtClean="0">
                <a:latin typeface="Arial Rounded MT Bold" panose="020F0704030504030204" pitchFamily="34" charset="0"/>
                <a:ea typeface="+mj-ea"/>
                <a:cs typeface="+mj-cs"/>
              </a:rPr>
              <a:t>2017</a:t>
            </a:r>
            <a:endParaRPr lang="es-MX" sz="2600" b="1" dirty="0">
              <a:latin typeface="Arial Rounded MT Bold" panose="020F0704030504030204" pitchFamily="34" charset="0"/>
              <a:ea typeface="+mj-ea"/>
              <a:cs typeface="+mj-cs"/>
            </a:endParaRPr>
          </a:p>
        </p:txBody>
      </p:sp>
      <p:sp>
        <p:nvSpPr>
          <p:cNvPr id="8" name="Title 1"/>
          <p:cNvSpPr txBox="1">
            <a:spLocks/>
          </p:cNvSpPr>
          <p:nvPr/>
        </p:nvSpPr>
        <p:spPr>
          <a:xfrm>
            <a:off x="8687535" y="1069145"/>
            <a:ext cx="2608813" cy="520676"/>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lvl1pPr indent="0" algn="r">
              <a:lnSpc>
                <a:spcPct val="90000"/>
              </a:lnSpc>
              <a:spcBef>
                <a:spcPct val="0"/>
              </a:spcBef>
              <a:buFont typeface="Arial" panose="020B0604020202020204" pitchFamily="34" charset="0"/>
              <a:buNone/>
              <a:defRPr sz="2400" b="1">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algn="ctr"/>
            <a:r>
              <a:rPr lang="es-MX" sz="3200" dirty="0"/>
              <a:t>Química II</a:t>
            </a:r>
          </a:p>
        </p:txBody>
      </p:sp>
      <p:pic>
        <p:nvPicPr>
          <p:cNvPr id="10" name="0 Imag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864" y="246253"/>
            <a:ext cx="2687136" cy="268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n 10" descr="C:\Users\Alumno\Desktop\logo admin16-20 (2).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399" y="3315346"/>
            <a:ext cx="2687136" cy="30234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888304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020475" y="1080653"/>
            <a:ext cx="10803385" cy="3906984"/>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nSpc>
                <a:spcPct val="90000"/>
              </a:lnSpc>
              <a:spcBef>
                <a:spcPct val="0"/>
              </a:spcBef>
              <a:buFont typeface="Arial" panose="020B0604020202020204" pitchFamily="34" charset="0"/>
              <a:buNone/>
            </a:pPr>
            <a:r>
              <a:rPr lang="es-MX" altLang="es-MX" sz="2800" b="1" dirty="0" smtClean="0">
                <a:latin typeface="Arial Rounded MT Bold" panose="020F0704030504030204" pitchFamily="34" charset="0"/>
                <a:ea typeface="+mj-ea"/>
                <a:cs typeface="+mj-cs"/>
              </a:rPr>
              <a:t>En la imagen anterior, se </a:t>
            </a:r>
            <a:r>
              <a:rPr lang="es-MX" altLang="es-MX" sz="2800" b="1" dirty="0">
                <a:latin typeface="Arial Rounded MT Bold" panose="020F0704030504030204" pitchFamily="34" charset="0"/>
                <a:ea typeface="+mj-ea"/>
                <a:cs typeface="+mj-cs"/>
              </a:rPr>
              <a:t>puede observar como se orienta hacia la placa positiva la parte negativa de la molécula, mientras que las partes positivas de la molécula se orientan hacia la placa negativa. Por lo que el agua es una molécula polar, mientras que el CO</a:t>
            </a:r>
            <a:r>
              <a:rPr lang="es-MX" altLang="es-MX" sz="2800" b="1" baseline="-25000" dirty="0">
                <a:latin typeface="Arial Rounded MT Bold" panose="020F0704030504030204" pitchFamily="34" charset="0"/>
                <a:ea typeface="+mj-ea"/>
                <a:cs typeface="+mj-cs"/>
              </a:rPr>
              <a:t>2</a:t>
            </a:r>
            <a:r>
              <a:rPr lang="es-MX" altLang="es-MX" sz="2800" b="1" dirty="0">
                <a:latin typeface="Arial Rounded MT Bold" panose="020F0704030504030204" pitchFamily="34" charset="0"/>
                <a:ea typeface="+mj-ea"/>
                <a:cs typeface="+mj-cs"/>
              </a:rPr>
              <a:t> no actúa de la misma manera aunque posee en su estructura enlaces covalentes polares, ya que al ser una molécula lineal los dipolos se cancelan, obteniéndose un momento bipolar resultante igual a cero.</a:t>
            </a:r>
          </a:p>
        </p:txBody>
      </p:sp>
      <p:sp>
        <p:nvSpPr>
          <p:cNvPr id="7" name="Rectangle 2"/>
          <p:cNvSpPr>
            <a:spLocks noChangeArrowheads="1"/>
          </p:cNvSpPr>
          <p:nvPr/>
        </p:nvSpPr>
        <p:spPr bwMode="auto">
          <a:xfrm>
            <a:off x="4490045" y="216534"/>
            <a:ext cx="3199227"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Polaridad</a:t>
            </a:r>
          </a:p>
        </p:txBody>
      </p:sp>
      <p:sp>
        <p:nvSpPr>
          <p:cNvPr id="5" name="Rectangle 4"/>
          <p:cNvSpPr>
            <a:spLocks noChangeArrowheads="1"/>
          </p:cNvSpPr>
          <p:nvPr/>
        </p:nvSpPr>
        <p:spPr bwMode="auto">
          <a:xfrm>
            <a:off x="3705726" y="5205425"/>
            <a:ext cx="4319337" cy="1532259"/>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nSpc>
                <a:spcPct val="90000"/>
              </a:lnSpc>
              <a:spcBef>
                <a:spcPct val="0"/>
              </a:spcBef>
              <a:buFont typeface="Arial" panose="020B0604020202020204" pitchFamily="34" charset="0"/>
              <a:buNone/>
            </a:pPr>
            <a:endParaRPr lang="es-MX" altLang="es-MX" sz="3200" b="1" dirty="0">
              <a:latin typeface="Arial Rounded MT Bold" panose="020F0704030504030204" pitchFamily="34" charset="0"/>
              <a:ea typeface="+mj-ea"/>
              <a:cs typeface="+mj-cs"/>
            </a:endParaRPr>
          </a:p>
        </p:txBody>
      </p:sp>
      <p:graphicFrame>
        <p:nvGraphicFramePr>
          <p:cNvPr id="3" name="Objeto 2"/>
          <p:cNvGraphicFramePr>
            <a:graphicFrameLocks noChangeAspect="1"/>
          </p:cNvGraphicFramePr>
          <p:nvPr>
            <p:extLst>
              <p:ext uri="{D42A27DB-BD31-4B8C-83A1-F6EECF244321}">
                <p14:modId xmlns:p14="http://schemas.microsoft.com/office/powerpoint/2010/main" val="3109892005"/>
              </p:ext>
            </p:extLst>
          </p:nvPr>
        </p:nvGraphicFramePr>
        <p:xfrm>
          <a:off x="3969912" y="5205425"/>
          <a:ext cx="3830418" cy="1413164"/>
        </p:xfrm>
        <a:graphic>
          <a:graphicData uri="http://schemas.openxmlformats.org/presentationml/2006/ole">
            <mc:AlternateContent xmlns:mc="http://schemas.openxmlformats.org/markup-compatibility/2006">
              <mc:Choice xmlns:v="urn:schemas-microsoft-com:vml" Requires="v">
                <p:oleObj spid="_x0000_s134167" name="ChemSketch" r:id="rId3" imgW="981456" imgH="362712" progId="ACD.ChemSketch.20">
                  <p:embed/>
                </p:oleObj>
              </mc:Choice>
              <mc:Fallback>
                <p:oleObj name="ChemSketch" r:id="rId3" imgW="981456" imgH="362712" progId="ACD.ChemSketch.20">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9912" y="5205425"/>
                        <a:ext cx="3830418" cy="1413164"/>
                      </a:xfrm>
                      <a:prstGeom prst="rect">
                        <a:avLst/>
                      </a:prstGeom>
                      <a:noFill/>
                    </p:spPr>
                  </p:pic>
                </p:oleObj>
              </mc:Fallback>
            </mc:AlternateContent>
          </a:graphicData>
        </a:graphic>
      </p:graphicFrame>
    </p:spTree>
    <p:extLst>
      <p:ext uri="{BB962C8B-B14F-4D97-AF65-F5344CB8AC3E}">
        <p14:creationId xmlns:p14="http://schemas.microsoft.com/office/powerpoint/2010/main" val="2291249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5" name="Objeto 14"/>
          <p:cNvGraphicFramePr>
            <a:graphicFrameLocks noChangeAspect="1"/>
          </p:cNvGraphicFramePr>
          <p:nvPr>
            <p:extLst/>
          </p:nvPr>
        </p:nvGraphicFramePr>
        <p:xfrm>
          <a:off x="1916113" y="1625144"/>
          <a:ext cx="7820025" cy="3897313"/>
        </p:xfrm>
        <a:graphic>
          <a:graphicData uri="http://schemas.openxmlformats.org/presentationml/2006/ole">
            <mc:AlternateContent xmlns:mc="http://schemas.openxmlformats.org/markup-compatibility/2006">
              <mc:Choice xmlns:v="urn:schemas-microsoft-com:vml" Requires="v">
                <p:oleObj spid="_x0000_s106530" name="ChemSketch" r:id="rId3" imgW="3749400" imgH="1865160" progId="ACD.ChemSketch.20">
                  <p:embed/>
                </p:oleObj>
              </mc:Choice>
              <mc:Fallback>
                <p:oleObj name="ChemSketch" r:id="rId3" imgW="3749400" imgH="1865160" progId="ACD.ChemSketch.20">
                  <p:embed/>
                  <p:pic>
                    <p:nvPicPr>
                      <p:cNvPr id="0" name=""/>
                      <p:cNvPicPr>
                        <a:picLocks noChangeAspect="1" noChangeArrowheads="1"/>
                      </p:cNvPicPr>
                      <p:nvPr/>
                    </p:nvPicPr>
                    <p:blipFill>
                      <a:blip r:embed="rId4"/>
                      <a:srcRect/>
                      <a:stretch>
                        <a:fillRect/>
                      </a:stretch>
                    </p:blipFill>
                    <p:spPr bwMode="auto">
                      <a:xfrm>
                        <a:off x="1916113" y="1625144"/>
                        <a:ext cx="7820025" cy="3897313"/>
                      </a:xfrm>
                      <a:prstGeom prst="rect">
                        <a:avLst/>
                      </a:prstGeom>
                      <a:solidFill>
                        <a:srgbClr val="C39BE1"/>
                      </a:solidFill>
                    </p:spPr>
                  </p:pic>
                </p:oleObj>
              </mc:Fallback>
            </mc:AlternateContent>
          </a:graphicData>
        </a:graphic>
      </p:graphicFrame>
    </p:spTree>
    <p:extLst>
      <p:ext uri="{BB962C8B-B14F-4D97-AF65-F5344CB8AC3E}">
        <p14:creationId xmlns:p14="http://schemas.microsoft.com/office/powerpoint/2010/main" val="16420600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2927348" y="274247"/>
            <a:ext cx="6337300" cy="646331"/>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a:t>
            </a: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5" name="Objeto 14"/>
          <p:cNvGraphicFramePr>
            <a:graphicFrameLocks noChangeAspect="1"/>
          </p:cNvGraphicFramePr>
          <p:nvPr>
            <p:extLst/>
          </p:nvPr>
        </p:nvGraphicFramePr>
        <p:xfrm>
          <a:off x="2185987" y="2186038"/>
          <a:ext cx="7820025" cy="4391025"/>
        </p:xfrm>
        <a:graphic>
          <a:graphicData uri="http://schemas.openxmlformats.org/presentationml/2006/ole">
            <mc:AlternateContent xmlns:mc="http://schemas.openxmlformats.org/markup-compatibility/2006">
              <mc:Choice xmlns:v="urn:schemas-microsoft-com:vml" Requires="v">
                <p:oleObj spid="_x0000_s107554" name="ChemSketch" r:id="rId3" imgW="3749400" imgH="2102400" progId="ACD.ChemSketch.20">
                  <p:embed/>
                </p:oleObj>
              </mc:Choice>
              <mc:Fallback>
                <p:oleObj name="ChemSketch" r:id="rId3" imgW="3749400" imgH="2102400" progId="ACD.ChemSketch.20">
                  <p:embed/>
                  <p:pic>
                    <p:nvPicPr>
                      <p:cNvPr id="0" name=""/>
                      <p:cNvPicPr>
                        <a:picLocks noChangeAspect="1" noChangeArrowheads="1"/>
                      </p:cNvPicPr>
                      <p:nvPr/>
                    </p:nvPicPr>
                    <p:blipFill>
                      <a:blip r:embed="rId4"/>
                      <a:srcRect/>
                      <a:stretch>
                        <a:fillRect/>
                      </a:stretch>
                    </p:blipFill>
                    <p:spPr bwMode="auto">
                      <a:xfrm>
                        <a:off x="2185987" y="2186038"/>
                        <a:ext cx="7820025" cy="4391025"/>
                      </a:xfrm>
                      <a:prstGeom prst="rect">
                        <a:avLst/>
                      </a:prstGeom>
                      <a:solidFill>
                        <a:srgbClr val="C39BE1"/>
                      </a:solidFill>
                    </p:spPr>
                  </p:pic>
                </p:oleObj>
              </mc:Fallback>
            </mc:AlternateContent>
          </a:graphicData>
        </a:graphic>
      </p:graphicFrame>
      <p:sp>
        <p:nvSpPr>
          <p:cNvPr id="6" name="Subtitle 2"/>
          <p:cNvSpPr txBox="1">
            <a:spLocks/>
          </p:cNvSpPr>
          <p:nvPr/>
        </p:nvSpPr>
        <p:spPr>
          <a:xfrm>
            <a:off x="2235140" y="1159275"/>
            <a:ext cx="7721717" cy="794882"/>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400" noProof="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Numera la cadena dando prioridad al N ramificado</a:t>
            </a:r>
            <a:endParaRPr kumimoji="0" lang="en-US" sz="24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Tree>
    <p:extLst>
      <p:ext uri="{BB962C8B-B14F-4D97-AF65-F5344CB8AC3E}">
        <p14:creationId xmlns:p14="http://schemas.microsoft.com/office/powerpoint/2010/main" val="14517253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2783570" y="249749"/>
            <a:ext cx="6337300" cy="646331"/>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a:t>
            </a: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Subtitle 2"/>
          <p:cNvSpPr txBox="1">
            <a:spLocks/>
          </p:cNvSpPr>
          <p:nvPr/>
        </p:nvSpPr>
        <p:spPr>
          <a:xfrm>
            <a:off x="601579" y="954653"/>
            <a:ext cx="11069053" cy="794882"/>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4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Identifica y nombra las ramificaciones del N y de la cadena principal.</a:t>
            </a:r>
            <a:endParaRPr kumimoji="0" lang="en-US" sz="24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graphicFrame>
        <p:nvGraphicFramePr>
          <p:cNvPr id="8" name="Objeto 7"/>
          <p:cNvGraphicFramePr>
            <a:graphicFrameLocks noChangeAspect="1"/>
          </p:cNvGraphicFramePr>
          <p:nvPr>
            <p:extLst/>
          </p:nvPr>
        </p:nvGraphicFramePr>
        <p:xfrm>
          <a:off x="1464422" y="1994004"/>
          <a:ext cx="8969375" cy="4503738"/>
        </p:xfrm>
        <a:graphic>
          <a:graphicData uri="http://schemas.openxmlformats.org/presentationml/2006/ole">
            <mc:AlternateContent xmlns:mc="http://schemas.openxmlformats.org/markup-compatibility/2006">
              <mc:Choice xmlns:v="urn:schemas-microsoft-com:vml" Requires="v">
                <p:oleObj spid="_x0000_s108578" name="ChemSketch" r:id="rId3" imgW="4300560" imgH="2156400" progId="ACD.ChemSketch.20">
                  <p:embed/>
                </p:oleObj>
              </mc:Choice>
              <mc:Fallback>
                <p:oleObj name="ChemSketch" r:id="rId3" imgW="4300560" imgH="2156400" progId="ACD.ChemSketch.20">
                  <p:embed/>
                  <p:pic>
                    <p:nvPicPr>
                      <p:cNvPr id="0" name=""/>
                      <p:cNvPicPr>
                        <a:picLocks noChangeAspect="1" noChangeArrowheads="1"/>
                      </p:cNvPicPr>
                      <p:nvPr/>
                    </p:nvPicPr>
                    <p:blipFill>
                      <a:blip r:embed="rId4"/>
                      <a:srcRect/>
                      <a:stretch>
                        <a:fillRect/>
                      </a:stretch>
                    </p:blipFill>
                    <p:spPr bwMode="auto">
                      <a:xfrm>
                        <a:off x="1464422" y="1994004"/>
                        <a:ext cx="8969375" cy="4503738"/>
                      </a:xfrm>
                      <a:prstGeom prst="rect">
                        <a:avLst/>
                      </a:prstGeom>
                      <a:solidFill>
                        <a:schemeClr val="bg2">
                          <a:lumMod val="50000"/>
                        </a:schemeClr>
                      </a:solidFill>
                    </p:spPr>
                  </p:pic>
                </p:oleObj>
              </mc:Fallback>
            </mc:AlternateContent>
          </a:graphicData>
        </a:graphic>
      </p:graphicFrame>
    </p:spTree>
    <p:extLst>
      <p:ext uri="{BB962C8B-B14F-4D97-AF65-F5344CB8AC3E}">
        <p14:creationId xmlns:p14="http://schemas.microsoft.com/office/powerpoint/2010/main" val="13774191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Subtitle 2"/>
          <p:cNvSpPr txBox="1">
            <a:spLocks/>
          </p:cNvSpPr>
          <p:nvPr/>
        </p:nvSpPr>
        <p:spPr>
          <a:xfrm>
            <a:off x="242637" y="403963"/>
            <a:ext cx="11706726" cy="1665468"/>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4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Ordena alfabéticamente las N ramificaciones (antecediéndolas con N-) y las de la cadena principal (con su número localizador). El nombre del compuesto es la raíz del alcano con el mismo número de átomos de carbono que la cadena principal - </a:t>
            </a: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posición del N en la cadena </a:t>
            </a:r>
            <a:r>
              <a:rPr lang="es-MX" sz="24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principal-terminación amina.  </a:t>
            </a:r>
            <a:endParaRPr kumimoji="0" lang="en-US" sz="24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1335505" y="2239652"/>
            <a:ext cx="8337884" cy="778042"/>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ctr"/>
            <a:r>
              <a:rPr lang="en-US" sz="2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6</a:t>
            </a:r>
            <a:r>
              <a:rPr kumimoji="0" lang="en-US" sz="2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-cloro-N-etil-5-metil-N-propil</a:t>
            </a:r>
            <a:r>
              <a:rPr lang="en-US" sz="2800" dirty="0" err="1" smtClean="0">
                <a:solidFill>
                  <a:srgbClr val="C00000"/>
                </a:solidFill>
                <a:effectLst>
                  <a:outerShdw blurRad="38100" dist="38100" dir="2700000" algn="tl">
                    <a:srgbClr val="000000">
                      <a:alpha val="43137"/>
                    </a:srgbClr>
                  </a:outerShdw>
                </a:effectLst>
                <a:latin typeface="Arial Rounded MT Bold" panose="020F0704030504030204" pitchFamily="34" charset="0"/>
              </a:rPr>
              <a:t>heptan</a:t>
            </a:r>
            <a:r>
              <a:rPr kumimoji="0" lang="en-US" sz="2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-3-</a:t>
            </a:r>
            <a:r>
              <a:rPr kumimoji="0" lang="en-US" sz="2800" b="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Arial Rounded MT Bold" panose="020F0704030504030204" pitchFamily="34" charset="0"/>
              </a:rPr>
              <a:t>amina</a:t>
            </a:r>
          </a:p>
        </p:txBody>
      </p:sp>
      <p:graphicFrame>
        <p:nvGraphicFramePr>
          <p:cNvPr id="7" name="Objeto 6"/>
          <p:cNvGraphicFramePr>
            <a:graphicFrameLocks noChangeAspect="1"/>
          </p:cNvGraphicFramePr>
          <p:nvPr>
            <p:extLst/>
          </p:nvPr>
        </p:nvGraphicFramePr>
        <p:xfrm>
          <a:off x="2189748" y="3187915"/>
          <a:ext cx="6908544" cy="3468945"/>
        </p:xfrm>
        <a:graphic>
          <a:graphicData uri="http://schemas.openxmlformats.org/presentationml/2006/ole">
            <mc:AlternateContent xmlns:mc="http://schemas.openxmlformats.org/markup-compatibility/2006">
              <mc:Choice xmlns:v="urn:schemas-microsoft-com:vml" Requires="v">
                <p:oleObj spid="_x0000_s109602" name="ChemSketch" r:id="rId3" imgW="4300560" imgH="2156400" progId="ACD.ChemSketch.20">
                  <p:embed/>
                </p:oleObj>
              </mc:Choice>
              <mc:Fallback>
                <p:oleObj name="ChemSketch" r:id="rId3" imgW="4300560" imgH="2156400" progId="ACD.ChemSketch.20">
                  <p:embed/>
                  <p:pic>
                    <p:nvPicPr>
                      <p:cNvPr id="0" name=""/>
                      <p:cNvPicPr>
                        <a:picLocks noChangeAspect="1" noChangeArrowheads="1"/>
                      </p:cNvPicPr>
                      <p:nvPr/>
                    </p:nvPicPr>
                    <p:blipFill>
                      <a:blip r:embed="rId4"/>
                      <a:srcRect/>
                      <a:stretch>
                        <a:fillRect/>
                      </a:stretch>
                    </p:blipFill>
                    <p:spPr bwMode="auto">
                      <a:xfrm>
                        <a:off x="2189748" y="3187915"/>
                        <a:ext cx="6908544" cy="3468945"/>
                      </a:xfrm>
                      <a:prstGeom prst="rect">
                        <a:avLst/>
                      </a:prstGeom>
                      <a:solidFill>
                        <a:schemeClr val="bg2">
                          <a:lumMod val="50000"/>
                        </a:schemeClr>
                      </a:solidFill>
                    </p:spPr>
                  </p:pic>
                </p:oleObj>
              </mc:Fallback>
            </mc:AlternateContent>
          </a:graphicData>
        </a:graphic>
      </p:graphicFrame>
    </p:spTree>
    <p:extLst>
      <p:ext uri="{BB962C8B-B14F-4D97-AF65-F5344CB8AC3E}">
        <p14:creationId xmlns:p14="http://schemas.microsoft.com/office/powerpoint/2010/main" val="27654156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Subtitle 2"/>
          <p:cNvSpPr txBox="1">
            <a:spLocks/>
          </p:cNvSpPr>
          <p:nvPr/>
        </p:nvSpPr>
        <p:spPr>
          <a:xfrm>
            <a:off x="200416" y="579294"/>
            <a:ext cx="11991583" cy="778042"/>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ctr"/>
            <a:r>
              <a:rPr lang="en-US" sz="25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N-bencil-N,11-dietil-3,8,12-trimetil-7-</a:t>
            </a:r>
            <a:r>
              <a:rPr kumimoji="0" lang="en-US" sz="25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(2-metilbutil)</a:t>
            </a:r>
            <a:r>
              <a:rPr lang="en-US" sz="2500" dirty="0" smtClean="0">
                <a:solidFill>
                  <a:srgbClr val="C00000"/>
                </a:solidFill>
                <a:effectLst>
                  <a:outerShdw blurRad="38100" dist="38100" dir="2700000" algn="tl">
                    <a:srgbClr val="000000">
                      <a:alpha val="43137"/>
                    </a:srgbClr>
                  </a:outerShdw>
                </a:effectLst>
                <a:latin typeface="Arial Rounded MT Bold" panose="020F0704030504030204" pitchFamily="34" charset="0"/>
              </a:rPr>
              <a:t>tetradec</a:t>
            </a:r>
            <a:r>
              <a:rPr lang="en-US" sz="25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-12-</a:t>
            </a:r>
            <a:r>
              <a:rPr lang="en-US" sz="2500" dirty="0" smtClean="0">
                <a:solidFill>
                  <a:srgbClr val="C00000"/>
                </a:solidFill>
                <a:effectLst>
                  <a:outerShdw blurRad="38100" dist="38100" dir="2700000" algn="tl">
                    <a:srgbClr val="000000">
                      <a:alpha val="43137"/>
                    </a:srgbClr>
                  </a:outerShdw>
                </a:effectLst>
                <a:latin typeface="Arial Rounded MT Bold" panose="020F0704030504030204" pitchFamily="34" charset="0"/>
              </a:rPr>
              <a:t>en</a:t>
            </a:r>
            <a:r>
              <a:rPr kumimoji="0" lang="en-US" sz="25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-6-</a:t>
            </a:r>
            <a:r>
              <a:rPr kumimoji="0" lang="en-US" sz="2500" b="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Arial Rounded MT Bold" panose="020F0704030504030204" pitchFamily="34" charset="0"/>
              </a:rPr>
              <a:t>amina</a:t>
            </a:r>
          </a:p>
        </p:txBody>
      </p:sp>
      <p:graphicFrame>
        <p:nvGraphicFramePr>
          <p:cNvPr id="7" name="Objeto 6"/>
          <p:cNvGraphicFramePr>
            <a:graphicFrameLocks noChangeAspect="1"/>
          </p:cNvGraphicFramePr>
          <p:nvPr>
            <p:extLst/>
          </p:nvPr>
        </p:nvGraphicFramePr>
        <p:xfrm>
          <a:off x="1089025" y="1535113"/>
          <a:ext cx="9361488" cy="5173662"/>
        </p:xfrm>
        <a:graphic>
          <a:graphicData uri="http://schemas.openxmlformats.org/presentationml/2006/ole">
            <mc:AlternateContent xmlns:mc="http://schemas.openxmlformats.org/markup-compatibility/2006">
              <mc:Choice xmlns:v="urn:schemas-microsoft-com:vml" Requires="v">
                <p:oleObj spid="_x0000_s110626" name="ChemSketch" r:id="rId3" imgW="5996880" imgH="3945960" progId="ACD.ChemSketch.20">
                  <p:embed/>
                </p:oleObj>
              </mc:Choice>
              <mc:Fallback>
                <p:oleObj name="ChemSketch" r:id="rId3" imgW="5996880" imgH="3945960" progId="ACD.ChemSketch.20">
                  <p:embed/>
                  <p:pic>
                    <p:nvPicPr>
                      <p:cNvPr id="0" name=""/>
                      <p:cNvPicPr>
                        <a:picLocks noChangeAspect="1" noChangeArrowheads="1"/>
                      </p:cNvPicPr>
                      <p:nvPr/>
                    </p:nvPicPr>
                    <p:blipFill>
                      <a:blip r:embed="rId4"/>
                      <a:srcRect/>
                      <a:stretch>
                        <a:fillRect/>
                      </a:stretch>
                    </p:blipFill>
                    <p:spPr bwMode="auto">
                      <a:xfrm>
                        <a:off x="1089025" y="1535113"/>
                        <a:ext cx="9361488" cy="5173662"/>
                      </a:xfrm>
                      <a:prstGeom prst="rect">
                        <a:avLst/>
                      </a:prstGeom>
                      <a:solidFill>
                        <a:schemeClr val="accent2">
                          <a:lumMod val="40000"/>
                          <a:lumOff val="60000"/>
                        </a:schemeClr>
                      </a:solidFill>
                    </p:spPr>
                  </p:pic>
                </p:oleObj>
              </mc:Fallback>
            </mc:AlternateContent>
          </a:graphicData>
        </a:graphic>
      </p:graphicFrame>
    </p:spTree>
    <p:extLst>
      <p:ext uri="{BB962C8B-B14F-4D97-AF65-F5344CB8AC3E}">
        <p14:creationId xmlns:p14="http://schemas.microsoft.com/office/powerpoint/2010/main" val="3042677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556347" y="1154077"/>
            <a:ext cx="11635653" cy="3542880"/>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nSpc>
                <a:spcPct val="90000"/>
              </a:lnSpc>
              <a:spcBef>
                <a:spcPct val="0"/>
              </a:spcBef>
              <a:buFont typeface="Arial" panose="020B0604020202020204" pitchFamily="34" charset="0"/>
              <a:buNone/>
            </a:pPr>
            <a:r>
              <a:rPr lang="es-MX" altLang="es-MX" sz="3200" b="1" dirty="0">
                <a:latin typeface="Arial Rounded MT Bold" panose="020F0704030504030204" pitchFamily="34" charset="0"/>
                <a:ea typeface="+mj-ea"/>
                <a:cs typeface="+mj-cs"/>
              </a:rPr>
              <a:t>En la siguiente serie de compuestos clorados se puede llegar a la conclusión de acuerdo a la diferencia de electronegatividades entre el carbono y el coro, así como por su orientación espacial, que las tres primeras moléculas son polares, mientras que la última (el tetracloruro de carbono, no lo es, ya que los dipolos entre carbono y cloro de anulan entre sí.</a:t>
            </a:r>
          </a:p>
        </p:txBody>
      </p:sp>
      <p:sp>
        <p:nvSpPr>
          <p:cNvPr id="7" name="Rectangle 2"/>
          <p:cNvSpPr>
            <a:spLocks noChangeArrowheads="1"/>
          </p:cNvSpPr>
          <p:nvPr/>
        </p:nvSpPr>
        <p:spPr bwMode="auto">
          <a:xfrm>
            <a:off x="4490045" y="216534"/>
            <a:ext cx="3199227"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Polaridad</a:t>
            </a:r>
          </a:p>
        </p:txBody>
      </p:sp>
      <p:sp>
        <p:nvSpPr>
          <p:cNvPr id="5" name="Rectangle 4"/>
          <p:cNvSpPr>
            <a:spLocks noChangeArrowheads="1"/>
          </p:cNvSpPr>
          <p:nvPr/>
        </p:nvSpPr>
        <p:spPr bwMode="auto">
          <a:xfrm>
            <a:off x="3262746" y="4988169"/>
            <a:ext cx="6608618" cy="1682795"/>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nSpc>
                <a:spcPct val="90000"/>
              </a:lnSpc>
              <a:spcBef>
                <a:spcPct val="0"/>
              </a:spcBef>
              <a:buFont typeface="Arial" panose="020B0604020202020204" pitchFamily="34" charset="0"/>
              <a:buNone/>
            </a:pPr>
            <a:endParaRPr lang="es-MX" altLang="es-MX" sz="3200" b="1" dirty="0">
              <a:latin typeface="Arial Rounded MT Bold" panose="020F0704030504030204" pitchFamily="34" charset="0"/>
              <a:ea typeface="+mj-ea"/>
              <a:cs typeface="+mj-cs"/>
            </a:endParaRPr>
          </a:p>
        </p:txBody>
      </p:sp>
      <p:graphicFrame>
        <p:nvGraphicFramePr>
          <p:cNvPr id="2" name="Objeto 1"/>
          <p:cNvGraphicFramePr>
            <a:graphicFrameLocks noChangeAspect="1"/>
          </p:cNvGraphicFramePr>
          <p:nvPr>
            <p:extLst>
              <p:ext uri="{D42A27DB-BD31-4B8C-83A1-F6EECF244321}">
                <p14:modId xmlns:p14="http://schemas.microsoft.com/office/powerpoint/2010/main" val="3162962400"/>
              </p:ext>
            </p:extLst>
          </p:nvPr>
        </p:nvGraphicFramePr>
        <p:xfrm>
          <a:off x="3695251" y="5183674"/>
          <a:ext cx="5775761" cy="1291783"/>
        </p:xfrm>
        <a:graphic>
          <a:graphicData uri="http://schemas.openxmlformats.org/presentationml/2006/ole">
            <mc:AlternateContent xmlns:mc="http://schemas.openxmlformats.org/markup-compatibility/2006">
              <mc:Choice xmlns:v="urn:schemas-microsoft-com:vml" Requires="v">
                <p:oleObj spid="_x0000_s135192" name="ChemSketch" r:id="rId3" imgW="5024520" imgH="1121400" progId="ACD.ChemSketch.20">
                  <p:embed/>
                </p:oleObj>
              </mc:Choice>
              <mc:Fallback>
                <p:oleObj name="ChemSketch" r:id="rId3" imgW="5024520" imgH="1121400" progId="ACD.ChemSketch.20">
                  <p:embed/>
                  <p:pic>
                    <p:nvPicPr>
                      <p:cNvPr id="0" name="Object 2"/>
                      <p:cNvPicPr>
                        <a:picLocks noChangeAspect="1" noChangeArrowheads="1"/>
                      </p:cNvPicPr>
                      <p:nvPr/>
                    </p:nvPicPr>
                    <p:blipFill>
                      <a:blip r:embed="rId4"/>
                      <a:srcRect/>
                      <a:stretch>
                        <a:fillRect/>
                      </a:stretch>
                    </p:blipFill>
                    <p:spPr bwMode="auto">
                      <a:xfrm>
                        <a:off x="3695251" y="5183674"/>
                        <a:ext cx="5775761" cy="1291783"/>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40865780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556347" y="1154077"/>
            <a:ext cx="11635653" cy="1921632"/>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nSpc>
                <a:spcPct val="90000"/>
              </a:lnSpc>
              <a:spcBef>
                <a:spcPct val="0"/>
              </a:spcBef>
              <a:buFont typeface="Arial" panose="020B0604020202020204" pitchFamily="34" charset="0"/>
              <a:buNone/>
            </a:pPr>
            <a:r>
              <a:rPr lang="es-MX" altLang="es-MX" sz="3200" b="1" dirty="0">
                <a:latin typeface="Arial Rounded MT Bold" panose="020F0704030504030204" pitchFamily="34" charset="0"/>
                <a:ea typeface="+mj-ea"/>
                <a:cs typeface="+mj-cs"/>
              </a:rPr>
              <a:t>Otro ejemplo se presenta en las siguientes moléculas donde forma parte el nitrógeno, NH</a:t>
            </a:r>
            <a:r>
              <a:rPr lang="es-MX" altLang="es-MX" sz="3200" b="1" baseline="-25000" dirty="0">
                <a:latin typeface="Arial Rounded MT Bold" panose="020F0704030504030204" pitchFamily="34" charset="0"/>
                <a:ea typeface="+mj-ea"/>
                <a:cs typeface="+mj-cs"/>
              </a:rPr>
              <a:t>3</a:t>
            </a:r>
            <a:r>
              <a:rPr lang="es-MX" altLang="es-MX" sz="3200" b="1" dirty="0">
                <a:latin typeface="Arial Rounded MT Bold" panose="020F0704030504030204" pitchFamily="34" charset="0"/>
                <a:ea typeface="+mj-ea"/>
                <a:cs typeface="+mj-cs"/>
              </a:rPr>
              <a:t> y NF</a:t>
            </a:r>
            <a:r>
              <a:rPr lang="es-MX" altLang="es-MX" sz="3200" b="1" baseline="-25000" dirty="0">
                <a:latin typeface="Arial Rounded MT Bold" panose="020F0704030504030204" pitchFamily="34" charset="0"/>
                <a:ea typeface="+mj-ea"/>
                <a:cs typeface="+mj-cs"/>
              </a:rPr>
              <a:t>3</a:t>
            </a:r>
            <a:r>
              <a:rPr lang="es-MX" altLang="es-MX" sz="3200" b="1" dirty="0">
                <a:latin typeface="Arial Rounded MT Bold" panose="020F0704030504030204" pitchFamily="34" charset="0"/>
                <a:ea typeface="+mj-ea"/>
                <a:cs typeface="+mj-cs"/>
              </a:rPr>
              <a:t>, teniendo la primera un momento bipolar 7 veces más grande que la segunda.</a:t>
            </a:r>
          </a:p>
        </p:txBody>
      </p:sp>
      <p:sp>
        <p:nvSpPr>
          <p:cNvPr id="7" name="Rectangle 2"/>
          <p:cNvSpPr>
            <a:spLocks noChangeArrowheads="1"/>
          </p:cNvSpPr>
          <p:nvPr/>
        </p:nvSpPr>
        <p:spPr bwMode="auto">
          <a:xfrm>
            <a:off x="4490045" y="216534"/>
            <a:ext cx="3199227"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Polaridad</a:t>
            </a:r>
          </a:p>
        </p:txBody>
      </p:sp>
      <p:sp>
        <p:nvSpPr>
          <p:cNvPr id="5" name="Rectangle 4"/>
          <p:cNvSpPr>
            <a:spLocks noChangeArrowheads="1"/>
          </p:cNvSpPr>
          <p:nvPr/>
        </p:nvSpPr>
        <p:spPr bwMode="auto">
          <a:xfrm>
            <a:off x="3345873" y="3637352"/>
            <a:ext cx="5486400" cy="2701103"/>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nSpc>
                <a:spcPct val="90000"/>
              </a:lnSpc>
              <a:spcBef>
                <a:spcPct val="0"/>
              </a:spcBef>
              <a:buFont typeface="Arial" panose="020B0604020202020204" pitchFamily="34" charset="0"/>
              <a:buNone/>
            </a:pPr>
            <a:endParaRPr lang="es-MX" altLang="es-MX" sz="3200" b="1" dirty="0">
              <a:latin typeface="Arial Rounded MT Bold" panose="020F0704030504030204" pitchFamily="34" charset="0"/>
              <a:ea typeface="+mj-ea"/>
              <a:cs typeface="+mj-cs"/>
            </a:endParaRPr>
          </a:p>
        </p:txBody>
      </p:sp>
      <p:graphicFrame>
        <p:nvGraphicFramePr>
          <p:cNvPr id="3" name="Objeto 2"/>
          <p:cNvGraphicFramePr>
            <a:graphicFrameLocks noChangeAspect="1"/>
          </p:cNvGraphicFramePr>
          <p:nvPr>
            <p:extLst>
              <p:ext uri="{D42A27DB-BD31-4B8C-83A1-F6EECF244321}">
                <p14:modId xmlns:p14="http://schemas.microsoft.com/office/powerpoint/2010/main" val="2459287682"/>
              </p:ext>
            </p:extLst>
          </p:nvPr>
        </p:nvGraphicFramePr>
        <p:xfrm>
          <a:off x="3899558" y="3807232"/>
          <a:ext cx="4380200" cy="2361342"/>
        </p:xfrm>
        <a:graphic>
          <a:graphicData uri="http://schemas.openxmlformats.org/presentationml/2006/ole">
            <mc:AlternateContent xmlns:mc="http://schemas.openxmlformats.org/markup-compatibility/2006">
              <mc:Choice xmlns:v="urn:schemas-microsoft-com:vml" Requires="v">
                <p:oleObj spid="_x0000_s136214" name="ChemSketch" r:id="rId3" imgW="2625840" imgH="1412280" progId="ACD.ChemSketch.20">
                  <p:embed/>
                </p:oleObj>
              </mc:Choice>
              <mc:Fallback>
                <p:oleObj name="ChemSketch" r:id="rId3" imgW="2625840" imgH="1412280" progId="ACD.ChemSketch.20">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9558" y="3807232"/>
                        <a:ext cx="4380200" cy="2361342"/>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9321670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016513" y="1611275"/>
            <a:ext cx="10146289" cy="4269979"/>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spcBef>
                <a:spcPct val="0"/>
              </a:spcBef>
            </a:pPr>
            <a:r>
              <a:rPr lang="es-MX" sz="3200" dirty="0">
                <a:latin typeface="Arial Rounded MT Bold" panose="020F0704030504030204" pitchFamily="34" charset="0"/>
              </a:rPr>
              <a:t>Esto se debe a que la polaridad aportada por el par de electrones libres del nitrógeno en el NH</a:t>
            </a:r>
            <a:r>
              <a:rPr lang="es-MX" sz="3200" baseline="-25000" dirty="0">
                <a:latin typeface="Arial Rounded MT Bold" panose="020F0704030504030204" pitchFamily="34" charset="0"/>
              </a:rPr>
              <a:t>3</a:t>
            </a:r>
            <a:r>
              <a:rPr lang="es-MX" sz="3200" dirty="0">
                <a:latin typeface="Arial Rounded MT Bold" panose="020F0704030504030204" pitchFamily="34" charset="0"/>
              </a:rPr>
              <a:t> es muy alta y es incrementada por la de los enlaces entre N-H, mientras que en el NF</a:t>
            </a:r>
            <a:r>
              <a:rPr lang="es-MX" sz="3200" baseline="-25000" dirty="0">
                <a:latin typeface="Arial Rounded MT Bold" panose="020F0704030504030204" pitchFamily="34" charset="0"/>
              </a:rPr>
              <a:t>3</a:t>
            </a:r>
            <a:r>
              <a:rPr lang="es-MX" sz="3200" dirty="0">
                <a:latin typeface="Arial Rounded MT Bold" panose="020F0704030504030204" pitchFamily="34" charset="0"/>
              </a:rPr>
              <a:t> ésta es anulada por completo por la polaridad de los enlaces entre N-F, como se puede observar en la figura anterior</a:t>
            </a:r>
            <a:r>
              <a:rPr lang="es-MX" sz="3200" dirty="0" smtClean="0">
                <a:latin typeface="Arial Rounded MT Bold" panose="020F0704030504030204" pitchFamily="34" charset="0"/>
              </a:rPr>
              <a:t>.</a:t>
            </a:r>
            <a:endParaRPr lang="es-MX" altLang="es-MX" sz="3200" b="1" dirty="0">
              <a:latin typeface="Arial Rounded MT Bold" panose="020F0704030504030204" pitchFamily="34" charset="0"/>
              <a:ea typeface="+mj-ea"/>
              <a:cs typeface="+mj-cs"/>
            </a:endParaRPr>
          </a:p>
        </p:txBody>
      </p:sp>
      <p:sp>
        <p:nvSpPr>
          <p:cNvPr id="7" name="Rectangle 2"/>
          <p:cNvSpPr>
            <a:spLocks noChangeArrowheads="1"/>
          </p:cNvSpPr>
          <p:nvPr/>
        </p:nvSpPr>
        <p:spPr bwMode="auto">
          <a:xfrm>
            <a:off x="4490045" y="216534"/>
            <a:ext cx="3199227"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Polaridad</a:t>
            </a:r>
          </a:p>
        </p:txBody>
      </p:sp>
    </p:spTree>
    <p:extLst>
      <p:ext uri="{BB962C8B-B14F-4D97-AF65-F5344CB8AC3E}">
        <p14:creationId xmlns:p14="http://schemas.microsoft.com/office/powerpoint/2010/main" val="25455281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016513" y="1611275"/>
            <a:ext cx="10146289" cy="4851870"/>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spcBef>
                <a:spcPct val="0"/>
              </a:spcBef>
            </a:pPr>
            <a:r>
              <a:rPr lang="es-MX" altLang="es-MX" sz="3200" b="1" dirty="0">
                <a:latin typeface="Arial Rounded MT Bold" panose="020F0704030504030204" pitchFamily="34" charset="0"/>
                <a:ea typeface="+mj-ea"/>
                <a:cs typeface="+mj-cs"/>
              </a:rPr>
              <a:t>En conclusión se puede decir que en las moléculas en las que el átomo central está sustituido simétricamente con átomos idénticos, como en el CO</a:t>
            </a:r>
            <a:r>
              <a:rPr lang="es-MX" altLang="es-MX" sz="3200" b="1" baseline="-25000" dirty="0">
                <a:latin typeface="Arial Rounded MT Bold" panose="020F0704030504030204" pitchFamily="34" charset="0"/>
                <a:ea typeface="+mj-ea"/>
                <a:cs typeface="+mj-cs"/>
              </a:rPr>
              <a:t>2</a:t>
            </a:r>
            <a:r>
              <a:rPr lang="es-MX" altLang="es-MX" sz="3200" b="1" dirty="0">
                <a:latin typeface="Arial Rounded MT Bold" panose="020F0704030504030204" pitchFamily="34" charset="0"/>
                <a:ea typeface="+mj-ea"/>
                <a:cs typeface="+mj-cs"/>
              </a:rPr>
              <a:t> y CCl</a:t>
            </a:r>
            <a:r>
              <a:rPr lang="es-MX" altLang="es-MX" sz="3200" b="1" baseline="-25000" dirty="0">
                <a:latin typeface="Arial Rounded MT Bold" panose="020F0704030504030204" pitchFamily="34" charset="0"/>
                <a:ea typeface="+mj-ea"/>
                <a:cs typeface="+mj-cs"/>
              </a:rPr>
              <a:t>4</a:t>
            </a:r>
            <a:r>
              <a:rPr lang="es-MX" altLang="es-MX" sz="3200" b="1" dirty="0">
                <a:latin typeface="Arial Rounded MT Bold" panose="020F0704030504030204" pitchFamily="34" charset="0"/>
                <a:ea typeface="+mj-ea"/>
                <a:cs typeface="+mj-cs"/>
              </a:rPr>
              <a:t>, no son polares. Las moléculas que sólo tienen un enlace polar, y en aquellas en las que el átomo central no está sustituido simétricamente, son polares. Para determinar la polaridad se deben tomar en cuenta las cargas formales.</a:t>
            </a:r>
          </a:p>
        </p:txBody>
      </p:sp>
      <p:sp>
        <p:nvSpPr>
          <p:cNvPr id="7" name="Rectangle 2"/>
          <p:cNvSpPr>
            <a:spLocks noChangeArrowheads="1"/>
          </p:cNvSpPr>
          <p:nvPr/>
        </p:nvSpPr>
        <p:spPr bwMode="auto">
          <a:xfrm>
            <a:off x="4490045" y="216534"/>
            <a:ext cx="3199227"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Polaridad</a:t>
            </a:r>
          </a:p>
        </p:txBody>
      </p:sp>
    </p:spTree>
    <p:extLst>
      <p:ext uri="{BB962C8B-B14F-4D97-AF65-F5344CB8AC3E}">
        <p14:creationId xmlns:p14="http://schemas.microsoft.com/office/powerpoint/2010/main" val="5468798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619186" y="2026912"/>
            <a:ext cx="9249705" cy="3688089"/>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r>
              <a:rPr lang="es-MX" sz="3200" b="1" i="1" dirty="0">
                <a:latin typeface="Arial Rounded MT Bold" panose="020F0704030504030204" pitchFamily="34" charset="0"/>
              </a:rPr>
              <a:t>Son las fuerzas de atracción que mantienen unidas a dos o más moléculas</a:t>
            </a:r>
            <a:r>
              <a:rPr lang="es-MX" sz="3200" dirty="0">
                <a:latin typeface="Arial Rounded MT Bold" panose="020F0704030504030204" pitchFamily="34" charset="0"/>
              </a:rPr>
              <a:t>. Con frecuencia se les conoce como fuerzas de Van der Waals. No son tan fuertes como las </a:t>
            </a:r>
            <a:r>
              <a:rPr lang="es-MX" sz="3200" dirty="0" err="1">
                <a:latin typeface="Arial Rounded MT Bold" panose="020F0704030504030204" pitchFamily="34" charset="0"/>
              </a:rPr>
              <a:t>intramoleculares</a:t>
            </a:r>
            <a:r>
              <a:rPr lang="es-MX" sz="3200" dirty="0">
                <a:latin typeface="Arial Rounded MT Bold" panose="020F0704030504030204" pitchFamily="34" charset="0"/>
              </a:rPr>
              <a:t> y su intensidad disminuye al aumentar la distancia entre las moléculas.</a:t>
            </a:r>
          </a:p>
        </p:txBody>
      </p:sp>
      <p:sp>
        <p:nvSpPr>
          <p:cNvPr id="7" name="Rectangle 2"/>
          <p:cNvSpPr>
            <a:spLocks noChangeArrowheads="1"/>
          </p:cNvSpPr>
          <p:nvPr/>
        </p:nvSpPr>
        <p:spPr bwMode="auto">
          <a:xfrm>
            <a:off x="2443034" y="341224"/>
            <a:ext cx="7293246"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Atracciones Intermoleculares</a:t>
            </a:r>
          </a:p>
        </p:txBody>
      </p:sp>
    </p:spTree>
    <p:extLst>
      <p:ext uri="{BB962C8B-B14F-4D97-AF65-F5344CB8AC3E}">
        <p14:creationId xmlns:p14="http://schemas.microsoft.com/office/powerpoint/2010/main" val="3369525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619186" y="2026912"/>
            <a:ext cx="9249705" cy="3688089"/>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r>
              <a:rPr lang="es-MX" sz="3200" dirty="0">
                <a:latin typeface="Arial Rounded MT Bold" panose="020F0704030504030204" pitchFamily="34" charset="0"/>
              </a:rPr>
              <a:t>Existen dos tipos de atracciones intermoleculares: </a:t>
            </a:r>
            <a:endParaRPr lang="es-MX" sz="3200" dirty="0" smtClean="0">
              <a:latin typeface="Arial Rounded MT Bold" panose="020F0704030504030204" pitchFamily="34" charset="0"/>
            </a:endParaRPr>
          </a:p>
          <a:p>
            <a:endParaRPr lang="es-MX" sz="3200" dirty="0">
              <a:latin typeface="Arial Rounded MT Bold" panose="020F0704030504030204" pitchFamily="34" charset="0"/>
            </a:endParaRPr>
          </a:p>
          <a:p>
            <a:pPr marL="457200" lvl="0" indent="-457200">
              <a:buFont typeface="Arial" panose="020B0604020202020204" pitchFamily="34" charset="0"/>
              <a:buChar char="•"/>
            </a:pPr>
            <a:r>
              <a:rPr lang="es-MX" sz="3200" dirty="0">
                <a:latin typeface="Arial Rounded MT Bold" panose="020F0704030504030204" pitchFamily="34" charset="0"/>
              </a:rPr>
              <a:t>Las atracciones </a:t>
            </a:r>
            <a:r>
              <a:rPr lang="es-MX" sz="3200" dirty="0" smtClean="0">
                <a:latin typeface="Arial Rounded MT Bold" panose="020F0704030504030204" pitchFamily="34" charset="0"/>
              </a:rPr>
              <a:t>dipolo-dipolo</a:t>
            </a:r>
          </a:p>
          <a:p>
            <a:pPr marL="457200" lvl="0" indent="-457200">
              <a:buFont typeface="Arial" panose="020B0604020202020204" pitchFamily="34" charset="0"/>
              <a:buChar char="•"/>
            </a:pPr>
            <a:r>
              <a:rPr lang="es-MX" sz="3200" dirty="0" smtClean="0">
                <a:latin typeface="Arial Rounded MT Bold" panose="020F0704030504030204" pitchFamily="34" charset="0"/>
              </a:rPr>
              <a:t>Las </a:t>
            </a:r>
            <a:r>
              <a:rPr lang="es-MX" sz="3200" dirty="0">
                <a:latin typeface="Arial Rounded MT Bold" panose="020F0704030504030204" pitchFamily="34" charset="0"/>
              </a:rPr>
              <a:t>fuerzas de London (de dispersión)</a:t>
            </a:r>
          </a:p>
          <a:p>
            <a:endParaRPr lang="es-MX" sz="3200" dirty="0">
              <a:latin typeface="Arial Rounded MT Bold" panose="020F0704030504030204" pitchFamily="34" charset="0"/>
            </a:endParaRPr>
          </a:p>
        </p:txBody>
      </p:sp>
      <p:sp>
        <p:nvSpPr>
          <p:cNvPr id="7" name="Rectangle 2"/>
          <p:cNvSpPr>
            <a:spLocks noChangeArrowheads="1"/>
          </p:cNvSpPr>
          <p:nvPr/>
        </p:nvSpPr>
        <p:spPr bwMode="auto">
          <a:xfrm>
            <a:off x="2443034" y="341224"/>
            <a:ext cx="7293246"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Atracciones Intermoleculares</a:t>
            </a:r>
          </a:p>
        </p:txBody>
      </p:sp>
    </p:spTree>
    <p:extLst>
      <p:ext uri="{BB962C8B-B14F-4D97-AF65-F5344CB8AC3E}">
        <p14:creationId xmlns:p14="http://schemas.microsoft.com/office/powerpoint/2010/main" val="15737031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Rectangle 4"/>
          <p:cNvSpPr>
            <a:spLocks noChangeArrowheads="1"/>
          </p:cNvSpPr>
          <p:nvPr/>
        </p:nvSpPr>
        <p:spPr bwMode="auto">
          <a:xfrm>
            <a:off x="2121189" y="4184656"/>
            <a:ext cx="7804728" cy="2364741"/>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endParaRPr lang="es-MX" sz="3200" dirty="0">
              <a:latin typeface="Arial Rounded MT Bold" panose="020F0704030504030204" pitchFamily="34" charset="0"/>
            </a:endParaRPr>
          </a:p>
        </p:txBody>
      </p:sp>
      <p:sp>
        <p:nvSpPr>
          <p:cNvPr id="4" name="Rectangle 4"/>
          <p:cNvSpPr>
            <a:spLocks noChangeArrowheads="1"/>
          </p:cNvSpPr>
          <p:nvPr/>
        </p:nvSpPr>
        <p:spPr bwMode="auto">
          <a:xfrm>
            <a:off x="270163" y="1174858"/>
            <a:ext cx="11762509" cy="2667636"/>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r>
              <a:rPr lang="es-MX" sz="3200" b="1" i="1" dirty="0">
                <a:latin typeface="Arial Rounded MT Bold" panose="020F0704030504030204" pitchFamily="34" charset="0"/>
              </a:rPr>
              <a:t>Atracciones dipolo-dipolo</a:t>
            </a:r>
            <a:r>
              <a:rPr lang="es-MX" sz="3200" dirty="0">
                <a:latin typeface="Arial Rounded MT Bold" panose="020F0704030504030204" pitchFamily="34" charset="0"/>
              </a:rPr>
              <a:t>.</a:t>
            </a:r>
          </a:p>
          <a:p>
            <a:r>
              <a:rPr lang="es-MX" sz="3200" dirty="0">
                <a:latin typeface="Arial Rounded MT Bold" panose="020F0704030504030204" pitchFamily="34" charset="0"/>
              </a:rPr>
              <a:t>Se presentan en moléculas que tienen enlaces covalentes polares, en las que los extremos positivos de los dipolos son atraídos a los extremos negativos de los dipolos de otras moléculas, como se ve en la figura siguiente:</a:t>
            </a:r>
          </a:p>
        </p:txBody>
      </p:sp>
      <p:sp>
        <p:nvSpPr>
          <p:cNvPr id="7" name="Rectangle 2"/>
          <p:cNvSpPr>
            <a:spLocks noChangeArrowheads="1"/>
          </p:cNvSpPr>
          <p:nvPr/>
        </p:nvSpPr>
        <p:spPr bwMode="auto">
          <a:xfrm>
            <a:off x="2443034" y="341224"/>
            <a:ext cx="7293246"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Atracciones Intermoleculares</a:t>
            </a:r>
          </a:p>
        </p:txBody>
      </p:sp>
      <p:grpSp>
        <p:nvGrpSpPr>
          <p:cNvPr id="2" name="Group 2"/>
          <p:cNvGrpSpPr>
            <a:grpSpLocks/>
          </p:cNvGrpSpPr>
          <p:nvPr/>
        </p:nvGrpSpPr>
        <p:grpSpPr bwMode="auto">
          <a:xfrm>
            <a:off x="3059691" y="4523943"/>
            <a:ext cx="2371725" cy="1579562"/>
            <a:chOff x="2328" y="10357"/>
            <a:chExt cx="3735" cy="2486"/>
          </a:xfrm>
        </p:grpSpPr>
        <p:grpSp>
          <p:nvGrpSpPr>
            <p:cNvPr id="3" name="Group 3"/>
            <p:cNvGrpSpPr>
              <a:grpSpLocks/>
            </p:cNvGrpSpPr>
            <p:nvPr/>
          </p:nvGrpSpPr>
          <p:grpSpPr bwMode="auto">
            <a:xfrm>
              <a:off x="2898" y="10357"/>
              <a:ext cx="3165" cy="902"/>
              <a:chOff x="2898" y="10357"/>
              <a:chExt cx="3165" cy="902"/>
            </a:xfrm>
          </p:grpSpPr>
          <p:grpSp>
            <p:nvGrpSpPr>
              <p:cNvPr id="68" name="Group 4"/>
              <p:cNvGrpSpPr>
                <a:grpSpLocks/>
              </p:cNvGrpSpPr>
              <p:nvPr/>
            </p:nvGrpSpPr>
            <p:grpSpPr bwMode="auto">
              <a:xfrm>
                <a:off x="2898" y="10357"/>
                <a:ext cx="1055" cy="883"/>
                <a:chOff x="5634" y="10338"/>
                <a:chExt cx="1560" cy="1303"/>
              </a:xfrm>
            </p:grpSpPr>
            <p:graphicFrame>
              <p:nvGraphicFramePr>
                <p:cNvPr id="89" name="Objeto 88"/>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7701" name="ChemSketch" r:id="rId3" imgW="1123920" imgH="916560" progId="ACD.ChemSketch.20">
                        <p:embed/>
                      </p:oleObj>
                    </mc:Choice>
                    <mc:Fallback>
                      <p:oleObj name="ChemSketch" r:id="rId3" imgW="1123920" imgH="916560" progId="ACD.ChemSketch.20">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90" name="Group 6"/>
                <p:cNvGrpSpPr>
                  <a:grpSpLocks/>
                </p:cNvGrpSpPr>
                <p:nvPr/>
              </p:nvGrpSpPr>
              <p:grpSpPr bwMode="auto">
                <a:xfrm>
                  <a:off x="5919" y="10338"/>
                  <a:ext cx="144" cy="420"/>
                  <a:chOff x="3696" y="10252"/>
                  <a:chExt cx="684" cy="868"/>
                </a:xfrm>
              </p:grpSpPr>
              <p:sp>
                <p:nvSpPr>
                  <p:cNvPr id="94" name="Freeform 7"/>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95" name="Group 8"/>
                  <p:cNvGrpSpPr>
                    <a:grpSpLocks/>
                  </p:cNvGrpSpPr>
                  <p:nvPr/>
                </p:nvGrpSpPr>
                <p:grpSpPr bwMode="auto">
                  <a:xfrm>
                    <a:off x="4038" y="10252"/>
                    <a:ext cx="342" cy="423"/>
                    <a:chOff x="4538" y="7666"/>
                    <a:chExt cx="417" cy="511"/>
                  </a:xfrm>
                </p:grpSpPr>
                <p:sp>
                  <p:nvSpPr>
                    <p:cNvPr id="96" name="Line 9"/>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7" name="Line 10"/>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91" name="Group 11"/>
                <p:cNvGrpSpPr>
                  <a:grpSpLocks/>
                </p:cNvGrpSpPr>
                <p:nvPr/>
              </p:nvGrpSpPr>
              <p:grpSpPr bwMode="auto">
                <a:xfrm>
                  <a:off x="6774" y="10366"/>
                  <a:ext cx="143" cy="392"/>
                  <a:chOff x="4779" y="10444"/>
                  <a:chExt cx="684" cy="868"/>
                </a:xfrm>
              </p:grpSpPr>
              <p:sp>
                <p:nvSpPr>
                  <p:cNvPr id="92" name="Freeform 12"/>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3" name="Line 13"/>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69" name="Group 14"/>
              <p:cNvGrpSpPr>
                <a:grpSpLocks/>
              </p:cNvGrpSpPr>
              <p:nvPr/>
            </p:nvGrpSpPr>
            <p:grpSpPr bwMode="auto">
              <a:xfrm>
                <a:off x="3953" y="10357"/>
                <a:ext cx="1055" cy="883"/>
                <a:chOff x="5634" y="10338"/>
                <a:chExt cx="1560" cy="1303"/>
              </a:xfrm>
            </p:grpSpPr>
            <p:graphicFrame>
              <p:nvGraphicFramePr>
                <p:cNvPr id="80" name="Objeto 79"/>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7702" name="ChemSketch" r:id="rId5" imgW="1123920" imgH="916560" progId="ACD.ChemSketch.20">
                        <p:embed/>
                      </p:oleObj>
                    </mc:Choice>
                    <mc:Fallback>
                      <p:oleObj name="ChemSketch" r:id="rId5" imgW="1123920" imgH="916560" progId="ACD.ChemSketch.20">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81" name="Group 16"/>
                <p:cNvGrpSpPr>
                  <a:grpSpLocks/>
                </p:cNvGrpSpPr>
                <p:nvPr/>
              </p:nvGrpSpPr>
              <p:grpSpPr bwMode="auto">
                <a:xfrm>
                  <a:off x="5919" y="10338"/>
                  <a:ext cx="144" cy="420"/>
                  <a:chOff x="3696" y="10252"/>
                  <a:chExt cx="684" cy="868"/>
                </a:xfrm>
              </p:grpSpPr>
              <p:sp>
                <p:nvSpPr>
                  <p:cNvPr id="85" name="Freeform 17"/>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86" name="Group 18"/>
                  <p:cNvGrpSpPr>
                    <a:grpSpLocks/>
                  </p:cNvGrpSpPr>
                  <p:nvPr/>
                </p:nvGrpSpPr>
                <p:grpSpPr bwMode="auto">
                  <a:xfrm>
                    <a:off x="4038" y="10252"/>
                    <a:ext cx="342" cy="423"/>
                    <a:chOff x="4538" y="7666"/>
                    <a:chExt cx="417" cy="511"/>
                  </a:xfrm>
                </p:grpSpPr>
                <p:sp>
                  <p:nvSpPr>
                    <p:cNvPr id="87" name="Line 19"/>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8" name="Line 20"/>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82" name="Group 21"/>
                <p:cNvGrpSpPr>
                  <a:grpSpLocks/>
                </p:cNvGrpSpPr>
                <p:nvPr/>
              </p:nvGrpSpPr>
              <p:grpSpPr bwMode="auto">
                <a:xfrm>
                  <a:off x="6774" y="10366"/>
                  <a:ext cx="143" cy="392"/>
                  <a:chOff x="4779" y="10444"/>
                  <a:chExt cx="684" cy="868"/>
                </a:xfrm>
              </p:grpSpPr>
              <p:sp>
                <p:nvSpPr>
                  <p:cNvPr id="83" name="Freeform 22"/>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4" name="Line 23"/>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70" name="Group 24"/>
              <p:cNvGrpSpPr>
                <a:grpSpLocks/>
              </p:cNvGrpSpPr>
              <p:nvPr/>
            </p:nvGrpSpPr>
            <p:grpSpPr bwMode="auto">
              <a:xfrm>
                <a:off x="5008" y="10376"/>
                <a:ext cx="1055" cy="883"/>
                <a:chOff x="5634" y="10338"/>
                <a:chExt cx="1560" cy="1303"/>
              </a:xfrm>
            </p:grpSpPr>
            <p:graphicFrame>
              <p:nvGraphicFramePr>
                <p:cNvPr id="71" name="Objeto 70"/>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7703" name="ChemSketch" r:id="rId7" imgW="1123920" imgH="916560" progId="ACD.ChemSketch.20">
                        <p:embed/>
                      </p:oleObj>
                    </mc:Choice>
                    <mc:Fallback>
                      <p:oleObj name="ChemSketch" r:id="rId7" imgW="1123920" imgH="916560" progId="ACD.ChemSketch.20">
                        <p:embed/>
                        <p:pic>
                          <p:nvPicPr>
                            <p:cNvPr id="0" name="Object 2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72" name="Group 26"/>
                <p:cNvGrpSpPr>
                  <a:grpSpLocks/>
                </p:cNvGrpSpPr>
                <p:nvPr/>
              </p:nvGrpSpPr>
              <p:grpSpPr bwMode="auto">
                <a:xfrm>
                  <a:off x="5919" y="10338"/>
                  <a:ext cx="144" cy="420"/>
                  <a:chOff x="3696" y="10252"/>
                  <a:chExt cx="684" cy="868"/>
                </a:xfrm>
              </p:grpSpPr>
              <p:sp>
                <p:nvSpPr>
                  <p:cNvPr id="76" name="Freeform 27"/>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77" name="Group 28"/>
                  <p:cNvGrpSpPr>
                    <a:grpSpLocks/>
                  </p:cNvGrpSpPr>
                  <p:nvPr/>
                </p:nvGrpSpPr>
                <p:grpSpPr bwMode="auto">
                  <a:xfrm>
                    <a:off x="4038" y="10252"/>
                    <a:ext cx="342" cy="423"/>
                    <a:chOff x="4538" y="7666"/>
                    <a:chExt cx="417" cy="511"/>
                  </a:xfrm>
                </p:grpSpPr>
                <p:sp>
                  <p:nvSpPr>
                    <p:cNvPr id="78" name="Line 29"/>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9" name="Line 30"/>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73" name="Group 31"/>
                <p:cNvGrpSpPr>
                  <a:grpSpLocks/>
                </p:cNvGrpSpPr>
                <p:nvPr/>
              </p:nvGrpSpPr>
              <p:grpSpPr bwMode="auto">
                <a:xfrm>
                  <a:off x="6774" y="10366"/>
                  <a:ext cx="143" cy="392"/>
                  <a:chOff x="4779" y="10444"/>
                  <a:chExt cx="684" cy="868"/>
                </a:xfrm>
              </p:grpSpPr>
              <p:sp>
                <p:nvSpPr>
                  <p:cNvPr id="74" name="Freeform 32"/>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5" name="Line 33"/>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5" name="Group 34"/>
            <p:cNvGrpSpPr>
              <a:grpSpLocks/>
            </p:cNvGrpSpPr>
            <p:nvPr/>
          </p:nvGrpSpPr>
          <p:grpSpPr bwMode="auto">
            <a:xfrm>
              <a:off x="2328" y="11077"/>
              <a:ext cx="3165" cy="902"/>
              <a:chOff x="2898" y="10357"/>
              <a:chExt cx="3165" cy="902"/>
            </a:xfrm>
          </p:grpSpPr>
          <p:grpSp>
            <p:nvGrpSpPr>
              <p:cNvPr id="38" name="Group 35"/>
              <p:cNvGrpSpPr>
                <a:grpSpLocks/>
              </p:cNvGrpSpPr>
              <p:nvPr/>
            </p:nvGrpSpPr>
            <p:grpSpPr bwMode="auto">
              <a:xfrm>
                <a:off x="2898" y="10357"/>
                <a:ext cx="1055" cy="883"/>
                <a:chOff x="5634" y="10338"/>
                <a:chExt cx="1560" cy="1303"/>
              </a:xfrm>
            </p:grpSpPr>
            <p:graphicFrame>
              <p:nvGraphicFramePr>
                <p:cNvPr id="59" name="Objeto 58"/>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7704" name="ChemSketch" r:id="rId9" imgW="1123920" imgH="916560" progId="ACD.ChemSketch.20">
                        <p:embed/>
                      </p:oleObj>
                    </mc:Choice>
                    <mc:Fallback>
                      <p:oleObj name="ChemSketch" r:id="rId9" imgW="1123920" imgH="916560" progId="ACD.ChemSketch.20">
                        <p:embed/>
                        <p:pic>
                          <p:nvPicPr>
                            <p:cNvPr id="0" name="Object 3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0" name="Group 37"/>
                <p:cNvGrpSpPr>
                  <a:grpSpLocks/>
                </p:cNvGrpSpPr>
                <p:nvPr/>
              </p:nvGrpSpPr>
              <p:grpSpPr bwMode="auto">
                <a:xfrm>
                  <a:off x="5919" y="10338"/>
                  <a:ext cx="144" cy="420"/>
                  <a:chOff x="3696" y="10252"/>
                  <a:chExt cx="684" cy="868"/>
                </a:xfrm>
              </p:grpSpPr>
              <p:sp>
                <p:nvSpPr>
                  <p:cNvPr id="64" name="Freeform 38"/>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65" name="Group 39"/>
                  <p:cNvGrpSpPr>
                    <a:grpSpLocks/>
                  </p:cNvGrpSpPr>
                  <p:nvPr/>
                </p:nvGrpSpPr>
                <p:grpSpPr bwMode="auto">
                  <a:xfrm>
                    <a:off x="4038" y="10252"/>
                    <a:ext cx="342" cy="423"/>
                    <a:chOff x="4538" y="7666"/>
                    <a:chExt cx="417" cy="511"/>
                  </a:xfrm>
                </p:grpSpPr>
                <p:sp>
                  <p:nvSpPr>
                    <p:cNvPr id="66" name="Line 40"/>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7" name="Line 41"/>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61" name="Group 42"/>
                <p:cNvGrpSpPr>
                  <a:grpSpLocks/>
                </p:cNvGrpSpPr>
                <p:nvPr/>
              </p:nvGrpSpPr>
              <p:grpSpPr bwMode="auto">
                <a:xfrm>
                  <a:off x="6774" y="10366"/>
                  <a:ext cx="143" cy="392"/>
                  <a:chOff x="4779" y="10444"/>
                  <a:chExt cx="684" cy="868"/>
                </a:xfrm>
              </p:grpSpPr>
              <p:sp>
                <p:nvSpPr>
                  <p:cNvPr id="62" name="Freeform 43"/>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3" name="Line 44"/>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39" name="Group 45"/>
              <p:cNvGrpSpPr>
                <a:grpSpLocks/>
              </p:cNvGrpSpPr>
              <p:nvPr/>
            </p:nvGrpSpPr>
            <p:grpSpPr bwMode="auto">
              <a:xfrm>
                <a:off x="3953" y="10357"/>
                <a:ext cx="1055" cy="883"/>
                <a:chOff x="5634" y="10338"/>
                <a:chExt cx="1560" cy="1303"/>
              </a:xfrm>
            </p:grpSpPr>
            <p:graphicFrame>
              <p:nvGraphicFramePr>
                <p:cNvPr id="50" name="Objeto 49"/>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7705" name="ChemSketch" r:id="rId11" imgW="1123920" imgH="916560" progId="ACD.ChemSketch.20">
                        <p:embed/>
                      </p:oleObj>
                    </mc:Choice>
                    <mc:Fallback>
                      <p:oleObj name="ChemSketch" r:id="rId11" imgW="1123920" imgH="916560" progId="ACD.ChemSketch.20">
                        <p:embed/>
                        <p:pic>
                          <p:nvPicPr>
                            <p:cNvPr id="0" name="Object 4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51" name="Group 47"/>
                <p:cNvGrpSpPr>
                  <a:grpSpLocks/>
                </p:cNvGrpSpPr>
                <p:nvPr/>
              </p:nvGrpSpPr>
              <p:grpSpPr bwMode="auto">
                <a:xfrm>
                  <a:off x="5919" y="10338"/>
                  <a:ext cx="144" cy="420"/>
                  <a:chOff x="3696" y="10252"/>
                  <a:chExt cx="684" cy="868"/>
                </a:xfrm>
              </p:grpSpPr>
              <p:sp>
                <p:nvSpPr>
                  <p:cNvPr id="55" name="Freeform 48"/>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56" name="Group 49"/>
                  <p:cNvGrpSpPr>
                    <a:grpSpLocks/>
                  </p:cNvGrpSpPr>
                  <p:nvPr/>
                </p:nvGrpSpPr>
                <p:grpSpPr bwMode="auto">
                  <a:xfrm>
                    <a:off x="4038" y="10252"/>
                    <a:ext cx="342" cy="423"/>
                    <a:chOff x="4538" y="7666"/>
                    <a:chExt cx="417" cy="511"/>
                  </a:xfrm>
                </p:grpSpPr>
                <p:sp>
                  <p:nvSpPr>
                    <p:cNvPr id="57" name="Line 50"/>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8" name="Line 51"/>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52" name="Group 52"/>
                <p:cNvGrpSpPr>
                  <a:grpSpLocks/>
                </p:cNvGrpSpPr>
                <p:nvPr/>
              </p:nvGrpSpPr>
              <p:grpSpPr bwMode="auto">
                <a:xfrm>
                  <a:off x="6774" y="10366"/>
                  <a:ext cx="143" cy="392"/>
                  <a:chOff x="4779" y="10444"/>
                  <a:chExt cx="684" cy="868"/>
                </a:xfrm>
              </p:grpSpPr>
              <p:sp>
                <p:nvSpPr>
                  <p:cNvPr id="53" name="Freeform 53"/>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4" name="Line 54"/>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40" name="Group 55"/>
              <p:cNvGrpSpPr>
                <a:grpSpLocks/>
              </p:cNvGrpSpPr>
              <p:nvPr/>
            </p:nvGrpSpPr>
            <p:grpSpPr bwMode="auto">
              <a:xfrm>
                <a:off x="5008" y="10376"/>
                <a:ext cx="1055" cy="883"/>
                <a:chOff x="5634" y="10338"/>
                <a:chExt cx="1560" cy="1303"/>
              </a:xfrm>
            </p:grpSpPr>
            <p:graphicFrame>
              <p:nvGraphicFramePr>
                <p:cNvPr id="41" name="Objeto 40"/>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7706" name="ChemSketch" r:id="rId13" imgW="1123920" imgH="916560" progId="ACD.ChemSketch.20">
                        <p:embed/>
                      </p:oleObj>
                    </mc:Choice>
                    <mc:Fallback>
                      <p:oleObj name="ChemSketch" r:id="rId13" imgW="1123920" imgH="916560" progId="ACD.ChemSketch.20">
                        <p:embed/>
                        <p:pic>
                          <p:nvPicPr>
                            <p:cNvPr id="0" name="Object 5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42" name="Group 57"/>
                <p:cNvGrpSpPr>
                  <a:grpSpLocks/>
                </p:cNvGrpSpPr>
                <p:nvPr/>
              </p:nvGrpSpPr>
              <p:grpSpPr bwMode="auto">
                <a:xfrm>
                  <a:off x="5919" y="10338"/>
                  <a:ext cx="144" cy="420"/>
                  <a:chOff x="3696" y="10252"/>
                  <a:chExt cx="684" cy="868"/>
                </a:xfrm>
              </p:grpSpPr>
              <p:sp>
                <p:nvSpPr>
                  <p:cNvPr id="46" name="Freeform 58"/>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47" name="Group 59"/>
                  <p:cNvGrpSpPr>
                    <a:grpSpLocks/>
                  </p:cNvGrpSpPr>
                  <p:nvPr/>
                </p:nvGrpSpPr>
                <p:grpSpPr bwMode="auto">
                  <a:xfrm>
                    <a:off x="4038" y="10252"/>
                    <a:ext cx="342" cy="423"/>
                    <a:chOff x="4538" y="7666"/>
                    <a:chExt cx="417" cy="511"/>
                  </a:xfrm>
                </p:grpSpPr>
                <p:sp>
                  <p:nvSpPr>
                    <p:cNvPr id="48" name="Line 60"/>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9" name="Line 61"/>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43" name="Group 62"/>
                <p:cNvGrpSpPr>
                  <a:grpSpLocks/>
                </p:cNvGrpSpPr>
                <p:nvPr/>
              </p:nvGrpSpPr>
              <p:grpSpPr bwMode="auto">
                <a:xfrm>
                  <a:off x="6774" y="10366"/>
                  <a:ext cx="143" cy="392"/>
                  <a:chOff x="4779" y="10444"/>
                  <a:chExt cx="684" cy="868"/>
                </a:xfrm>
              </p:grpSpPr>
              <p:sp>
                <p:nvSpPr>
                  <p:cNvPr id="44" name="Freeform 63"/>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5" name="Line 64"/>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6" name="Group 65"/>
            <p:cNvGrpSpPr>
              <a:grpSpLocks/>
            </p:cNvGrpSpPr>
            <p:nvPr/>
          </p:nvGrpSpPr>
          <p:grpSpPr bwMode="auto">
            <a:xfrm>
              <a:off x="2898" y="11941"/>
              <a:ext cx="3165" cy="902"/>
              <a:chOff x="2898" y="10357"/>
              <a:chExt cx="3165" cy="902"/>
            </a:xfrm>
          </p:grpSpPr>
          <p:grpSp>
            <p:nvGrpSpPr>
              <p:cNvPr id="8" name="Group 66"/>
              <p:cNvGrpSpPr>
                <a:grpSpLocks/>
              </p:cNvGrpSpPr>
              <p:nvPr/>
            </p:nvGrpSpPr>
            <p:grpSpPr bwMode="auto">
              <a:xfrm>
                <a:off x="2898" y="10357"/>
                <a:ext cx="1055" cy="883"/>
                <a:chOff x="5634" y="10338"/>
                <a:chExt cx="1560" cy="1303"/>
              </a:xfrm>
            </p:grpSpPr>
            <p:graphicFrame>
              <p:nvGraphicFramePr>
                <p:cNvPr id="29" name="Objeto 28"/>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7707" name="ChemSketch" r:id="rId15" imgW="1123920" imgH="916560" progId="ACD.ChemSketch.20">
                        <p:embed/>
                      </p:oleObj>
                    </mc:Choice>
                    <mc:Fallback>
                      <p:oleObj name="ChemSketch" r:id="rId15" imgW="1123920" imgH="916560" progId="ACD.ChemSketch.20">
                        <p:embed/>
                        <p:pic>
                          <p:nvPicPr>
                            <p:cNvPr id="0" name="Object 6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0" name="Group 68"/>
                <p:cNvGrpSpPr>
                  <a:grpSpLocks/>
                </p:cNvGrpSpPr>
                <p:nvPr/>
              </p:nvGrpSpPr>
              <p:grpSpPr bwMode="auto">
                <a:xfrm>
                  <a:off x="5919" y="10338"/>
                  <a:ext cx="144" cy="420"/>
                  <a:chOff x="3696" y="10252"/>
                  <a:chExt cx="684" cy="868"/>
                </a:xfrm>
              </p:grpSpPr>
              <p:sp>
                <p:nvSpPr>
                  <p:cNvPr id="34" name="Freeform 69"/>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35" name="Group 70"/>
                  <p:cNvGrpSpPr>
                    <a:grpSpLocks/>
                  </p:cNvGrpSpPr>
                  <p:nvPr/>
                </p:nvGrpSpPr>
                <p:grpSpPr bwMode="auto">
                  <a:xfrm>
                    <a:off x="4038" y="10252"/>
                    <a:ext cx="342" cy="423"/>
                    <a:chOff x="4538" y="7666"/>
                    <a:chExt cx="417" cy="511"/>
                  </a:xfrm>
                </p:grpSpPr>
                <p:sp>
                  <p:nvSpPr>
                    <p:cNvPr id="36" name="Line 71"/>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7" name="Line 72"/>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31" name="Group 73"/>
                <p:cNvGrpSpPr>
                  <a:grpSpLocks/>
                </p:cNvGrpSpPr>
                <p:nvPr/>
              </p:nvGrpSpPr>
              <p:grpSpPr bwMode="auto">
                <a:xfrm>
                  <a:off x="6774" y="10366"/>
                  <a:ext cx="143" cy="392"/>
                  <a:chOff x="4779" y="10444"/>
                  <a:chExt cx="684" cy="868"/>
                </a:xfrm>
              </p:grpSpPr>
              <p:sp>
                <p:nvSpPr>
                  <p:cNvPr id="32" name="Freeform 74"/>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3" name="Line 75"/>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9" name="Group 76"/>
              <p:cNvGrpSpPr>
                <a:grpSpLocks/>
              </p:cNvGrpSpPr>
              <p:nvPr/>
            </p:nvGrpSpPr>
            <p:grpSpPr bwMode="auto">
              <a:xfrm>
                <a:off x="3953" y="10357"/>
                <a:ext cx="1055" cy="883"/>
                <a:chOff x="5634" y="10338"/>
                <a:chExt cx="1560" cy="1303"/>
              </a:xfrm>
            </p:grpSpPr>
            <p:graphicFrame>
              <p:nvGraphicFramePr>
                <p:cNvPr id="20" name="Objeto 19"/>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7708" name="ChemSketch" r:id="rId17" imgW="1123920" imgH="916560" progId="ACD.ChemSketch.20">
                        <p:embed/>
                      </p:oleObj>
                    </mc:Choice>
                    <mc:Fallback>
                      <p:oleObj name="ChemSketch" r:id="rId17" imgW="1123920" imgH="916560" progId="ACD.ChemSketch.20">
                        <p:embed/>
                        <p:pic>
                          <p:nvPicPr>
                            <p:cNvPr id="0" name="Object 7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21" name="Group 78"/>
                <p:cNvGrpSpPr>
                  <a:grpSpLocks/>
                </p:cNvGrpSpPr>
                <p:nvPr/>
              </p:nvGrpSpPr>
              <p:grpSpPr bwMode="auto">
                <a:xfrm>
                  <a:off x="5919" y="10338"/>
                  <a:ext cx="144" cy="420"/>
                  <a:chOff x="3696" y="10252"/>
                  <a:chExt cx="684" cy="868"/>
                </a:xfrm>
              </p:grpSpPr>
              <p:sp>
                <p:nvSpPr>
                  <p:cNvPr id="25" name="Freeform 79"/>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26" name="Group 80"/>
                  <p:cNvGrpSpPr>
                    <a:grpSpLocks/>
                  </p:cNvGrpSpPr>
                  <p:nvPr/>
                </p:nvGrpSpPr>
                <p:grpSpPr bwMode="auto">
                  <a:xfrm>
                    <a:off x="4038" y="10252"/>
                    <a:ext cx="342" cy="423"/>
                    <a:chOff x="4538" y="7666"/>
                    <a:chExt cx="417" cy="511"/>
                  </a:xfrm>
                </p:grpSpPr>
                <p:sp>
                  <p:nvSpPr>
                    <p:cNvPr id="27" name="Line 81"/>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8" name="Line 82"/>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22" name="Group 83"/>
                <p:cNvGrpSpPr>
                  <a:grpSpLocks/>
                </p:cNvGrpSpPr>
                <p:nvPr/>
              </p:nvGrpSpPr>
              <p:grpSpPr bwMode="auto">
                <a:xfrm>
                  <a:off x="6774" y="10366"/>
                  <a:ext cx="143" cy="392"/>
                  <a:chOff x="4779" y="10444"/>
                  <a:chExt cx="684" cy="868"/>
                </a:xfrm>
              </p:grpSpPr>
              <p:sp>
                <p:nvSpPr>
                  <p:cNvPr id="23" name="Freeform 84"/>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4" name="Line 85"/>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0" name="Group 86"/>
              <p:cNvGrpSpPr>
                <a:grpSpLocks/>
              </p:cNvGrpSpPr>
              <p:nvPr/>
            </p:nvGrpSpPr>
            <p:grpSpPr bwMode="auto">
              <a:xfrm>
                <a:off x="5008" y="10376"/>
                <a:ext cx="1055" cy="883"/>
                <a:chOff x="5634" y="10338"/>
                <a:chExt cx="1560" cy="1303"/>
              </a:xfrm>
            </p:grpSpPr>
            <p:graphicFrame>
              <p:nvGraphicFramePr>
                <p:cNvPr id="11" name="Objeto 10"/>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7709" name="ChemSketch" r:id="rId19" imgW="1123920" imgH="916560" progId="ACD.ChemSketch.20">
                        <p:embed/>
                      </p:oleObj>
                    </mc:Choice>
                    <mc:Fallback>
                      <p:oleObj name="ChemSketch" r:id="rId19" imgW="1123920" imgH="916560" progId="ACD.ChemSketch.20">
                        <p:embed/>
                        <p:pic>
                          <p:nvPicPr>
                            <p:cNvPr id="0" name="Object 87"/>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2" name="Group 88"/>
                <p:cNvGrpSpPr>
                  <a:grpSpLocks/>
                </p:cNvGrpSpPr>
                <p:nvPr/>
              </p:nvGrpSpPr>
              <p:grpSpPr bwMode="auto">
                <a:xfrm>
                  <a:off x="5919" y="10338"/>
                  <a:ext cx="144" cy="420"/>
                  <a:chOff x="3696" y="10252"/>
                  <a:chExt cx="684" cy="868"/>
                </a:xfrm>
              </p:grpSpPr>
              <p:sp>
                <p:nvSpPr>
                  <p:cNvPr id="16" name="Freeform 89"/>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7" name="Group 90"/>
                  <p:cNvGrpSpPr>
                    <a:grpSpLocks/>
                  </p:cNvGrpSpPr>
                  <p:nvPr/>
                </p:nvGrpSpPr>
                <p:grpSpPr bwMode="auto">
                  <a:xfrm>
                    <a:off x="4038" y="10252"/>
                    <a:ext cx="342" cy="423"/>
                    <a:chOff x="4538" y="7666"/>
                    <a:chExt cx="417" cy="511"/>
                  </a:xfrm>
                </p:grpSpPr>
                <p:sp>
                  <p:nvSpPr>
                    <p:cNvPr id="18" name="Line 91"/>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Line 92"/>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3" name="Group 93"/>
                <p:cNvGrpSpPr>
                  <a:grpSpLocks/>
                </p:cNvGrpSpPr>
                <p:nvPr/>
              </p:nvGrpSpPr>
              <p:grpSpPr bwMode="auto">
                <a:xfrm>
                  <a:off x="6774" y="10366"/>
                  <a:ext cx="143" cy="392"/>
                  <a:chOff x="4779" y="10444"/>
                  <a:chExt cx="684" cy="868"/>
                </a:xfrm>
              </p:grpSpPr>
              <p:sp>
                <p:nvSpPr>
                  <p:cNvPr id="14" name="Freeform 94"/>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 name="Line 95"/>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grpSp>
        <p:nvGrpSpPr>
          <p:cNvPr id="98" name="Group 96"/>
          <p:cNvGrpSpPr>
            <a:grpSpLocks/>
          </p:cNvGrpSpPr>
          <p:nvPr/>
        </p:nvGrpSpPr>
        <p:grpSpPr bwMode="auto">
          <a:xfrm>
            <a:off x="6023553" y="4523943"/>
            <a:ext cx="2873375" cy="1724025"/>
            <a:chOff x="3468" y="873"/>
            <a:chExt cx="5734" cy="3552"/>
          </a:xfrm>
        </p:grpSpPr>
        <p:grpSp>
          <p:nvGrpSpPr>
            <p:cNvPr id="99" name="Group 97"/>
            <p:cNvGrpSpPr>
              <a:grpSpLocks/>
            </p:cNvGrpSpPr>
            <p:nvPr/>
          </p:nvGrpSpPr>
          <p:grpSpPr bwMode="auto">
            <a:xfrm>
              <a:off x="3468" y="1196"/>
              <a:ext cx="1500" cy="1414"/>
              <a:chOff x="5355" y="3241"/>
              <a:chExt cx="1500" cy="1414"/>
            </a:xfrm>
          </p:grpSpPr>
          <p:graphicFrame>
            <p:nvGraphicFramePr>
              <p:cNvPr id="171" name="Objeto 170"/>
              <p:cNvGraphicFramePr>
                <a:graphicFrameLocks noChangeAspect="1"/>
              </p:cNvGraphicFramePr>
              <p:nvPr/>
            </p:nvGraphicFramePr>
            <p:xfrm>
              <a:off x="5355" y="3290"/>
              <a:ext cx="1500" cy="1365"/>
            </p:xfrm>
            <a:graphic>
              <a:graphicData uri="http://schemas.openxmlformats.org/presentationml/2006/ole">
                <mc:AlternateContent xmlns:mc="http://schemas.openxmlformats.org/markup-compatibility/2006">
                  <mc:Choice xmlns:v="urn:schemas-microsoft-com:vml" Requires="v">
                    <p:oleObj spid="_x0000_s137710" name="ChemSketch" r:id="rId21" imgW="1080360" imgH="981000" progId="ACD.ChemSketch.20">
                      <p:embed/>
                    </p:oleObj>
                  </mc:Choice>
                  <mc:Fallback>
                    <p:oleObj name="ChemSketch" r:id="rId21" imgW="1080360" imgH="981000" progId="ACD.ChemSketch.20">
                      <p:embed/>
                      <p:pic>
                        <p:nvPicPr>
                          <p:cNvPr id="0" name="Object 98"/>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355" y="3290"/>
                            <a:ext cx="1500" cy="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72" name="Group 99"/>
              <p:cNvGrpSpPr>
                <a:grpSpLocks/>
              </p:cNvGrpSpPr>
              <p:nvPr/>
            </p:nvGrpSpPr>
            <p:grpSpPr bwMode="auto">
              <a:xfrm>
                <a:off x="5691" y="3241"/>
                <a:ext cx="838" cy="779"/>
                <a:chOff x="2043" y="3241"/>
                <a:chExt cx="838" cy="779"/>
              </a:xfrm>
            </p:grpSpPr>
            <p:grpSp>
              <p:nvGrpSpPr>
                <p:cNvPr id="173" name="Group 100"/>
                <p:cNvGrpSpPr>
                  <a:grpSpLocks/>
                </p:cNvGrpSpPr>
                <p:nvPr/>
              </p:nvGrpSpPr>
              <p:grpSpPr bwMode="auto">
                <a:xfrm>
                  <a:off x="2784" y="3241"/>
                  <a:ext cx="97" cy="285"/>
                  <a:chOff x="3696" y="10252"/>
                  <a:chExt cx="684" cy="868"/>
                </a:xfrm>
              </p:grpSpPr>
              <p:sp>
                <p:nvSpPr>
                  <p:cNvPr id="177" name="Freeform 101"/>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78" name="Group 102"/>
                  <p:cNvGrpSpPr>
                    <a:grpSpLocks/>
                  </p:cNvGrpSpPr>
                  <p:nvPr/>
                </p:nvGrpSpPr>
                <p:grpSpPr bwMode="auto">
                  <a:xfrm>
                    <a:off x="4038" y="10252"/>
                    <a:ext cx="342" cy="423"/>
                    <a:chOff x="4538" y="7666"/>
                    <a:chExt cx="417" cy="511"/>
                  </a:xfrm>
                </p:grpSpPr>
                <p:sp>
                  <p:nvSpPr>
                    <p:cNvPr id="179" name="Line 103"/>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80" name="Line 104"/>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74" name="Group 105"/>
                <p:cNvGrpSpPr>
                  <a:grpSpLocks/>
                </p:cNvGrpSpPr>
                <p:nvPr/>
              </p:nvGrpSpPr>
              <p:grpSpPr bwMode="auto">
                <a:xfrm>
                  <a:off x="2043" y="3754"/>
                  <a:ext cx="97" cy="266"/>
                  <a:chOff x="4779" y="10444"/>
                  <a:chExt cx="684" cy="868"/>
                </a:xfrm>
              </p:grpSpPr>
              <p:sp>
                <p:nvSpPr>
                  <p:cNvPr id="175" name="Freeform 106"/>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6" name="Line 107"/>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100" name="Group 108"/>
            <p:cNvGrpSpPr>
              <a:grpSpLocks/>
            </p:cNvGrpSpPr>
            <p:nvPr/>
          </p:nvGrpSpPr>
          <p:grpSpPr bwMode="auto">
            <a:xfrm>
              <a:off x="3468" y="2386"/>
              <a:ext cx="1500" cy="1414"/>
              <a:chOff x="5355" y="3241"/>
              <a:chExt cx="1500" cy="1414"/>
            </a:xfrm>
          </p:grpSpPr>
          <p:graphicFrame>
            <p:nvGraphicFramePr>
              <p:cNvPr id="161" name="Objeto 160"/>
              <p:cNvGraphicFramePr>
                <a:graphicFrameLocks noChangeAspect="1"/>
              </p:cNvGraphicFramePr>
              <p:nvPr/>
            </p:nvGraphicFramePr>
            <p:xfrm>
              <a:off x="5355" y="3290"/>
              <a:ext cx="1500" cy="1365"/>
            </p:xfrm>
            <a:graphic>
              <a:graphicData uri="http://schemas.openxmlformats.org/presentationml/2006/ole">
                <mc:AlternateContent xmlns:mc="http://schemas.openxmlformats.org/markup-compatibility/2006">
                  <mc:Choice xmlns:v="urn:schemas-microsoft-com:vml" Requires="v">
                    <p:oleObj spid="_x0000_s137711" name="ChemSketch" r:id="rId23" imgW="1080360" imgH="981000" progId="ACD.ChemSketch.20">
                      <p:embed/>
                    </p:oleObj>
                  </mc:Choice>
                  <mc:Fallback>
                    <p:oleObj name="ChemSketch" r:id="rId23" imgW="1080360" imgH="981000" progId="ACD.ChemSketch.20">
                      <p:embed/>
                      <p:pic>
                        <p:nvPicPr>
                          <p:cNvPr id="0" name="Object 109"/>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355" y="3290"/>
                            <a:ext cx="1500" cy="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62" name="Group 110"/>
              <p:cNvGrpSpPr>
                <a:grpSpLocks/>
              </p:cNvGrpSpPr>
              <p:nvPr/>
            </p:nvGrpSpPr>
            <p:grpSpPr bwMode="auto">
              <a:xfrm>
                <a:off x="5691" y="3241"/>
                <a:ext cx="838" cy="779"/>
                <a:chOff x="2043" y="3241"/>
                <a:chExt cx="838" cy="779"/>
              </a:xfrm>
            </p:grpSpPr>
            <p:grpSp>
              <p:nvGrpSpPr>
                <p:cNvPr id="163" name="Group 111"/>
                <p:cNvGrpSpPr>
                  <a:grpSpLocks/>
                </p:cNvGrpSpPr>
                <p:nvPr/>
              </p:nvGrpSpPr>
              <p:grpSpPr bwMode="auto">
                <a:xfrm>
                  <a:off x="2784" y="3241"/>
                  <a:ext cx="97" cy="285"/>
                  <a:chOff x="3696" y="10252"/>
                  <a:chExt cx="684" cy="868"/>
                </a:xfrm>
              </p:grpSpPr>
              <p:sp>
                <p:nvSpPr>
                  <p:cNvPr id="167" name="Freeform 112"/>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68" name="Group 113"/>
                  <p:cNvGrpSpPr>
                    <a:grpSpLocks/>
                  </p:cNvGrpSpPr>
                  <p:nvPr/>
                </p:nvGrpSpPr>
                <p:grpSpPr bwMode="auto">
                  <a:xfrm>
                    <a:off x="4038" y="10252"/>
                    <a:ext cx="342" cy="423"/>
                    <a:chOff x="4538" y="7666"/>
                    <a:chExt cx="417" cy="511"/>
                  </a:xfrm>
                </p:grpSpPr>
                <p:sp>
                  <p:nvSpPr>
                    <p:cNvPr id="169" name="Line 114"/>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0" name="Line 115"/>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64" name="Group 116"/>
                <p:cNvGrpSpPr>
                  <a:grpSpLocks/>
                </p:cNvGrpSpPr>
                <p:nvPr/>
              </p:nvGrpSpPr>
              <p:grpSpPr bwMode="auto">
                <a:xfrm>
                  <a:off x="2043" y="3754"/>
                  <a:ext cx="97" cy="266"/>
                  <a:chOff x="4779" y="10444"/>
                  <a:chExt cx="684" cy="868"/>
                </a:xfrm>
              </p:grpSpPr>
              <p:sp>
                <p:nvSpPr>
                  <p:cNvPr id="165" name="Freeform 117"/>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6" name="Line 118"/>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101" name="Group 119"/>
            <p:cNvGrpSpPr>
              <a:grpSpLocks/>
            </p:cNvGrpSpPr>
            <p:nvPr/>
          </p:nvGrpSpPr>
          <p:grpSpPr bwMode="auto">
            <a:xfrm>
              <a:off x="4786" y="1709"/>
              <a:ext cx="1515" cy="1320"/>
              <a:chOff x="5463" y="1746"/>
              <a:chExt cx="1515" cy="1320"/>
            </a:xfrm>
          </p:grpSpPr>
          <p:graphicFrame>
            <p:nvGraphicFramePr>
              <p:cNvPr id="152" name="Objeto 151"/>
              <p:cNvGraphicFramePr>
                <a:graphicFrameLocks noChangeAspect="1"/>
              </p:cNvGraphicFramePr>
              <p:nvPr/>
            </p:nvGraphicFramePr>
            <p:xfrm>
              <a:off x="5463" y="1746"/>
              <a:ext cx="1515" cy="1320"/>
            </p:xfrm>
            <a:graphic>
              <a:graphicData uri="http://schemas.openxmlformats.org/presentationml/2006/ole">
                <mc:AlternateContent xmlns:mc="http://schemas.openxmlformats.org/markup-compatibility/2006">
                  <mc:Choice xmlns:v="urn:schemas-microsoft-com:vml" Requires="v">
                    <p:oleObj spid="_x0000_s137712" name="ChemSketch" r:id="rId25" imgW="1091160" imgH="948600" progId="ACD.ChemSketch.20">
                      <p:embed/>
                    </p:oleObj>
                  </mc:Choice>
                  <mc:Fallback>
                    <p:oleObj name="ChemSketch" r:id="rId25" imgW="1091160" imgH="948600" progId="ACD.ChemSketch.20">
                      <p:embed/>
                      <p:pic>
                        <p:nvPicPr>
                          <p:cNvPr id="0" name="Object 120"/>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463" y="1746"/>
                            <a:ext cx="1515" cy="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53" name="Group 121"/>
              <p:cNvGrpSpPr>
                <a:grpSpLocks/>
              </p:cNvGrpSpPr>
              <p:nvPr/>
            </p:nvGrpSpPr>
            <p:grpSpPr bwMode="auto">
              <a:xfrm>
                <a:off x="6609" y="2164"/>
                <a:ext cx="97" cy="285"/>
                <a:chOff x="3696" y="10252"/>
                <a:chExt cx="684" cy="868"/>
              </a:xfrm>
            </p:grpSpPr>
            <p:sp>
              <p:nvSpPr>
                <p:cNvPr id="157" name="Freeform 122"/>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58" name="Group 123"/>
                <p:cNvGrpSpPr>
                  <a:grpSpLocks/>
                </p:cNvGrpSpPr>
                <p:nvPr/>
              </p:nvGrpSpPr>
              <p:grpSpPr bwMode="auto">
                <a:xfrm>
                  <a:off x="4038" y="10252"/>
                  <a:ext cx="342" cy="423"/>
                  <a:chOff x="4538" y="7666"/>
                  <a:chExt cx="417" cy="511"/>
                </a:xfrm>
              </p:grpSpPr>
              <p:sp>
                <p:nvSpPr>
                  <p:cNvPr id="159" name="Line 124"/>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0" name="Line 125"/>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54" name="Group 126"/>
              <p:cNvGrpSpPr>
                <a:grpSpLocks/>
              </p:cNvGrpSpPr>
              <p:nvPr/>
            </p:nvGrpSpPr>
            <p:grpSpPr bwMode="auto">
              <a:xfrm>
                <a:off x="5862" y="1866"/>
                <a:ext cx="97" cy="266"/>
                <a:chOff x="4779" y="10444"/>
                <a:chExt cx="684" cy="868"/>
              </a:xfrm>
            </p:grpSpPr>
            <p:sp>
              <p:nvSpPr>
                <p:cNvPr id="155" name="Freeform 127"/>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6" name="Line 128"/>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02" name="Group 129"/>
            <p:cNvGrpSpPr>
              <a:grpSpLocks/>
            </p:cNvGrpSpPr>
            <p:nvPr/>
          </p:nvGrpSpPr>
          <p:grpSpPr bwMode="auto">
            <a:xfrm>
              <a:off x="5686" y="873"/>
              <a:ext cx="1470" cy="1473"/>
              <a:chOff x="2500" y="3575"/>
              <a:chExt cx="1470" cy="1473"/>
            </a:xfrm>
          </p:grpSpPr>
          <p:graphicFrame>
            <p:nvGraphicFramePr>
              <p:cNvPr id="143" name="Objeto 142"/>
              <p:cNvGraphicFramePr>
                <a:graphicFrameLocks noChangeAspect="1"/>
              </p:cNvGraphicFramePr>
              <p:nvPr/>
            </p:nvGraphicFramePr>
            <p:xfrm>
              <a:off x="2500" y="3638"/>
              <a:ext cx="1470" cy="1410"/>
            </p:xfrm>
            <a:graphic>
              <a:graphicData uri="http://schemas.openxmlformats.org/presentationml/2006/ole">
                <mc:AlternateContent xmlns:mc="http://schemas.openxmlformats.org/markup-compatibility/2006">
                  <mc:Choice xmlns:v="urn:schemas-microsoft-com:vml" Requires="v">
                    <p:oleObj spid="_x0000_s137713" name="ChemSketch" r:id="rId27" imgW="1058760" imgH="1013400" progId="ACD.ChemSketch.20">
                      <p:embed/>
                    </p:oleObj>
                  </mc:Choice>
                  <mc:Fallback>
                    <p:oleObj name="ChemSketch" r:id="rId27" imgW="1058760" imgH="1013400" progId="ACD.ChemSketch.20">
                      <p:embed/>
                      <p:pic>
                        <p:nvPicPr>
                          <p:cNvPr id="0" name="Object 130"/>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2500" y="3638"/>
                            <a:ext cx="1470" cy="1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44" name="Group 131"/>
              <p:cNvGrpSpPr>
                <a:grpSpLocks/>
              </p:cNvGrpSpPr>
              <p:nvPr/>
            </p:nvGrpSpPr>
            <p:grpSpPr bwMode="auto">
              <a:xfrm>
                <a:off x="3582" y="4096"/>
                <a:ext cx="97" cy="266"/>
                <a:chOff x="4779" y="10444"/>
                <a:chExt cx="684" cy="868"/>
              </a:xfrm>
            </p:grpSpPr>
            <p:sp>
              <p:nvSpPr>
                <p:cNvPr id="150" name="Freeform 132"/>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 name="Line 133"/>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nvGrpSpPr>
              <p:cNvPr id="145" name="Group 134"/>
              <p:cNvGrpSpPr>
                <a:grpSpLocks/>
              </p:cNvGrpSpPr>
              <p:nvPr/>
            </p:nvGrpSpPr>
            <p:grpSpPr bwMode="auto">
              <a:xfrm>
                <a:off x="2841" y="3575"/>
                <a:ext cx="97" cy="285"/>
                <a:chOff x="3696" y="10252"/>
                <a:chExt cx="684" cy="868"/>
              </a:xfrm>
            </p:grpSpPr>
            <p:sp>
              <p:nvSpPr>
                <p:cNvPr id="146" name="Freeform 135"/>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47" name="Group 136"/>
                <p:cNvGrpSpPr>
                  <a:grpSpLocks/>
                </p:cNvGrpSpPr>
                <p:nvPr/>
              </p:nvGrpSpPr>
              <p:grpSpPr bwMode="auto">
                <a:xfrm>
                  <a:off x="4038" y="10252"/>
                  <a:ext cx="342" cy="423"/>
                  <a:chOff x="4538" y="7666"/>
                  <a:chExt cx="417" cy="511"/>
                </a:xfrm>
              </p:grpSpPr>
              <p:sp>
                <p:nvSpPr>
                  <p:cNvPr id="148" name="Line 137"/>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9" name="Line 138"/>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103" name="Group 139"/>
            <p:cNvGrpSpPr>
              <a:grpSpLocks/>
            </p:cNvGrpSpPr>
            <p:nvPr/>
          </p:nvGrpSpPr>
          <p:grpSpPr bwMode="auto">
            <a:xfrm>
              <a:off x="4642" y="2958"/>
              <a:ext cx="1545" cy="1260"/>
              <a:chOff x="1701" y="5055"/>
              <a:chExt cx="1545" cy="1260"/>
            </a:xfrm>
          </p:grpSpPr>
          <p:graphicFrame>
            <p:nvGraphicFramePr>
              <p:cNvPr id="134" name="Objeto 133"/>
              <p:cNvGraphicFramePr>
                <a:graphicFrameLocks noChangeAspect="1"/>
              </p:cNvGraphicFramePr>
              <p:nvPr/>
            </p:nvGraphicFramePr>
            <p:xfrm>
              <a:off x="1701" y="5055"/>
              <a:ext cx="1545" cy="1260"/>
            </p:xfrm>
            <a:graphic>
              <a:graphicData uri="http://schemas.openxmlformats.org/presentationml/2006/ole">
                <mc:AlternateContent xmlns:mc="http://schemas.openxmlformats.org/markup-compatibility/2006">
                  <mc:Choice xmlns:v="urn:schemas-microsoft-com:vml" Requires="v">
                    <p:oleObj spid="_x0000_s137714" name="ChemSketch" r:id="rId29" imgW="1113120" imgH="905760" progId="ACD.ChemSketch.20">
                      <p:embed/>
                    </p:oleObj>
                  </mc:Choice>
                  <mc:Fallback>
                    <p:oleObj name="ChemSketch" r:id="rId29" imgW="1113120" imgH="905760" progId="ACD.ChemSketch.20">
                      <p:embed/>
                      <p:pic>
                        <p:nvPicPr>
                          <p:cNvPr id="0" name="Object 140"/>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701" y="5055"/>
                            <a:ext cx="1545"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35" name="Group 141"/>
              <p:cNvGrpSpPr>
                <a:grpSpLocks/>
              </p:cNvGrpSpPr>
              <p:nvPr/>
            </p:nvGrpSpPr>
            <p:grpSpPr bwMode="auto">
              <a:xfrm>
                <a:off x="2090" y="5147"/>
                <a:ext cx="97" cy="266"/>
                <a:chOff x="4779" y="10444"/>
                <a:chExt cx="684" cy="868"/>
              </a:xfrm>
            </p:grpSpPr>
            <p:sp>
              <p:nvSpPr>
                <p:cNvPr id="141" name="Freeform 142"/>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2" name="Line 143"/>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nvGrpSpPr>
              <p:cNvPr id="136" name="Group 144"/>
              <p:cNvGrpSpPr>
                <a:grpSpLocks/>
              </p:cNvGrpSpPr>
              <p:nvPr/>
            </p:nvGrpSpPr>
            <p:grpSpPr bwMode="auto">
              <a:xfrm>
                <a:off x="2837" y="5350"/>
                <a:ext cx="97" cy="285"/>
                <a:chOff x="3696" y="10252"/>
                <a:chExt cx="684" cy="868"/>
              </a:xfrm>
            </p:grpSpPr>
            <p:sp>
              <p:nvSpPr>
                <p:cNvPr id="137" name="Freeform 145"/>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38" name="Group 146"/>
                <p:cNvGrpSpPr>
                  <a:grpSpLocks/>
                </p:cNvGrpSpPr>
                <p:nvPr/>
              </p:nvGrpSpPr>
              <p:grpSpPr bwMode="auto">
                <a:xfrm>
                  <a:off x="4038" y="10252"/>
                  <a:ext cx="342" cy="423"/>
                  <a:chOff x="4538" y="7666"/>
                  <a:chExt cx="417" cy="511"/>
                </a:xfrm>
              </p:grpSpPr>
              <p:sp>
                <p:nvSpPr>
                  <p:cNvPr id="139" name="Line 147"/>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0" name="Line 148"/>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104" name="Group 149"/>
            <p:cNvGrpSpPr>
              <a:grpSpLocks/>
            </p:cNvGrpSpPr>
            <p:nvPr/>
          </p:nvGrpSpPr>
          <p:grpSpPr bwMode="auto">
            <a:xfrm>
              <a:off x="7030" y="3165"/>
              <a:ext cx="1545" cy="1260"/>
              <a:chOff x="5134" y="3800"/>
              <a:chExt cx="1545" cy="1260"/>
            </a:xfrm>
          </p:grpSpPr>
          <p:graphicFrame>
            <p:nvGraphicFramePr>
              <p:cNvPr id="125" name="Objeto 124"/>
              <p:cNvGraphicFramePr>
                <a:graphicFrameLocks noChangeAspect="1"/>
              </p:cNvGraphicFramePr>
              <p:nvPr/>
            </p:nvGraphicFramePr>
            <p:xfrm>
              <a:off x="5134" y="3800"/>
              <a:ext cx="1545" cy="1260"/>
            </p:xfrm>
            <a:graphic>
              <a:graphicData uri="http://schemas.openxmlformats.org/presentationml/2006/ole">
                <mc:AlternateContent xmlns:mc="http://schemas.openxmlformats.org/markup-compatibility/2006">
                  <mc:Choice xmlns:v="urn:schemas-microsoft-com:vml" Requires="v">
                    <p:oleObj spid="_x0000_s137715" name="ChemSketch" r:id="rId31" imgW="1113120" imgH="905760" progId="ACD.ChemSketch.20">
                      <p:embed/>
                    </p:oleObj>
                  </mc:Choice>
                  <mc:Fallback>
                    <p:oleObj name="ChemSketch" r:id="rId31" imgW="1113120" imgH="905760" progId="ACD.ChemSketch.20">
                      <p:embed/>
                      <p:pic>
                        <p:nvPicPr>
                          <p:cNvPr id="0" name="Object 150"/>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134" y="3800"/>
                            <a:ext cx="1545"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26" name="Group 151"/>
              <p:cNvGrpSpPr>
                <a:grpSpLocks/>
              </p:cNvGrpSpPr>
              <p:nvPr/>
            </p:nvGrpSpPr>
            <p:grpSpPr bwMode="auto">
              <a:xfrm>
                <a:off x="6204" y="3914"/>
                <a:ext cx="97" cy="266"/>
                <a:chOff x="4779" y="10444"/>
                <a:chExt cx="684" cy="868"/>
              </a:xfrm>
            </p:grpSpPr>
            <p:sp>
              <p:nvSpPr>
                <p:cNvPr id="132" name="Freeform 152"/>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3" name="Line 153"/>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nvGrpSpPr>
              <p:cNvPr id="127" name="Group 154"/>
              <p:cNvGrpSpPr>
                <a:grpSpLocks/>
              </p:cNvGrpSpPr>
              <p:nvPr/>
            </p:nvGrpSpPr>
            <p:grpSpPr bwMode="auto">
              <a:xfrm>
                <a:off x="5463" y="4096"/>
                <a:ext cx="97" cy="285"/>
                <a:chOff x="3696" y="10252"/>
                <a:chExt cx="684" cy="868"/>
              </a:xfrm>
            </p:grpSpPr>
            <p:sp>
              <p:nvSpPr>
                <p:cNvPr id="128" name="Freeform 155"/>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29" name="Group 156"/>
                <p:cNvGrpSpPr>
                  <a:grpSpLocks/>
                </p:cNvGrpSpPr>
                <p:nvPr/>
              </p:nvGrpSpPr>
              <p:grpSpPr bwMode="auto">
                <a:xfrm>
                  <a:off x="4038" y="10252"/>
                  <a:ext cx="342" cy="423"/>
                  <a:chOff x="4538" y="7666"/>
                  <a:chExt cx="417" cy="511"/>
                </a:xfrm>
              </p:grpSpPr>
              <p:sp>
                <p:nvSpPr>
                  <p:cNvPr id="130" name="Line 157"/>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1" name="Line 158"/>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105" name="Group 159"/>
            <p:cNvGrpSpPr>
              <a:grpSpLocks/>
            </p:cNvGrpSpPr>
            <p:nvPr/>
          </p:nvGrpSpPr>
          <p:grpSpPr bwMode="auto">
            <a:xfrm>
              <a:off x="6187" y="2386"/>
              <a:ext cx="1515" cy="1320"/>
              <a:chOff x="1302" y="3925"/>
              <a:chExt cx="1515" cy="1320"/>
            </a:xfrm>
          </p:grpSpPr>
          <p:graphicFrame>
            <p:nvGraphicFramePr>
              <p:cNvPr id="116" name="Objeto 115"/>
              <p:cNvGraphicFramePr>
                <a:graphicFrameLocks noChangeAspect="1"/>
              </p:cNvGraphicFramePr>
              <p:nvPr/>
            </p:nvGraphicFramePr>
            <p:xfrm>
              <a:off x="1302" y="3925"/>
              <a:ext cx="1515" cy="1320"/>
            </p:xfrm>
            <a:graphic>
              <a:graphicData uri="http://schemas.openxmlformats.org/presentationml/2006/ole">
                <mc:AlternateContent xmlns:mc="http://schemas.openxmlformats.org/markup-compatibility/2006">
                  <mc:Choice xmlns:v="urn:schemas-microsoft-com:vml" Requires="v">
                    <p:oleObj spid="_x0000_s137716" name="ChemSketch" r:id="rId33" imgW="1091160" imgH="948600" progId="ACD.ChemSketch.20">
                      <p:embed/>
                    </p:oleObj>
                  </mc:Choice>
                  <mc:Fallback>
                    <p:oleObj name="ChemSketch" r:id="rId33" imgW="1091160" imgH="948600" progId="ACD.ChemSketch.20">
                      <p:embed/>
                      <p:pic>
                        <p:nvPicPr>
                          <p:cNvPr id="0" name="Object 160"/>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1302" y="3925"/>
                            <a:ext cx="1515" cy="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17" name="Group 161"/>
              <p:cNvGrpSpPr>
                <a:grpSpLocks/>
              </p:cNvGrpSpPr>
              <p:nvPr/>
            </p:nvGrpSpPr>
            <p:grpSpPr bwMode="auto">
              <a:xfrm>
                <a:off x="2407" y="3925"/>
                <a:ext cx="97" cy="285"/>
                <a:chOff x="3696" y="10252"/>
                <a:chExt cx="684" cy="868"/>
              </a:xfrm>
            </p:grpSpPr>
            <p:sp>
              <p:nvSpPr>
                <p:cNvPr id="121" name="Freeform 162"/>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22" name="Group 163"/>
                <p:cNvGrpSpPr>
                  <a:grpSpLocks/>
                </p:cNvGrpSpPr>
                <p:nvPr/>
              </p:nvGrpSpPr>
              <p:grpSpPr bwMode="auto">
                <a:xfrm>
                  <a:off x="4038" y="10252"/>
                  <a:ext cx="342" cy="423"/>
                  <a:chOff x="4538" y="7666"/>
                  <a:chExt cx="417" cy="511"/>
                </a:xfrm>
              </p:grpSpPr>
              <p:sp>
                <p:nvSpPr>
                  <p:cNvPr id="123" name="Line 164"/>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4" name="Line 165"/>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18" name="Group 166"/>
              <p:cNvGrpSpPr>
                <a:grpSpLocks/>
              </p:cNvGrpSpPr>
              <p:nvPr/>
            </p:nvGrpSpPr>
            <p:grpSpPr bwMode="auto">
              <a:xfrm>
                <a:off x="1683" y="4276"/>
                <a:ext cx="97" cy="266"/>
                <a:chOff x="4779" y="10444"/>
                <a:chExt cx="684" cy="868"/>
              </a:xfrm>
            </p:grpSpPr>
            <p:sp>
              <p:nvSpPr>
                <p:cNvPr id="119" name="Freeform 167"/>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0" name="Line 168"/>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06" name="Group 169"/>
            <p:cNvGrpSpPr>
              <a:grpSpLocks/>
            </p:cNvGrpSpPr>
            <p:nvPr/>
          </p:nvGrpSpPr>
          <p:grpSpPr bwMode="auto">
            <a:xfrm>
              <a:off x="7702" y="1888"/>
              <a:ext cx="1500" cy="1380"/>
              <a:chOff x="1695" y="4634"/>
              <a:chExt cx="1500" cy="1380"/>
            </a:xfrm>
          </p:grpSpPr>
          <p:graphicFrame>
            <p:nvGraphicFramePr>
              <p:cNvPr id="107" name="Objeto 106"/>
              <p:cNvGraphicFramePr>
                <a:graphicFrameLocks noChangeAspect="1"/>
              </p:cNvGraphicFramePr>
              <p:nvPr/>
            </p:nvGraphicFramePr>
            <p:xfrm>
              <a:off x="1695" y="4634"/>
              <a:ext cx="1500" cy="1380"/>
            </p:xfrm>
            <a:graphic>
              <a:graphicData uri="http://schemas.openxmlformats.org/presentationml/2006/ole">
                <mc:AlternateContent xmlns:mc="http://schemas.openxmlformats.org/markup-compatibility/2006">
                  <mc:Choice xmlns:v="urn:schemas-microsoft-com:vml" Requires="v">
                    <p:oleObj spid="_x0000_s137717" name="ChemSketch" r:id="rId35" imgW="1080360" imgH="991800" progId="ACD.ChemSketch.20">
                      <p:embed/>
                    </p:oleObj>
                  </mc:Choice>
                  <mc:Fallback>
                    <p:oleObj name="ChemSketch" r:id="rId35" imgW="1080360" imgH="991800" progId="ACD.ChemSketch.20">
                      <p:embed/>
                      <p:pic>
                        <p:nvPicPr>
                          <p:cNvPr id="0" name="Object 170"/>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1695" y="4634"/>
                            <a:ext cx="1500" cy="1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8" name="Group 171"/>
              <p:cNvGrpSpPr>
                <a:grpSpLocks/>
              </p:cNvGrpSpPr>
              <p:nvPr/>
            </p:nvGrpSpPr>
            <p:grpSpPr bwMode="auto">
              <a:xfrm>
                <a:off x="2784" y="5179"/>
                <a:ext cx="97" cy="285"/>
                <a:chOff x="3696" y="10252"/>
                <a:chExt cx="684" cy="868"/>
              </a:xfrm>
            </p:grpSpPr>
            <p:sp>
              <p:nvSpPr>
                <p:cNvPr id="112" name="Freeform 172"/>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13" name="Group 173"/>
                <p:cNvGrpSpPr>
                  <a:grpSpLocks/>
                </p:cNvGrpSpPr>
                <p:nvPr/>
              </p:nvGrpSpPr>
              <p:grpSpPr bwMode="auto">
                <a:xfrm>
                  <a:off x="4038" y="10252"/>
                  <a:ext cx="342" cy="423"/>
                  <a:chOff x="4538" y="7666"/>
                  <a:chExt cx="417" cy="511"/>
                </a:xfrm>
              </p:grpSpPr>
              <p:sp>
                <p:nvSpPr>
                  <p:cNvPr id="114" name="Line 174"/>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5" name="Line 175"/>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09" name="Group 176"/>
              <p:cNvGrpSpPr>
                <a:grpSpLocks/>
              </p:cNvGrpSpPr>
              <p:nvPr/>
            </p:nvGrpSpPr>
            <p:grpSpPr bwMode="auto">
              <a:xfrm>
                <a:off x="2100" y="4723"/>
                <a:ext cx="97" cy="266"/>
                <a:chOff x="4779" y="10444"/>
                <a:chExt cx="684" cy="868"/>
              </a:xfrm>
            </p:grpSpPr>
            <p:sp>
              <p:nvSpPr>
                <p:cNvPr id="110" name="Freeform 177"/>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1" name="Line 178"/>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spTree>
    <p:extLst>
      <p:ext uri="{BB962C8B-B14F-4D97-AF65-F5344CB8AC3E}">
        <p14:creationId xmlns:p14="http://schemas.microsoft.com/office/powerpoint/2010/main" val="23013626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Rectangle 4"/>
          <p:cNvSpPr>
            <a:spLocks noChangeArrowheads="1"/>
          </p:cNvSpPr>
          <p:nvPr/>
        </p:nvSpPr>
        <p:spPr bwMode="auto">
          <a:xfrm>
            <a:off x="2121189" y="4184656"/>
            <a:ext cx="7804728" cy="2364741"/>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endParaRPr lang="es-MX" sz="3200" dirty="0">
              <a:latin typeface="Arial Rounded MT Bold" panose="020F0704030504030204" pitchFamily="34" charset="0"/>
            </a:endParaRPr>
          </a:p>
        </p:txBody>
      </p:sp>
      <p:sp>
        <p:nvSpPr>
          <p:cNvPr id="4" name="Rectangle 4"/>
          <p:cNvSpPr>
            <a:spLocks noChangeArrowheads="1"/>
          </p:cNvSpPr>
          <p:nvPr/>
        </p:nvSpPr>
        <p:spPr bwMode="auto">
          <a:xfrm>
            <a:off x="432778" y="1195167"/>
            <a:ext cx="11329731" cy="2667636"/>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r>
              <a:rPr lang="es-MX" sz="3200" b="1" i="1" dirty="0">
                <a:latin typeface="Arial Rounded MT Bold" panose="020F0704030504030204" pitchFamily="34" charset="0"/>
              </a:rPr>
              <a:t>Atracciones dipolo-dipolo</a:t>
            </a:r>
            <a:r>
              <a:rPr lang="es-MX" sz="3200" dirty="0" smtClean="0">
                <a:latin typeface="Arial Rounded MT Bold" panose="020F0704030504030204" pitchFamily="34" charset="0"/>
              </a:rPr>
              <a:t>.</a:t>
            </a:r>
            <a:endParaRPr lang="es-MX" sz="3200" dirty="0">
              <a:latin typeface="Arial Rounded MT Bold" panose="020F0704030504030204" pitchFamily="34" charset="0"/>
            </a:endParaRPr>
          </a:p>
          <a:p>
            <a:r>
              <a:rPr lang="es-MX" sz="3200" dirty="0">
                <a:latin typeface="Arial Rounded MT Bold" panose="020F0704030504030204" pitchFamily="34" charset="0"/>
              </a:rPr>
              <a:t>Como se observa, en el sólido las moléculas están ordenadas  y guardan una posición fija. Mientras que en el líquido las moléculas tienen libertad de movimiento y no están arregladas en orden.</a:t>
            </a:r>
          </a:p>
        </p:txBody>
      </p:sp>
      <p:sp>
        <p:nvSpPr>
          <p:cNvPr id="7" name="Rectangle 2"/>
          <p:cNvSpPr>
            <a:spLocks noChangeArrowheads="1"/>
          </p:cNvSpPr>
          <p:nvPr/>
        </p:nvSpPr>
        <p:spPr bwMode="auto">
          <a:xfrm>
            <a:off x="2443034" y="341224"/>
            <a:ext cx="7293246"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Atracciones Intermoleculares</a:t>
            </a:r>
          </a:p>
        </p:txBody>
      </p:sp>
      <p:grpSp>
        <p:nvGrpSpPr>
          <p:cNvPr id="2" name="Group 2"/>
          <p:cNvGrpSpPr>
            <a:grpSpLocks/>
          </p:cNvGrpSpPr>
          <p:nvPr/>
        </p:nvGrpSpPr>
        <p:grpSpPr bwMode="auto">
          <a:xfrm>
            <a:off x="3059691" y="4523943"/>
            <a:ext cx="2371725" cy="1579562"/>
            <a:chOff x="2328" y="10357"/>
            <a:chExt cx="3735" cy="2486"/>
          </a:xfrm>
        </p:grpSpPr>
        <p:grpSp>
          <p:nvGrpSpPr>
            <p:cNvPr id="3" name="Group 3"/>
            <p:cNvGrpSpPr>
              <a:grpSpLocks/>
            </p:cNvGrpSpPr>
            <p:nvPr/>
          </p:nvGrpSpPr>
          <p:grpSpPr bwMode="auto">
            <a:xfrm>
              <a:off x="2898" y="10357"/>
              <a:ext cx="3165" cy="902"/>
              <a:chOff x="2898" y="10357"/>
              <a:chExt cx="3165" cy="902"/>
            </a:xfrm>
          </p:grpSpPr>
          <p:grpSp>
            <p:nvGrpSpPr>
              <p:cNvPr id="68" name="Group 4"/>
              <p:cNvGrpSpPr>
                <a:grpSpLocks/>
              </p:cNvGrpSpPr>
              <p:nvPr/>
            </p:nvGrpSpPr>
            <p:grpSpPr bwMode="auto">
              <a:xfrm>
                <a:off x="2898" y="10357"/>
                <a:ext cx="1055" cy="883"/>
                <a:chOff x="5634" y="10338"/>
                <a:chExt cx="1560" cy="1303"/>
              </a:xfrm>
            </p:grpSpPr>
            <p:graphicFrame>
              <p:nvGraphicFramePr>
                <p:cNvPr id="89" name="Objeto 88"/>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8531" name="ChemSketch" r:id="rId3" imgW="1123920" imgH="916560" progId="ACD.ChemSketch.20">
                        <p:embed/>
                      </p:oleObj>
                    </mc:Choice>
                    <mc:Fallback>
                      <p:oleObj name="ChemSketch" r:id="rId3" imgW="1123920" imgH="916560"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90" name="Group 6"/>
                <p:cNvGrpSpPr>
                  <a:grpSpLocks/>
                </p:cNvGrpSpPr>
                <p:nvPr/>
              </p:nvGrpSpPr>
              <p:grpSpPr bwMode="auto">
                <a:xfrm>
                  <a:off x="5919" y="10338"/>
                  <a:ext cx="144" cy="420"/>
                  <a:chOff x="3696" y="10252"/>
                  <a:chExt cx="684" cy="868"/>
                </a:xfrm>
              </p:grpSpPr>
              <p:sp>
                <p:nvSpPr>
                  <p:cNvPr id="94" name="Freeform 7"/>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95" name="Group 8"/>
                  <p:cNvGrpSpPr>
                    <a:grpSpLocks/>
                  </p:cNvGrpSpPr>
                  <p:nvPr/>
                </p:nvGrpSpPr>
                <p:grpSpPr bwMode="auto">
                  <a:xfrm>
                    <a:off x="4038" y="10252"/>
                    <a:ext cx="342" cy="423"/>
                    <a:chOff x="4538" y="7666"/>
                    <a:chExt cx="417" cy="511"/>
                  </a:xfrm>
                </p:grpSpPr>
                <p:sp>
                  <p:nvSpPr>
                    <p:cNvPr id="96" name="Line 9"/>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7" name="Line 10"/>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91" name="Group 11"/>
                <p:cNvGrpSpPr>
                  <a:grpSpLocks/>
                </p:cNvGrpSpPr>
                <p:nvPr/>
              </p:nvGrpSpPr>
              <p:grpSpPr bwMode="auto">
                <a:xfrm>
                  <a:off x="6774" y="10366"/>
                  <a:ext cx="143" cy="392"/>
                  <a:chOff x="4779" y="10444"/>
                  <a:chExt cx="684" cy="868"/>
                </a:xfrm>
              </p:grpSpPr>
              <p:sp>
                <p:nvSpPr>
                  <p:cNvPr id="92" name="Freeform 12"/>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3" name="Line 13"/>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69" name="Group 14"/>
              <p:cNvGrpSpPr>
                <a:grpSpLocks/>
              </p:cNvGrpSpPr>
              <p:nvPr/>
            </p:nvGrpSpPr>
            <p:grpSpPr bwMode="auto">
              <a:xfrm>
                <a:off x="3953" y="10357"/>
                <a:ext cx="1055" cy="883"/>
                <a:chOff x="5634" y="10338"/>
                <a:chExt cx="1560" cy="1303"/>
              </a:xfrm>
            </p:grpSpPr>
            <p:graphicFrame>
              <p:nvGraphicFramePr>
                <p:cNvPr id="80" name="Objeto 79"/>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8532" name="ChemSketch" r:id="rId5" imgW="1123920" imgH="916560" progId="ACD.ChemSketch.20">
                        <p:embed/>
                      </p:oleObj>
                    </mc:Choice>
                    <mc:Fallback>
                      <p:oleObj name="ChemSketch" r:id="rId5" imgW="1123920" imgH="916560" progId="ACD.ChemSketch.2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81" name="Group 16"/>
                <p:cNvGrpSpPr>
                  <a:grpSpLocks/>
                </p:cNvGrpSpPr>
                <p:nvPr/>
              </p:nvGrpSpPr>
              <p:grpSpPr bwMode="auto">
                <a:xfrm>
                  <a:off x="5919" y="10338"/>
                  <a:ext cx="144" cy="420"/>
                  <a:chOff x="3696" y="10252"/>
                  <a:chExt cx="684" cy="868"/>
                </a:xfrm>
              </p:grpSpPr>
              <p:sp>
                <p:nvSpPr>
                  <p:cNvPr id="85" name="Freeform 17"/>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86" name="Group 18"/>
                  <p:cNvGrpSpPr>
                    <a:grpSpLocks/>
                  </p:cNvGrpSpPr>
                  <p:nvPr/>
                </p:nvGrpSpPr>
                <p:grpSpPr bwMode="auto">
                  <a:xfrm>
                    <a:off x="4038" y="10252"/>
                    <a:ext cx="342" cy="423"/>
                    <a:chOff x="4538" y="7666"/>
                    <a:chExt cx="417" cy="511"/>
                  </a:xfrm>
                </p:grpSpPr>
                <p:sp>
                  <p:nvSpPr>
                    <p:cNvPr id="87" name="Line 19"/>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8" name="Line 20"/>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82" name="Group 21"/>
                <p:cNvGrpSpPr>
                  <a:grpSpLocks/>
                </p:cNvGrpSpPr>
                <p:nvPr/>
              </p:nvGrpSpPr>
              <p:grpSpPr bwMode="auto">
                <a:xfrm>
                  <a:off x="6774" y="10366"/>
                  <a:ext cx="143" cy="392"/>
                  <a:chOff x="4779" y="10444"/>
                  <a:chExt cx="684" cy="868"/>
                </a:xfrm>
              </p:grpSpPr>
              <p:sp>
                <p:nvSpPr>
                  <p:cNvPr id="83" name="Freeform 22"/>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4" name="Line 23"/>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70" name="Group 24"/>
              <p:cNvGrpSpPr>
                <a:grpSpLocks/>
              </p:cNvGrpSpPr>
              <p:nvPr/>
            </p:nvGrpSpPr>
            <p:grpSpPr bwMode="auto">
              <a:xfrm>
                <a:off x="5008" y="10376"/>
                <a:ext cx="1055" cy="883"/>
                <a:chOff x="5634" y="10338"/>
                <a:chExt cx="1560" cy="1303"/>
              </a:xfrm>
            </p:grpSpPr>
            <p:graphicFrame>
              <p:nvGraphicFramePr>
                <p:cNvPr id="71" name="Objeto 70"/>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8533" name="ChemSketch" r:id="rId7" imgW="1123920" imgH="916560" progId="ACD.ChemSketch.20">
                        <p:embed/>
                      </p:oleObj>
                    </mc:Choice>
                    <mc:Fallback>
                      <p:oleObj name="ChemSketch" r:id="rId7" imgW="1123920" imgH="916560" progId="ACD.ChemSketch.2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72" name="Group 26"/>
                <p:cNvGrpSpPr>
                  <a:grpSpLocks/>
                </p:cNvGrpSpPr>
                <p:nvPr/>
              </p:nvGrpSpPr>
              <p:grpSpPr bwMode="auto">
                <a:xfrm>
                  <a:off x="5919" y="10338"/>
                  <a:ext cx="144" cy="420"/>
                  <a:chOff x="3696" y="10252"/>
                  <a:chExt cx="684" cy="868"/>
                </a:xfrm>
              </p:grpSpPr>
              <p:sp>
                <p:nvSpPr>
                  <p:cNvPr id="76" name="Freeform 27"/>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77" name="Group 28"/>
                  <p:cNvGrpSpPr>
                    <a:grpSpLocks/>
                  </p:cNvGrpSpPr>
                  <p:nvPr/>
                </p:nvGrpSpPr>
                <p:grpSpPr bwMode="auto">
                  <a:xfrm>
                    <a:off x="4038" y="10252"/>
                    <a:ext cx="342" cy="423"/>
                    <a:chOff x="4538" y="7666"/>
                    <a:chExt cx="417" cy="511"/>
                  </a:xfrm>
                </p:grpSpPr>
                <p:sp>
                  <p:nvSpPr>
                    <p:cNvPr id="78" name="Line 29"/>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9" name="Line 30"/>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73" name="Group 31"/>
                <p:cNvGrpSpPr>
                  <a:grpSpLocks/>
                </p:cNvGrpSpPr>
                <p:nvPr/>
              </p:nvGrpSpPr>
              <p:grpSpPr bwMode="auto">
                <a:xfrm>
                  <a:off x="6774" y="10366"/>
                  <a:ext cx="143" cy="392"/>
                  <a:chOff x="4779" y="10444"/>
                  <a:chExt cx="684" cy="868"/>
                </a:xfrm>
              </p:grpSpPr>
              <p:sp>
                <p:nvSpPr>
                  <p:cNvPr id="74" name="Freeform 32"/>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5" name="Line 33"/>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5" name="Group 34"/>
            <p:cNvGrpSpPr>
              <a:grpSpLocks/>
            </p:cNvGrpSpPr>
            <p:nvPr/>
          </p:nvGrpSpPr>
          <p:grpSpPr bwMode="auto">
            <a:xfrm>
              <a:off x="2328" y="11077"/>
              <a:ext cx="3165" cy="902"/>
              <a:chOff x="2898" y="10357"/>
              <a:chExt cx="3165" cy="902"/>
            </a:xfrm>
          </p:grpSpPr>
          <p:grpSp>
            <p:nvGrpSpPr>
              <p:cNvPr id="38" name="Group 35"/>
              <p:cNvGrpSpPr>
                <a:grpSpLocks/>
              </p:cNvGrpSpPr>
              <p:nvPr/>
            </p:nvGrpSpPr>
            <p:grpSpPr bwMode="auto">
              <a:xfrm>
                <a:off x="2898" y="10357"/>
                <a:ext cx="1055" cy="883"/>
                <a:chOff x="5634" y="10338"/>
                <a:chExt cx="1560" cy="1303"/>
              </a:xfrm>
            </p:grpSpPr>
            <p:graphicFrame>
              <p:nvGraphicFramePr>
                <p:cNvPr id="59" name="Objeto 58"/>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8534" name="ChemSketch" r:id="rId9" imgW="1123920" imgH="916560" progId="ACD.ChemSketch.20">
                        <p:embed/>
                      </p:oleObj>
                    </mc:Choice>
                    <mc:Fallback>
                      <p:oleObj name="ChemSketch" r:id="rId9" imgW="1123920" imgH="916560" progId="ACD.ChemSketch.2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0" name="Group 37"/>
                <p:cNvGrpSpPr>
                  <a:grpSpLocks/>
                </p:cNvGrpSpPr>
                <p:nvPr/>
              </p:nvGrpSpPr>
              <p:grpSpPr bwMode="auto">
                <a:xfrm>
                  <a:off x="5919" y="10338"/>
                  <a:ext cx="144" cy="420"/>
                  <a:chOff x="3696" y="10252"/>
                  <a:chExt cx="684" cy="868"/>
                </a:xfrm>
              </p:grpSpPr>
              <p:sp>
                <p:nvSpPr>
                  <p:cNvPr id="64" name="Freeform 38"/>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65" name="Group 39"/>
                  <p:cNvGrpSpPr>
                    <a:grpSpLocks/>
                  </p:cNvGrpSpPr>
                  <p:nvPr/>
                </p:nvGrpSpPr>
                <p:grpSpPr bwMode="auto">
                  <a:xfrm>
                    <a:off x="4038" y="10252"/>
                    <a:ext cx="342" cy="423"/>
                    <a:chOff x="4538" y="7666"/>
                    <a:chExt cx="417" cy="511"/>
                  </a:xfrm>
                </p:grpSpPr>
                <p:sp>
                  <p:nvSpPr>
                    <p:cNvPr id="66" name="Line 40"/>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7" name="Line 41"/>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61" name="Group 42"/>
                <p:cNvGrpSpPr>
                  <a:grpSpLocks/>
                </p:cNvGrpSpPr>
                <p:nvPr/>
              </p:nvGrpSpPr>
              <p:grpSpPr bwMode="auto">
                <a:xfrm>
                  <a:off x="6774" y="10366"/>
                  <a:ext cx="143" cy="392"/>
                  <a:chOff x="4779" y="10444"/>
                  <a:chExt cx="684" cy="868"/>
                </a:xfrm>
              </p:grpSpPr>
              <p:sp>
                <p:nvSpPr>
                  <p:cNvPr id="62" name="Freeform 43"/>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3" name="Line 44"/>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39" name="Group 45"/>
              <p:cNvGrpSpPr>
                <a:grpSpLocks/>
              </p:cNvGrpSpPr>
              <p:nvPr/>
            </p:nvGrpSpPr>
            <p:grpSpPr bwMode="auto">
              <a:xfrm>
                <a:off x="3953" y="10357"/>
                <a:ext cx="1055" cy="883"/>
                <a:chOff x="5634" y="10338"/>
                <a:chExt cx="1560" cy="1303"/>
              </a:xfrm>
            </p:grpSpPr>
            <p:graphicFrame>
              <p:nvGraphicFramePr>
                <p:cNvPr id="50" name="Objeto 49"/>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8535" name="ChemSketch" r:id="rId11" imgW="1123920" imgH="916560" progId="ACD.ChemSketch.20">
                        <p:embed/>
                      </p:oleObj>
                    </mc:Choice>
                    <mc:Fallback>
                      <p:oleObj name="ChemSketch" r:id="rId11" imgW="1123920" imgH="916560" progId="ACD.ChemSketch.20">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51" name="Group 47"/>
                <p:cNvGrpSpPr>
                  <a:grpSpLocks/>
                </p:cNvGrpSpPr>
                <p:nvPr/>
              </p:nvGrpSpPr>
              <p:grpSpPr bwMode="auto">
                <a:xfrm>
                  <a:off x="5919" y="10338"/>
                  <a:ext cx="144" cy="420"/>
                  <a:chOff x="3696" y="10252"/>
                  <a:chExt cx="684" cy="868"/>
                </a:xfrm>
              </p:grpSpPr>
              <p:sp>
                <p:nvSpPr>
                  <p:cNvPr id="55" name="Freeform 48"/>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56" name="Group 49"/>
                  <p:cNvGrpSpPr>
                    <a:grpSpLocks/>
                  </p:cNvGrpSpPr>
                  <p:nvPr/>
                </p:nvGrpSpPr>
                <p:grpSpPr bwMode="auto">
                  <a:xfrm>
                    <a:off x="4038" y="10252"/>
                    <a:ext cx="342" cy="423"/>
                    <a:chOff x="4538" y="7666"/>
                    <a:chExt cx="417" cy="511"/>
                  </a:xfrm>
                </p:grpSpPr>
                <p:sp>
                  <p:nvSpPr>
                    <p:cNvPr id="57" name="Line 50"/>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8" name="Line 51"/>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52" name="Group 52"/>
                <p:cNvGrpSpPr>
                  <a:grpSpLocks/>
                </p:cNvGrpSpPr>
                <p:nvPr/>
              </p:nvGrpSpPr>
              <p:grpSpPr bwMode="auto">
                <a:xfrm>
                  <a:off x="6774" y="10366"/>
                  <a:ext cx="143" cy="392"/>
                  <a:chOff x="4779" y="10444"/>
                  <a:chExt cx="684" cy="868"/>
                </a:xfrm>
              </p:grpSpPr>
              <p:sp>
                <p:nvSpPr>
                  <p:cNvPr id="53" name="Freeform 53"/>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4" name="Line 54"/>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40" name="Group 55"/>
              <p:cNvGrpSpPr>
                <a:grpSpLocks/>
              </p:cNvGrpSpPr>
              <p:nvPr/>
            </p:nvGrpSpPr>
            <p:grpSpPr bwMode="auto">
              <a:xfrm>
                <a:off x="5008" y="10376"/>
                <a:ext cx="1055" cy="883"/>
                <a:chOff x="5634" y="10338"/>
                <a:chExt cx="1560" cy="1303"/>
              </a:xfrm>
            </p:grpSpPr>
            <p:graphicFrame>
              <p:nvGraphicFramePr>
                <p:cNvPr id="41" name="Objeto 40"/>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8536" name="ChemSketch" r:id="rId13" imgW="1123920" imgH="916560" progId="ACD.ChemSketch.20">
                        <p:embed/>
                      </p:oleObj>
                    </mc:Choice>
                    <mc:Fallback>
                      <p:oleObj name="ChemSketch" r:id="rId13" imgW="1123920" imgH="916560" progId="ACD.ChemSketch.20">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42" name="Group 57"/>
                <p:cNvGrpSpPr>
                  <a:grpSpLocks/>
                </p:cNvGrpSpPr>
                <p:nvPr/>
              </p:nvGrpSpPr>
              <p:grpSpPr bwMode="auto">
                <a:xfrm>
                  <a:off x="5919" y="10338"/>
                  <a:ext cx="144" cy="420"/>
                  <a:chOff x="3696" y="10252"/>
                  <a:chExt cx="684" cy="868"/>
                </a:xfrm>
              </p:grpSpPr>
              <p:sp>
                <p:nvSpPr>
                  <p:cNvPr id="46" name="Freeform 58"/>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47" name="Group 59"/>
                  <p:cNvGrpSpPr>
                    <a:grpSpLocks/>
                  </p:cNvGrpSpPr>
                  <p:nvPr/>
                </p:nvGrpSpPr>
                <p:grpSpPr bwMode="auto">
                  <a:xfrm>
                    <a:off x="4038" y="10252"/>
                    <a:ext cx="342" cy="423"/>
                    <a:chOff x="4538" y="7666"/>
                    <a:chExt cx="417" cy="511"/>
                  </a:xfrm>
                </p:grpSpPr>
                <p:sp>
                  <p:nvSpPr>
                    <p:cNvPr id="48" name="Line 60"/>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9" name="Line 61"/>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43" name="Group 62"/>
                <p:cNvGrpSpPr>
                  <a:grpSpLocks/>
                </p:cNvGrpSpPr>
                <p:nvPr/>
              </p:nvGrpSpPr>
              <p:grpSpPr bwMode="auto">
                <a:xfrm>
                  <a:off x="6774" y="10366"/>
                  <a:ext cx="143" cy="392"/>
                  <a:chOff x="4779" y="10444"/>
                  <a:chExt cx="684" cy="868"/>
                </a:xfrm>
              </p:grpSpPr>
              <p:sp>
                <p:nvSpPr>
                  <p:cNvPr id="44" name="Freeform 63"/>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5" name="Line 64"/>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6" name="Group 65"/>
            <p:cNvGrpSpPr>
              <a:grpSpLocks/>
            </p:cNvGrpSpPr>
            <p:nvPr/>
          </p:nvGrpSpPr>
          <p:grpSpPr bwMode="auto">
            <a:xfrm>
              <a:off x="2898" y="11941"/>
              <a:ext cx="3165" cy="902"/>
              <a:chOff x="2898" y="10357"/>
              <a:chExt cx="3165" cy="902"/>
            </a:xfrm>
          </p:grpSpPr>
          <p:grpSp>
            <p:nvGrpSpPr>
              <p:cNvPr id="8" name="Group 66"/>
              <p:cNvGrpSpPr>
                <a:grpSpLocks/>
              </p:cNvGrpSpPr>
              <p:nvPr/>
            </p:nvGrpSpPr>
            <p:grpSpPr bwMode="auto">
              <a:xfrm>
                <a:off x="2898" y="10357"/>
                <a:ext cx="1055" cy="883"/>
                <a:chOff x="5634" y="10338"/>
                <a:chExt cx="1560" cy="1303"/>
              </a:xfrm>
            </p:grpSpPr>
            <p:graphicFrame>
              <p:nvGraphicFramePr>
                <p:cNvPr id="29" name="Objeto 28"/>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8537" name="ChemSketch" r:id="rId15" imgW="1123920" imgH="916560" progId="ACD.ChemSketch.20">
                        <p:embed/>
                      </p:oleObj>
                    </mc:Choice>
                    <mc:Fallback>
                      <p:oleObj name="ChemSketch" r:id="rId15" imgW="1123920" imgH="916560" progId="ACD.ChemSketch.20">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0" name="Group 68"/>
                <p:cNvGrpSpPr>
                  <a:grpSpLocks/>
                </p:cNvGrpSpPr>
                <p:nvPr/>
              </p:nvGrpSpPr>
              <p:grpSpPr bwMode="auto">
                <a:xfrm>
                  <a:off x="5919" y="10338"/>
                  <a:ext cx="144" cy="420"/>
                  <a:chOff x="3696" y="10252"/>
                  <a:chExt cx="684" cy="868"/>
                </a:xfrm>
              </p:grpSpPr>
              <p:sp>
                <p:nvSpPr>
                  <p:cNvPr id="34" name="Freeform 69"/>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35" name="Group 70"/>
                  <p:cNvGrpSpPr>
                    <a:grpSpLocks/>
                  </p:cNvGrpSpPr>
                  <p:nvPr/>
                </p:nvGrpSpPr>
                <p:grpSpPr bwMode="auto">
                  <a:xfrm>
                    <a:off x="4038" y="10252"/>
                    <a:ext cx="342" cy="423"/>
                    <a:chOff x="4538" y="7666"/>
                    <a:chExt cx="417" cy="511"/>
                  </a:xfrm>
                </p:grpSpPr>
                <p:sp>
                  <p:nvSpPr>
                    <p:cNvPr id="36" name="Line 71"/>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7" name="Line 72"/>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31" name="Group 73"/>
                <p:cNvGrpSpPr>
                  <a:grpSpLocks/>
                </p:cNvGrpSpPr>
                <p:nvPr/>
              </p:nvGrpSpPr>
              <p:grpSpPr bwMode="auto">
                <a:xfrm>
                  <a:off x="6774" y="10366"/>
                  <a:ext cx="143" cy="392"/>
                  <a:chOff x="4779" y="10444"/>
                  <a:chExt cx="684" cy="868"/>
                </a:xfrm>
              </p:grpSpPr>
              <p:sp>
                <p:nvSpPr>
                  <p:cNvPr id="32" name="Freeform 74"/>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3" name="Line 75"/>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9" name="Group 76"/>
              <p:cNvGrpSpPr>
                <a:grpSpLocks/>
              </p:cNvGrpSpPr>
              <p:nvPr/>
            </p:nvGrpSpPr>
            <p:grpSpPr bwMode="auto">
              <a:xfrm>
                <a:off x="3953" y="10357"/>
                <a:ext cx="1055" cy="883"/>
                <a:chOff x="5634" y="10338"/>
                <a:chExt cx="1560" cy="1303"/>
              </a:xfrm>
            </p:grpSpPr>
            <p:graphicFrame>
              <p:nvGraphicFramePr>
                <p:cNvPr id="20" name="Objeto 19"/>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8538" name="ChemSketch" r:id="rId17" imgW="1123920" imgH="916560" progId="ACD.ChemSketch.20">
                        <p:embed/>
                      </p:oleObj>
                    </mc:Choice>
                    <mc:Fallback>
                      <p:oleObj name="ChemSketch" r:id="rId17" imgW="1123920" imgH="916560" progId="ACD.ChemSketch.20">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21" name="Group 78"/>
                <p:cNvGrpSpPr>
                  <a:grpSpLocks/>
                </p:cNvGrpSpPr>
                <p:nvPr/>
              </p:nvGrpSpPr>
              <p:grpSpPr bwMode="auto">
                <a:xfrm>
                  <a:off x="5919" y="10338"/>
                  <a:ext cx="144" cy="420"/>
                  <a:chOff x="3696" y="10252"/>
                  <a:chExt cx="684" cy="868"/>
                </a:xfrm>
              </p:grpSpPr>
              <p:sp>
                <p:nvSpPr>
                  <p:cNvPr id="25" name="Freeform 79"/>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26" name="Group 80"/>
                  <p:cNvGrpSpPr>
                    <a:grpSpLocks/>
                  </p:cNvGrpSpPr>
                  <p:nvPr/>
                </p:nvGrpSpPr>
                <p:grpSpPr bwMode="auto">
                  <a:xfrm>
                    <a:off x="4038" y="10252"/>
                    <a:ext cx="342" cy="423"/>
                    <a:chOff x="4538" y="7666"/>
                    <a:chExt cx="417" cy="511"/>
                  </a:xfrm>
                </p:grpSpPr>
                <p:sp>
                  <p:nvSpPr>
                    <p:cNvPr id="27" name="Line 81"/>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8" name="Line 82"/>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22" name="Group 83"/>
                <p:cNvGrpSpPr>
                  <a:grpSpLocks/>
                </p:cNvGrpSpPr>
                <p:nvPr/>
              </p:nvGrpSpPr>
              <p:grpSpPr bwMode="auto">
                <a:xfrm>
                  <a:off x="6774" y="10366"/>
                  <a:ext cx="143" cy="392"/>
                  <a:chOff x="4779" y="10444"/>
                  <a:chExt cx="684" cy="868"/>
                </a:xfrm>
              </p:grpSpPr>
              <p:sp>
                <p:nvSpPr>
                  <p:cNvPr id="23" name="Freeform 84"/>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4" name="Line 85"/>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0" name="Group 86"/>
              <p:cNvGrpSpPr>
                <a:grpSpLocks/>
              </p:cNvGrpSpPr>
              <p:nvPr/>
            </p:nvGrpSpPr>
            <p:grpSpPr bwMode="auto">
              <a:xfrm>
                <a:off x="5008" y="10376"/>
                <a:ext cx="1055" cy="883"/>
                <a:chOff x="5634" y="10338"/>
                <a:chExt cx="1560" cy="1303"/>
              </a:xfrm>
            </p:grpSpPr>
            <p:graphicFrame>
              <p:nvGraphicFramePr>
                <p:cNvPr id="11" name="Objeto 10"/>
                <p:cNvGraphicFramePr>
                  <a:graphicFrameLocks noChangeAspect="1"/>
                </p:cNvGraphicFramePr>
                <p:nvPr/>
              </p:nvGraphicFramePr>
              <p:xfrm>
                <a:off x="5634" y="10366"/>
                <a:ext cx="1560" cy="1275"/>
              </p:xfrm>
              <a:graphic>
                <a:graphicData uri="http://schemas.openxmlformats.org/presentationml/2006/ole">
                  <mc:AlternateContent xmlns:mc="http://schemas.openxmlformats.org/markup-compatibility/2006">
                    <mc:Choice xmlns:v="urn:schemas-microsoft-com:vml" Requires="v">
                      <p:oleObj spid="_x0000_s138539" name="ChemSketch" r:id="rId19" imgW="1123920" imgH="916560" progId="ACD.ChemSketch.20">
                        <p:embed/>
                      </p:oleObj>
                    </mc:Choice>
                    <mc:Fallback>
                      <p:oleObj name="ChemSketch" r:id="rId19" imgW="1123920" imgH="916560" progId="ACD.ChemSketch.20">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634" y="10366"/>
                              <a:ext cx="1560" cy="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2" name="Group 88"/>
                <p:cNvGrpSpPr>
                  <a:grpSpLocks/>
                </p:cNvGrpSpPr>
                <p:nvPr/>
              </p:nvGrpSpPr>
              <p:grpSpPr bwMode="auto">
                <a:xfrm>
                  <a:off x="5919" y="10338"/>
                  <a:ext cx="144" cy="420"/>
                  <a:chOff x="3696" y="10252"/>
                  <a:chExt cx="684" cy="868"/>
                </a:xfrm>
              </p:grpSpPr>
              <p:sp>
                <p:nvSpPr>
                  <p:cNvPr id="16" name="Freeform 89"/>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7" name="Group 90"/>
                  <p:cNvGrpSpPr>
                    <a:grpSpLocks/>
                  </p:cNvGrpSpPr>
                  <p:nvPr/>
                </p:nvGrpSpPr>
                <p:grpSpPr bwMode="auto">
                  <a:xfrm>
                    <a:off x="4038" y="10252"/>
                    <a:ext cx="342" cy="423"/>
                    <a:chOff x="4538" y="7666"/>
                    <a:chExt cx="417" cy="511"/>
                  </a:xfrm>
                </p:grpSpPr>
                <p:sp>
                  <p:nvSpPr>
                    <p:cNvPr id="18" name="Line 91"/>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Line 92"/>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3" name="Group 93"/>
                <p:cNvGrpSpPr>
                  <a:grpSpLocks/>
                </p:cNvGrpSpPr>
                <p:nvPr/>
              </p:nvGrpSpPr>
              <p:grpSpPr bwMode="auto">
                <a:xfrm>
                  <a:off x="6774" y="10366"/>
                  <a:ext cx="143" cy="392"/>
                  <a:chOff x="4779" y="10444"/>
                  <a:chExt cx="684" cy="868"/>
                </a:xfrm>
              </p:grpSpPr>
              <p:sp>
                <p:nvSpPr>
                  <p:cNvPr id="14" name="Freeform 94"/>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 name="Line 95"/>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grpSp>
        <p:nvGrpSpPr>
          <p:cNvPr id="98" name="Group 96"/>
          <p:cNvGrpSpPr>
            <a:grpSpLocks/>
          </p:cNvGrpSpPr>
          <p:nvPr/>
        </p:nvGrpSpPr>
        <p:grpSpPr bwMode="auto">
          <a:xfrm>
            <a:off x="6023553" y="4523943"/>
            <a:ext cx="2873375" cy="1724025"/>
            <a:chOff x="3468" y="873"/>
            <a:chExt cx="5734" cy="3552"/>
          </a:xfrm>
        </p:grpSpPr>
        <p:grpSp>
          <p:nvGrpSpPr>
            <p:cNvPr id="99" name="Group 97"/>
            <p:cNvGrpSpPr>
              <a:grpSpLocks/>
            </p:cNvGrpSpPr>
            <p:nvPr/>
          </p:nvGrpSpPr>
          <p:grpSpPr bwMode="auto">
            <a:xfrm>
              <a:off x="3468" y="1196"/>
              <a:ext cx="1500" cy="1414"/>
              <a:chOff x="5355" y="3241"/>
              <a:chExt cx="1500" cy="1414"/>
            </a:xfrm>
          </p:grpSpPr>
          <p:graphicFrame>
            <p:nvGraphicFramePr>
              <p:cNvPr id="171" name="Objeto 170"/>
              <p:cNvGraphicFramePr>
                <a:graphicFrameLocks noChangeAspect="1"/>
              </p:cNvGraphicFramePr>
              <p:nvPr/>
            </p:nvGraphicFramePr>
            <p:xfrm>
              <a:off x="5355" y="3290"/>
              <a:ext cx="1500" cy="1365"/>
            </p:xfrm>
            <a:graphic>
              <a:graphicData uri="http://schemas.openxmlformats.org/presentationml/2006/ole">
                <mc:AlternateContent xmlns:mc="http://schemas.openxmlformats.org/markup-compatibility/2006">
                  <mc:Choice xmlns:v="urn:schemas-microsoft-com:vml" Requires="v">
                    <p:oleObj spid="_x0000_s138540" name="ChemSketch" r:id="rId21" imgW="1080360" imgH="981000" progId="ACD.ChemSketch.20">
                      <p:embed/>
                    </p:oleObj>
                  </mc:Choice>
                  <mc:Fallback>
                    <p:oleObj name="ChemSketch" r:id="rId21" imgW="1080360" imgH="981000" progId="ACD.ChemSketch.20">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355" y="3290"/>
                            <a:ext cx="1500" cy="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72" name="Group 99"/>
              <p:cNvGrpSpPr>
                <a:grpSpLocks/>
              </p:cNvGrpSpPr>
              <p:nvPr/>
            </p:nvGrpSpPr>
            <p:grpSpPr bwMode="auto">
              <a:xfrm>
                <a:off x="5691" y="3241"/>
                <a:ext cx="838" cy="779"/>
                <a:chOff x="2043" y="3241"/>
                <a:chExt cx="838" cy="779"/>
              </a:xfrm>
            </p:grpSpPr>
            <p:grpSp>
              <p:nvGrpSpPr>
                <p:cNvPr id="173" name="Group 100"/>
                <p:cNvGrpSpPr>
                  <a:grpSpLocks/>
                </p:cNvGrpSpPr>
                <p:nvPr/>
              </p:nvGrpSpPr>
              <p:grpSpPr bwMode="auto">
                <a:xfrm>
                  <a:off x="2784" y="3241"/>
                  <a:ext cx="97" cy="285"/>
                  <a:chOff x="3696" y="10252"/>
                  <a:chExt cx="684" cy="868"/>
                </a:xfrm>
              </p:grpSpPr>
              <p:sp>
                <p:nvSpPr>
                  <p:cNvPr id="177" name="Freeform 101"/>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78" name="Group 102"/>
                  <p:cNvGrpSpPr>
                    <a:grpSpLocks/>
                  </p:cNvGrpSpPr>
                  <p:nvPr/>
                </p:nvGrpSpPr>
                <p:grpSpPr bwMode="auto">
                  <a:xfrm>
                    <a:off x="4038" y="10252"/>
                    <a:ext cx="342" cy="423"/>
                    <a:chOff x="4538" y="7666"/>
                    <a:chExt cx="417" cy="511"/>
                  </a:xfrm>
                </p:grpSpPr>
                <p:sp>
                  <p:nvSpPr>
                    <p:cNvPr id="179" name="Line 103"/>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80" name="Line 104"/>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74" name="Group 105"/>
                <p:cNvGrpSpPr>
                  <a:grpSpLocks/>
                </p:cNvGrpSpPr>
                <p:nvPr/>
              </p:nvGrpSpPr>
              <p:grpSpPr bwMode="auto">
                <a:xfrm>
                  <a:off x="2043" y="3754"/>
                  <a:ext cx="97" cy="266"/>
                  <a:chOff x="4779" y="10444"/>
                  <a:chExt cx="684" cy="868"/>
                </a:xfrm>
              </p:grpSpPr>
              <p:sp>
                <p:nvSpPr>
                  <p:cNvPr id="175" name="Freeform 106"/>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6" name="Line 107"/>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100" name="Group 108"/>
            <p:cNvGrpSpPr>
              <a:grpSpLocks/>
            </p:cNvGrpSpPr>
            <p:nvPr/>
          </p:nvGrpSpPr>
          <p:grpSpPr bwMode="auto">
            <a:xfrm>
              <a:off x="3468" y="2386"/>
              <a:ext cx="1500" cy="1414"/>
              <a:chOff x="5355" y="3241"/>
              <a:chExt cx="1500" cy="1414"/>
            </a:xfrm>
          </p:grpSpPr>
          <p:graphicFrame>
            <p:nvGraphicFramePr>
              <p:cNvPr id="161" name="Objeto 160"/>
              <p:cNvGraphicFramePr>
                <a:graphicFrameLocks noChangeAspect="1"/>
              </p:cNvGraphicFramePr>
              <p:nvPr/>
            </p:nvGraphicFramePr>
            <p:xfrm>
              <a:off x="5355" y="3290"/>
              <a:ext cx="1500" cy="1365"/>
            </p:xfrm>
            <a:graphic>
              <a:graphicData uri="http://schemas.openxmlformats.org/presentationml/2006/ole">
                <mc:AlternateContent xmlns:mc="http://schemas.openxmlformats.org/markup-compatibility/2006">
                  <mc:Choice xmlns:v="urn:schemas-microsoft-com:vml" Requires="v">
                    <p:oleObj spid="_x0000_s138541" name="ChemSketch" r:id="rId23" imgW="1080360" imgH="981000" progId="ACD.ChemSketch.20">
                      <p:embed/>
                    </p:oleObj>
                  </mc:Choice>
                  <mc:Fallback>
                    <p:oleObj name="ChemSketch" r:id="rId23" imgW="1080360" imgH="981000" progId="ACD.ChemSketch.20">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355" y="3290"/>
                            <a:ext cx="1500" cy="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62" name="Group 110"/>
              <p:cNvGrpSpPr>
                <a:grpSpLocks/>
              </p:cNvGrpSpPr>
              <p:nvPr/>
            </p:nvGrpSpPr>
            <p:grpSpPr bwMode="auto">
              <a:xfrm>
                <a:off x="5691" y="3241"/>
                <a:ext cx="838" cy="779"/>
                <a:chOff x="2043" y="3241"/>
                <a:chExt cx="838" cy="779"/>
              </a:xfrm>
            </p:grpSpPr>
            <p:grpSp>
              <p:nvGrpSpPr>
                <p:cNvPr id="163" name="Group 111"/>
                <p:cNvGrpSpPr>
                  <a:grpSpLocks/>
                </p:cNvGrpSpPr>
                <p:nvPr/>
              </p:nvGrpSpPr>
              <p:grpSpPr bwMode="auto">
                <a:xfrm>
                  <a:off x="2784" y="3241"/>
                  <a:ext cx="97" cy="285"/>
                  <a:chOff x="3696" y="10252"/>
                  <a:chExt cx="684" cy="868"/>
                </a:xfrm>
              </p:grpSpPr>
              <p:sp>
                <p:nvSpPr>
                  <p:cNvPr id="167" name="Freeform 112"/>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68" name="Group 113"/>
                  <p:cNvGrpSpPr>
                    <a:grpSpLocks/>
                  </p:cNvGrpSpPr>
                  <p:nvPr/>
                </p:nvGrpSpPr>
                <p:grpSpPr bwMode="auto">
                  <a:xfrm>
                    <a:off x="4038" y="10252"/>
                    <a:ext cx="342" cy="423"/>
                    <a:chOff x="4538" y="7666"/>
                    <a:chExt cx="417" cy="511"/>
                  </a:xfrm>
                </p:grpSpPr>
                <p:sp>
                  <p:nvSpPr>
                    <p:cNvPr id="169" name="Line 114"/>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0" name="Line 115"/>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64" name="Group 116"/>
                <p:cNvGrpSpPr>
                  <a:grpSpLocks/>
                </p:cNvGrpSpPr>
                <p:nvPr/>
              </p:nvGrpSpPr>
              <p:grpSpPr bwMode="auto">
                <a:xfrm>
                  <a:off x="2043" y="3754"/>
                  <a:ext cx="97" cy="266"/>
                  <a:chOff x="4779" y="10444"/>
                  <a:chExt cx="684" cy="868"/>
                </a:xfrm>
              </p:grpSpPr>
              <p:sp>
                <p:nvSpPr>
                  <p:cNvPr id="165" name="Freeform 117"/>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6" name="Line 118"/>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101" name="Group 119"/>
            <p:cNvGrpSpPr>
              <a:grpSpLocks/>
            </p:cNvGrpSpPr>
            <p:nvPr/>
          </p:nvGrpSpPr>
          <p:grpSpPr bwMode="auto">
            <a:xfrm>
              <a:off x="4786" y="1709"/>
              <a:ext cx="1515" cy="1320"/>
              <a:chOff x="5463" y="1746"/>
              <a:chExt cx="1515" cy="1320"/>
            </a:xfrm>
          </p:grpSpPr>
          <p:graphicFrame>
            <p:nvGraphicFramePr>
              <p:cNvPr id="152" name="Objeto 151"/>
              <p:cNvGraphicFramePr>
                <a:graphicFrameLocks noChangeAspect="1"/>
              </p:cNvGraphicFramePr>
              <p:nvPr/>
            </p:nvGraphicFramePr>
            <p:xfrm>
              <a:off x="5463" y="1746"/>
              <a:ext cx="1515" cy="1320"/>
            </p:xfrm>
            <a:graphic>
              <a:graphicData uri="http://schemas.openxmlformats.org/presentationml/2006/ole">
                <mc:AlternateContent xmlns:mc="http://schemas.openxmlformats.org/markup-compatibility/2006">
                  <mc:Choice xmlns:v="urn:schemas-microsoft-com:vml" Requires="v">
                    <p:oleObj spid="_x0000_s138542" name="ChemSketch" r:id="rId25" imgW="1091160" imgH="948600" progId="ACD.ChemSketch.20">
                      <p:embed/>
                    </p:oleObj>
                  </mc:Choice>
                  <mc:Fallback>
                    <p:oleObj name="ChemSketch" r:id="rId25" imgW="1091160" imgH="948600" progId="ACD.ChemSketch.20">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463" y="1746"/>
                            <a:ext cx="1515" cy="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53" name="Group 121"/>
              <p:cNvGrpSpPr>
                <a:grpSpLocks/>
              </p:cNvGrpSpPr>
              <p:nvPr/>
            </p:nvGrpSpPr>
            <p:grpSpPr bwMode="auto">
              <a:xfrm>
                <a:off x="6609" y="2164"/>
                <a:ext cx="97" cy="285"/>
                <a:chOff x="3696" y="10252"/>
                <a:chExt cx="684" cy="868"/>
              </a:xfrm>
            </p:grpSpPr>
            <p:sp>
              <p:nvSpPr>
                <p:cNvPr id="157" name="Freeform 122"/>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58" name="Group 123"/>
                <p:cNvGrpSpPr>
                  <a:grpSpLocks/>
                </p:cNvGrpSpPr>
                <p:nvPr/>
              </p:nvGrpSpPr>
              <p:grpSpPr bwMode="auto">
                <a:xfrm>
                  <a:off x="4038" y="10252"/>
                  <a:ext cx="342" cy="423"/>
                  <a:chOff x="4538" y="7666"/>
                  <a:chExt cx="417" cy="511"/>
                </a:xfrm>
              </p:grpSpPr>
              <p:sp>
                <p:nvSpPr>
                  <p:cNvPr id="159" name="Line 124"/>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0" name="Line 125"/>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54" name="Group 126"/>
              <p:cNvGrpSpPr>
                <a:grpSpLocks/>
              </p:cNvGrpSpPr>
              <p:nvPr/>
            </p:nvGrpSpPr>
            <p:grpSpPr bwMode="auto">
              <a:xfrm>
                <a:off x="5862" y="1866"/>
                <a:ext cx="97" cy="266"/>
                <a:chOff x="4779" y="10444"/>
                <a:chExt cx="684" cy="868"/>
              </a:xfrm>
            </p:grpSpPr>
            <p:sp>
              <p:nvSpPr>
                <p:cNvPr id="155" name="Freeform 127"/>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6" name="Line 128"/>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02" name="Group 129"/>
            <p:cNvGrpSpPr>
              <a:grpSpLocks/>
            </p:cNvGrpSpPr>
            <p:nvPr/>
          </p:nvGrpSpPr>
          <p:grpSpPr bwMode="auto">
            <a:xfrm>
              <a:off x="5686" y="873"/>
              <a:ext cx="1470" cy="1473"/>
              <a:chOff x="2500" y="3575"/>
              <a:chExt cx="1470" cy="1473"/>
            </a:xfrm>
          </p:grpSpPr>
          <p:graphicFrame>
            <p:nvGraphicFramePr>
              <p:cNvPr id="143" name="Objeto 142"/>
              <p:cNvGraphicFramePr>
                <a:graphicFrameLocks noChangeAspect="1"/>
              </p:cNvGraphicFramePr>
              <p:nvPr/>
            </p:nvGraphicFramePr>
            <p:xfrm>
              <a:off x="2500" y="3638"/>
              <a:ext cx="1470" cy="1410"/>
            </p:xfrm>
            <a:graphic>
              <a:graphicData uri="http://schemas.openxmlformats.org/presentationml/2006/ole">
                <mc:AlternateContent xmlns:mc="http://schemas.openxmlformats.org/markup-compatibility/2006">
                  <mc:Choice xmlns:v="urn:schemas-microsoft-com:vml" Requires="v">
                    <p:oleObj spid="_x0000_s138543" name="ChemSketch" r:id="rId27" imgW="1058760" imgH="1013400" progId="ACD.ChemSketch.20">
                      <p:embed/>
                    </p:oleObj>
                  </mc:Choice>
                  <mc:Fallback>
                    <p:oleObj name="ChemSketch" r:id="rId27" imgW="1058760" imgH="1013400" progId="ACD.ChemSketch.20">
                      <p:embed/>
                      <p:pic>
                        <p:nvPicPr>
                          <p:cNvPr id="0" name=""/>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2500" y="3638"/>
                            <a:ext cx="1470" cy="1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44" name="Group 131"/>
              <p:cNvGrpSpPr>
                <a:grpSpLocks/>
              </p:cNvGrpSpPr>
              <p:nvPr/>
            </p:nvGrpSpPr>
            <p:grpSpPr bwMode="auto">
              <a:xfrm>
                <a:off x="3582" y="4096"/>
                <a:ext cx="97" cy="266"/>
                <a:chOff x="4779" y="10444"/>
                <a:chExt cx="684" cy="868"/>
              </a:xfrm>
            </p:grpSpPr>
            <p:sp>
              <p:nvSpPr>
                <p:cNvPr id="150" name="Freeform 132"/>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 name="Line 133"/>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nvGrpSpPr>
              <p:cNvPr id="145" name="Group 134"/>
              <p:cNvGrpSpPr>
                <a:grpSpLocks/>
              </p:cNvGrpSpPr>
              <p:nvPr/>
            </p:nvGrpSpPr>
            <p:grpSpPr bwMode="auto">
              <a:xfrm>
                <a:off x="2841" y="3575"/>
                <a:ext cx="97" cy="285"/>
                <a:chOff x="3696" y="10252"/>
                <a:chExt cx="684" cy="868"/>
              </a:xfrm>
            </p:grpSpPr>
            <p:sp>
              <p:nvSpPr>
                <p:cNvPr id="146" name="Freeform 135"/>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47" name="Group 136"/>
                <p:cNvGrpSpPr>
                  <a:grpSpLocks/>
                </p:cNvGrpSpPr>
                <p:nvPr/>
              </p:nvGrpSpPr>
              <p:grpSpPr bwMode="auto">
                <a:xfrm>
                  <a:off x="4038" y="10252"/>
                  <a:ext cx="342" cy="423"/>
                  <a:chOff x="4538" y="7666"/>
                  <a:chExt cx="417" cy="511"/>
                </a:xfrm>
              </p:grpSpPr>
              <p:sp>
                <p:nvSpPr>
                  <p:cNvPr id="148" name="Line 137"/>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9" name="Line 138"/>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103" name="Group 139"/>
            <p:cNvGrpSpPr>
              <a:grpSpLocks/>
            </p:cNvGrpSpPr>
            <p:nvPr/>
          </p:nvGrpSpPr>
          <p:grpSpPr bwMode="auto">
            <a:xfrm>
              <a:off x="4642" y="2958"/>
              <a:ext cx="1545" cy="1260"/>
              <a:chOff x="1701" y="5055"/>
              <a:chExt cx="1545" cy="1260"/>
            </a:xfrm>
          </p:grpSpPr>
          <p:graphicFrame>
            <p:nvGraphicFramePr>
              <p:cNvPr id="134" name="Objeto 133"/>
              <p:cNvGraphicFramePr>
                <a:graphicFrameLocks noChangeAspect="1"/>
              </p:cNvGraphicFramePr>
              <p:nvPr/>
            </p:nvGraphicFramePr>
            <p:xfrm>
              <a:off x="1701" y="5055"/>
              <a:ext cx="1545" cy="1260"/>
            </p:xfrm>
            <a:graphic>
              <a:graphicData uri="http://schemas.openxmlformats.org/presentationml/2006/ole">
                <mc:AlternateContent xmlns:mc="http://schemas.openxmlformats.org/markup-compatibility/2006">
                  <mc:Choice xmlns:v="urn:schemas-microsoft-com:vml" Requires="v">
                    <p:oleObj spid="_x0000_s138544" name="ChemSketch" r:id="rId29" imgW="1113120" imgH="905760" progId="ACD.ChemSketch.20">
                      <p:embed/>
                    </p:oleObj>
                  </mc:Choice>
                  <mc:Fallback>
                    <p:oleObj name="ChemSketch" r:id="rId29" imgW="1113120" imgH="905760" progId="ACD.ChemSketch.20">
                      <p:embed/>
                      <p:pic>
                        <p:nvPicPr>
                          <p:cNvPr id="0" name=""/>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701" y="5055"/>
                            <a:ext cx="1545"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35" name="Group 141"/>
              <p:cNvGrpSpPr>
                <a:grpSpLocks/>
              </p:cNvGrpSpPr>
              <p:nvPr/>
            </p:nvGrpSpPr>
            <p:grpSpPr bwMode="auto">
              <a:xfrm>
                <a:off x="2090" y="5147"/>
                <a:ext cx="97" cy="266"/>
                <a:chOff x="4779" y="10444"/>
                <a:chExt cx="684" cy="868"/>
              </a:xfrm>
            </p:grpSpPr>
            <p:sp>
              <p:nvSpPr>
                <p:cNvPr id="141" name="Freeform 142"/>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2" name="Line 143"/>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nvGrpSpPr>
              <p:cNvPr id="136" name="Group 144"/>
              <p:cNvGrpSpPr>
                <a:grpSpLocks/>
              </p:cNvGrpSpPr>
              <p:nvPr/>
            </p:nvGrpSpPr>
            <p:grpSpPr bwMode="auto">
              <a:xfrm>
                <a:off x="2837" y="5350"/>
                <a:ext cx="97" cy="285"/>
                <a:chOff x="3696" y="10252"/>
                <a:chExt cx="684" cy="868"/>
              </a:xfrm>
            </p:grpSpPr>
            <p:sp>
              <p:nvSpPr>
                <p:cNvPr id="137" name="Freeform 145"/>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38" name="Group 146"/>
                <p:cNvGrpSpPr>
                  <a:grpSpLocks/>
                </p:cNvGrpSpPr>
                <p:nvPr/>
              </p:nvGrpSpPr>
              <p:grpSpPr bwMode="auto">
                <a:xfrm>
                  <a:off x="4038" y="10252"/>
                  <a:ext cx="342" cy="423"/>
                  <a:chOff x="4538" y="7666"/>
                  <a:chExt cx="417" cy="511"/>
                </a:xfrm>
              </p:grpSpPr>
              <p:sp>
                <p:nvSpPr>
                  <p:cNvPr id="139" name="Line 147"/>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0" name="Line 148"/>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104" name="Group 149"/>
            <p:cNvGrpSpPr>
              <a:grpSpLocks/>
            </p:cNvGrpSpPr>
            <p:nvPr/>
          </p:nvGrpSpPr>
          <p:grpSpPr bwMode="auto">
            <a:xfrm>
              <a:off x="7030" y="3165"/>
              <a:ext cx="1545" cy="1260"/>
              <a:chOff x="5134" y="3800"/>
              <a:chExt cx="1545" cy="1260"/>
            </a:xfrm>
          </p:grpSpPr>
          <p:graphicFrame>
            <p:nvGraphicFramePr>
              <p:cNvPr id="125" name="Objeto 124"/>
              <p:cNvGraphicFramePr>
                <a:graphicFrameLocks noChangeAspect="1"/>
              </p:cNvGraphicFramePr>
              <p:nvPr/>
            </p:nvGraphicFramePr>
            <p:xfrm>
              <a:off x="5134" y="3800"/>
              <a:ext cx="1545" cy="1260"/>
            </p:xfrm>
            <a:graphic>
              <a:graphicData uri="http://schemas.openxmlformats.org/presentationml/2006/ole">
                <mc:AlternateContent xmlns:mc="http://schemas.openxmlformats.org/markup-compatibility/2006">
                  <mc:Choice xmlns:v="urn:schemas-microsoft-com:vml" Requires="v">
                    <p:oleObj spid="_x0000_s138545" name="ChemSketch" r:id="rId31" imgW="1113120" imgH="905760" progId="ACD.ChemSketch.20">
                      <p:embed/>
                    </p:oleObj>
                  </mc:Choice>
                  <mc:Fallback>
                    <p:oleObj name="ChemSketch" r:id="rId31" imgW="1113120" imgH="905760" progId="ACD.ChemSketch.20">
                      <p:embed/>
                      <p:pic>
                        <p:nvPicPr>
                          <p:cNvPr id="0" name=""/>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134" y="3800"/>
                            <a:ext cx="1545"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26" name="Group 151"/>
              <p:cNvGrpSpPr>
                <a:grpSpLocks/>
              </p:cNvGrpSpPr>
              <p:nvPr/>
            </p:nvGrpSpPr>
            <p:grpSpPr bwMode="auto">
              <a:xfrm>
                <a:off x="6204" y="3914"/>
                <a:ext cx="97" cy="266"/>
                <a:chOff x="4779" y="10444"/>
                <a:chExt cx="684" cy="868"/>
              </a:xfrm>
            </p:grpSpPr>
            <p:sp>
              <p:nvSpPr>
                <p:cNvPr id="132" name="Freeform 152"/>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3" name="Line 153"/>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nvGrpSpPr>
              <p:cNvPr id="127" name="Group 154"/>
              <p:cNvGrpSpPr>
                <a:grpSpLocks/>
              </p:cNvGrpSpPr>
              <p:nvPr/>
            </p:nvGrpSpPr>
            <p:grpSpPr bwMode="auto">
              <a:xfrm>
                <a:off x="5463" y="4096"/>
                <a:ext cx="97" cy="285"/>
                <a:chOff x="3696" y="10252"/>
                <a:chExt cx="684" cy="868"/>
              </a:xfrm>
            </p:grpSpPr>
            <p:sp>
              <p:nvSpPr>
                <p:cNvPr id="128" name="Freeform 155"/>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29" name="Group 156"/>
                <p:cNvGrpSpPr>
                  <a:grpSpLocks/>
                </p:cNvGrpSpPr>
                <p:nvPr/>
              </p:nvGrpSpPr>
              <p:grpSpPr bwMode="auto">
                <a:xfrm>
                  <a:off x="4038" y="10252"/>
                  <a:ext cx="342" cy="423"/>
                  <a:chOff x="4538" y="7666"/>
                  <a:chExt cx="417" cy="511"/>
                </a:xfrm>
              </p:grpSpPr>
              <p:sp>
                <p:nvSpPr>
                  <p:cNvPr id="130" name="Line 157"/>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1" name="Line 158"/>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grpSp>
          <p:nvGrpSpPr>
            <p:cNvPr id="105" name="Group 159"/>
            <p:cNvGrpSpPr>
              <a:grpSpLocks/>
            </p:cNvGrpSpPr>
            <p:nvPr/>
          </p:nvGrpSpPr>
          <p:grpSpPr bwMode="auto">
            <a:xfrm>
              <a:off x="6187" y="2386"/>
              <a:ext cx="1515" cy="1320"/>
              <a:chOff x="1302" y="3925"/>
              <a:chExt cx="1515" cy="1320"/>
            </a:xfrm>
          </p:grpSpPr>
          <p:graphicFrame>
            <p:nvGraphicFramePr>
              <p:cNvPr id="116" name="Objeto 115"/>
              <p:cNvGraphicFramePr>
                <a:graphicFrameLocks noChangeAspect="1"/>
              </p:cNvGraphicFramePr>
              <p:nvPr/>
            </p:nvGraphicFramePr>
            <p:xfrm>
              <a:off x="1302" y="3925"/>
              <a:ext cx="1515" cy="1320"/>
            </p:xfrm>
            <a:graphic>
              <a:graphicData uri="http://schemas.openxmlformats.org/presentationml/2006/ole">
                <mc:AlternateContent xmlns:mc="http://schemas.openxmlformats.org/markup-compatibility/2006">
                  <mc:Choice xmlns:v="urn:schemas-microsoft-com:vml" Requires="v">
                    <p:oleObj spid="_x0000_s138546" name="ChemSketch" r:id="rId33" imgW="1091160" imgH="948600" progId="ACD.ChemSketch.20">
                      <p:embed/>
                    </p:oleObj>
                  </mc:Choice>
                  <mc:Fallback>
                    <p:oleObj name="ChemSketch" r:id="rId33" imgW="1091160" imgH="948600" progId="ACD.ChemSketch.20">
                      <p:embed/>
                      <p:pic>
                        <p:nvPicPr>
                          <p:cNvPr id="0" name=""/>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1302" y="3925"/>
                            <a:ext cx="1515" cy="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17" name="Group 161"/>
              <p:cNvGrpSpPr>
                <a:grpSpLocks/>
              </p:cNvGrpSpPr>
              <p:nvPr/>
            </p:nvGrpSpPr>
            <p:grpSpPr bwMode="auto">
              <a:xfrm>
                <a:off x="2407" y="3925"/>
                <a:ext cx="97" cy="285"/>
                <a:chOff x="3696" y="10252"/>
                <a:chExt cx="684" cy="868"/>
              </a:xfrm>
            </p:grpSpPr>
            <p:sp>
              <p:nvSpPr>
                <p:cNvPr id="121" name="Freeform 162"/>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22" name="Group 163"/>
                <p:cNvGrpSpPr>
                  <a:grpSpLocks/>
                </p:cNvGrpSpPr>
                <p:nvPr/>
              </p:nvGrpSpPr>
              <p:grpSpPr bwMode="auto">
                <a:xfrm>
                  <a:off x="4038" y="10252"/>
                  <a:ext cx="342" cy="423"/>
                  <a:chOff x="4538" y="7666"/>
                  <a:chExt cx="417" cy="511"/>
                </a:xfrm>
              </p:grpSpPr>
              <p:sp>
                <p:nvSpPr>
                  <p:cNvPr id="123" name="Line 164"/>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4" name="Line 165"/>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18" name="Group 166"/>
              <p:cNvGrpSpPr>
                <a:grpSpLocks/>
              </p:cNvGrpSpPr>
              <p:nvPr/>
            </p:nvGrpSpPr>
            <p:grpSpPr bwMode="auto">
              <a:xfrm>
                <a:off x="1683" y="4276"/>
                <a:ext cx="97" cy="266"/>
                <a:chOff x="4779" y="10444"/>
                <a:chExt cx="684" cy="868"/>
              </a:xfrm>
            </p:grpSpPr>
            <p:sp>
              <p:nvSpPr>
                <p:cNvPr id="119" name="Freeform 167"/>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0" name="Line 168"/>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06" name="Group 169"/>
            <p:cNvGrpSpPr>
              <a:grpSpLocks/>
            </p:cNvGrpSpPr>
            <p:nvPr/>
          </p:nvGrpSpPr>
          <p:grpSpPr bwMode="auto">
            <a:xfrm>
              <a:off x="7702" y="1888"/>
              <a:ext cx="1500" cy="1380"/>
              <a:chOff x="1695" y="4634"/>
              <a:chExt cx="1500" cy="1380"/>
            </a:xfrm>
          </p:grpSpPr>
          <p:graphicFrame>
            <p:nvGraphicFramePr>
              <p:cNvPr id="107" name="Objeto 106"/>
              <p:cNvGraphicFramePr>
                <a:graphicFrameLocks noChangeAspect="1"/>
              </p:cNvGraphicFramePr>
              <p:nvPr/>
            </p:nvGraphicFramePr>
            <p:xfrm>
              <a:off x="1695" y="4634"/>
              <a:ext cx="1500" cy="1380"/>
            </p:xfrm>
            <a:graphic>
              <a:graphicData uri="http://schemas.openxmlformats.org/presentationml/2006/ole">
                <mc:AlternateContent xmlns:mc="http://schemas.openxmlformats.org/markup-compatibility/2006">
                  <mc:Choice xmlns:v="urn:schemas-microsoft-com:vml" Requires="v">
                    <p:oleObj spid="_x0000_s138547" name="ChemSketch" r:id="rId35" imgW="1080360" imgH="991800" progId="ACD.ChemSketch.20">
                      <p:embed/>
                    </p:oleObj>
                  </mc:Choice>
                  <mc:Fallback>
                    <p:oleObj name="ChemSketch" r:id="rId35" imgW="1080360" imgH="991800" progId="ACD.ChemSketch.20">
                      <p:embed/>
                      <p:pic>
                        <p:nvPicPr>
                          <p:cNvPr id="0" name=""/>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1695" y="4634"/>
                            <a:ext cx="1500" cy="1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8" name="Group 171"/>
              <p:cNvGrpSpPr>
                <a:grpSpLocks/>
              </p:cNvGrpSpPr>
              <p:nvPr/>
            </p:nvGrpSpPr>
            <p:grpSpPr bwMode="auto">
              <a:xfrm>
                <a:off x="2784" y="5179"/>
                <a:ext cx="97" cy="285"/>
                <a:chOff x="3696" y="10252"/>
                <a:chExt cx="684" cy="868"/>
              </a:xfrm>
            </p:grpSpPr>
            <p:sp>
              <p:nvSpPr>
                <p:cNvPr id="112" name="Freeform 172"/>
                <p:cNvSpPr>
                  <a:spLocks/>
                </p:cNvSpPr>
                <p:nvPr/>
              </p:nvSpPr>
              <p:spPr bwMode="auto">
                <a:xfrm>
                  <a:off x="3696" y="10252"/>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13" name="Group 173"/>
                <p:cNvGrpSpPr>
                  <a:grpSpLocks/>
                </p:cNvGrpSpPr>
                <p:nvPr/>
              </p:nvGrpSpPr>
              <p:grpSpPr bwMode="auto">
                <a:xfrm>
                  <a:off x="4038" y="10252"/>
                  <a:ext cx="342" cy="423"/>
                  <a:chOff x="4538" y="7666"/>
                  <a:chExt cx="417" cy="511"/>
                </a:xfrm>
              </p:grpSpPr>
              <p:sp>
                <p:nvSpPr>
                  <p:cNvPr id="114" name="Line 174"/>
                  <p:cNvSpPr>
                    <a:spLocks noChangeShapeType="1"/>
                  </p:cNvSpPr>
                  <p:nvPr/>
                </p:nvSpPr>
                <p:spPr bwMode="auto">
                  <a:xfrm>
                    <a:off x="4723" y="7666"/>
                    <a:ext cx="0" cy="5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5" name="Line 175"/>
                  <p:cNvSpPr>
                    <a:spLocks noChangeShapeType="1"/>
                  </p:cNvSpPr>
                  <p:nvPr/>
                </p:nvSpPr>
                <p:spPr bwMode="auto">
                  <a:xfrm>
                    <a:off x="4538" y="7898"/>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09" name="Group 176"/>
              <p:cNvGrpSpPr>
                <a:grpSpLocks/>
              </p:cNvGrpSpPr>
              <p:nvPr/>
            </p:nvGrpSpPr>
            <p:grpSpPr bwMode="auto">
              <a:xfrm>
                <a:off x="2100" y="4723"/>
                <a:ext cx="97" cy="266"/>
                <a:chOff x="4779" y="10444"/>
                <a:chExt cx="684" cy="868"/>
              </a:xfrm>
            </p:grpSpPr>
            <p:sp>
              <p:nvSpPr>
                <p:cNvPr id="110" name="Freeform 177"/>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1" name="Line 178"/>
                <p:cNvSpPr>
                  <a:spLocks noChangeShapeType="1"/>
                </p:cNvSpPr>
                <p:nvPr/>
              </p:nvSpPr>
              <p:spPr bwMode="auto">
                <a:xfrm>
                  <a:off x="5121" y="10636"/>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spTree>
    <p:extLst>
      <p:ext uri="{BB962C8B-B14F-4D97-AF65-F5344CB8AC3E}">
        <p14:creationId xmlns:p14="http://schemas.microsoft.com/office/powerpoint/2010/main" val="16193755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519546" y="1454727"/>
            <a:ext cx="11097490" cy="4821381"/>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r>
              <a:rPr lang="es-MX" sz="3200" i="1" dirty="0">
                <a:latin typeface="Arial Rounded MT Bold" panose="020F0704030504030204" pitchFamily="34" charset="0"/>
              </a:rPr>
              <a:t>Son atracciones entre dipolos con una excepcional fuerza</a:t>
            </a:r>
            <a:r>
              <a:rPr lang="es-MX" sz="3200" dirty="0">
                <a:latin typeface="Arial Rounded MT Bold" panose="020F0704030504030204" pitchFamily="34" charset="0"/>
              </a:rPr>
              <a:t> en moléculas que contienen hidrógeno enlazado con nitrógeno, oxígeno o flúor. Estos elementos son los más electronegativos y los enlaces covalentes polares que forman con el hidrógeno son más polares que entre el hidrógeno y cualquier otro elemento. La carga positiva parcial del hidrógeno en estos compuestos es mayor que en cualquier otro tipo de compuestos. </a:t>
            </a:r>
          </a:p>
        </p:txBody>
      </p:sp>
      <p:sp>
        <p:nvSpPr>
          <p:cNvPr id="7" name="Rectangle 2"/>
          <p:cNvSpPr>
            <a:spLocks noChangeArrowheads="1"/>
          </p:cNvSpPr>
          <p:nvPr/>
        </p:nvSpPr>
        <p:spPr bwMode="auto">
          <a:xfrm>
            <a:off x="2443034" y="507478"/>
            <a:ext cx="7293246"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Puentes de Hidrógeno</a:t>
            </a:r>
          </a:p>
        </p:txBody>
      </p:sp>
    </p:spTree>
    <p:extLst>
      <p:ext uri="{BB962C8B-B14F-4D97-AF65-F5344CB8AC3E}">
        <p14:creationId xmlns:p14="http://schemas.microsoft.com/office/powerpoint/2010/main" val="10727456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659152" y="4451685"/>
            <a:ext cx="5975385" cy="1287379"/>
          </a:xfr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spcBef>
                <a:spcPct val="0"/>
              </a:spcBef>
            </a:pPr>
            <a:r>
              <a:rPr lang="es-MX" sz="3200" b="1" dirty="0" smtClean="0">
                <a:latin typeface="Arial Rounded MT Bold" panose="020F0704030504030204" pitchFamily="34" charset="0"/>
                <a:ea typeface="+mj-ea"/>
                <a:cs typeface="+mj-cs"/>
              </a:rPr>
              <a:t>Autor:</a:t>
            </a:r>
            <a:endParaRPr lang="es-MX" sz="3200" b="1" dirty="0">
              <a:latin typeface="Arial Rounded MT Bold" panose="020F0704030504030204" pitchFamily="34" charset="0"/>
              <a:ea typeface="+mj-ea"/>
              <a:cs typeface="+mj-cs"/>
            </a:endParaRPr>
          </a:p>
          <a:p>
            <a:pPr>
              <a:spcBef>
                <a:spcPct val="0"/>
              </a:spcBef>
            </a:pPr>
            <a:endParaRPr lang="es-MX" b="1" dirty="0">
              <a:solidFill>
                <a:schemeClr val="tx1"/>
              </a:solidFill>
              <a:latin typeface="Arial Rounded MT Bold" panose="020F0704030504030204" pitchFamily="34" charset="0"/>
              <a:ea typeface="+mj-ea"/>
              <a:cs typeface="+mj-cs"/>
            </a:endParaRPr>
          </a:p>
          <a:p>
            <a:pPr>
              <a:spcBef>
                <a:spcPct val="0"/>
              </a:spcBef>
            </a:pPr>
            <a:r>
              <a:rPr lang="es-MX" sz="3200" b="1" dirty="0">
                <a:latin typeface="Arial Rounded MT Bold" panose="020F0704030504030204" pitchFamily="34" charset="0"/>
                <a:ea typeface="+mj-ea"/>
                <a:cs typeface="+mj-cs"/>
              </a:rPr>
              <a:t>Fernando Becerril </a:t>
            </a:r>
            <a:r>
              <a:rPr lang="es-MX" sz="3200" b="1" dirty="0" smtClean="0">
                <a:latin typeface="Arial Rounded MT Bold" panose="020F0704030504030204" pitchFamily="34" charset="0"/>
                <a:ea typeface="+mj-ea"/>
                <a:cs typeface="+mj-cs"/>
              </a:rPr>
              <a:t>Morales</a:t>
            </a:r>
          </a:p>
        </p:txBody>
      </p:sp>
      <p:pic>
        <p:nvPicPr>
          <p:cNvPr id="5" name="Imagen 4"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874" y="1082841"/>
            <a:ext cx="2755232" cy="32231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485357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519546" y="1454727"/>
            <a:ext cx="11097490" cy="4530437"/>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r>
              <a:rPr lang="es-MX" sz="3200" dirty="0">
                <a:latin typeface="Arial Rounded MT Bold" panose="020F0704030504030204" pitchFamily="34" charset="0"/>
              </a:rPr>
              <a:t>Además el hidrógeno es el átomo más pequeño, y los átomos de flúor, oxígeno y nitrógeno también lo son, lo que trae como consecuencia que las atracciones dipolo-dipolo entre el hidrógeno y estos elementos sea excepcionalmente fuerte. En la figura siguiente se representan puentes de hidrógeno entre moléculas de HF,</a:t>
            </a:r>
          </a:p>
        </p:txBody>
      </p:sp>
      <p:sp>
        <p:nvSpPr>
          <p:cNvPr id="7" name="Rectangle 2"/>
          <p:cNvSpPr>
            <a:spLocks noChangeArrowheads="1"/>
          </p:cNvSpPr>
          <p:nvPr/>
        </p:nvSpPr>
        <p:spPr bwMode="auto">
          <a:xfrm>
            <a:off x="2443034" y="507478"/>
            <a:ext cx="7293246"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Puentes de Hidrógeno</a:t>
            </a:r>
          </a:p>
        </p:txBody>
      </p:sp>
    </p:spTree>
    <p:extLst>
      <p:ext uri="{BB962C8B-B14F-4D97-AF65-F5344CB8AC3E}">
        <p14:creationId xmlns:p14="http://schemas.microsoft.com/office/powerpoint/2010/main" val="34965921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579470" y="1641764"/>
            <a:ext cx="11097490" cy="4530437"/>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endParaRPr lang="es-MX" sz="3200" dirty="0">
              <a:latin typeface="Arial Rounded MT Bold" panose="020F0704030504030204" pitchFamily="34" charset="0"/>
            </a:endParaRPr>
          </a:p>
        </p:txBody>
      </p:sp>
      <p:sp>
        <p:nvSpPr>
          <p:cNvPr id="7" name="Rectangle 2"/>
          <p:cNvSpPr>
            <a:spLocks noChangeArrowheads="1"/>
          </p:cNvSpPr>
          <p:nvPr/>
        </p:nvSpPr>
        <p:spPr bwMode="auto">
          <a:xfrm>
            <a:off x="2443034" y="507478"/>
            <a:ext cx="7293246"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Puentes de Hidrógeno</a:t>
            </a:r>
          </a:p>
        </p:txBody>
      </p:sp>
      <p:grpSp>
        <p:nvGrpSpPr>
          <p:cNvPr id="2" name="Group 2"/>
          <p:cNvGrpSpPr>
            <a:grpSpLocks/>
          </p:cNvGrpSpPr>
          <p:nvPr/>
        </p:nvGrpSpPr>
        <p:grpSpPr bwMode="auto">
          <a:xfrm>
            <a:off x="2096542" y="2327564"/>
            <a:ext cx="8063345" cy="3158836"/>
            <a:chOff x="2727" y="8883"/>
            <a:chExt cx="6765" cy="1667"/>
          </a:xfrm>
        </p:grpSpPr>
        <p:grpSp>
          <p:nvGrpSpPr>
            <p:cNvPr id="3" name="Group 3"/>
            <p:cNvGrpSpPr>
              <a:grpSpLocks/>
            </p:cNvGrpSpPr>
            <p:nvPr/>
          </p:nvGrpSpPr>
          <p:grpSpPr bwMode="auto">
            <a:xfrm>
              <a:off x="3249" y="10339"/>
              <a:ext cx="89" cy="211"/>
              <a:chOff x="4779" y="10444"/>
              <a:chExt cx="684" cy="868"/>
            </a:xfrm>
          </p:grpSpPr>
          <p:sp>
            <p:nvSpPr>
              <p:cNvPr id="52" name="Freeform 4"/>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3" name="Line 5"/>
              <p:cNvSpPr>
                <a:spLocks noChangeShapeType="1"/>
              </p:cNvSpPr>
              <p:nvPr/>
            </p:nvSpPr>
            <p:spPr bwMode="auto">
              <a:xfrm>
                <a:off x="5121" y="10636"/>
                <a:ext cx="342"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aphicFrame>
          <p:nvGraphicFramePr>
            <p:cNvPr id="5" name="Objeto 4"/>
            <p:cNvGraphicFramePr>
              <a:graphicFrameLocks noChangeAspect="1"/>
            </p:cNvGraphicFramePr>
            <p:nvPr/>
          </p:nvGraphicFramePr>
          <p:xfrm>
            <a:off x="2727" y="9094"/>
            <a:ext cx="6765" cy="1245"/>
          </p:xfrm>
          <a:graphic>
            <a:graphicData uri="http://schemas.openxmlformats.org/presentationml/2006/ole">
              <mc:AlternateContent xmlns:mc="http://schemas.openxmlformats.org/markup-compatibility/2006">
                <mc:Choice xmlns:v="urn:schemas-microsoft-com:vml" Requires="v">
                  <p:oleObj spid="_x0000_s145476" name="ChemSketch" r:id="rId3" imgW="4873320" imgH="894960" progId="ACD.ChemSketch.20">
                    <p:embed/>
                  </p:oleObj>
                </mc:Choice>
                <mc:Fallback>
                  <p:oleObj name="ChemSketch" r:id="rId3" imgW="4873320" imgH="894960" progId="ACD.ChemSketch.20">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7" y="9094"/>
                          <a:ext cx="6765" cy="1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Group 7"/>
            <p:cNvGrpSpPr>
              <a:grpSpLocks/>
            </p:cNvGrpSpPr>
            <p:nvPr/>
          </p:nvGrpSpPr>
          <p:grpSpPr bwMode="auto">
            <a:xfrm>
              <a:off x="3723" y="9397"/>
              <a:ext cx="100" cy="217"/>
              <a:chOff x="4665" y="10537"/>
              <a:chExt cx="618" cy="627"/>
            </a:xfrm>
          </p:grpSpPr>
          <p:sp>
            <p:nvSpPr>
              <p:cNvPr id="48" name="Freeform 8"/>
              <p:cNvSpPr>
                <a:spLocks/>
              </p:cNvSpPr>
              <p:nvPr/>
            </p:nvSpPr>
            <p:spPr bwMode="auto">
              <a:xfrm>
                <a:off x="4665" y="10596"/>
                <a:ext cx="258" cy="5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49" name="Group 9"/>
              <p:cNvGrpSpPr>
                <a:grpSpLocks/>
              </p:cNvGrpSpPr>
              <p:nvPr/>
            </p:nvGrpSpPr>
            <p:grpSpPr bwMode="auto">
              <a:xfrm>
                <a:off x="4974" y="10537"/>
                <a:ext cx="309" cy="399"/>
                <a:chOff x="4974" y="10537"/>
                <a:chExt cx="309" cy="399"/>
              </a:xfrm>
            </p:grpSpPr>
            <p:sp>
              <p:nvSpPr>
                <p:cNvPr id="50" name="Line 10"/>
                <p:cNvSpPr>
                  <a:spLocks noChangeShapeType="1"/>
                </p:cNvSpPr>
                <p:nvPr/>
              </p:nvSpPr>
              <p:spPr bwMode="auto">
                <a:xfrm>
                  <a:off x="4974" y="10722"/>
                  <a:ext cx="309"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1" name="Line 11"/>
                <p:cNvSpPr>
                  <a:spLocks noChangeShapeType="1"/>
                </p:cNvSpPr>
                <p:nvPr/>
              </p:nvSpPr>
              <p:spPr bwMode="auto">
                <a:xfrm>
                  <a:off x="5114" y="10537"/>
                  <a:ext cx="0" cy="39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8" name="Group 12"/>
            <p:cNvGrpSpPr>
              <a:grpSpLocks/>
            </p:cNvGrpSpPr>
            <p:nvPr/>
          </p:nvGrpSpPr>
          <p:grpSpPr bwMode="auto">
            <a:xfrm>
              <a:off x="4298" y="8883"/>
              <a:ext cx="89" cy="211"/>
              <a:chOff x="4779" y="10444"/>
              <a:chExt cx="684" cy="868"/>
            </a:xfrm>
          </p:grpSpPr>
          <p:sp>
            <p:nvSpPr>
              <p:cNvPr id="46" name="Freeform 13"/>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7" name="Line 14"/>
              <p:cNvSpPr>
                <a:spLocks noChangeShapeType="1"/>
              </p:cNvSpPr>
              <p:nvPr/>
            </p:nvSpPr>
            <p:spPr bwMode="auto">
              <a:xfrm>
                <a:off x="5121" y="10636"/>
                <a:ext cx="342"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nvGrpSpPr>
            <p:cNvPr id="9" name="Group 15"/>
            <p:cNvGrpSpPr>
              <a:grpSpLocks/>
            </p:cNvGrpSpPr>
            <p:nvPr/>
          </p:nvGrpSpPr>
          <p:grpSpPr bwMode="auto">
            <a:xfrm>
              <a:off x="5266" y="10339"/>
              <a:ext cx="89" cy="211"/>
              <a:chOff x="4779" y="10444"/>
              <a:chExt cx="684" cy="868"/>
            </a:xfrm>
          </p:grpSpPr>
          <p:sp>
            <p:nvSpPr>
              <p:cNvPr id="44" name="Freeform 16"/>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5" name="Line 17"/>
              <p:cNvSpPr>
                <a:spLocks noChangeShapeType="1"/>
              </p:cNvSpPr>
              <p:nvPr/>
            </p:nvSpPr>
            <p:spPr bwMode="auto">
              <a:xfrm>
                <a:off x="5121" y="10636"/>
                <a:ext cx="342"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nvGrpSpPr>
            <p:cNvPr id="10" name="Group 18"/>
            <p:cNvGrpSpPr>
              <a:grpSpLocks/>
            </p:cNvGrpSpPr>
            <p:nvPr/>
          </p:nvGrpSpPr>
          <p:grpSpPr bwMode="auto">
            <a:xfrm>
              <a:off x="6321" y="8930"/>
              <a:ext cx="89" cy="211"/>
              <a:chOff x="4779" y="10444"/>
              <a:chExt cx="684" cy="868"/>
            </a:xfrm>
          </p:grpSpPr>
          <p:sp>
            <p:nvSpPr>
              <p:cNvPr id="42" name="Freeform 19"/>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3" name="Line 20"/>
              <p:cNvSpPr>
                <a:spLocks noChangeShapeType="1"/>
              </p:cNvSpPr>
              <p:nvPr/>
            </p:nvSpPr>
            <p:spPr bwMode="auto">
              <a:xfrm>
                <a:off x="5121" y="10636"/>
                <a:ext cx="342"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nvGrpSpPr>
            <p:cNvPr id="11" name="Group 21"/>
            <p:cNvGrpSpPr>
              <a:grpSpLocks/>
            </p:cNvGrpSpPr>
            <p:nvPr/>
          </p:nvGrpSpPr>
          <p:grpSpPr bwMode="auto">
            <a:xfrm>
              <a:off x="7325" y="10339"/>
              <a:ext cx="89" cy="211"/>
              <a:chOff x="4779" y="10444"/>
              <a:chExt cx="684" cy="868"/>
            </a:xfrm>
          </p:grpSpPr>
          <p:sp>
            <p:nvSpPr>
              <p:cNvPr id="40" name="Freeform 22"/>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1" name="Line 23"/>
              <p:cNvSpPr>
                <a:spLocks noChangeShapeType="1"/>
              </p:cNvSpPr>
              <p:nvPr/>
            </p:nvSpPr>
            <p:spPr bwMode="auto">
              <a:xfrm>
                <a:off x="5121" y="10636"/>
                <a:ext cx="342"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nvGrpSpPr>
            <p:cNvPr id="12" name="Group 24"/>
            <p:cNvGrpSpPr>
              <a:grpSpLocks/>
            </p:cNvGrpSpPr>
            <p:nvPr/>
          </p:nvGrpSpPr>
          <p:grpSpPr bwMode="auto">
            <a:xfrm>
              <a:off x="8370" y="8883"/>
              <a:ext cx="89" cy="211"/>
              <a:chOff x="4779" y="10444"/>
              <a:chExt cx="684" cy="868"/>
            </a:xfrm>
          </p:grpSpPr>
          <p:sp>
            <p:nvSpPr>
              <p:cNvPr id="38" name="Freeform 25"/>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9" name="Line 26"/>
              <p:cNvSpPr>
                <a:spLocks noChangeShapeType="1"/>
              </p:cNvSpPr>
              <p:nvPr/>
            </p:nvSpPr>
            <p:spPr bwMode="auto">
              <a:xfrm>
                <a:off x="5121" y="10636"/>
                <a:ext cx="342"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nvGrpSpPr>
            <p:cNvPr id="13" name="Group 27"/>
            <p:cNvGrpSpPr>
              <a:grpSpLocks/>
            </p:cNvGrpSpPr>
            <p:nvPr/>
          </p:nvGrpSpPr>
          <p:grpSpPr bwMode="auto">
            <a:xfrm>
              <a:off x="4881" y="9461"/>
              <a:ext cx="100" cy="217"/>
              <a:chOff x="4665" y="10537"/>
              <a:chExt cx="618" cy="627"/>
            </a:xfrm>
          </p:grpSpPr>
          <p:sp>
            <p:nvSpPr>
              <p:cNvPr id="34" name="Freeform 28"/>
              <p:cNvSpPr>
                <a:spLocks/>
              </p:cNvSpPr>
              <p:nvPr/>
            </p:nvSpPr>
            <p:spPr bwMode="auto">
              <a:xfrm>
                <a:off x="4665" y="10596"/>
                <a:ext cx="258" cy="5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35" name="Group 29"/>
              <p:cNvGrpSpPr>
                <a:grpSpLocks/>
              </p:cNvGrpSpPr>
              <p:nvPr/>
            </p:nvGrpSpPr>
            <p:grpSpPr bwMode="auto">
              <a:xfrm>
                <a:off x="4974" y="10537"/>
                <a:ext cx="309" cy="399"/>
                <a:chOff x="4974" y="10537"/>
                <a:chExt cx="309" cy="399"/>
              </a:xfrm>
            </p:grpSpPr>
            <p:sp>
              <p:nvSpPr>
                <p:cNvPr id="36" name="Line 30"/>
                <p:cNvSpPr>
                  <a:spLocks noChangeShapeType="1"/>
                </p:cNvSpPr>
                <p:nvPr/>
              </p:nvSpPr>
              <p:spPr bwMode="auto">
                <a:xfrm>
                  <a:off x="4974" y="10722"/>
                  <a:ext cx="309"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7" name="Line 31"/>
                <p:cNvSpPr>
                  <a:spLocks noChangeShapeType="1"/>
                </p:cNvSpPr>
                <p:nvPr/>
              </p:nvSpPr>
              <p:spPr bwMode="auto">
                <a:xfrm>
                  <a:off x="5114" y="10537"/>
                  <a:ext cx="0" cy="39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4" name="Group 32"/>
            <p:cNvGrpSpPr>
              <a:grpSpLocks/>
            </p:cNvGrpSpPr>
            <p:nvPr/>
          </p:nvGrpSpPr>
          <p:grpSpPr bwMode="auto">
            <a:xfrm>
              <a:off x="5773" y="9417"/>
              <a:ext cx="100" cy="217"/>
              <a:chOff x="4665" y="10537"/>
              <a:chExt cx="618" cy="627"/>
            </a:xfrm>
          </p:grpSpPr>
          <p:sp>
            <p:nvSpPr>
              <p:cNvPr id="30" name="Freeform 33"/>
              <p:cNvSpPr>
                <a:spLocks/>
              </p:cNvSpPr>
              <p:nvPr/>
            </p:nvSpPr>
            <p:spPr bwMode="auto">
              <a:xfrm>
                <a:off x="4665" y="10596"/>
                <a:ext cx="258" cy="5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31" name="Group 34"/>
              <p:cNvGrpSpPr>
                <a:grpSpLocks/>
              </p:cNvGrpSpPr>
              <p:nvPr/>
            </p:nvGrpSpPr>
            <p:grpSpPr bwMode="auto">
              <a:xfrm>
                <a:off x="4974" y="10537"/>
                <a:ext cx="309" cy="399"/>
                <a:chOff x="4974" y="10537"/>
                <a:chExt cx="309" cy="399"/>
              </a:xfrm>
            </p:grpSpPr>
            <p:sp>
              <p:nvSpPr>
                <p:cNvPr id="32" name="Line 35"/>
                <p:cNvSpPr>
                  <a:spLocks noChangeShapeType="1"/>
                </p:cNvSpPr>
                <p:nvPr/>
              </p:nvSpPr>
              <p:spPr bwMode="auto">
                <a:xfrm>
                  <a:off x="4974" y="10722"/>
                  <a:ext cx="309"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3" name="Line 36"/>
                <p:cNvSpPr>
                  <a:spLocks noChangeShapeType="1"/>
                </p:cNvSpPr>
                <p:nvPr/>
              </p:nvSpPr>
              <p:spPr bwMode="auto">
                <a:xfrm>
                  <a:off x="5114" y="10537"/>
                  <a:ext cx="0" cy="39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5" name="Group 37"/>
            <p:cNvGrpSpPr>
              <a:grpSpLocks/>
            </p:cNvGrpSpPr>
            <p:nvPr/>
          </p:nvGrpSpPr>
          <p:grpSpPr bwMode="auto">
            <a:xfrm>
              <a:off x="7002" y="9525"/>
              <a:ext cx="100" cy="217"/>
              <a:chOff x="4665" y="10537"/>
              <a:chExt cx="618" cy="627"/>
            </a:xfrm>
          </p:grpSpPr>
          <p:sp>
            <p:nvSpPr>
              <p:cNvPr id="26" name="Freeform 38"/>
              <p:cNvSpPr>
                <a:spLocks/>
              </p:cNvSpPr>
              <p:nvPr/>
            </p:nvSpPr>
            <p:spPr bwMode="auto">
              <a:xfrm>
                <a:off x="4665" y="10596"/>
                <a:ext cx="258" cy="5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27" name="Group 39"/>
              <p:cNvGrpSpPr>
                <a:grpSpLocks/>
              </p:cNvGrpSpPr>
              <p:nvPr/>
            </p:nvGrpSpPr>
            <p:grpSpPr bwMode="auto">
              <a:xfrm>
                <a:off x="4974" y="10537"/>
                <a:ext cx="309" cy="399"/>
                <a:chOff x="4974" y="10537"/>
                <a:chExt cx="309" cy="399"/>
              </a:xfrm>
            </p:grpSpPr>
            <p:sp>
              <p:nvSpPr>
                <p:cNvPr id="28" name="Line 40"/>
                <p:cNvSpPr>
                  <a:spLocks noChangeShapeType="1"/>
                </p:cNvSpPr>
                <p:nvPr/>
              </p:nvSpPr>
              <p:spPr bwMode="auto">
                <a:xfrm>
                  <a:off x="4974" y="10722"/>
                  <a:ext cx="309"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9" name="Line 41"/>
                <p:cNvSpPr>
                  <a:spLocks noChangeShapeType="1"/>
                </p:cNvSpPr>
                <p:nvPr/>
              </p:nvSpPr>
              <p:spPr bwMode="auto">
                <a:xfrm>
                  <a:off x="5114" y="10537"/>
                  <a:ext cx="0" cy="39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6" name="Group 42"/>
            <p:cNvGrpSpPr>
              <a:grpSpLocks/>
            </p:cNvGrpSpPr>
            <p:nvPr/>
          </p:nvGrpSpPr>
          <p:grpSpPr bwMode="auto">
            <a:xfrm>
              <a:off x="7662" y="9599"/>
              <a:ext cx="100" cy="217"/>
              <a:chOff x="4665" y="10537"/>
              <a:chExt cx="618" cy="627"/>
            </a:xfrm>
          </p:grpSpPr>
          <p:sp>
            <p:nvSpPr>
              <p:cNvPr id="22" name="Freeform 43"/>
              <p:cNvSpPr>
                <a:spLocks/>
              </p:cNvSpPr>
              <p:nvPr/>
            </p:nvSpPr>
            <p:spPr bwMode="auto">
              <a:xfrm>
                <a:off x="4665" y="10596"/>
                <a:ext cx="258" cy="5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23" name="Group 44"/>
              <p:cNvGrpSpPr>
                <a:grpSpLocks/>
              </p:cNvGrpSpPr>
              <p:nvPr/>
            </p:nvGrpSpPr>
            <p:grpSpPr bwMode="auto">
              <a:xfrm>
                <a:off x="4974" y="10537"/>
                <a:ext cx="309" cy="399"/>
                <a:chOff x="4974" y="10537"/>
                <a:chExt cx="309" cy="399"/>
              </a:xfrm>
            </p:grpSpPr>
            <p:sp>
              <p:nvSpPr>
                <p:cNvPr id="24" name="Line 45"/>
                <p:cNvSpPr>
                  <a:spLocks noChangeShapeType="1"/>
                </p:cNvSpPr>
                <p:nvPr/>
              </p:nvSpPr>
              <p:spPr bwMode="auto">
                <a:xfrm>
                  <a:off x="4974" y="10722"/>
                  <a:ext cx="309"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5" name="Line 46"/>
                <p:cNvSpPr>
                  <a:spLocks noChangeShapeType="1"/>
                </p:cNvSpPr>
                <p:nvPr/>
              </p:nvSpPr>
              <p:spPr bwMode="auto">
                <a:xfrm>
                  <a:off x="5114" y="10537"/>
                  <a:ext cx="0" cy="39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17" name="Group 47"/>
            <p:cNvGrpSpPr>
              <a:grpSpLocks/>
            </p:cNvGrpSpPr>
            <p:nvPr/>
          </p:nvGrpSpPr>
          <p:grpSpPr bwMode="auto">
            <a:xfrm>
              <a:off x="8997" y="9446"/>
              <a:ext cx="100" cy="217"/>
              <a:chOff x="4665" y="10537"/>
              <a:chExt cx="618" cy="627"/>
            </a:xfrm>
          </p:grpSpPr>
          <p:sp>
            <p:nvSpPr>
              <p:cNvPr id="18" name="Freeform 48"/>
              <p:cNvSpPr>
                <a:spLocks/>
              </p:cNvSpPr>
              <p:nvPr/>
            </p:nvSpPr>
            <p:spPr bwMode="auto">
              <a:xfrm>
                <a:off x="4665" y="10596"/>
                <a:ext cx="258" cy="5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9" name="Group 49"/>
              <p:cNvGrpSpPr>
                <a:grpSpLocks/>
              </p:cNvGrpSpPr>
              <p:nvPr/>
            </p:nvGrpSpPr>
            <p:grpSpPr bwMode="auto">
              <a:xfrm>
                <a:off x="4974" y="10537"/>
                <a:ext cx="309" cy="399"/>
                <a:chOff x="4974" y="10537"/>
                <a:chExt cx="309" cy="399"/>
              </a:xfrm>
            </p:grpSpPr>
            <p:sp>
              <p:nvSpPr>
                <p:cNvPr id="20" name="Line 50"/>
                <p:cNvSpPr>
                  <a:spLocks noChangeShapeType="1"/>
                </p:cNvSpPr>
                <p:nvPr/>
              </p:nvSpPr>
              <p:spPr bwMode="auto">
                <a:xfrm>
                  <a:off x="4974" y="10722"/>
                  <a:ext cx="309"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1" name="Line 51"/>
                <p:cNvSpPr>
                  <a:spLocks noChangeShapeType="1"/>
                </p:cNvSpPr>
                <p:nvPr/>
              </p:nvSpPr>
              <p:spPr bwMode="auto">
                <a:xfrm>
                  <a:off x="5114" y="10537"/>
                  <a:ext cx="0" cy="39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spTree>
    <p:extLst>
      <p:ext uri="{BB962C8B-B14F-4D97-AF65-F5344CB8AC3E}">
        <p14:creationId xmlns:p14="http://schemas.microsoft.com/office/powerpoint/2010/main" val="1685931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519545" y="1454728"/>
            <a:ext cx="11492345" cy="1891146"/>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r>
              <a:rPr lang="es-MX" sz="3200" dirty="0">
                <a:latin typeface="Arial Rounded MT Bold" panose="020F0704030504030204" pitchFamily="34" charset="0"/>
              </a:rPr>
              <a:t>Las moléculas cuyos átomos de F, O y el N no están unidas al hidrógeno, sólo pueden formar puentes de hidrógeno con moléculas que sí los tienen, por ejemplo,</a:t>
            </a:r>
          </a:p>
        </p:txBody>
      </p:sp>
      <p:sp>
        <p:nvSpPr>
          <p:cNvPr id="7" name="Rectangle 2"/>
          <p:cNvSpPr>
            <a:spLocks noChangeArrowheads="1"/>
          </p:cNvSpPr>
          <p:nvPr/>
        </p:nvSpPr>
        <p:spPr bwMode="auto">
          <a:xfrm>
            <a:off x="2443034" y="507478"/>
            <a:ext cx="7293246"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Puentes de Hidrógeno</a:t>
            </a:r>
          </a:p>
        </p:txBody>
      </p:sp>
      <p:grpSp>
        <p:nvGrpSpPr>
          <p:cNvPr id="44" name="Grupo 43"/>
          <p:cNvGrpSpPr/>
          <p:nvPr/>
        </p:nvGrpSpPr>
        <p:grpSpPr>
          <a:xfrm>
            <a:off x="3906981" y="3918717"/>
            <a:ext cx="4966855" cy="2686454"/>
            <a:chOff x="3906981" y="3918717"/>
            <a:chExt cx="4966855" cy="2686454"/>
          </a:xfrm>
        </p:grpSpPr>
        <p:sp>
          <p:nvSpPr>
            <p:cNvPr id="5" name="Rectangle 4"/>
            <p:cNvSpPr>
              <a:spLocks noChangeArrowheads="1"/>
            </p:cNvSpPr>
            <p:nvPr/>
          </p:nvSpPr>
          <p:spPr bwMode="auto">
            <a:xfrm>
              <a:off x="3906981" y="3945098"/>
              <a:ext cx="4966855" cy="2660073"/>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endParaRPr lang="es-MX" sz="3200" dirty="0">
                <a:latin typeface="Arial Rounded MT Bold" panose="020F0704030504030204" pitchFamily="34" charset="0"/>
              </a:endParaRPr>
            </a:p>
          </p:txBody>
        </p:sp>
        <p:grpSp>
          <p:nvGrpSpPr>
            <p:cNvPr id="8" name="Group 9"/>
            <p:cNvGrpSpPr>
              <a:grpSpLocks/>
            </p:cNvGrpSpPr>
            <p:nvPr/>
          </p:nvGrpSpPr>
          <p:grpSpPr bwMode="auto">
            <a:xfrm>
              <a:off x="5875701" y="5148139"/>
              <a:ext cx="112028" cy="303245"/>
              <a:chOff x="4779" y="10444"/>
              <a:chExt cx="684" cy="868"/>
            </a:xfrm>
          </p:grpSpPr>
          <p:sp>
            <p:nvSpPr>
              <p:cNvPr id="28" name="Freeform 10"/>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9" name="Line 11"/>
              <p:cNvSpPr>
                <a:spLocks noChangeShapeType="1"/>
              </p:cNvSpPr>
              <p:nvPr/>
            </p:nvSpPr>
            <p:spPr bwMode="auto">
              <a:xfrm>
                <a:off x="5121" y="10636"/>
                <a:ext cx="342"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nvGrpSpPr>
            <p:cNvPr id="9" name="Group 12"/>
            <p:cNvGrpSpPr>
              <a:grpSpLocks/>
            </p:cNvGrpSpPr>
            <p:nvPr/>
          </p:nvGrpSpPr>
          <p:grpSpPr bwMode="auto">
            <a:xfrm>
              <a:off x="7580720" y="4266873"/>
              <a:ext cx="113584" cy="304850"/>
              <a:chOff x="4779" y="10444"/>
              <a:chExt cx="684" cy="868"/>
            </a:xfrm>
          </p:grpSpPr>
          <p:sp>
            <p:nvSpPr>
              <p:cNvPr id="26" name="Freeform 13"/>
              <p:cNvSpPr>
                <a:spLocks/>
              </p:cNvSpPr>
              <p:nvPr/>
            </p:nvSpPr>
            <p:spPr bwMode="auto">
              <a:xfrm>
                <a:off x="4779" y="10444"/>
                <a:ext cx="285" cy="8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7" name="Line 14"/>
              <p:cNvSpPr>
                <a:spLocks noChangeShapeType="1"/>
              </p:cNvSpPr>
              <p:nvPr/>
            </p:nvSpPr>
            <p:spPr bwMode="auto">
              <a:xfrm>
                <a:off x="5121" y="10636"/>
                <a:ext cx="342"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aphicFrame>
          <p:nvGraphicFramePr>
            <p:cNvPr id="12" name="Objeto 11"/>
            <p:cNvGraphicFramePr>
              <a:graphicFrameLocks noChangeAspect="1"/>
            </p:cNvGraphicFramePr>
            <p:nvPr>
              <p:extLst>
                <p:ext uri="{D42A27DB-BD31-4B8C-83A1-F6EECF244321}">
                  <p14:modId xmlns:p14="http://schemas.microsoft.com/office/powerpoint/2010/main" val="1410973731"/>
                </p:ext>
              </p:extLst>
            </p:nvPr>
          </p:nvGraphicFramePr>
          <p:xfrm>
            <a:off x="4827188" y="3918717"/>
            <a:ext cx="3527315" cy="2531856"/>
          </p:xfrm>
          <a:graphic>
            <a:graphicData uri="http://schemas.openxmlformats.org/presentationml/2006/ole">
              <mc:AlternateContent xmlns:mc="http://schemas.openxmlformats.org/markup-compatibility/2006">
                <mc:Choice xmlns:v="urn:schemas-microsoft-com:vml" Requires="v">
                  <p:oleObj spid="_x0000_s146479" name="ChemSketch" r:id="rId3" imgW="2009880" imgH="1261440" progId="ACD.ChemSketch.20">
                    <p:embed/>
                  </p:oleObj>
                </mc:Choice>
                <mc:Fallback>
                  <p:oleObj name="ChemSketch" r:id="rId3" imgW="2009880" imgH="1261440" progId="ACD.ChemSketch.20">
                    <p:embed/>
                    <p:pic>
                      <p:nvPicPr>
                        <p:cNvPr id="0" name="Object 25"/>
                        <p:cNvPicPr>
                          <a:picLocks noChangeAspect="1" noChangeArrowheads="1"/>
                        </p:cNvPicPr>
                        <p:nvPr/>
                      </p:nvPicPr>
                      <p:blipFill>
                        <a:blip r:embed="rId4"/>
                        <a:srcRect/>
                        <a:stretch>
                          <a:fillRect/>
                        </a:stretch>
                      </p:blipFill>
                      <p:spPr bwMode="auto">
                        <a:xfrm>
                          <a:off x="4827188" y="3918717"/>
                          <a:ext cx="3527315" cy="2531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3" name="Group 26"/>
            <p:cNvGrpSpPr>
              <a:grpSpLocks/>
            </p:cNvGrpSpPr>
            <p:nvPr/>
          </p:nvGrpSpPr>
          <p:grpSpPr bwMode="auto">
            <a:xfrm>
              <a:off x="8364904" y="4659546"/>
              <a:ext cx="126031" cy="312872"/>
              <a:chOff x="4665" y="10537"/>
              <a:chExt cx="618" cy="627"/>
            </a:xfrm>
          </p:grpSpPr>
          <p:sp>
            <p:nvSpPr>
              <p:cNvPr id="14" name="Freeform 27"/>
              <p:cNvSpPr>
                <a:spLocks/>
              </p:cNvSpPr>
              <p:nvPr/>
            </p:nvSpPr>
            <p:spPr bwMode="auto">
              <a:xfrm>
                <a:off x="4665" y="10596"/>
                <a:ext cx="258" cy="5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15" name="Group 28"/>
              <p:cNvGrpSpPr>
                <a:grpSpLocks/>
              </p:cNvGrpSpPr>
              <p:nvPr/>
            </p:nvGrpSpPr>
            <p:grpSpPr bwMode="auto">
              <a:xfrm>
                <a:off x="4974" y="10537"/>
                <a:ext cx="309" cy="399"/>
                <a:chOff x="4974" y="10537"/>
                <a:chExt cx="309" cy="399"/>
              </a:xfrm>
            </p:grpSpPr>
            <p:sp>
              <p:nvSpPr>
                <p:cNvPr id="16" name="Line 29"/>
                <p:cNvSpPr>
                  <a:spLocks noChangeShapeType="1"/>
                </p:cNvSpPr>
                <p:nvPr/>
              </p:nvSpPr>
              <p:spPr bwMode="auto">
                <a:xfrm>
                  <a:off x="4974" y="10722"/>
                  <a:ext cx="309"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Line 30"/>
                <p:cNvSpPr>
                  <a:spLocks noChangeShapeType="1"/>
                </p:cNvSpPr>
                <p:nvPr/>
              </p:nvSpPr>
              <p:spPr bwMode="auto">
                <a:xfrm>
                  <a:off x="5114" y="10537"/>
                  <a:ext cx="0" cy="39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34" name="Group 26"/>
            <p:cNvGrpSpPr>
              <a:grpSpLocks/>
            </p:cNvGrpSpPr>
            <p:nvPr/>
          </p:nvGrpSpPr>
          <p:grpSpPr bwMode="auto">
            <a:xfrm>
              <a:off x="7052896" y="4616882"/>
              <a:ext cx="126031" cy="312872"/>
              <a:chOff x="4665" y="10537"/>
              <a:chExt cx="618" cy="627"/>
            </a:xfrm>
          </p:grpSpPr>
          <p:sp>
            <p:nvSpPr>
              <p:cNvPr id="35" name="Freeform 27"/>
              <p:cNvSpPr>
                <a:spLocks/>
              </p:cNvSpPr>
              <p:nvPr/>
            </p:nvSpPr>
            <p:spPr bwMode="auto">
              <a:xfrm>
                <a:off x="4665" y="10596"/>
                <a:ext cx="258" cy="5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36" name="Group 28"/>
              <p:cNvGrpSpPr>
                <a:grpSpLocks/>
              </p:cNvGrpSpPr>
              <p:nvPr/>
            </p:nvGrpSpPr>
            <p:grpSpPr bwMode="auto">
              <a:xfrm>
                <a:off x="4974" y="10537"/>
                <a:ext cx="309" cy="399"/>
                <a:chOff x="4974" y="10537"/>
                <a:chExt cx="309" cy="399"/>
              </a:xfrm>
            </p:grpSpPr>
            <p:sp>
              <p:nvSpPr>
                <p:cNvPr id="37" name="Line 29"/>
                <p:cNvSpPr>
                  <a:spLocks noChangeShapeType="1"/>
                </p:cNvSpPr>
                <p:nvPr/>
              </p:nvSpPr>
              <p:spPr bwMode="auto">
                <a:xfrm>
                  <a:off x="4974" y="10722"/>
                  <a:ext cx="309"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8" name="Line 30"/>
                <p:cNvSpPr>
                  <a:spLocks noChangeShapeType="1"/>
                </p:cNvSpPr>
                <p:nvPr/>
              </p:nvSpPr>
              <p:spPr bwMode="auto">
                <a:xfrm>
                  <a:off x="5114" y="10537"/>
                  <a:ext cx="0" cy="39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nvGrpSpPr>
            <p:cNvPr id="39" name="Group 26"/>
            <p:cNvGrpSpPr>
              <a:grpSpLocks/>
            </p:cNvGrpSpPr>
            <p:nvPr/>
          </p:nvGrpSpPr>
          <p:grpSpPr bwMode="auto">
            <a:xfrm>
              <a:off x="5236128" y="5118698"/>
              <a:ext cx="126031" cy="312872"/>
              <a:chOff x="4665" y="10537"/>
              <a:chExt cx="618" cy="627"/>
            </a:xfrm>
          </p:grpSpPr>
          <p:sp>
            <p:nvSpPr>
              <p:cNvPr id="40" name="Freeform 27"/>
              <p:cNvSpPr>
                <a:spLocks/>
              </p:cNvSpPr>
              <p:nvPr/>
            </p:nvSpPr>
            <p:spPr bwMode="auto">
              <a:xfrm>
                <a:off x="4665" y="10596"/>
                <a:ext cx="258" cy="568"/>
              </a:xfrm>
              <a:custGeom>
                <a:avLst/>
                <a:gdLst>
                  <a:gd name="T0" fmla="*/ 804 w 1185"/>
                  <a:gd name="T1" fmla="*/ 195 h 2190"/>
                  <a:gd name="T2" fmla="*/ 774 w 1185"/>
                  <a:gd name="T3" fmla="*/ 105 h 2190"/>
                  <a:gd name="T4" fmla="*/ 474 w 1185"/>
                  <a:gd name="T5" fmla="*/ 0 h 2190"/>
                  <a:gd name="T6" fmla="*/ 189 w 1185"/>
                  <a:gd name="T7" fmla="*/ 45 h 2190"/>
                  <a:gd name="T8" fmla="*/ 129 w 1185"/>
                  <a:gd name="T9" fmla="*/ 135 h 2190"/>
                  <a:gd name="T10" fmla="*/ 144 w 1185"/>
                  <a:gd name="T11" fmla="*/ 345 h 2190"/>
                  <a:gd name="T12" fmla="*/ 279 w 1185"/>
                  <a:gd name="T13" fmla="*/ 570 h 2190"/>
                  <a:gd name="T14" fmla="*/ 564 w 1185"/>
                  <a:gd name="T15" fmla="*/ 780 h 2190"/>
                  <a:gd name="T16" fmla="*/ 714 w 1185"/>
                  <a:gd name="T17" fmla="*/ 870 h 2190"/>
                  <a:gd name="T18" fmla="*/ 744 w 1185"/>
                  <a:gd name="T19" fmla="*/ 915 h 2190"/>
                  <a:gd name="T20" fmla="*/ 834 w 1185"/>
                  <a:gd name="T21" fmla="*/ 945 h 2190"/>
                  <a:gd name="T22" fmla="*/ 969 w 1185"/>
                  <a:gd name="T23" fmla="*/ 1035 h 2190"/>
                  <a:gd name="T24" fmla="*/ 1119 w 1185"/>
                  <a:gd name="T25" fmla="*/ 1305 h 2190"/>
                  <a:gd name="T26" fmla="*/ 1179 w 1185"/>
                  <a:gd name="T27" fmla="*/ 1545 h 2190"/>
                  <a:gd name="T28" fmla="*/ 1119 w 1185"/>
                  <a:gd name="T29" fmla="*/ 1905 h 2190"/>
                  <a:gd name="T30" fmla="*/ 1074 w 1185"/>
                  <a:gd name="T31" fmla="*/ 2025 h 2190"/>
                  <a:gd name="T32" fmla="*/ 609 w 1185"/>
                  <a:gd name="T33" fmla="*/ 2190 h 2190"/>
                  <a:gd name="T34" fmla="*/ 474 w 1185"/>
                  <a:gd name="T35" fmla="*/ 2160 h 2190"/>
                  <a:gd name="T36" fmla="*/ 264 w 1185"/>
                  <a:gd name="T37" fmla="*/ 2025 h 2190"/>
                  <a:gd name="T38" fmla="*/ 84 w 1185"/>
                  <a:gd name="T39" fmla="*/ 1875 h 2190"/>
                  <a:gd name="T40" fmla="*/ 24 w 1185"/>
                  <a:gd name="T41" fmla="*/ 1740 h 2190"/>
                  <a:gd name="T42" fmla="*/ 24 w 1185"/>
                  <a:gd name="T43" fmla="*/ 1335 h 2190"/>
                  <a:gd name="T44" fmla="*/ 54 w 1185"/>
                  <a:gd name="T45" fmla="*/ 1200 h 2190"/>
                  <a:gd name="T46" fmla="*/ 99 w 1185"/>
                  <a:gd name="T47" fmla="*/ 1155 h 2190"/>
                  <a:gd name="T48" fmla="*/ 129 w 1185"/>
                  <a:gd name="T49" fmla="*/ 1095 h 2190"/>
                  <a:gd name="T50" fmla="*/ 264 w 1185"/>
                  <a:gd name="T51" fmla="*/ 1005 h 2190"/>
                  <a:gd name="T52" fmla="*/ 354 w 1185"/>
                  <a:gd name="T53" fmla="*/ 975 h 2190"/>
                  <a:gd name="T54" fmla="*/ 639 w 1185"/>
                  <a:gd name="T55" fmla="*/ 855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85" h="2190">
                    <a:moveTo>
                      <a:pt x="804" y="195"/>
                    </a:moveTo>
                    <a:cubicBezTo>
                      <a:pt x="794" y="165"/>
                      <a:pt x="796" y="127"/>
                      <a:pt x="774" y="105"/>
                    </a:cubicBezTo>
                    <a:cubicBezTo>
                      <a:pt x="688" y="19"/>
                      <a:pt x="588" y="14"/>
                      <a:pt x="474" y="0"/>
                    </a:cubicBezTo>
                    <a:cubicBezTo>
                      <a:pt x="377" y="10"/>
                      <a:pt x="282" y="14"/>
                      <a:pt x="189" y="45"/>
                    </a:cubicBezTo>
                    <a:cubicBezTo>
                      <a:pt x="169" y="75"/>
                      <a:pt x="149" y="105"/>
                      <a:pt x="129" y="135"/>
                    </a:cubicBezTo>
                    <a:cubicBezTo>
                      <a:pt x="90" y="193"/>
                      <a:pt x="134" y="276"/>
                      <a:pt x="144" y="345"/>
                    </a:cubicBezTo>
                    <a:cubicBezTo>
                      <a:pt x="157" y="431"/>
                      <a:pt x="208" y="523"/>
                      <a:pt x="279" y="570"/>
                    </a:cubicBezTo>
                    <a:cubicBezTo>
                      <a:pt x="340" y="662"/>
                      <a:pt x="472" y="722"/>
                      <a:pt x="564" y="780"/>
                    </a:cubicBezTo>
                    <a:cubicBezTo>
                      <a:pt x="718" y="876"/>
                      <a:pt x="615" y="837"/>
                      <a:pt x="714" y="870"/>
                    </a:cubicBezTo>
                    <a:cubicBezTo>
                      <a:pt x="724" y="885"/>
                      <a:pt x="729" y="905"/>
                      <a:pt x="744" y="915"/>
                    </a:cubicBezTo>
                    <a:cubicBezTo>
                      <a:pt x="771" y="932"/>
                      <a:pt x="834" y="945"/>
                      <a:pt x="834" y="945"/>
                    </a:cubicBezTo>
                    <a:cubicBezTo>
                      <a:pt x="879" y="990"/>
                      <a:pt x="909" y="1015"/>
                      <a:pt x="969" y="1035"/>
                    </a:cubicBezTo>
                    <a:cubicBezTo>
                      <a:pt x="1002" y="1135"/>
                      <a:pt x="1085" y="1202"/>
                      <a:pt x="1119" y="1305"/>
                    </a:cubicBezTo>
                    <a:cubicBezTo>
                      <a:pt x="1145" y="1384"/>
                      <a:pt x="1163" y="1464"/>
                      <a:pt x="1179" y="1545"/>
                    </a:cubicBezTo>
                    <a:cubicBezTo>
                      <a:pt x="1171" y="1655"/>
                      <a:pt x="1185" y="1807"/>
                      <a:pt x="1119" y="1905"/>
                    </a:cubicBezTo>
                    <a:cubicBezTo>
                      <a:pt x="1107" y="1953"/>
                      <a:pt x="1104" y="1983"/>
                      <a:pt x="1074" y="2025"/>
                    </a:cubicBezTo>
                    <a:cubicBezTo>
                      <a:pt x="993" y="2138"/>
                      <a:pt x="735" y="2148"/>
                      <a:pt x="609" y="2190"/>
                    </a:cubicBezTo>
                    <a:cubicBezTo>
                      <a:pt x="585" y="2186"/>
                      <a:pt x="506" y="2178"/>
                      <a:pt x="474" y="2160"/>
                    </a:cubicBezTo>
                    <a:cubicBezTo>
                      <a:pt x="407" y="2123"/>
                      <a:pt x="324" y="2075"/>
                      <a:pt x="264" y="2025"/>
                    </a:cubicBezTo>
                    <a:cubicBezTo>
                      <a:pt x="204" y="1975"/>
                      <a:pt x="150" y="1919"/>
                      <a:pt x="84" y="1875"/>
                    </a:cubicBezTo>
                    <a:cubicBezTo>
                      <a:pt x="48" y="1768"/>
                      <a:pt x="72" y="1811"/>
                      <a:pt x="24" y="1740"/>
                    </a:cubicBezTo>
                    <a:cubicBezTo>
                      <a:pt x="0" y="1544"/>
                      <a:pt x="1" y="1617"/>
                      <a:pt x="24" y="1335"/>
                    </a:cubicBezTo>
                    <a:cubicBezTo>
                      <a:pt x="25" y="1326"/>
                      <a:pt x="38" y="1224"/>
                      <a:pt x="54" y="1200"/>
                    </a:cubicBezTo>
                    <a:cubicBezTo>
                      <a:pt x="66" y="1182"/>
                      <a:pt x="87" y="1172"/>
                      <a:pt x="99" y="1155"/>
                    </a:cubicBezTo>
                    <a:cubicBezTo>
                      <a:pt x="112" y="1137"/>
                      <a:pt x="113" y="1111"/>
                      <a:pt x="129" y="1095"/>
                    </a:cubicBezTo>
                    <a:cubicBezTo>
                      <a:pt x="129" y="1095"/>
                      <a:pt x="241" y="1020"/>
                      <a:pt x="264" y="1005"/>
                    </a:cubicBezTo>
                    <a:cubicBezTo>
                      <a:pt x="290" y="987"/>
                      <a:pt x="324" y="985"/>
                      <a:pt x="354" y="975"/>
                    </a:cubicBezTo>
                    <a:cubicBezTo>
                      <a:pt x="447" y="944"/>
                      <a:pt x="567" y="927"/>
                      <a:pt x="639" y="855"/>
                    </a:cubicBezTo>
                  </a:path>
                </a:pathLst>
              </a:cu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nvGrpSpPr>
              <p:cNvPr id="41" name="Group 28"/>
              <p:cNvGrpSpPr>
                <a:grpSpLocks/>
              </p:cNvGrpSpPr>
              <p:nvPr/>
            </p:nvGrpSpPr>
            <p:grpSpPr bwMode="auto">
              <a:xfrm>
                <a:off x="4974" y="10537"/>
                <a:ext cx="309" cy="399"/>
                <a:chOff x="4974" y="10537"/>
                <a:chExt cx="309" cy="399"/>
              </a:xfrm>
            </p:grpSpPr>
            <p:sp>
              <p:nvSpPr>
                <p:cNvPr id="42" name="Line 29"/>
                <p:cNvSpPr>
                  <a:spLocks noChangeShapeType="1"/>
                </p:cNvSpPr>
                <p:nvPr/>
              </p:nvSpPr>
              <p:spPr bwMode="auto">
                <a:xfrm>
                  <a:off x="4974" y="10722"/>
                  <a:ext cx="309"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3" name="Line 30"/>
                <p:cNvSpPr>
                  <a:spLocks noChangeShapeType="1"/>
                </p:cNvSpPr>
                <p:nvPr/>
              </p:nvSpPr>
              <p:spPr bwMode="auto">
                <a:xfrm>
                  <a:off x="5114" y="10537"/>
                  <a:ext cx="0" cy="39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grpSp>
    </p:spTree>
    <p:extLst>
      <p:ext uri="{BB962C8B-B14F-4D97-AF65-F5344CB8AC3E}">
        <p14:creationId xmlns:p14="http://schemas.microsoft.com/office/powerpoint/2010/main" val="31132656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519546" y="1454727"/>
            <a:ext cx="11097490" cy="4530437"/>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r>
              <a:rPr lang="es-MX" sz="3200" dirty="0">
                <a:latin typeface="Arial Rounded MT Bold" panose="020F0704030504030204" pitchFamily="34" charset="0"/>
              </a:rPr>
              <a:t>Los puentes de hidrógeno son muy importantes y determinan muchas veces el estado físico de las sustancias que los presentan, por ejemplo, si el agua no tuviera puentes de hidrógeno estaría en estado gaseoso a temperatura ambiente. Los fluidos como la sangre, la orina y la savia de los árboles están constituidos fundamentalmente por agua. Si el agua no fuera líquida, la vida sería muy distinta o tal vez no existiría. </a:t>
            </a:r>
          </a:p>
        </p:txBody>
      </p:sp>
      <p:sp>
        <p:nvSpPr>
          <p:cNvPr id="7" name="Rectangle 2"/>
          <p:cNvSpPr>
            <a:spLocks noChangeArrowheads="1"/>
          </p:cNvSpPr>
          <p:nvPr/>
        </p:nvSpPr>
        <p:spPr bwMode="auto">
          <a:xfrm>
            <a:off x="2443034" y="507478"/>
            <a:ext cx="7293246"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Puentes de Hidrógeno</a:t>
            </a:r>
          </a:p>
        </p:txBody>
      </p:sp>
    </p:spTree>
    <p:extLst>
      <p:ext uri="{BB962C8B-B14F-4D97-AF65-F5344CB8AC3E}">
        <p14:creationId xmlns:p14="http://schemas.microsoft.com/office/powerpoint/2010/main" val="30899145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519546" y="1454728"/>
            <a:ext cx="11097490" cy="3470564"/>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r>
              <a:rPr lang="es-MX" sz="3200" dirty="0">
                <a:latin typeface="Arial Rounded MT Bold" panose="020F0704030504030204" pitchFamily="34" charset="0"/>
              </a:rPr>
              <a:t>El puente de hidrógeno es muy importante en casi todas las moléculas de importancia biológica; por ejemplo, se forman puentes de hidrógeno en los carbohidratos y en las proteínas. También existen este tipo de enlaces en las moléculas de ADN y ARN (los puentes de hidrógeno se muestran en líneas discontinúas).</a:t>
            </a:r>
          </a:p>
        </p:txBody>
      </p:sp>
      <p:sp>
        <p:nvSpPr>
          <p:cNvPr id="7" name="Rectangle 2"/>
          <p:cNvSpPr>
            <a:spLocks noChangeArrowheads="1"/>
          </p:cNvSpPr>
          <p:nvPr/>
        </p:nvSpPr>
        <p:spPr bwMode="auto">
          <a:xfrm>
            <a:off x="2443034" y="507478"/>
            <a:ext cx="7293246"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Puentes de Hidrógeno</a:t>
            </a:r>
          </a:p>
        </p:txBody>
      </p:sp>
    </p:spTree>
    <p:extLst>
      <p:ext uri="{BB962C8B-B14F-4D97-AF65-F5344CB8AC3E}">
        <p14:creationId xmlns:p14="http://schemas.microsoft.com/office/powerpoint/2010/main" val="13159476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057399" y="1661285"/>
            <a:ext cx="8977745" cy="4614823"/>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endParaRPr lang="es-MX" sz="3200" dirty="0">
              <a:latin typeface="Arial Rounded MT Bold" panose="020F0704030504030204" pitchFamily="34" charset="0"/>
            </a:endParaRPr>
          </a:p>
        </p:txBody>
      </p:sp>
      <p:sp>
        <p:nvSpPr>
          <p:cNvPr id="7" name="Rectangle 2"/>
          <p:cNvSpPr>
            <a:spLocks noChangeArrowheads="1"/>
          </p:cNvSpPr>
          <p:nvPr/>
        </p:nvSpPr>
        <p:spPr bwMode="auto">
          <a:xfrm>
            <a:off x="2443034" y="507478"/>
            <a:ext cx="7293246"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Puentes de Hidrógeno</a:t>
            </a:r>
          </a:p>
        </p:txBody>
      </p:sp>
      <p:sp>
        <p:nvSpPr>
          <p:cNvPr id="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3" name="Objeto 2"/>
          <p:cNvGraphicFramePr>
            <a:graphicFrameLocks noChangeAspect="1"/>
          </p:cNvGraphicFramePr>
          <p:nvPr>
            <p:extLst>
              <p:ext uri="{D42A27DB-BD31-4B8C-83A1-F6EECF244321}">
                <p14:modId xmlns:p14="http://schemas.microsoft.com/office/powerpoint/2010/main" val="2359714319"/>
              </p:ext>
            </p:extLst>
          </p:nvPr>
        </p:nvGraphicFramePr>
        <p:xfrm>
          <a:off x="3039317" y="1952859"/>
          <a:ext cx="6696963" cy="4031673"/>
        </p:xfrm>
        <a:graphic>
          <a:graphicData uri="http://schemas.openxmlformats.org/presentationml/2006/ole">
            <mc:AlternateContent xmlns:mc="http://schemas.openxmlformats.org/markup-compatibility/2006">
              <mc:Choice xmlns:v="urn:schemas-microsoft-com:vml" Requires="v">
                <p:oleObj spid="_x0000_s147473" name="ChemSketch" r:id="rId3" imgW="2237591" imgH="1344706" progId="ACD.ChemSketch.20">
                  <p:embed/>
                </p:oleObj>
              </mc:Choice>
              <mc:Fallback>
                <p:oleObj name="ChemSketch" r:id="rId3" imgW="2237591" imgH="1344706" progId="ACD.ChemSketch.20">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9317" y="1952859"/>
                        <a:ext cx="6696963" cy="4031673"/>
                      </a:xfrm>
                      <a:prstGeom prst="rect">
                        <a:avLst/>
                      </a:prstGeom>
                      <a:noFill/>
                    </p:spPr>
                  </p:pic>
                </p:oleObj>
              </mc:Fallback>
            </mc:AlternateContent>
          </a:graphicData>
        </a:graphic>
      </p:graphicFrame>
      <p:sp>
        <p:nvSpPr>
          <p:cNvPr id="8" name="Text Box 3"/>
          <p:cNvSpPr txBox="1">
            <a:spLocks noChangeArrowheads="1"/>
          </p:cNvSpPr>
          <p:nvPr/>
        </p:nvSpPr>
        <p:spPr bwMode="auto">
          <a:xfrm>
            <a:off x="5000336" y="6240900"/>
            <a:ext cx="977265" cy="36199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s-MX" altLang="es-MX" sz="1100" b="0" i="0" u="none" strike="noStrike" cap="none" normalizeH="0" baseline="0" smtClean="0">
                <a:ln>
                  <a:noFill/>
                </a:ln>
                <a:solidFill>
                  <a:schemeClr val="tx1"/>
                </a:solidFill>
                <a:effectLst/>
                <a:latin typeface="Tahoma" panose="020B0604030504040204" pitchFamily="34" charset="0"/>
              </a:rPr>
              <a:t>GUANINA</a:t>
            </a:r>
            <a:endParaRPr kumimoji="0" lang="es-MX" altLang="es-MX" sz="1800" b="0" i="0" u="none" strike="noStrike" cap="none" normalizeH="0" baseline="0" smtClean="0">
              <a:ln>
                <a:noFill/>
              </a:ln>
              <a:solidFill>
                <a:schemeClr val="tx1"/>
              </a:solidFill>
              <a:effectLst/>
              <a:latin typeface="Arial" panose="020B0604020202020204" pitchFamily="34" charset="0"/>
            </a:endParaRPr>
          </a:p>
        </p:txBody>
      </p:sp>
      <p:sp>
        <p:nvSpPr>
          <p:cNvPr id="9" name="Text Box 4"/>
          <p:cNvSpPr txBox="1">
            <a:spLocks noChangeArrowheads="1"/>
          </p:cNvSpPr>
          <p:nvPr/>
        </p:nvSpPr>
        <p:spPr bwMode="auto">
          <a:xfrm>
            <a:off x="7034241" y="6240900"/>
            <a:ext cx="941070" cy="36199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s-MX" altLang="es-MX" sz="1100" b="0" i="0" u="none" strike="noStrike" cap="none" normalizeH="0" baseline="0" dirty="0" smtClean="0">
                <a:ln>
                  <a:noFill/>
                </a:ln>
                <a:solidFill>
                  <a:schemeClr val="tx1"/>
                </a:solidFill>
                <a:effectLst/>
                <a:latin typeface="Tahoma" panose="020B0604030504040204" pitchFamily="34" charset="0"/>
              </a:rPr>
              <a:t>CITOSINA</a:t>
            </a: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442413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057399" y="1661285"/>
            <a:ext cx="8977745" cy="4614823"/>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endParaRPr lang="es-MX" sz="3200" dirty="0">
              <a:latin typeface="Arial Rounded MT Bold" panose="020F0704030504030204" pitchFamily="34" charset="0"/>
            </a:endParaRPr>
          </a:p>
        </p:txBody>
      </p:sp>
      <p:sp>
        <p:nvSpPr>
          <p:cNvPr id="7" name="Rectangle 2"/>
          <p:cNvSpPr>
            <a:spLocks noChangeArrowheads="1"/>
          </p:cNvSpPr>
          <p:nvPr/>
        </p:nvSpPr>
        <p:spPr bwMode="auto">
          <a:xfrm>
            <a:off x="2443034" y="507478"/>
            <a:ext cx="7293246"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Puentes de Hidrógeno</a:t>
            </a:r>
          </a:p>
        </p:txBody>
      </p:sp>
      <p:sp>
        <p:nvSpPr>
          <p:cNvPr id="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Text Box 5"/>
          <p:cNvSpPr txBox="1">
            <a:spLocks noChangeArrowheads="1"/>
          </p:cNvSpPr>
          <p:nvPr/>
        </p:nvSpPr>
        <p:spPr bwMode="auto">
          <a:xfrm>
            <a:off x="5527272" y="5609652"/>
            <a:ext cx="977265" cy="36199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s-MX" altLang="es-MX" sz="1100" b="0" i="0" u="none" strike="noStrike" cap="none" normalizeH="0" baseline="0" dirty="0" smtClean="0">
                <a:ln>
                  <a:noFill/>
                </a:ln>
                <a:solidFill>
                  <a:schemeClr val="tx1"/>
                </a:solidFill>
                <a:effectLst/>
                <a:latin typeface="Tahoma" panose="020B0604030504040204" pitchFamily="34" charset="0"/>
              </a:rPr>
              <a:t>TIMINA</a:t>
            </a: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10" name="Text Box 6"/>
          <p:cNvSpPr txBox="1">
            <a:spLocks noChangeArrowheads="1"/>
          </p:cNvSpPr>
          <p:nvPr/>
        </p:nvSpPr>
        <p:spPr bwMode="auto">
          <a:xfrm>
            <a:off x="7016347" y="5609652"/>
            <a:ext cx="940435" cy="36199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s-MX" altLang="es-MX" sz="1100" b="0" i="0" u="none" strike="noStrike" cap="none" normalizeH="0" baseline="0" smtClean="0">
                <a:ln>
                  <a:noFill/>
                </a:ln>
                <a:solidFill>
                  <a:schemeClr val="tx1"/>
                </a:solidFill>
                <a:effectLst/>
                <a:latin typeface="Tahoma" panose="020B0604030504040204" pitchFamily="34" charset="0"/>
              </a:rPr>
              <a:t>ADENINA</a:t>
            </a:r>
            <a:endParaRPr kumimoji="0" lang="es-MX" altLang="es-MX" sz="1800" b="0" i="0" u="none" strike="noStrike" cap="none" normalizeH="0" baseline="0" smtClean="0">
              <a:ln>
                <a:noFill/>
              </a:ln>
              <a:solidFill>
                <a:schemeClr val="tx1"/>
              </a:solidFill>
              <a:effectLst/>
              <a:latin typeface="Arial" panose="020B0604020202020204" pitchFamily="34" charset="0"/>
            </a:endParaRPr>
          </a:p>
        </p:txBody>
      </p:sp>
      <p:sp>
        <p:nvSpPr>
          <p:cNvPr id="11" name="Rectangle 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2" name="Objeto 11"/>
          <p:cNvGraphicFramePr>
            <a:graphicFrameLocks noChangeAspect="1"/>
          </p:cNvGraphicFramePr>
          <p:nvPr>
            <p:extLst>
              <p:ext uri="{D42A27DB-BD31-4B8C-83A1-F6EECF244321}">
                <p14:modId xmlns:p14="http://schemas.microsoft.com/office/powerpoint/2010/main" val="2042522804"/>
              </p:ext>
            </p:extLst>
          </p:nvPr>
        </p:nvGraphicFramePr>
        <p:xfrm>
          <a:off x="3416300" y="1736725"/>
          <a:ext cx="6369050" cy="3962400"/>
        </p:xfrm>
        <a:graphic>
          <a:graphicData uri="http://schemas.openxmlformats.org/presentationml/2006/ole">
            <mc:AlternateContent xmlns:mc="http://schemas.openxmlformats.org/markup-compatibility/2006">
              <mc:Choice xmlns:v="urn:schemas-microsoft-com:vml" Requires="v">
                <p:oleObj spid="_x0000_s150551" name="ChemSketch" r:id="rId3" imgW="1955880" imgH="1218240" progId="ACD.ChemSketch.20">
                  <p:embed/>
                </p:oleObj>
              </mc:Choice>
              <mc:Fallback>
                <p:oleObj name="ChemSketch" r:id="rId3" imgW="1955880" imgH="1218240" progId="ACD.ChemSketch.20">
                  <p:embed/>
                  <p:pic>
                    <p:nvPicPr>
                      <p:cNvPr id="0" name="Object 7"/>
                      <p:cNvPicPr>
                        <a:picLocks noChangeAspect="1" noChangeArrowheads="1"/>
                      </p:cNvPicPr>
                      <p:nvPr/>
                    </p:nvPicPr>
                    <p:blipFill>
                      <a:blip r:embed="rId4"/>
                      <a:srcRect/>
                      <a:stretch>
                        <a:fillRect/>
                      </a:stretch>
                    </p:blipFill>
                    <p:spPr bwMode="auto">
                      <a:xfrm>
                        <a:off x="3416300" y="1736725"/>
                        <a:ext cx="6369050" cy="3962400"/>
                      </a:xfrm>
                      <a:prstGeom prst="rect">
                        <a:avLst/>
                      </a:prstGeom>
                      <a:noFill/>
                    </p:spPr>
                  </p:pic>
                </p:oleObj>
              </mc:Fallback>
            </mc:AlternateContent>
          </a:graphicData>
        </a:graphic>
      </p:graphicFrame>
    </p:spTree>
    <p:extLst>
      <p:ext uri="{BB962C8B-B14F-4D97-AF65-F5344CB8AC3E}">
        <p14:creationId xmlns:p14="http://schemas.microsoft.com/office/powerpoint/2010/main" val="22507622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956606" y="2104966"/>
            <a:ext cx="7619152" cy="2226403"/>
          </a:xfr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l">
              <a:buFont typeface="Arial" panose="020B0604020202020204" pitchFamily="34" charset="0"/>
            </a:pPr>
            <a:r>
              <a:rPr lang="es-MX" sz="3200" b="1" dirty="0">
                <a:latin typeface="Arial Rounded MT Bold" panose="020F0704030504030204" pitchFamily="34" charset="0"/>
              </a:rPr>
              <a:t>2</a:t>
            </a:r>
            <a:r>
              <a:rPr lang="es-MX" sz="3200" b="1" dirty="0" smtClean="0">
                <a:latin typeface="Arial Rounded MT Bold" panose="020F0704030504030204" pitchFamily="34" charset="0"/>
              </a:rPr>
              <a:t>. Alcoholes</a:t>
            </a:r>
            <a:br>
              <a:rPr lang="es-MX" sz="3200" b="1" dirty="0" smtClean="0">
                <a:latin typeface="Arial Rounded MT Bold" panose="020F0704030504030204" pitchFamily="34" charset="0"/>
              </a:rPr>
            </a:br>
            <a:r>
              <a:rPr lang="es-MX" sz="3200" b="1" dirty="0">
                <a:latin typeface="Arial Rounded MT Bold" panose="020F0704030504030204" pitchFamily="34" charset="0"/>
              </a:rPr>
              <a:t>    </a:t>
            </a:r>
            <a:r>
              <a:rPr lang="es-MX" sz="3200" b="1" dirty="0" smtClean="0">
                <a:latin typeface="Arial Rounded MT Bold" panose="020F0704030504030204" pitchFamily="34" charset="0"/>
              </a:rPr>
              <a:t>2.1 Propiedades físicas y químicas</a:t>
            </a:r>
            <a:r>
              <a:rPr lang="es-MX" sz="3200" b="1" dirty="0">
                <a:latin typeface="Arial Rounded MT Bold" panose="020F0704030504030204" pitchFamily="34" charset="0"/>
              </a:rPr>
              <a:t/>
            </a:r>
            <a:br>
              <a:rPr lang="es-MX" sz="3200" b="1" dirty="0">
                <a:latin typeface="Arial Rounded MT Bold" panose="020F0704030504030204" pitchFamily="34" charset="0"/>
              </a:rPr>
            </a:br>
            <a:r>
              <a:rPr lang="es-MX" sz="3200" b="1" dirty="0" smtClean="0">
                <a:latin typeface="Arial Rounded MT Bold" panose="020F0704030504030204" pitchFamily="34" charset="0"/>
              </a:rPr>
              <a:t>    2.2 Nomenclatura</a:t>
            </a:r>
            <a:br>
              <a:rPr lang="es-MX" sz="3200" b="1" dirty="0" smtClean="0">
                <a:latin typeface="Arial Rounded MT Bold" panose="020F0704030504030204" pitchFamily="34" charset="0"/>
              </a:rPr>
            </a:br>
            <a:r>
              <a:rPr lang="es-MX" sz="3200" b="1" dirty="0">
                <a:latin typeface="Arial Rounded MT Bold" panose="020F0704030504030204" pitchFamily="34" charset="0"/>
              </a:rPr>
              <a:t> </a:t>
            </a:r>
            <a:r>
              <a:rPr lang="es-MX" sz="3200" b="1" dirty="0" smtClean="0">
                <a:latin typeface="Arial Rounded MT Bold" panose="020F0704030504030204" pitchFamily="34" charset="0"/>
              </a:rPr>
              <a:t>   2.3 Reacciones de oxidación</a:t>
            </a:r>
            <a:br>
              <a:rPr lang="es-MX" sz="3200" b="1" dirty="0" smtClean="0">
                <a:latin typeface="Arial Rounded MT Bold" panose="020F0704030504030204" pitchFamily="34" charset="0"/>
              </a:rPr>
            </a:br>
            <a:r>
              <a:rPr lang="es-MX" sz="3200" b="1" dirty="0">
                <a:latin typeface="Arial Rounded MT Bold" panose="020F0704030504030204" pitchFamily="34" charset="0"/>
              </a:rPr>
              <a:t> </a:t>
            </a:r>
            <a:r>
              <a:rPr lang="es-MX" sz="3200" b="1" dirty="0" smtClean="0">
                <a:latin typeface="Arial Rounded MT Bold" panose="020F0704030504030204" pitchFamily="34" charset="0"/>
              </a:rPr>
              <a:t>   2.4 Importancia y aplicaciones</a:t>
            </a:r>
            <a:endParaRPr lang="es-MX" sz="3200" b="1" dirty="0">
              <a:latin typeface="Arial Rounded MT Bold" panose="020F0704030504030204" pitchFamily="34" charset="0"/>
            </a:endParaRPr>
          </a:p>
        </p:txBody>
      </p:sp>
    </p:spTree>
    <p:extLst>
      <p:ext uri="{BB962C8B-B14F-4D97-AF65-F5344CB8AC3E}">
        <p14:creationId xmlns:p14="http://schemas.microsoft.com/office/powerpoint/2010/main" val="24874302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006516" y="784458"/>
            <a:ext cx="3036296"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smtClean="0">
                <a:solidFill>
                  <a:schemeClr val="tx1"/>
                </a:solidFill>
                <a:latin typeface="Arial" panose="020B0604020202020204" pitchFamily="34" charset="0"/>
                <a:cs typeface="Arial" panose="020B0604020202020204" pitchFamily="34" charset="0"/>
              </a:rPr>
              <a:t>Alcoholes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2" name="Rectangle 2"/>
          <p:cNvSpPr>
            <a:spLocks noChangeArrowheads="1"/>
          </p:cNvSpPr>
          <p:nvPr/>
        </p:nvSpPr>
        <p:spPr bwMode="auto">
          <a:xfrm>
            <a:off x="2028988" y="2011044"/>
            <a:ext cx="7957224" cy="191125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spcBef>
                <a:spcPct val="20000"/>
              </a:spcBef>
              <a:buFont typeface="Arial" pitchFamily="34" charset="0"/>
              <a:buNone/>
            </a:pPr>
            <a:r>
              <a:rPr lang="es-MX" altLang="es-MX" sz="2200" spc="100" dirty="0" smtClean="0">
                <a:effectLst>
                  <a:outerShdw blurRad="38100" dist="38100" dir="2700000" algn="tl">
                    <a:srgbClr val="000000">
                      <a:alpha val="43137"/>
                    </a:srgbClr>
                  </a:outerShdw>
                </a:effectLst>
                <a:latin typeface="Arial Rounded MT Bold" panose="020F0704030504030204" pitchFamily="34" charset="0"/>
              </a:rPr>
              <a:t>Los ALCOHOLES se caracterizan por la presencia del grupo </a:t>
            </a:r>
            <a:r>
              <a:rPr lang="es-MX" altLang="es-MX" sz="2200" spc="100" dirty="0" err="1" smtClean="0">
                <a:effectLst>
                  <a:outerShdw blurRad="38100" dist="38100" dir="2700000" algn="tl">
                    <a:srgbClr val="000000">
                      <a:alpha val="43137"/>
                    </a:srgbClr>
                  </a:outerShdw>
                </a:effectLst>
                <a:latin typeface="Arial Rounded MT Bold" panose="020F0704030504030204" pitchFamily="34" charset="0"/>
              </a:rPr>
              <a:t>hidróxilo</a:t>
            </a:r>
            <a:r>
              <a:rPr lang="es-MX" altLang="es-MX" sz="2200" spc="100" dirty="0" smtClean="0">
                <a:effectLst>
                  <a:outerShdw blurRad="38100" dist="38100" dir="2700000" algn="tl">
                    <a:srgbClr val="000000">
                      <a:alpha val="43137"/>
                    </a:srgbClr>
                  </a:outerShdw>
                </a:effectLst>
                <a:latin typeface="Arial Rounded MT Bold" panose="020F0704030504030204" pitchFamily="34" charset="0"/>
              </a:rPr>
              <a:t> (- OH). La palabra alcohol deriva del árabe </a:t>
            </a:r>
            <a:r>
              <a:rPr lang="es-MX" altLang="es-MX" sz="2200" i="1" spc="100" dirty="0" smtClean="0">
                <a:effectLst>
                  <a:outerShdw blurRad="38100" dist="38100" dir="2700000" algn="tl">
                    <a:srgbClr val="000000">
                      <a:alpha val="43137"/>
                    </a:srgbClr>
                  </a:outerShdw>
                </a:effectLst>
                <a:latin typeface="Arial Rounded MT Bold" panose="020F0704030504030204" pitchFamily="34" charset="0"/>
              </a:rPr>
              <a:t>al-</a:t>
            </a:r>
            <a:r>
              <a:rPr lang="es-MX" altLang="es-MX" sz="2200" i="1" spc="100" dirty="0" err="1" smtClean="0">
                <a:effectLst>
                  <a:outerShdw blurRad="38100" dist="38100" dir="2700000" algn="tl">
                    <a:srgbClr val="000000">
                      <a:alpha val="43137"/>
                    </a:srgbClr>
                  </a:outerShdw>
                </a:effectLst>
                <a:latin typeface="Arial Rounded MT Bold" panose="020F0704030504030204" pitchFamily="34" charset="0"/>
              </a:rPr>
              <a:t>kuhl</a:t>
            </a:r>
            <a:r>
              <a:rPr lang="es-MX" altLang="es-MX" sz="2200" spc="100" dirty="0" smtClean="0">
                <a:effectLst>
                  <a:outerShdw blurRad="38100" dist="38100" dir="2700000" algn="tl">
                    <a:srgbClr val="000000">
                      <a:alpha val="43137"/>
                    </a:srgbClr>
                  </a:outerShdw>
                </a:effectLst>
                <a:latin typeface="Arial Rounded MT Bold" panose="020F0704030504030204" pitchFamily="34" charset="0"/>
              </a:rPr>
              <a:t>. Originalmente significaba “el poder” y más tarde “la esencia”. El alcohol etílico fue considerado como “la esencia” del vino.</a:t>
            </a:r>
            <a:endParaRPr lang="es-MX" alt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grpSp>
        <p:nvGrpSpPr>
          <p:cNvPr id="5" name="Grupo 4"/>
          <p:cNvGrpSpPr/>
          <p:nvPr/>
        </p:nvGrpSpPr>
        <p:grpSpPr>
          <a:xfrm>
            <a:off x="4355097" y="4436474"/>
            <a:ext cx="2823743" cy="1527323"/>
            <a:chOff x="2599309" y="3280024"/>
            <a:chExt cx="2823743" cy="1527323"/>
          </a:xfrm>
        </p:grpSpPr>
        <p:sp>
          <p:nvSpPr>
            <p:cNvPr id="6" name="Subtitle 2"/>
            <p:cNvSpPr txBox="1">
              <a:spLocks/>
            </p:cNvSpPr>
            <p:nvPr/>
          </p:nvSpPr>
          <p:spPr>
            <a:xfrm>
              <a:off x="2599309" y="3280024"/>
              <a:ext cx="2823743" cy="1527323"/>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graphicFrame>
          <p:nvGraphicFramePr>
            <p:cNvPr id="3" name="Objeto 2"/>
            <p:cNvGraphicFramePr>
              <a:graphicFrameLocks noChangeAspect="1"/>
            </p:cNvGraphicFramePr>
            <p:nvPr>
              <p:extLst/>
            </p:nvPr>
          </p:nvGraphicFramePr>
          <p:xfrm>
            <a:off x="3185600" y="3772223"/>
            <a:ext cx="1922462" cy="542925"/>
          </p:xfrm>
          <a:graphic>
            <a:graphicData uri="http://schemas.openxmlformats.org/presentationml/2006/ole">
              <mc:AlternateContent xmlns:mc="http://schemas.openxmlformats.org/markup-compatibility/2006">
                <mc:Choice xmlns:v="urn:schemas-microsoft-com:vml" Requires="v">
                  <p:oleObj spid="_x0000_s116769" name="ChemSketch" r:id="rId3" imgW="1242720" imgH="355680" progId="ACD.ChemSketch.20">
                    <p:embed/>
                  </p:oleObj>
                </mc:Choice>
                <mc:Fallback>
                  <p:oleObj name="ChemSketch" r:id="rId3" imgW="1242720" imgH="355680" progId="ACD.ChemSketch.20">
                    <p:embed/>
                    <p:pic>
                      <p:nvPicPr>
                        <p:cNvPr id="0" name=""/>
                        <p:cNvPicPr>
                          <a:picLocks noChangeAspect="1" noChangeArrowheads="1"/>
                        </p:cNvPicPr>
                        <p:nvPr/>
                      </p:nvPicPr>
                      <p:blipFill>
                        <a:blip r:embed="rId4"/>
                        <a:srcRect/>
                        <a:stretch>
                          <a:fillRect/>
                        </a:stretch>
                      </p:blipFill>
                      <p:spPr bwMode="auto">
                        <a:xfrm>
                          <a:off x="3185600" y="3772223"/>
                          <a:ext cx="1922462" cy="542925"/>
                        </a:xfrm>
                        <a:prstGeom prst="rect">
                          <a:avLst/>
                        </a:prstGeom>
                        <a:noFill/>
                      </p:spPr>
                    </p:pic>
                  </p:oleObj>
                </mc:Fallback>
              </mc:AlternateContent>
            </a:graphicData>
          </a:graphic>
        </p:graphicFrame>
      </p:grpSp>
    </p:spTree>
    <p:extLst>
      <p:ext uri="{BB962C8B-B14F-4D97-AF65-F5344CB8AC3E}">
        <p14:creationId xmlns:p14="http://schemas.microsoft.com/office/powerpoint/2010/main" val="36457085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844606" y="1502352"/>
            <a:ext cx="10383251" cy="5079419"/>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7" name="Rectangle 2"/>
          <p:cNvSpPr>
            <a:spLocks noChangeArrowheads="1"/>
          </p:cNvSpPr>
          <p:nvPr/>
        </p:nvSpPr>
        <p:spPr bwMode="auto">
          <a:xfrm>
            <a:off x="2867582" y="413253"/>
            <a:ext cx="6337300"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smtClean="0">
                <a:solidFill>
                  <a:schemeClr val="tx1"/>
                </a:solidFill>
                <a:latin typeface="Arial Rounded MT Bold" panose="020F0704030504030204" pitchFamily="34" charset="0"/>
                <a:cs typeface="Arial" panose="020B0604020202020204" pitchFamily="34" charset="0"/>
              </a:rPr>
              <a:t>Características generales</a:t>
            </a:r>
            <a:endParaRPr kumimoji="0" lang="es-ES" altLang="es-MX" sz="3600" b="1" u="none" strike="noStrike" kern="0" cap="none" spc="0" normalizeH="0" baseline="0" noProof="0" dirty="0" smtClean="0">
              <a:ln>
                <a:noFill/>
              </a:ln>
              <a:solidFill>
                <a:schemeClr val="tx1"/>
              </a:solidFill>
              <a:effectLst/>
              <a:uLnTx/>
              <a:uFillTx/>
              <a:latin typeface="Arial Rounded MT Bold" panose="020F0704030504030204" pitchFamily="34" charset="0"/>
              <a:cs typeface="Arial" panose="020B0604020202020204" pitchFamily="34" charset="0"/>
            </a:endParaRPr>
          </a:p>
        </p:txBody>
      </p:sp>
      <p:graphicFrame>
        <p:nvGraphicFramePr>
          <p:cNvPr id="5" name="Tabla 4"/>
          <p:cNvGraphicFramePr>
            <a:graphicFrameLocks noGrp="1"/>
          </p:cNvGraphicFramePr>
          <p:nvPr>
            <p:extLst/>
          </p:nvPr>
        </p:nvGraphicFramePr>
        <p:xfrm>
          <a:off x="1169457" y="2059641"/>
          <a:ext cx="9733547" cy="3885111"/>
        </p:xfrm>
        <a:graphic>
          <a:graphicData uri="http://schemas.openxmlformats.org/drawingml/2006/table">
            <a:tbl>
              <a:tblPr firstRow="1" firstCol="1" bandRow="1"/>
              <a:tblGrid>
                <a:gridCol w="2611743"/>
                <a:gridCol w="7121804"/>
              </a:tblGrid>
              <a:tr h="673041">
                <a:tc>
                  <a:txBody>
                    <a:bodyPr/>
                    <a:lstStyle/>
                    <a:p>
                      <a:pPr algn="ctr">
                        <a:lnSpc>
                          <a:spcPct val="150000"/>
                        </a:lnSpc>
                        <a:spcAft>
                          <a:spcPts val="0"/>
                        </a:spcAft>
                      </a:pPr>
                      <a:r>
                        <a:rPr lang="es-MX" sz="1200" b="1" dirty="0">
                          <a:effectLst/>
                          <a:latin typeface="Arial" panose="020B0604020202020204" pitchFamily="34" charset="0"/>
                          <a:ea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endParaRPr>
                    </a:p>
                    <a:p>
                      <a:pPr algn="ctr">
                        <a:lnSpc>
                          <a:spcPct val="150000"/>
                        </a:lnSpc>
                        <a:spcAft>
                          <a:spcPts val="0"/>
                        </a:spcAft>
                      </a:pPr>
                      <a:r>
                        <a:rPr lang="es-MX" sz="1200" b="1" dirty="0">
                          <a:effectLst/>
                          <a:latin typeface="Arial" panose="020B0604020202020204" pitchFamily="34" charset="0"/>
                          <a:ea typeface="Times New Roman" panose="02020603050405020304" pitchFamily="18" charset="0"/>
                        </a:rPr>
                        <a:t>Estructura</a:t>
                      </a:r>
                      <a:endParaRPr lang="es-MX"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es-MX" sz="1200" dirty="0">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6529">
                <a:tc>
                  <a:txBody>
                    <a:bodyPr/>
                    <a:lstStyle/>
                    <a:p>
                      <a:pPr algn="ctr">
                        <a:lnSpc>
                          <a:spcPct val="150000"/>
                        </a:lnSpc>
                        <a:spcAft>
                          <a:spcPts val="0"/>
                        </a:spcAft>
                      </a:pPr>
                      <a:r>
                        <a:rPr lang="es-MX" sz="1200" b="1">
                          <a:effectLst/>
                          <a:latin typeface="Arial" panose="020B0604020202020204" pitchFamily="34" charset="0"/>
                          <a:ea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endParaRPr>
                    </a:p>
                    <a:p>
                      <a:pPr algn="ctr">
                        <a:lnSpc>
                          <a:spcPct val="150000"/>
                        </a:lnSpc>
                        <a:spcAft>
                          <a:spcPts val="0"/>
                        </a:spcAft>
                      </a:pPr>
                      <a:r>
                        <a:rPr lang="es-MX" sz="1200" b="1">
                          <a:effectLst/>
                          <a:latin typeface="Arial" panose="020B0604020202020204" pitchFamily="34" charset="0"/>
                          <a:ea typeface="Times New Roman" panose="02020603050405020304" pitchFamily="18" charset="0"/>
                        </a:rPr>
                        <a:t>Grupo funcional</a:t>
                      </a:r>
                      <a:endParaRPr lang="es-MX"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200" dirty="0">
                          <a:effectLst/>
                          <a:latin typeface="Arial" panose="020B0604020202020204" pitchFamily="34" charset="0"/>
                          <a:ea typeface="Times New Roman" panose="02020603050405020304" pitchFamily="18" charset="0"/>
                        </a:rPr>
                        <a:t>Grupo hidroxilo  (- OH); un átomo de hidrógeno unido a un átomo de oxígeno que, a su vez, está unido a la parte hidrocarbonada de la molécula.</a:t>
                      </a:r>
                      <a:endParaRPr lang="es-MX"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2368">
                <a:tc>
                  <a:txBody>
                    <a:bodyPr/>
                    <a:lstStyle/>
                    <a:p>
                      <a:pPr algn="ctr">
                        <a:lnSpc>
                          <a:spcPct val="150000"/>
                        </a:lnSpc>
                        <a:spcAft>
                          <a:spcPts val="0"/>
                        </a:spcAft>
                      </a:pPr>
                      <a:r>
                        <a:rPr lang="es-MX" sz="1200" b="1">
                          <a:effectLst/>
                          <a:latin typeface="Arial" panose="020B0604020202020204" pitchFamily="34" charset="0"/>
                          <a:ea typeface="Times New Roman" panose="02020603050405020304" pitchFamily="18" charset="0"/>
                        </a:rPr>
                        <a:t>Propiedades</a:t>
                      </a:r>
                      <a:endParaRPr lang="es-MX"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200">
                          <a:effectLst/>
                          <a:latin typeface="Arial" panose="020B0604020202020204" pitchFamily="34" charset="0"/>
                          <a:ea typeface="Times New Roman" panose="02020603050405020304" pitchFamily="18" charset="0"/>
                        </a:rPr>
                        <a:t>Polares, por lo que atrae a las moléculas de agua</a:t>
                      </a:r>
                      <a:endParaRPr lang="es-MX" sz="1200">
                        <a:effectLst/>
                        <a:latin typeface="Times New Roman" panose="02020603050405020304" pitchFamily="18" charset="0"/>
                        <a:ea typeface="Times New Roman" panose="02020603050405020304" pitchFamily="18" charset="0"/>
                      </a:endParaRPr>
                    </a:p>
                    <a:p>
                      <a:pPr algn="just">
                        <a:lnSpc>
                          <a:spcPct val="150000"/>
                        </a:lnSpc>
                        <a:spcAft>
                          <a:spcPts val="0"/>
                        </a:spcAft>
                      </a:pPr>
                      <a:r>
                        <a:rPr lang="es-MX" sz="1200">
                          <a:effectLst/>
                          <a:latin typeface="Arial" panose="020B0604020202020204" pitchFamily="34" charset="0"/>
                          <a:ea typeface="Times New Roman" panose="02020603050405020304" pitchFamily="18" charset="0"/>
                        </a:rPr>
                        <a:t>Punto de ebullición elevado</a:t>
                      </a:r>
                      <a:endParaRPr lang="es-MX" sz="1200">
                        <a:effectLst/>
                        <a:latin typeface="Times New Roman" panose="02020603050405020304" pitchFamily="18" charset="0"/>
                        <a:ea typeface="Times New Roman" panose="02020603050405020304" pitchFamily="18" charset="0"/>
                      </a:endParaRPr>
                    </a:p>
                    <a:p>
                      <a:pPr algn="just">
                        <a:lnSpc>
                          <a:spcPct val="150000"/>
                        </a:lnSpc>
                        <a:spcAft>
                          <a:spcPts val="0"/>
                        </a:spcAft>
                      </a:pPr>
                      <a:r>
                        <a:rPr lang="es-MX" sz="1200">
                          <a:effectLst/>
                          <a:latin typeface="Arial" panose="020B0604020202020204" pitchFamily="34" charset="0"/>
                          <a:ea typeface="Times New Roman" panose="02020603050405020304" pitchFamily="18" charset="0"/>
                        </a:rPr>
                        <a:t>Los alcoholes con bajo peso molecular son solubles en agua</a:t>
                      </a:r>
                      <a:endParaRPr lang="es-MX"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3611">
                <a:tc>
                  <a:txBody>
                    <a:bodyPr/>
                    <a:lstStyle/>
                    <a:p>
                      <a:pPr algn="ctr">
                        <a:lnSpc>
                          <a:spcPct val="150000"/>
                        </a:lnSpc>
                        <a:spcAft>
                          <a:spcPts val="0"/>
                        </a:spcAft>
                      </a:pPr>
                      <a:r>
                        <a:rPr lang="es-MX" sz="1200" b="1">
                          <a:effectLst/>
                          <a:latin typeface="Arial" panose="020B0604020202020204" pitchFamily="34" charset="0"/>
                          <a:ea typeface="Times New Roman" panose="02020603050405020304" pitchFamily="18" charset="0"/>
                        </a:rPr>
                        <a:t>Usos</a:t>
                      </a:r>
                      <a:endParaRPr lang="es-MX"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200">
                          <a:effectLst/>
                          <a:latin typeface="Arial" panose="020B0604020202020204" pitchFamily="34" charset="0"/>
                          <a:ea typeface="Times New Roman" panose="02020603050405020304" pitchFamily="18" charset="0"/>
                        </a:rPr>
                        <a:t>Como disolventes, desinfectantes, como ingredientes de enjuagues bucales y en los fijadores en aerosol para el cabello, como anticongelantes.</a:t>
                      </a:r>
                      <a:endParaRPr lang="es-MX"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6521">
                <a:tc>
                  <a:txBody>
                    <a:bodyPr/>
                    <a:lstStyle/>
                    <a:p>
                      <a:pPr algn="ctr">
                        <a:lnSpc>
                          <a:spcPct val="150000"/>
                        </a:lnSpc>
                        <a:spcAft>
                          <a:spcPts val="0"/>
                        </a:spcAft>
                      </a:pPr>
                      <a:r>
                        <a:rPr lang="es-MX" sz="1200" b="1">
                          <a:effectLst/>
                          <a:latin typeface="Arial" panose="020B0604020202020204" pitchFamily="34" charset="0"/>
                          <a:ea typeface="Times New Roman" panose="02020603050405020304" pitchFamily="18" charset="0"/>
                        </a:rPr>
                        <a:t>Funciones biológicas</a:t>
                      </a:r>
                      <a:endParaRPr lang="es-MX"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200">
                          <a:effectLst/>
                          <a:latin typeface="Arial" panose="020B0604020202020204" pitchFamily="34" charset="0"/>
                          <a:ea typeface="Times New Roman" panose="02020603050405020304" pitchFamily="18" charset="0"/>
                        </a:rPr>
                        <a:t>Grupos reactivos en los carbohidratos, producto de fermentación.</a:t>
                      </a:r>
                      <a:endParaRPr lang="es-MX"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3041">
                <a:tc>
                  <a:txBody>
                    <a:bodyPr/>
                    <a:lstStyle/>
                    <a:p>
                      <a:pPr algn="ctr">
                        <a:lnSpc>
                          <a:spcPct val="150000"/>
                        </a:lnSpc>
                        <a:spcAft>
                          <a:spcPts val="0"/>
                        </a:spcAft>
                      </a:pPr>
                      <a:r>
                        <a:rPr lang="es-MX" sz="1200" b="1">
                          <a:effectLst/>
                          <a:latin typeface="Arial" panose="020B0604020202020204" pitchFamily="34" charset="0"/>
                          <a:ea typeface="Times New Roman" panose="02020603050405020304" pitchFamily="18" charset="0"/>
                        </a:rPr>
                        <a:t>Ejemplos</a:t>
                      </a:r>
                      <a:endParaRPr lang="es-MX"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200" dirty="0">
                          <a:effectLst/>
                          <a:latin typeface="Arial" panose="020B0604020202020204" pitchFamily="34" charset="0"/>
                          <a:ea typeface="Times New Roman" panose="02020603050405020304" pitchFamily="18" charset="0"/>
                        </a:rPr>
                        <a:t>Metanol, etanol, </a:t>
                      </a:r>
                      <a:r>
                        <a:rPr lang="es-MX" sz="1200" dirty="0" err="1">
                          <a:effectLst/>
                          <a:latin typeface="Arial" panose="020B0604020202020204" pitchFamily="34" charset="0"/>
                          <a:ea typeface="Times New Roman" panose="02020603050405020304" pitchFamily="18" charset="0"/>
                        </a:rPr>
                        <a:t>isopropanol</a:t>
                      </a:r>
                      <a:r>
                        <a:rPr lang="es-MX" sz="1200" dirty="0">
                          <a:effectLst/>
                          <a:latin typeface="Arial" panose="020B0604020202020204" pitchFamily="34" charset="0"/>
                          <a:ea typeface="Times New Roman" panose="02020603050405020304" pitchFamily="18" charset="0"/>
                        </a:rPr>
                        <a:t> (un tipo de alcohol para fricciones), colesterol, azúcares.</a:t>
                      </a:r>
                      <a:endParaRPr lang="es-MX"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Objeto 7"/>
          <p:cNvGraphicFramePr>
            <a:graphicFrameLocks noChangeAspect="1"/>
          </p:cNvGraphicFramePr>
          <p:nvPr>
            <p:extLst/>
          </p:nvPr>
        </p:nvGraphicFramePr>
        <p:xfrm>
          <a:off x="5608106" y="2104736"/>
          <a:ext cx="1225830" cy="588398"/>
        </p:xfrm>
        <a:graphic>
          <a:graphicData uri="http://schemas.openxmlformats.org/presentationml/2006/ole">
            <mc:AlternateContent xmlns:mc="http://schemas.openxmlformats.org/markup-compatibility/2006">
              <mc:Choice xmlns:v="urn:schemas-microsoft-com:vml" Requires="v">
                <p:oleObj spid="_x0000_s117793" name="ChemSketch" r:id="rId3" imgW="957072" imgH="454152" progId="ACD.ChemSketch.20">
                  <p:embed/>
                </p:oleObj>
              </mc:Choice>
              <mc:Fallback>
                <p:oleObj name="ChemSketch" r:id="rId3" imgW="957072" imgH="454152"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8106" y="2104736"/>
                        <a:ext cx="1225830" cy="588398"/>
                      </a:xfrm>
                      <a:prstGeom prst="rect">
                        <a:avLst/>
                      </a:prstGeom>
                      <a:noFill/>
                    </p:spPr>
                  </p:pic>
                </p:oleObj>
              </mc:Fallback>
            </mc:AlternateContent>
          </a:graphicData>
        </a:graphic>
      </p:graphicFrame>
    </p:spTree>
    <p:extLst>
      <p:ext uri="{BB962C8B-B14F-4D97-AF65-F5344CB8AC3E}">
        <p14:creationId xmlns:p14="http://schemas.microsoft.com/office/powerpoint/2010/main" val="39170834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2000"/>
            <a:lum/>
          </a:blip>
          <a:srcRect/>
          <a:tile tx="0" ty="0" sx="100000" sy="100000" flip="xy" algn="ctr"/>
        </a:blipFill>
        <a:effectLst/>
      </p:bgPr>
    </p:bg>
    <p:spTree>
      <p:nvGrpSpPr>
        <p:cNvPr id="1" name=""/>
        <p:cNvGrpSpPr/>
        <p:nvPr/>
      </p:nvGrpSpPr>
      <p:grpSpPr>
        <a:xfrm>
          <a:off x="0" y="0"/>
          <a:ext cx="0" cy="0"/>
          <a:chOff x="0" y="0"/>
          <a:chExt cx="0" cy="0"/>
        </a:xfrm>
      </p:grpSpPr>
      <p:sp>
        <p:nvSpPr>
          <p:cNvPr id="6" name="Subtitle 2"/>
          <p:cNvSpPr txBox="1">
            <a:spLocks/>
          </p:cNvSpPr>
          <p:nvPr/>
        </p:nvSpPr>
        <p:spPr>
          <a:xfrm>
            <a:off x="3933787" y="3832911"/>
            <a:ext cx="6772415" cy="1784041"/>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lvl1pPr indent="0" algn="r">
              <a:lnSpc>
                <a:spcPct val="90000"/>
              </a:lnSpc>
              <a:spcBef>
                <a:spcPct val="0"/>
              </a:spcBef>
              <a:buFont typeface="Arial" panose="020B0604020202020204" pitchFamily="34" charset="0"/>
              <a:buNone/>
              <a:defRPr sz="2400" b="1">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s-MX" dirty="0"/>
              <a:t>Universidad Autónoma del Estado de México</a:t>
            </a:r>
          </a:p>
          <a:p>
            <a:r>
              <a:rPr lang="es-MX" dirty="0"/>
              <a:t>Dirección del Nivel Medio Superior</a:t>
            </a:r>
          </a:p>
          <a:p>
            <a:r>
              <a:rPr lang="es-MX" dirty="0"/>
              <a:t>Plantel </a:t>
            </a:r>
            <a:r>
              <a:rPr lang="es-MX" dirty="0" smtClean="0"/>
              <a:t>“Dr</a:t>
            </a:r>
            <a:r>
              <a:rPr lang="es-MX" dirty="0"/>
              <a:t>. Pablo González </a:t>
            </a:r>
            <a:r>
              <a:rPr lang="es-MX" dirty="0" smtClean="0"/>
              <a:t>Casanova”</a:t>
            </a:r>
            <a:endParaRPr lang="es-MX" dirty="0"/>
          </a:p>
          <a:p>
            <a:r>
              <a:rPr lang="es-MX" dirty="0"/>
              <a:t>Química </a:t>
            </a:r>
            <a:r>
              <a:rPr lang="es-MX" dirty="0" smtClean="0"/>
              <a:t>II</a:t>
            </a:r>
            <a:endParaRPr lang="es-MX" dirty="0"/>
          </a:p>
          <a:p>
            <a:r>
              <a:rPr lang="es-MX" dirty="0" smtClean="0"/>
              <a:t>2017</a:t>
            </a:r>
            <a:endParaRPr lang="es-MX" dirty="0"/>
          </a:p>
        </p:txBody>
      </p:sp>
      <p:sp>
        <p:nvSpPr>
          <p:cNvPr id="7" name="Rectangle 2"/>
          <p:cNvSpPr>
            <a:spLocks noChangeArrowheads="1"/>
          </p:cNvSpPr>
          <p:nvPr/>
        </p:nvSpPr>
        <p:spPr bwMode="auto">
          <a:xfrm>
            <a:off x="1816769" y="1513349"/>
            <a:ext cx="8299886" cy="565485"/>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ctr">
              <a:lnSpc>
                <a:spcPct val="90000"/>
              </a:lnSpc>
              <a:spcBef>
                <a:spcPct val="0"/>
              </a:spcBef>
              <a:buFont typeface="Arial" panose="020B0604020202020204" pitchFamily="34" charset="0"/>
              <a:buNone/>
            </a:pPr>
            <a:r>
              <a:rPr lang="es-MX" altLang="es-MX" sz="3200" b="1" dirty="0">
                <a:latin typeface="Arial Rounded MT Bold" panose="020F0704030504030204" pitchFamily="34" charset="0"/>
                <a:ea typeface="+mj-ea"/>
                <a:cs typeface="+mj-cs"/>
              </a:rPr>
              <a:t>Módulo </a:t>
            </a:r>
            <a:r>
              <a:rPr lang="es-MX" altLang="es-MX" sz="3200" b="1" dirty="0" smtClean="0">
                <a:latin typeface="Arial Rounded MT Bold" panose="020F0704030504030204" pitchFamily="34" charset="0"/>
                <a:ea typeface="+mj-ea"/>
                <a:cs typeface="+mj-cs"/>
              </a:rPr>
              <a:t>IV</a:t>
            </a:r>
            <a:r>
              <a:rPr lang="es-MX" altLang="es-MX" sz="3200" b="1" dirty="0">
                <a:latin typeface="Arial Rounded MT Bold" panose="020F0704030504030204" pitchFamily="34" charset="0"/>
                <a:ea typeface="+mj-ea"/>
                <a:cs typeface="+mj-cs"/>
              </a:rPr>
              <a:t>. Otros Compuestos Orgánicos</a:t>
            </a:r>
            <a:endParaRPr lang="es-ES" altLang="es-MX" sz="3200" b="1" dirty="0">
              <a:latin typeface="Arial Rounded MT Bold" panose="020F0704030504030204" pitchFamily="34" charset="0"/>
              <a:ea typeface="+mj-ea"/>
              <a:cs typeface="+mj-cs"/>
            </a:endParaRPr>
          </a:p>
        </p:txBody>
      </p:sp>
      <p:pic>
        <p:nvPicPr>
          <p:cNvPr id="5" name="Imagen 4" descr="C:\Users\Alumno\Desktop\logo admin16-20 (2).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769" y="2947735"/>
            <a:ext cx="2755232" cy="32231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884178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842211" y="1813401"/>
            <a:ext cx="10756232" cy="3853473"/>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rPr>
              <a:t>Para la nomenclatura de los </a:t>
            </a: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alcoholes </a:t>
            </a:r>
            <a:r>
              <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rPr>
              <a:t>se siguen las reglas de la IUPAC, que son las siguientes</a:t>
            </a: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a:t>
            </a:r>
          </a:p>
          <a:p>
            <a:pPr lvl="0" algn="just"/>
            <a:endPar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lvl="0" algn="l"/>
            <a:r>
              <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rPr>
              <a:t>1.	Localizar la cadena continua de átomos de carbono más larga que contenga al grupo </a:t>
            </a: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hidroxilo </a:t>
            </a:r>
            <a:r>
              <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rPr>
              <a:t>denominada ésta como cadena principal.</a:t>
            </a:r>
          </a:p>
          <a:p>
            <a:pPr lvl="0" algn="l"/>
            <a:r>
              <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rPr>
              <a:t>2.	Numerar la cadena principal empezando por el extremo donde esté más cercano el grupo </a:t>
            </a: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hidroxilo.</a:t>
            </a:r>
            <a:endPar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lvl="0" algn="l"/>
            <a:r>
              <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rPr>
              <a:t>3.	Nombrar los radicales en orden alfabético, indicando su posición, en la cadena principal, con un número.</a:t>
            </a:r>
          </a:p>
          <a:p>
            <a:pPr lvl="0" algn="l"/>
            <a:r>
              <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rPr>
              <a:t>4.	Dar nombre a la cadena principal utilizando </a:t>
            </a: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el </a:t>
            </a:r>
            <a:r>
              <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rPr>
              <a:t>prefijo del número de átomos de carbono que tiene y como sufijo la terminación </a:t>
            </a: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l.</a:t>
            </a:r>
            <a:endPar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799007" y="510702"/>
            <a:ext cx="6337300"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a:t>
            </a:r>
          </a:p>
        </p:txBody>
      </p:sp>
      <p:sp>
        <p:nvSpPr>
          <p:cNvPr id="5" name="Rectangle 2"/>
          <p:cNvSpPr>
            <a:spLocks noChangeArrowheads="1"/>
          </p:cNvSpPr>
          <p:nvPr/>
        </p:nvSpPr>
        <p:spPr bwMode="auto">
          <a:xfrm>
            <a:off x="421106" y="6104303"/>
            <a:ext cx="7471610" cy="400110"/>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just" eaLnBrk="1" fontAlgn="base" hangingPunct="1">
              <a:spcBef>
                <a:spcPct val="0"/>
              </a:spcBef>
              <a:spcAft>
                <a:spcPct val="0"/>
              </a:spcAft>
              <a:defRPr/>
            </a:pPr>
            <a:r>
              <a:rPr kumimoji="0" lang="es-ES" altLang="es-MX" sz="2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IUPAC:  International </a:t>
            </a:r>
            <a:r>
              <a:rPr kumimoji="0" lang="es-ES" altLang="es-MX" sz="2000" b="1" i="1" u="none" strike="noStrike" kern="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Union</a:t>
            </a:r>
            <a:r>
              <a:rPr kumimoji="0" lang="es-ES" altLang="es-MX" sz="2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 of  </a:t>
            </a:r>
            <a:r>
              <a:rPr kumimoji="0" lang="es-ES" altLang="es-MX" sz="2000" b="1" i="1" u="none" strike="noStrike" kern="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Pure</a:t>
            </a:r>
            <a:r>
              <a:rPr kumimoji="0" lang="es-ES" altLang="es-MX" sz="2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 and </a:t>
            </a:r>
            <a:r>
              <a:rPr kumimoji="0" lang="es-ES" altLang="es-MX" sz="2000" b="1" i="1" u="none" strike="noStrike" kern="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Applied</a:t>
            </a:r>
            <a:r>
              <a:rPr kumimoji="0" lang="es-ES" altLang="es-MX" sz="2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 </a:t>
            </a:r>
            <a:r>
              <a:rPr kumimoji="0" lang="es-ES" altLang="es-MX" sz="2000" b="1" i="1" u="none" strike="noStrike" kern="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Chemistry</a:t>
            </a:r>
            <a:endParaRPr kumimoji="0" lang="es-ES" altLang="es-MX" sz="2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1131666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670477" y="1232649"/>
            <a:ext cx="8452484" cy="496865"/>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alcoholes ramificados</a:t>
            </a:r>
            <a:endParaRPr kumimoji="0" lang="en-US" sz="20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1892318" y="445133"/>
            <a:ext cx="8008802"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Nomenclatura IUPAC de </a:t>
            </a:r>
            <a:r>
              <a:rPr lang="es-ES" altLang="es-MX" sz="3600" b="1" kern="0" dirty="0" smtClean="0">
                <a:solidFill>
                  <a:schemeClr val="tx1"/>
                </a:solidFill>
                <a:latin typeface="Arial" panose="020B0604020202020204" pitchFamily="34" charset="0"/>
                <a:cs typeface="Arial" panose="020B0604020202020204" pitchFamily="34" charset="0"/>
              </a:rPr>
              <a:t>Alcoholes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8" name="Subtitle 2"/>
          <p:cNvSpPr txBox="1">
            <a:spLocks/>
          </p:cNvSpPr>
          <p:nvPr/>
        </p:nvSpPr>
        <p:spPr>
          <a:xfrm>
            <a:off x="960004" y="1877802"/>
            <a:ext cx="10313586" cy="650218"/>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1. </a:t>
            </a: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Observa </a:t>
            </a:r>
            <a:r>
              <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rPr>
              <a:t>la estructura y trata de encontrar la cadena continua más larga de átomos de carbono que contenga </a:t>
            </a: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al carbono unido al grupo hidroxilo.</a:t>
            </a:r>
            <a:endParaRPr kumimoji="0" lang="en-US" sz="2000" b="0" u="none" strike="noStrike" kern="1200" cap="none" spc="10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117559" y="2676308"/>
            <a:ext cx="7303168" cy="4071954"/>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3" name="Objeto 2"/>
          <p:cNvGraphicFramePr>
            <a:graphicFrameLocks noChangeAspect="1"/>
          </p:cNvGraphicFramePr>
          <p:nvPr>
            <p:extLst/>
          </p:nvPr>
        </p:nvGraphicFramePr>
        <p:xfrm>
          <a:off x="2418971" y="2923184"/>
          <a:ext cx="6628778" cy="3669060"/>
        </p:xfrm>
        <a:graphic>
          <a:graphicData uri="http://schemas.openxmlformats.org/presentationml/2006/ole">
            <mc:AlternateContent xmlns:mc="http://schemas.openxmlformats.org/markup-compatibility/2006">
              <mc:Choice xmlns:v="urn:schemas-microsoft-com:vml" Requires="v">
                <p:oleObj spid="_x0000_s118817" name="ChemSketch" r:id="rId3" imgW="3609000" imgH="2016000" progId="ACD.ChemSketch.20">
                  <p:embed/>
                </p:oleObj>
              </mc:Choice>
              <mc:Fallback>
                <p:oleObj name="ChemSketch" r:id="rId3" imgW="3609000" imgH="2016000" progId="ACD.ChemSketch.20">
                  <p:embed/>
                  <p:pic>
                    <p:nvPicPr>
                      <p:cNvPr id="0" name=""/>
                      <p:cNvPicPr>
                        <a:picLocks noChangeAspect="1" noChangeArrowheads="1"/>
                      </p:cNvPicPr>
                      <p:nvPr/>
                    </p:nvPicPr>
                    <p:blipFill>
                      <a:blip r:embed="rId4"/>
                      <a:srcRect/>
                      <a:stretch>
                        <a:fillRect/>
                      </a:stretch>
                    </p:blipFill>
                    <p:spPr bwMode="auto">
                      <a:xfrm>
                        <a:off x="2418971" y="2923184"/>
                        <a:ext cx="6628778" cy="3669060"/>
                      </a:xfrm>
                      <a:prstGeom prst="rect">
                        <a:avLst/>
                      </a:prstGeom>
                      <a:noFill/>
                    </p:spPr>
                  </p:pic>
                </p:oleObj>
              </mc:Fallback>
            </mc:AlternateContent>
          </a:graphicData>
        </a:graphic>
      </p:graphicFrame>
    </p:spTree>
    <p:extLst>
      <p:ext uri="{BB962C8B-B14F-4D97-AF65-F5344CB8AC3E}">
        <p14:creationId xmlns:p14="http://schemas.microsoft.com/office/powerpoint/2010/main" val="10345432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866476" y="1485074"/>
            <a:ext cx="10060486" cy="650218"/>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2. </a:t>
            </a:r>
            <a:r>
              <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rPr>
              <a:t>Marca la cadena seleccionada para que te puedas guiar al determinar su nombre</a:t>
            </a:r>
            <a:endParaRPr kumimoji="0" lang="en-US" sz="2000" b="0" u="none" strike="noStrike" kern="1200" cap="none" spc="10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2057401" y="2430087"/>
            <a:ext cx="7303168" cy="4071954"/>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graphicFrame>
        <p:nvGraphicFramePr>
          <p:cNvPr id="14" name="Objeto 13"/>
          <p:cNvGraphicFramePr>
            <a:graphicFrameLocks noChangeAspect="1"/>
          </p:cNvGraphicFramePr>
          <p:nvPr>
            <p:extLst/>
          </p:nvPr>
        </p:nvGraphicFramePr>
        <p:xfrm>
          <a:off x="2358813" y="2676963"/>
          <a:ext cx="6628778" cy="3669060"/>
        </p:xfrm>
        <a:graphic>
          <a:graphicData uri="http://schemas.openxmlformats.org/presentationml/2006/ole">
            <mc:AlternateContent xmlns:mc="http://schemas.openxmlformats.org/markup-compatibility/2006">
              <mc:Choice xmlns:v="urn:schemas-microsoft-com:vml" Requires="v">
                <p:oleObj spid="_x0000_s119841" name="ChemSketch" r:id="rId3" imgW="3609000" imgH="2016000" progId="ACD.ChemSketch.20">
                  <p:embed/>
                </p:oleObj>
              </mc:Choice>
              <mc:Fallback>
                <p:oleObj name="ChemSketch" r:id="rId3" imgW="3609000" imgH="2016000" progId="ACD.ChemSketch.20">
                  <p:embed/>
                  <p:pic>
                    <p:nvPicPr>
                      <p:cNvPr id="0" name=""/>
                      <p:cNvPicPr>
                        <a:picLocks noChangeAspect="1" noChangeArrowheads="1"/>
                      </p:cNvPicPr>
                      <p:nvPr/>
                    </p:nvPicPr>
                    <p:blipFill>
                      <a:blip r:embed="rId4"/>
                      <a:srcRect/>
                      <a:stretch>
                        <a:fillRect/>
                      </a:stretch>
                    </p:blipFill>
                    <p:spPr bwMode="auto">
                      <a:xfrm>
                        <a:off x="2358813" y="2676963"/>
                        <a:ext cx="6628778" cy="3669060"/>
                      </a:xfrm>
                      <a:prstGeom prst="rect">
                        <a:avLst/>
                      </a:prstGeom>
                      <a:noFill/>
                    </p:spPr>
                  </p:pic>
                </p:oleObj>
              </mc:Fallback>
            </mc:AlternateContent>
          </a:graphicData>
        </a:graphic>
      </p:graphicFrame>
    </p:spTree>
    <p:extLst>
      <p:ext uri="{BB962C8B-B14F-4D97-AF65-F5344CB8AC3E}">
        <p14:creationId xmlns:p14="http://schemas.microsoft.com/office/powerpoint/2010/main" val="24373891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2057401" y="2430087"/>
            <a:ext cx="7303168" cy="4071954"/>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graphicFrame>
        <p:nvGraphicFramePr>
          <p:cNvPr id="14" name="Objeto 13"/>
          <p:cNvGraphicFramePr>
            <a:graphicFrameLocks noChangeAspect="1"/>
          </p:cNvGraphicFramePr>
          <p:nvPr>
            <p:extLst/>
          </p:nvPr>
        </p:nvGraphicFramePr>
        <p:xfrm>
          <a:off x="2358813" y="2676963"/>
          <a:ext cx="6628778" cy="3669060"/>
        </p:xfrm>
        <a:graphic>
          <a:graphicData uri="http://schemas.openxmlformats.org/presentationml/2006/ole">
            <mc:AlternateContent xmlns:mc="http://schemas.openxmlformats.org/markup-compatibility/2006">
              <mc:Choice xmlns:v="urn:schemas-microsoft-com:vml" Requires="v">
                <p:oleObj spid="_x0000_s120865" name="ChemSketch" r:id="rId3" imgW="3609000" imgH="2016000" progId="ACD.ChemSketch.20">
                  <p:embed/>
                </p:oleObj>
              </mc:Choice>
              <mc:Fallback>
                <p:oleObj name="ChemSketch" r:id="rId3" imgW="3609000" imgH="2016000" progId="ACD.ChemSketch.20">
                  <p:embed/>
                  <p:pic>
                    <p:nvPicPr>
                      <p:cNvPr id="0" name=""/>
                      <p:cNvPicPr>
                        <a:picLocks noChangeAspect="1" noChangeArrowheads="1"/>
                      </p:cNvPicPr>
                      <p:nvPr/>
                    </p:nvPicPr>
                    <p:blipFill>
                      <a:blip r:embed="rId4"/>
                      <a:srcRect/>
                      <a:stretch>
                        <a:fillRect/>
                      </a:stretch>
                    </p:blipFill>
                    <p:spPr bwMode="auto">
                      <a:xfrm>
                        <a:off x="2358813" y="2676963"/>
                        <a:ext cx="6628778" cy="3669060"/>
                      </a:xfrm>
                      <a:prstGeom prst="rect">
                        <a:avLst/>
                      </a:prstGeom>
                      <a:noFill/>
                    </p:spPr>
                  </p:pic>
                </p:oleObj>
              </mc:Fallback>
            </mc:AlternateContent>
          </a:graphicData>
        </a:graphic>
      </p:graphicFrame>
      <p:sp>
        <p:nvSpPr>
          <p:cNvPr id="9" name="Subtitle 2"/>
          <p:cNvSpPr txBox="1">
            <a:spLocks/>
          </p:cNvSpPr>
          <p:nvPr/>
        </p:nvSpPr>
        <p:spPr>
          <a:xfrm>
            <a:off x="1065757" y="1491185"/>
            <a:ext cx="10060486" cy="650218"/>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3</a:t>
            </a:r>
            <a:r>
              <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rPr>
              <a:t>. Numérala asignando el número 1 al </a:t>
            </a: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extremo al que se encuentre más cercano el carbono unido al OH. </a:t>
            </a:r>
            <a:r>
              <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rPr>
              <a:t>Recuerda que el – OH no se numera.</a:t>
            </a:r>
            <a:endParaRPr kumimoji="0" lang="en-US" sz="2000" u="none" strike="noStrike" kern="1200" cap="none" spc="10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Tree>
    <p:extLst>
      <p:ext uri="{BB962C8B-B14F-4D97-AF65-F5344CB8AC3E}">
        <p14:creationId xmlns:p14="http://schemas.microsoft.com/office/powerpoint/2010/main" val="11816814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1684421" y="2273968"/>
            <a:ext cx="7676148" cy="4474293"/>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graphicFrame>
        <p:nvGraphicFramePr>
          <p:cNvPr id="14" name="Objeto 13"/>
          <p:cNvGraphicFramePr>
            <a:graphicFrameLocks noChangeAspect="1"/>
          </p:cNvGraphicFramePr>
          <p:nvPr>
            <p:extLst/>
          </p:nvPr>
        </p:nvGraphicFramePr>
        <p:xfrm>
          <a:off x="1892318" y="2430087"/>
          <a:ext cx="7304087" cy="4140200"/>
        </p:xfrm>
        <a:graphic>
          <a:graphicData uri="http://schemas.openxmlformats.org/presentationml/2006/ole">
            <mc:AlternateContent xmlns:mc="http://schemas.openxmlformats.org/markup-compatibility/2006">
              <mc:Choice xmlns:v="urn:schemas-microsoft-com:vml" Requires="v">
                <p:oleObj spid="_x0000_s121889" name="ChemSketch" r:id="rId3" imgW="3976200" imgH="2274840" progId="ACD.ChemSketch.20">
                  <p:embed/>
                </p:oleObj>
              </mc:Choice>
              <mc:Fallback>
                <p:oleObj name="ChemSketch" r:id="rId3" imgW="3976200" imgH="2274840" progId="ACD.ChemSketch.20">
                  <p:embed/>
                  <p:pic>
                    <p:nvPicPr>
                      <p:cNvPr id="0" name=""/>
                      <p:cNvPicPr>
                        <a:picLocks noChangeAspect="1" noChangeArrowheads="1"/>
                      </p:cNvPicPr>
                      <p:nvPr/>
                    </p:nvPicPr>
                    <p:blipFill>
                      <a:blip r:embed="rId4"/>
                      <a:srcRect/>
                      <a:stretch>
                        <a:fillRect/>
                      </a:stretch>
                    </p:blipFill>
                    <p:spPr bwMode="auto">
                      <a:xfrm>
                        <a:off x="1892318" y="2430087"/>
                        <a:ext cx="7304087" cy="4140200"/>
                      </a:xfrm>
                      <a:prstGeom prst="rect">
                        <a:avLst/>
                      </a:prstGeom>
                      <a:noFill/>
                    </p:spPr>
                  </p:pic>
                </p:oleObj>
              </mc:Fallback>
            </mc:AlternateContent>
          </a:graphicData>
        </a:graphic>
      </p:graphicFrame>
      <p:sp>
        <p:nvSpPr>
          <p:cNvPr id="10" name="Subtitle 2"/>
          <p:cNvSpPr txBox="1">
            <a:spLocks/>
          </p:cNvSpPr>
          <p:nvPr/>
        </p:nvSpPr>
        <p:spPr>
          <a:xfrm>
            <a:off x="544061" y="1607062"/>
            <a:ext cx="11103878" cy="493808"/>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4</a:t>
            </a:r>
            <a:r>
              <a:rPr lang="es-MX" sz="2000" spc="100" dirty="0">
                <a:solidFill>
                  <a:schemeClr val="tx1"/>
                </a:solidFill>
                <a:effectLst>
                  <a:outerShdw blurRad="38100" dist="38100" dir="2700000" algn="tl">
                    <a:srgbClr val="000000">
                      <a:alpha val="43137"/>
                    </a:srgbClr>
                  </a:outerShdw>
                </a:effectLst>
                <a:latin typeface="Arial Rounded MT Bold" panose="020F0704030504030204" pitchFamily="34" charset="0"/>
              </a:rPr>
              <a:t>. Identifica y nombra </a:t>
            </a: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los radicales que están ramificados a la cadena principal.</a:t>
            </a:r>
            <a:endParaRPr kumimoji="0" lang="en-US" sz="2000" b="0" u="none" strike="noStrike" kern="1200" cap="none" spc="10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Tree>
    <p:extLst>
      <p:ext uri="{BB962C8B-B14F-4D97-AF65-F5344CB8AC3E}">
        <p14:creationId xmlns:p14="http://schemas.microsoft.com/office/powerpoint/2010/main" val="4550719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4764505" y="1600200"/>
            <a:ext cx="7230980" cy="4474293"/>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graphicFrame>
        <p:nvGraphicFramePr>
          <p:cNvPr id="14" name="Objeto 13"/>
          <p:cNvGraphicFramePr>
            <a:graphicFrameLocks noChangeAspect="1"/>
          </p:cNvGraphicFramePr>
          <p:nvPr>
            <p:extLst/>
          </p:nvPr>
        </p:nvGraphicFramePr>
        <p:xfrm>
          <a:off x="4527234" y="1756319"/>
          <a:ext cx="7304087" cy="4140200"/>
        </p:xfrm>
        <a:graphic>
          <a:graphicData uri="http://schemas.openxmlformats.org/presentationml/2006/ole">
            <mc:AlternateContent xmlns:mc="http://schemas.openxmlformats.org/markup-compatibility/2006">
              <mc:Choice xmlns:v="urn:schemas-microsoft-com:vml" Requires="v">
                <p:oleObj spid="_x0000_s122913" name="ChemSketch" r:id="rId3" imgW="3976200" imgH="2274840" progId="ACD.ChemSketch.20">
                  <p:embed/>
                </p:oleObj>
              </mc:Choice>
              <mc:Fallback>
                <p:oleObj name="ChemSketch" r:id="rId3" imgW="3976200" imgH="2274840" progId="ACD.ChemSketch.20">
                  <p:embed/>
                  <p:pic>
                    <p:nvPicPr>
                      <p:cNvPr id="0" name=""/>
                      <p:cNvPicPr>
                        <a:picLocks noChangeAspect="1" noChangeArrowheads="1"/>
                      </p:cNvPicPr>
                      <p:nvPr/>
                    </p:nvPicPr>
                    <p:blipFill>
                      <a:blip r:embed="rId4"/>
                      <a:srcRect/>
                      <a:stretch>
                        <a:fillRect/>
                      </a:stretch>
                    </p:blipFill>
                    <p:spPr bwMode="auto">
                      <a:xfrm>
                        <a:off x="4527234" y="1756319"/>
                        <a:ext cx="7304087" cy="4140200"/>
                      </a:xfrm>
                      <a:prstGeom prst="rect">
                        <a:avLst/>
                      </a:prstGeom>
                      <a:noFill/>
                    </p:spPr>
                  </p:pic>
                </p:oleObj>
              </mc:Fallback>
            </mc:AlternateContent>
          </a:graphicData>
        </a:graphic>
      </p:graphicFrame>
      <p:sp>
        <p:nvSpPr>
          <p:cNvPr id="9" name="Subtitle 2"/>
          <p:cNvSpPr txBox="1">
            <a:spLocks/>
          </p:cNvSpPr>
          <p:nvPr/>
        </p:nvSpPr>
        <p:spPr>
          <a:xfrm>
            <a:off x="120316" y="1617054"/>
            <a:ext cx="4480025" cy="5024378"/>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5. </a:t>
            </a:r>
            <a:r>
              <a:rPr lang="es-MX" sz="2000" b="1" dirty="0">
                <a:solidFill>
                  <a:schemeClr val="tx1"/>
                </a:solidFill>
                <a:latin typeface="Arial" panose="020B0604020202020204" pitchFamily="34" charset="0"/>
                <a:ea typeface="Times New Roman" panose="02020603050405020304" pitchFamily="18" charset="0"/>
              </a:rPr>
              <a:t>Escribe </a:t>
            </a:r>
            <a:r>
              <a:rPr lang="es-MX" sz="2000" b="1" dirty="0" smtClean="0">
                <a:solidFill>
                  <a:schemeClr val="tx1"/>
                </a:solidFill>
                <a:latin typeface="Arial" panose="020B0604020202020204" pitchFamily="34" charset="0"/>
                <a:ea typeface="Times New Roman" panose="02020603050405020304" pitchFamily="18" charset="0"/>
              </a:rPr>
              <a:t>el </a:t>
            </a:r>
            <a:r>
              <a:rPr lang="es-MX" sz="2000" b="1" dirty="0">
                <a:solidFill>
                  <a:schemeClr val="tx1"/>
                </a:solidFill>
                <a:latin typeface="Arial" panose="020B0604020202020204" pitchFamily="34" charset="0"/>
                <a:ea typeface="Times New Roman" panose="02020603050405020304" pitchFamily="18" charset="0"/>
              </a:rPr>
              <a:t>nombre del compuesto ordenando alfabéticamente todas las cadenas laterales, utiliza los prefijos apropiados para grupos iguales y siempre usa un número por cada uno de </a:t>
            </a:r>
            <a:r>
              <a:rPr lang="es-MX" sz="2000" b="1" dirty="0" smtClean="0">
                <a:solidFill>
                  <a:schemeClr val="tx1"/>
                </a:solidFill>
                <a:latin typeface="Arial" panose="020B0604020202020204" pitchFamily="34" charset="0"/>
                <a:ea typeface="Times New Roman" panose="02020603050405020304" pitchFamily="18" charset="0"/>
              </a:rPr>
              <a:t>ellos. </a:t>
            </a:r>
            <a:r>
              <a:rPr lang="es-MX" sz="2000" b="1" dirty="0">
                <a:solidFill>
                  <a:schemeClr val="tx1"/>
                </a:solidFill>
                <a:latin typeface="Arial" panose="020B0604020202020204" pitchFamily="34" charset="0"/>
                <a:ea typeface="Times New Roman" panose="02020603050405020304" pitchFamily="18" charset="0"/>
              </a:rPr>
              <a:t> </a:t>
            </a:r>
            <a:r>
              <a:rPr lang="es-MX" sz="2000" b="1" dirty="0" smtClean="0">
                <a:solidFill>
                  <a:schemeClr val="tx1"/>
                </a:solidFill>
                <a:latin typeface="Arial" panose="020B0604020202020204" pitchFamily="34" charset="0"/>
                <a:ea typeface="Times New Roman" panose="02020603050405020304" pitchFamily="18" charset="0"/>
              </a:rPr>
              <a:t>Indica la posición del grupo OH antes de la terminación </a:t>
            </a:r>
            <a:r>
              <a:rPr lang="es-MX" sz="2000" b="1" dirty="0" err="1" smtClean="0">
                <a:solidFill>
                  <a:srgbClr val="00B050"/>
                </a:solidFill>
                <a:latin typeface="Arial" panose="020B0604020202020204" pitchFamily="34" charset="0"/>
                <a:ea typeface="Times New Roman" panose="02020603050405020304" pitchFamily="18" charset="0"/>
              </a:rPr>
              <a:t>ol</a:t>
            </a:r>
            <a:r>
              <a:rPr lang="es-MX" sz="2000" b="1" dirty="0" smtClean="0">
                <a:solidFill>
                  <a:schemeClr val="tx1"/>
                </a:solidFill>
                <a:latin typeface="Arial" panose="020B0604020202020204" pitchFamily="34" charset="0"/>
                <a:ea typeface="Times New Roman" panose="02020603050405020304" pitchFamily="18" charset="0"/>
              </a:rPr>
              <a:t>.</a:t>
            </a:r>
            <a:endParaRPr lang="es-MX" sz="2000" dirty="0">
              <a:solidFill>
                <a:schemeClr val="tx1"/>
              </a:solidFill>
              <a:latin typeface="Times New Roman" panose="02020603050405020304" pitchFamily="18" charset="0"/>
              <a:ea typeface="Times New Roman" panose="02020603050405020304" pitchFamily="18" charset="0"/>
            </a:endParaRPr>
          </a:p>
          <a:p>
            <a:pPr algn="l">
              <a:spcAft>
                <a:spcPts val="0"/>
              </a:spcAft>
            </a:pPr>
            <a:r>
              <a:rPr lang="es-MX" sz="2000" dirty="0" smtClean="0">
                <a:solidFill>
                  <a:schemeClr val="tx1"/>
                </a:solidFill>
                <a:latin typeface="Arial" panose="020B0604020202020204" pitchFamily="34" charset="0"/>
                <a:ea typeface="Times New Roman" panose="02020603050405020304" pitchFamily="18" charset="0"/>
              </a:rPr>
              <a:t>7, 9-di</a:t>
            </a:r>
            <a:r>
              <a:rPr lang="es-MX" sz="2000" b="1" dirty="0" smtClean="0">
                <a:solidFill>
                  <a:srgbClr val="E36C0A"/>
                </a:solidFill>
                <a:latin typeface="Arial" panose="020B0604020202020204" pitchFamily="34" charset="0"/>
                <a:ea typeface="Times New Roman" panose="02020603050405020304" pitchFamily="18" charset="0"/>
              </a:rPr>
              <a:t>etil</a:t>
            </a:r>
            <a:r>
              <a:rPr lang="es-MX" sz="2000" dirty="0" smtClean="0">
                <a:solidFill>
                  <a:schemeClr val="tx1"/>
                </a:solidFill>
                <a:latin typeface="Arial" panose="020B0604020202020204" pitchFamily="34" charset="0"/>
                <a:ea typeface="Times New Roman" panose="02020603050405020304" pitchFamily="18" charset="0"/>
              </a:rPr>
              <a:t>-8-</a:t>
            </a:r>
            <a:r>
              <a:rPr lang="es-MX" sz="2000" b="1" dirty="0" smtClean="0">
                <a:solidFill>
                  <a:srgbClr val="E36C0A"/>
                </a:solidFill>
                <a:latin typeface="Arial" panose="020B0604020202020204" pitchFamily="34" charset="0"/>
                <a:ea typeface="Times New Roman" panose="02020603050405020304" pitchFamily="18" charset="0"/>
              </a:rPr>
              <a:t>isopropil</a:t>
            </a:r>
            <a:r>
              <a:rPr lang="es-MX" sz="2000" dirty="0" smtClean="0">
                <a:solidFill>
                  <a:schemeClr val="tx1"/>
                </a:solidFill>
                <a:latin typeface="Arial" panose="020B0604020202020204" pitchFamily="34" charset="0"/>
                <a:ea typeface="Times New Roman" panose="02020603050405020304" pitchFamily="18" charset="0"/>
              </a:rPr>
              <a:t>-11-</a:t>
            </a:r>
            <a:r>
              <a:rPr lang="es-MX" sz="2000" b="1" dirty="0" smtClean="0">
                <a:solidFill>
                  <a:srgbClr val="E36C0A"/>
                </a:solidFill>
                <a:latin typeface="Arial" panose="020B0604020202020204" pitchFamily="34" charset="0"/>
                <a:ea typeface="Times New Roman" panose="02020603050405020304" pitchFamily="18" charset="0"/>
              </a:rPr>
              <a:t>metil</a:t>
            </a:r>
            <a:r>
              <a:rPr lang="es-MX" sz="2000" b="1" dirty="0" smtClean="0">
                <a:solidFill>
                  <a:srgbClr val="00B050"/>
                </a:solidFill>
                <a:latin typeface="Arial" panose="020B0604020202020204" pitchFamily="34" charset="0"/>
                <a:ea typeface="Times New Roman" panose="02020603050405020304" pitchFamily="18" charset="0"/>
              </a:rPr>
              <a:t>dodecan-3-ol</a:t>
            </a:r>
            <a:endParaRPr lang="es-MX" sz="2000" dirty="0">
              <a:latin typeface="Times New Roman" panose="02020603050405020304" pitchFamily="18" charset="0"/>
              <a:ea typeface="Times New Roman" panose="02020603050405020304" pitchFamily="18" charset="0"/>
            </a:endParaRPr>
          </a:p>
          <a:p>
            <a:pPr algn="just">
              <a:spcAft>
                <a:spcPts val="0"/>
              </a:spcAft>
            </a:pPr>
            <a:r>
              <a:rPr lang="es-MX" sz="2000" b="1" dirty="0">
                <a:solidFill>
                  <a:srgbClr val="943634"/>
                </a:solidFill>
                <a:latin typeface="Arial" panose="020B0604020202020204" pitchFamily="34" charset="0"/>
                <a:ea typeface="Times New Roman" panose="02020603050405020304" pitchFamily="18" charset="0"/>
              </a:rPr>
              <a:t> </a:t>
            </a:r>
            <a:r>
              <a:rPr lang="es-MX" sz="2000" b="1" dirty="0" smtClean="0">
                <a:solidFill>
                  <a:schemeClr val="tx1"/>
                </a:solidFill>
                <a:latin typeface="Arial" panose="020B0604020202020204" pitchFamily="34" charset="0"/>
                <a:ea typeface="Times New Roman" panose="02020603050405020304" pitchFamily="18" charset="0"/>
              </a:rPr>
              <a:t>Siempre </a:t>
            </a:r>
            <a:r>
              <a:rPr lang="es-MX" sz="2000" b="1" dirty="0">
                <a:solidFill>
                  <a:schemeClr val="tx1"/>
                </a:solidFill>
                <a:latin typeface="Arial" panose="020B0604020202020204" pitchFamily="34" charset="0"/>
                <a:ea typeface="Times New Roman" panose="02020603050405020304" pitchFamily="18" charset="0"/>
              </a:rPr>
              <a:t>escribe al final el nombre de la cadena principal, el cual es igual </a:t>
            </a:r>
            <a:r>
              <a:rPr lang="es-MX" sz="2000" b="1" dirty="0" smtClean="0">
                <a:solidFill>
                  <a:schemeClr val="tx1"/>
                </a:solidFill>
                <a:latin typeface="Arial" panose="020B0604020202020204" pitchFamily="34" charset="0"/>
                <a:ea typeface="Times New Roman" panose="02020603050405020304" pitchFamily="18" charset="0"/>
              </a:rPr>
              <a:t>al del alcano con el mismo número de </a:t>
            </a:r>
            <a:r>
              <a:rPr lang="es-MX" sz="2000" b="1" dirty="0">
                <a:solidFill>
                  <a:schemeClr val="tx1"/>
                </a:solidFill>
                <a:latin typeface="Arial" panose="020B0604020202020204" pitchFamily="34" charset="0"/>
                <a:ea typeface="Times New Roman" panose="02020603050405020304" pitchFamily="18" charset="0"/>
              </a:rPr>
              <a:t>átomos de </a:t>
            </a:r>
            <a:r>
              <a:rPr lang="es-MX" sz="2000" b="1" dirty="0" smtClean="0">
                <a:solidFill>
                  <a:schemeClr val="tx1"/>
                </a:solidFill>
                <a:latin typeface="Arial" panose="020B0604020202020204" pitchFamily="34" charset="0"/>
                <a:ea typeface="Times New Roman" panose="02020603050405020304" pitchFamily="18" charset="0"/>
              </a:rPr>
              <a:t>carbono, adiciona la terminación </a:t>
            </a:r>
            <a:r>
              <a:rPr lang="es-MX" sz="2000" b="1" dirty="0" err="1" smtClean="0">
                <a:solidFill>
                  <a:srgbClr val="00B050"/>
                </a:solidFill>
                <a:latin typeface="Arial" panose="020B0604020202020204" pitchFamily="34" charset="0"/>
                <a:ea typeface="Times New Roman" panose="02020603050405020304" pitchFamily="18" charset="0"/>
              </a:rPr>
              <a:t>ol</a:t>
            </a:r>
            <a:r>
              <a:rPr lang="es-MX" sz="2000" b="1" dirty="0">
                <a:solidFill>
                  <a:srgbClr val="00B050"/>
                </a:solidFill>
                <a:latin typeface="Arial" panose="020B0604020202020204" pitchFamily="34" charset="0"/>
                <a:ea typeface="Times New Roman" panose="02020603050405020304" pitchFamily="18" charset="0"/>
              </a:rPr>
              <a:t>.</a:t>
            </a:r>
            <a:endParaRPr kumimoji="0" lang="en-US" sz="2000" b="0" u="none" strike="noStrike" kern="120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Rounded MT Bold" panose="020F0704030504030204" pitchFamily="34" charset="0"/>
            </a:endParaRPr>
          </a:p>
        </p:txBody>
      </p:sp>
    </p:spTree>
    <p:extLst>
      <p:ext uri="{BB962C8B-B14F-4D97-AF65-F5344CB8AC3E}">
        <p14:creationId xmlns:p14="http://schemas.microsoft.com/office/powerpoint/2010/main" val="15101203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724012" y="1282978"/>
            <a:ext cx="10724973" cy="678943"/>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spc="1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Procedimiento para representar la fórmula estructural de alcoholes ramificados</a:t>
            </a:r>
            <a:endParaRPr kumimoji="0" lang="en-US" sz="2000" b="0" u="none" strike="noStrike" kern="1200" cap="none" spc="100" normalizeH="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503847" y="2450094"/>
            <a:ext cx="11165305" cy="1639257"/>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Aft>
                <a:spcPts val="0"/>
              </a:spcAft>
            </a:pPr>
            <a:r>
              <a:rPr lang="es-MX" sz="2800" dirty="0" smtClean="0">
                <a:solidFill>
                  <a:schemeClr val="tx1"/>
                </a:solidFill>
                <a:latin typeface="Arial" panose="020B0604020202020204" pitchFamily="34" charset="0"/>
                <a:ea typeface="Times New Roman" panose="02020603050405020304" pitchFamily="18" charset="0"/>
              </a:rPr>
              <a:t>7-sec</a:t>
            </a:r>
            <a:r>
              <a:rPr lang="es-MX" sz="2800" b="1" i="1" dirty="0" smtClean="0">
                <a:solidFill>
                  <a:srgbClr val="E36C0A"/>
                </a:solidFill>
                <a:latin typeface="Arial" panose="020B0604020202020204" pitchFamily="34" charset="0"/>
                <a:ea typeface="Times New Roman" panose="02020603050405020304" pitchFamily="18" charset="0"/>
              </a:rPr>
              <a:t>butil</a:t>
            </a:r>
            <a:r>
              <a:rPr lang="es-MX" sz="2800" dirty="0" smtClean="0">
                <a:latin typeface="Arial" panose="020B0604020202020204" pitchFamily="34" charset="0"/>
                <a:ea typeface="Times New Roman" panose="02020603050405020304" pitchFamily="18" charset="0"/>
              </a:rPr>
              <a:t> </a:t>
            </a:r>
            <a:r>
              <a:rPr lang="es-MX" sz="2800" dirty="0" smtClean="0">
                <a:solidFill>
                  <a:schemeClr val="tx1"/>
                </a:solidFill>
                <a:latin typeface="Arial" panose="020B0604020202020204" pitchFamily="34" charset="0"/>
                <a:ea typeface="Times New Roman" panose="02020603050405020304" pitchFamily="18" charset="0"/>
              </a:rPr>
              <a:t>-4-</a:t>
            </a:r>
            <a:r>
              <a:rPr lang="es-MX" sz="2800" b="1" i="1" dirty="0" smtClean="0">
                <a:solidFill>
                  <a:srgbClr val="E36C0A"/>
                </a:solidFill>
                <a:latin typeface="Arial" panose="020B0604020202020204" pitchFamily="34" charset="0"/>
                <a:ea typeface="Times New Roman" panose="02020603050405020304" pitchFamily="18" charset="0"/>
              </a:rPr>
              <a:t>etil</a:t>
            </a:r>
            <a:r>
              <a:rPr lang="es-MX" sz="2800" dirty="0" smtClean="0">
                <a:solidFill>
                  <a:schemeClr val="tx1"/>
                </a:solidFill>
                <a:latin typeface="Arial" panose="020B0604020202020204" pitchFamily="34" charset="0"/>
                <a:ea typeface="Times New Roman" panose="02020603050405020304" pitchFamily="18" charset="0"/>
              </a:rPr>
              <a:t>-6,8-di</a:t>
            </a:r>
            <a:r>
              <a:rPr lang="es-MX" sz="2800" b="1" i="1" dirty="0" smtClean="0">
                <a:solidFill>
                  <a:srgbClr val="E36C0A"/>
                </a:solidFill>
                <a:latin typeface="Arial" panose="020B0604020202020204" pitchFamily="34" charset="0"/>
                <a:ea typeface="Times New Roman" panose="02020603050405020304" pitchFamily="18" charset="0"/>
              </a:rPr>
              <a:t>isopropil</a:t>
            </a:r>
            <a:r>
              <a:rPr lang="es-MX" sz="2800" dirty="0" smtClean="0">
                <a:solidFill>
                  <a:schemeClr val="tx1"/>
                </a:solidFill>
                <a:latin typeface="Arial" panose="020B0604020202020204" pitchFamily="34" charset="0"/>
                <a:ea typeface="Times New Roman" panose="02020603050405020304" pitchFamily="18" charset="0"/>
              </a:rPr>
              <a:t>-10,11-di</a:t>
            </a:r>
            <a:r>
              <a:rPr lang="es-MX" sz="2800" b="1" i="1" dirty="0" smtClean="0">
                <a:solidFill>
                  <a:srgbClr val="E36C0A"/>
                </a:solidFill>
                <a:latin typeface="Arial" panose="020B0604020202020204" pitchFamily="34" charset="0"/>
                <a:ea typeface="Times New Roman" panose="02020603050405020304" pitchFamily="18" charset="0"/>
              </a:rPr>
              <a:t>metil</a:t>
            </a:r>
            <a:r>
              <a:rPr lang="es-MX" sz="2800" b="1" dirty="0" smtClean="0">
                <a:solidFill>
                  <a:srgbClr val="00B050"/>
                </a:solidFill>
                <a:latin typeface="Arial" panose="020B0604020202020204" pitchFamily="34" charset="0"/>
                <a:ea typeface="Times New Roman" panose="02020603050405020304" pitchFamily="18" charset="0"/>
              </a:rPr>
              <a:t>dodecan-3-ol</a:t>
            </a:r>
            <a:endParaRPr lang="es-MX" sz="2800" dirty="0">
              <a:latin typeface="Times New Roman" panose="02020603050405020304" pitchFamily="18" charset="0"/>
              <a:ea typeface="Times New Roman" panose="02020603050405020304" pitchFamily="18" charset="0"/>
            </a:endParaRPr>
          </a:p>
          <a:p>
            <a:pPr algn="just">
              <a:spcAft>
                <a:spcPts val="0"/>
              </a:spcAft>
            </a:pPr>
            <a:r>
              <a:rPr lang="es-MX" sz="1800" b="1" i="1" dirty="0">
                <a:solidFill>
                  <a:srgbClr val="943634"/>
                </a:solidFill>
                <a:latin typeface="Arial" panose="020B0604020202020204" pitchFamily="34" charset="0"/>
                <a:ea typeface="Times New Roman" panose="02020603050405020304" pitchFamily="18" charset="0"/>
              </a:rPr>
              <a:t> </a:t>
            </a:r>
            <a:endParaRPr lang="es-MX" sz="2800" dirty="0">
              <a:latin typeface="Times New Roman" panose="02020603050405020304" pitchFamily="18" charset="0"/>
              <a:ea typeface="Times New Roman" panose="02020603050405020304" pitchFamily="18" charset="0"/>
            </a:endParaRPr>
          </a:p>
          <a:p>
            <a:pPr algn="just"/>
            <a:r>
              <a:rPr lang="es-MX" sz="2200" b="1" dirty="0">
                <a:solidFill>
                  <a:srgbClr val="943634"/>
                </a:solidFill>
                <a:latin typeface="Arial" panose="020B0604020202020204" pitchFamily="34" charset="0"/>
                <a:ea typeface="Times New Roman" panose="02020603050405020304" pitchFamily="18" charset="0"/>
              </a:rPr>
              <a:t>Observa el </a:t>
            </a:r>
            <a:r>
              <a:rPr lang="es-MX" sz="2200" b="1" dirty="0">
                <a:solidFill>
                  <a:srgbClr val="00B050"/>
                </a:solidFill>
                <a:latin typeface="Arial" panose="020B0604020202020204" pitchFamily="34" charset="0"/>
                <a:ea typeface="Times New Roman" panose="02020603050405020304" pitchFamily="18" charset="0"/>
              </a:rPr>
              <a:t>nombre final del compuesto</a:t>
            </a:r>
            <a:r>
              <a:rPr lang="es-MX" sz="2200" b="1" dirty="0">
                <a:solidFill>
                  <a:srgbClr val="943634"/>
                </a:solidFill>
                <a:latin typeface="Arial" panose="020B0604020202020204" pitchFamily="34" charset="0"/>
                <a:ea typeface="Times New Roman" panose="02020603050405020304" pitchFamily="18" charset="0"/>
              </a:rPr>
              <a:t> y representa la cantidad de átomos de </a:t>
            </a:r>
            <a:r>
              <a:rPr lang="es-MX" sz="2200" b="1" dirty="0" smtClean="0">
                <a:solidFill>
                  <a:srgbClr val="943634"/>
                </a:solidFill>
                <a:latin typeface="Arial" panose="020B0604020202020204" pitchFamily="34" charset="0"/>
                <a:ea typeface="Times New Roman" panose="02020603050405020304" pitchFamily="18" charset="0"/>
              </a:rPr>
              <a:t>carbono, en este caso </a:t>
            </a:r>
            <a:r>
              <a:rPr lang="es-MX" sz="2200" b="1" dirty="0" smtClean="0">
                <a:solidFill>
                  <a:schemeClr val="tx1"/>
                </a:solidFill>
                <a:latin typeface="Arial" panose="020B0604020202020204" pitchFamily="34" charset="0"/>
                <a:ea typeface="Times New Roman" panose="02020603050405020304" pitchFamily="18" charset="0"/>
              </a:rPr>
              <a:t>12</a:t>
            </a:r>
            <a:endParaRPr kumimoji="0" lang="en-US" sz="22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950496" y="4695247"/>
            <a:ext cx="10498490" cy="1320274"/>
          </a:xfrm>
          <a:prstGeom prst="rect">
            <a:avLst/>
          </a:prstGeom>
          <a:solidFill>
            <a:schemeClr val="accent5">
              <a:lumMod val="60000"/>
              <a:lumOff val="40000"/>
            </a:schemeClr>
          </a:solidFill>
          <a:ln>
            <a:solidFill>
              <a:schemeClr val="accent5">
                <a:lumMod val="60000"/>
                <a:lumOff val="4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1735907" y="366654"/>
            <a:ext cx="7852391"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a:t>
            </a:r>
            <a:r>
              <a:rPr kumimoji="0" lang="es-ES" altLang="es-MX" sz="36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 </a:t>
            </a: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IUPAC de Alcoholes</a:t>
            </a: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7" name="Objeto 16"/>
          <p:cNvGraphicFramePr>
            <a:graphicFrameLocks noChangeAspect="1"/>
          </p:cNvGraphicFramePr>
          <p:nvPr>
            <p:extLst/>
          </p:nvPr>
        </p:nvGraphicFramePr>
        <p:xfrm>
          <a:off x="1600225" y="4879638"/>
          <a:ext cx="9623759" cy="951491"/>
        </p:xfrm>
        <a:graphic>
          <a:graphicData uri="http://schemas.openxmlformats.org/presentationml/2006/ole">
            <mc:AlternateContent xmlns:mc="http://schemas.openxmlformats.org/markup-compatibility/2006">
              <mc:Choice xmlns:v="urn:schemas-microsoft-com:vml" Requires="v">
                <p:oleObj spid="_x0000_s123937" name="ChemSketch" r:id="rId3" imgW="4300560" imgH="431280" progId="ACD.ChemSketch.20">
                  <p:embed/>
                </p:oleObj>
              </mc:Choice>
              <mc:Fallback>
                <p:oleObj name="ChemSketch" r:id="rId3" imgW="4300560" imgH="431280" progId="ACD.ChemSketch.20">
                  <p:embed/>
                  <p:pic>
                    <p:nvPicPr>
                      <p:cNvPr id="0" name=""/>
                      <p:cNvPicPr>
                        <a:picLocks noChangeAspect="1" noChangeArrowheads="1"/>
                      </p:cNvPicPr>
                      <p:nvPr/>
                    </p:nvPicPr>
                    <p:blipFill>
                      <a:blip r:embed="rId4"/>
                      <a:srcRect/>
                      <a:stretch>
                        <a:fillRect/>
                      </a:stretch>
                    </p:blipFill>
                    <p:spPr bwMode="auto">
                      <a:xfrm>
                        <a:off x="1600225" y="4879638"/>
                        <a:ext cx="9623759" cy="951491"/>
                      </a:xfrm>
                      <a:prstGeom prst="rect">
                        <a:avLst/>
                      </a:prstGeom>
                      <a:noFill/>
                    </p:spPr>
                  </p:pic>
                </p:oleObj>
              </mc:Fallback>
            </mc:AlternateContent>
          </a:graphicData>
        </a:graphic>
      </p:graphicFrame>
    </p:spTree>
    <p:extLst>
      <p:ext uri="{BB962C8B-B14F-4D97-AF65-F5344CB8AC3E}">
        <p14:creationId xmlns:p14="http://schemas.microsoft.com/office/powerpoint/2010/main" val="8707184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1136967" y="1714413"/>
            <a:ext cx="9050269" cy="701070"/>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000" b="1" dirty="0" smtClean="0">
                <a:solidFill>
                  <a:srgbClr val="943634"/>
                </a:solidFill>
                <a:latin typeface="Arial" panose="020B0604020202020204" pitchFamily="34" charset="0"/>
                <a:ea typeface="Times New Roman" panose="02020603050405020304" pitchFamily="18" charset="0"/>
              </a:rPr>
              <a:t>1. Numera </a:t>
            </a:r>
            <a:r>
              <a:rPr lang="es-MX" sz="2000" b="1" dirty="0">
                <a:solidFill>
                  <a:srgbClr val="943634"/>
                </a:solidFill>
                <a:latin typeface="Arial" panose="020B0604020202020204" pitchFamily="34" charset="0"/>
                <a:ea typeface="Times New Roman" panose="02020603050405020304" pitchFamily="18" charset="0"/>
              </a:rPr>
              <a:t>la cadena comenzando por cualquier extremo y adiciona el </a:t>
            </a:r>
            <a:r>
              <a:rPr lang="es-MX" sz="2000" b="1" dirty="0">
                <a:solidFill>
                  <a:srgbClr val="00B050"/>
                </a:solidFill>
                <a:latin typeface="Arial" panose="020B0604020202020204" pitchFamily="34" charset="0"/>
                <a:ea typeface="Times New Roman" panose="02020603050405020304" pitchFamily="18" charset="0"/>
              </a:rPr>
              <a:t>grupo </a:t>
            </a:r>
            <a:r>
              <a:rPr lang="es-MX" sz="2000" b="1" dirty="0" smtClean="0">
                <a:solidFill>
                  <a:srgbClr val="00B050"/>
                </a:solidFill>
                <a:latin typeface="Arial" panose="020B0604020202020204" pitchFamily="34" charset="0"/>
                <a:ea typeface="Times New Roman" panose="02020603050405020304" pitchFamily="18" charset="0"/>
              </a:rPr>
              <a:t>hidroxilo</a:t>
            </a:r>
            <a:r>
              <a:rPr lang="es-MX" sz="2000" b="1" dirty="0" smtClean="0">
                <a:solidFill>
                  <a:srgbClr val="943634"/>
                </a:solidFill>
                <a:latin typeface="Arial" panose="020B0604020202020204" pitchFamily="34" charset="0"/>
                <a:ea typeface="Times New Roman" panose="02020603050405020304" pitchFamily="18" charset="0"/>
              </a:rPr>
              <a:t> </a:t>
            </a:r>
            <a:r>
              <a:rPr lang="es-MX" sz="2000" b="1" dirty="0">
                <a:solidFill>
                  <a:srgbClr val="943634"/>
                </a:solidFill>
                <a:latin typeface="Arial" panose="020B0604020202020204" pitchFamily="34" charset="0"/>
                <a:ea typeface="Times New Roman" panose="02020603050405020304" pitchFamily="18" charset="0"/>
              </a:rPr>
              <a:t>en el </a:t>
            </a:r>
            <a:r>
              <a:rPr lang="es-MX" sz="2000" b="1" dirty="0" smtClean="0">
                <a:solidFill>
                  <a:srgbClr val="943634"/>
                </a:solidFill>
                <a:latin typeface="Arial" panose="020B0604020202020204" pitchFamily="34" charset="0"/>
                <a:ea typeface="Times New Roman" panose="02020603050405020304" pitchFamily="18" charset="0"/>
              </a:rPr>
              <a:t>carbono </a:t>
            </a:r>
            <a:r>
              <a:rPr lang="es-MX" sz="2000" b="1" dirty="0" smtClean="0">
                <a:solidFill>
                  <a:srgbClr val="FF0000"/>
                </a:solidFill>
                <a:latin typeface="Arial" panose="020B0604020202020204" pitchFamily="34" charset="0"/>
                <a:ea typeface="Times New Roman" panose="02020603050405020304" pitchFamily="18" charset="0"/>
              </a:rPr>
              <a:t>3</a:t>
            </a:r>
            <a:endParaRPr kumimoji="0" lang="en-US" sz="2000" b="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1608221" y="2861546"/>
            <a:ext cx="8398042" cy="2458742"/>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6" name="Objeto 15"/>
          <p:cNvGraphicFramePr>
            <a:graphicFrameLocks noChangeAspect="1"/>
          </p:cNvGraphicFramePr>
          <p:nvPr>
            <p:extLst>
              <p:ext uri="{D42A27DB-BD31-4B8C-83A1-F6EECF244321}">
                <p14:modId xmlns:p14="http://schemas.microsoft.com/office/powerpoint/2010/main" val="3757302563"/>
              </p:ext>
            </p:extLst>
          </p:nvPr>
        </p:nvGraphicFramePr>
        <p:xfrm>
          <a:off x="1761696" y="3136808"/>
          <a:ext cx="7899400" cy="1981200"/>
        </p:xfrm>
        <a:graphic>
          <a:graphicData uri="http://schemas.openxmlformats.org/presentationml/2006/ole">
            <mc:AlternateContent xmlns:mc="http://schemas.openxmlformats.org/markup-compatibility/2006">
              <mc:Choice xmlns:v="urn:schemas-microsoft-com:vml" Requires="v">
                <p:oleObj spid="_x0000_s124961" name="ChemSketch" r:id="rId3" imgW="4300560" imgH="1089000" progId="ACD.ChemSketch.20">
                  <p:embed/>
                </p:oleObj>
              </mc:Choice>
              <mc:Fallback>
                <p:oleObj name="ChemSketch" r:id="rId3" imgW="4300560" imgH="1089000" progId="ACD.ChemSketch.20">
                  <p:embed/>
                  <p:pic>
                    <p:nvPicPr>
                      <p:cNvPr id="0" name=""/>
                      <p:cNvPicPr>
                        <a:picLocks noChangeAspect="1" noChangeArrowheads="1"/>
                      </p:cNvPicPr>
                      <p:nvPr/>
                    </p:nvPicPr>
                    <p:blipFill>
                      <a:blip r:embed="rId4"/>
                      <a:srcRect/>
                      <a:stretch>
                        <a:fillRect/>
                      </a:stretch>
                    </p:blipFill>
                    <p:spPr bwMode="auto">
                      <a:xfrm>
                        <a:off x="1761696" y="3136808"/>
                        <a:ext cx="7899400" cy="1981200"/>
                      </a:xfrm>
                      <a:prstGeom prst="rect">
                        <a:avLst/>
                      </a:prstGeom>
                      <a:noFill/>
                    </p:spPr>
                  </p:pic>
                </p:oleObj>
              </mc:Fallback>
            </mc:AlternateContent>
          </a:graphicData>
        </a:graphic>
      </p:graphicFrame>
      <p:sp>
        <p:nvSpPr>
          <p:cNvPr id="10" name="Subtitle 2"/>
          <p:cNvSpPr txBox="1">
            <a:spLocks/>
          </p:cNvSpPr>
          <p:nvPr/>
        </p:nvSpPr>
        <p:spPr>
          <a:xfrm>
            <a:off x="681049" y="5815335"/>
            <a:ext cx="10757711" cy="591851"/>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spcAft>
                <a:spcPts val="0"/>
              </a:spcAft>
            </a:pPr>
            <a:r>
              <a:rPr lang="es-MX" sz="2800" dirty="0" smtClean="0">
                <a:solidFill>
                  <a:schemeClr val="tx1"/>
                </a:solidFill>
                <a:latin typeface="Arial" panose="020B0604020202020204" pitchFamily="34" charset="0"/>
                <a:ea typeface="Times New Roman" panose="02020603050405020304" pitchFamily="18" charset="0"/>
              </a:rPr>
              <a:t>7-sec</a:t>
            </a:r>
            <a:r>
              <a:rPr lang="es-MX" sz="2800" b="1" i="1" dirty="0" smtClean="0">
                <a:solidFill>
                  <a:srgbClr val="E36C0A"/>
                </a:solidFill>
                <a:latin typeface="Arial" panose="020B0604020202020204" pitchFamily="34" charset="0"/>
                <a:ea typeface="Times New Roman" panose="02020603050405020304" pitchFamily="18" charset="0"/>
              </a:rPr>
              <a:t>butil</a:t>
            </a:r>
            <a:r>
              <a:rPr lang="es-MX" sz="2800" dirty="0" smtClean="0">
                <a:latin typeface="Arial" panose="020B0604020202020204" pitchFamily="34" charset="0"/>
                <a:ea typeface="Times New Roman" panose="02020603050405020304" pitchFamily="18" charset="0"/>
              </a:rPr>
              <a:t> </a:t>
            </a:r>
            <a:r>
              <a:rPr lang="es-MX" sz="2800" dirty="0" smtClean="0">
                <a:solidFill>
                  <a:schemeClr val="tx1"/>
                </a:solidFill>
                <a:latin typeface="Arial" panose="020B0604020202020204" pitchFamily="34" charset="0"/>
                <a:ea typeface="Times New Roman" panose="02020603050405020304" pitchFamily="18" charset="0"/>
              </a:rPr>
              <a:t>-4-</a:t>
            </a:r>
            <a:r>
              <a:rPr lang="es-MX" sz="2800" b="1" i="1" dirty="0" smtClean="0">
                <a:solidFill>
                  <a:srgbClr val="E36C0A"/>
                </a:solidFill>
                <a:latin typeface="Arial" panose="020B0604020202020204" pitchFamily="34" charset="0"/>
                <a:ea typeface="Times New Roman" panose="02020603050405020304" pitchFamily="18" charset="0"/>
              </a:rPr>
              <a:t>etil</a:t>
            </a:r>
            <a:r>
              <a:rPr lang="es-MX" sz="2800" dirty="0" smtClean="0">
                <a:solidFill>
                  <a:schemeClr val="tx1"/>
                </a:solidFill>
                <a:latin typeface="Arial" panose="020B0604020202020204" pitchFamily="34" charset="0"/>
                <a:ea typeface="Times New Roman" panose="02020603050405020304" pitchFamily="18" charset="0"/>
              </a:rPr>
              <a:t>-6,8-di</a:t>
            </a:r>
            <a:r>
              <a:rPr lang="es-MX" sz="2800" b="1" i="1" dirty="0" smtClean="0">
                <a:solidFill>
                  <a:srgbClr val="E36C0A"/>
                </a:solidFill>
                <a:latin typeface="Arial" panose="020B0604020202020204" pitchFamily="34" charset="0"/>
                <a:ea typeface="Times New Roman" panose="02020603050405020304" pitchFamily="18" charset="0"/>
              </a:rPr>
              <a:t>isopropil</a:t>
            </a:r>
            <a:r>
              <a:rPr lang="es-MX" sz="2800" dirty="0" smtClean="0">
                <a:solidFill>
                  <a:schemeClr val="tx1"/>
                </a:solidFill>
                <a:latin typeface="Arial" panose="020B0604020202020204" pitchFamily="34" charset="0"/>
                <a:ea typeface="Times New Roman" panose="02020603050405020304" pitchFamily="18" charset="0"/>
              </a:rPr>
              <a:t>-10,11-di</a:t>
            </a:r>
            <a:r>
              <a:rPr lang="es-MX" sz="2800" b="1" i="1" dirty="0" smtClean="0">
                <a:solidFill>
                  <a:srgbClr val="E36C0A"/>
                </a:solidFill>
                <a:latin typeface="Arial" panose="020B0604020202020204" pitchFamily="34" charset="0"/>
                <a:ea typeface="Times New Roman" panose="02020603050405020304" pitchFamily="18" charset="0"/>
              </a:rPr>
              <a:t>metil</a:t>
            </a:r>
            <a:r>
              <a:rPr lang="es-MX" sz="2800" b="1" dirty="0" smtClean="0">
                <a:solidFill>
                  <a:srgbClr val="00B050"/>
                </a:solidFill>
                <a:latin typeface="Arial" panose="020B0604020202020204" pitchFamily="34" charset="0"/>
                <a:ea typeface="Times New Roman" panose="02020603050405020304" pitchFamily="18" charset="0"/>
              </a:rPr>
              <a:t>dodecan-3-ol</a:t>
            </a:r>
            <a:endParaRPr lang="es-MX" sz="28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705964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1608221" y="2349231"/>
            <a:ext cx="8398042" cy="2973626"/>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6" name="Objeto 15"/>
          <p:cNvGraphicFramePr>
            <a:graphicFrameLocks noChangeAspect="1"/>
          </p:cNvGraphicFramePr>
          <p:nvPr>
            <p:extLst>
              <p:ext uri="{D42A27DB-BD31-4B8C-83A1-F6EECF244321}">
                <p14:modId xmlns:p14="http://schemas.microsoft.com/office/powerpoint/2010/main" val="3037135906"/>
              </p:ext>
            </p:extLst>
          </p:nvPr>
        </p:nvGraphicFramePr>
        <p:xfrm>
          <a:off x="1857542" y="2542231"/>
          <a:ext cx="7899400" cy="2587625"/>
        </p:xfrm>
        <a:graphic>
          <a:graphicData uri="http://schemas.openxmlformats.org/presentationml/2006/ole">
            <mc:AlternateContent xmlns:mc="http://schemas.openxmlformats.org/markup-compatibility/2006">
              <mc:Choice xmlns:v="urn:schemas-microsoft-com:vml" Requires="v">
                <p:oleObj spid="_x0000_s125985" name="ChemSketch" r:id="rId3" imgW="4300560" imgH="1423080" progId="ACD.ChemSketch.20">
                  <p:embed/>
                </p:oleObj>
              </mc:Choice>
              <mc:Fallback>
                <p:oleObj name="ChemSketch" r:id="rId3" imgW="4300560" imgH="1423080" progId="ACD.ChemSketch.20">
                  <p:embed/>
                  <p:pic>
                    <p:nvPicPr>
                      <p:cNvPr id="0" name=""/>
                      <p:cNvPicPr>
                        <a:picLocks noChangeAspect="1" noChangeArrowheads="1"/>
                      </p:cNvPicPr>
                      <p:nvPr/>
                    </p:nvPicPr>
                    <p:blipFill>
                      <a:blip r:embed="rId4"/>
                      <a:srcRect/>
                      <a:stretch>
                        <a:fillRect/>
                      </a:stretch>
                    </p:blipFill>
                    <p:spPr bwMode="auto">
                      <a:xfrm>
                        <a:off x="1857542" y="2542231"/>
                        <a:ext cx="7899400" cy="2587625"/>
                      </a:xfrm>
                      <a:prstGeom prst="rect">
                        <a:avLst/>
                      </a:prstGeom>
                      <a:noFill/>
                    </p:spPr>
                  </p:pic>
                </p:oleObj>
              </mc:Fallback>
            </mc:AlternateContent>
          </a:graphicData>
        </a:graphic>
      </p:graphicFrame>
      <p:sp>
        <p:nvSpPr>
          <p:cNvPr id="14" name="Subtitle 2"/>
          <p:cNvSpPr txBox="1">
            <a:spLocks/>
          </p:cNvSpPr>
          <p:nvPr/>
        </p:nvSpPr>
        <p:spPr>
          <a:xfrm>
            <a:off x="2373545" y="1420469"/>
            <a:ext cx="6360511" cy="521278"/>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200" b="1" dirty="0" smtClean="0">
                <a:solidFill>
                  <a:srgbClr val="943634"/>
                </a:solidFill>
                <a:latin typeface="Arial" panose="020B0604020202020204" pitchFamily="34" charset="0"/>
                <a:ea typeface="Times New Roman" panose="02020603050405020304" pitchFamily="18" charset="0"/>
              </a:rPr>
              <a:t>2. </a:t>
            </a:r>
            <a:r>
              <a:rPr lang="es-MX" sz="2200" b="1" dirty="0">
                <a:solidFill>
                  <a:srgbClr val="943634"/>
                </a:solidFill>
                <a:latin typeface="Arial" panose="020B0604020202020204" pitchFamily="34" charset="0"/>
                <a:ea typeface="Times New Roman" panose="02020603050405020304" pitchFamily="18" charset="0"/>
              </a:rPr>
              <a:t>Adiciona el grupo </a:t>
            </a:r>
            <a:r>
              <a:rPr lang="es-MX" sz="2200" b="1" dirty="0" err="1">
                <a:solidFill>
                  <a:schemeClr val="tx1"/>
                </a:solidFill>
                <a:latin typeface="Arial" panose="020B0604020202020204" pitchFamily="34" charset="0"/>
                <a:ea typeface="Times New Roman" panose="02020603050405020304" pitchFamily="18" charset="0"/>
              </a:rPr>
              <a:t>sec</a:t>
            </a:r>
            <a:r>
              <a:rPr lang="es-MX" sz="2200" b="1" dirty="0" err="1">
                <a:solidFill>
                  <a:srgbClr val="E36C0A"/>
                </a:solidFill>
                <a:latin typeface="Arial" panose="020B0604020202020204" pitchFamily="34" charset="0"/>
                <a:ea typeface="Times New Roman" panose="02020603050405020304" pitchFamily="18" charset="0"/>
              </a:rPr>
              <a:t>butil</a:t>
            </a:r>
            <a:r>
              <a:rPr lang="es-MX" sz="2200" b="1" dirty="0">
                <a:solidFill>
                  <a:srgbClr val="943634"/>
                </a:solidFill>
                <a:latin typeface="Arial" panose="020B0604020202020204" pitchFamily="34" charset="0"/>
                <a:ea typeface="Times New Roman" panose="02020603050405020304" pitchFamily="18" charset="0"/>
              </a:rPr>
              <a:t> en el carbono </a:t>
            </a:r>
            <a:r>
              <a:rPr lang="es-MX" sz="2200" dirty="0" smtClean="0">
                <a:solidFill>
                  <a:srgbClr val="FF0000"/>
                </a:solidFill>
                <a:latin typeface="Arial" panose="020B0604020202020204" pitchFamily="34" charset="0"/>
                <a:ea typeface="Times New Roman" panose="02020603050405020304" pitchFamily="18" charset="0"/>
              </a:rPr>
              <a:t>7</a:t>
            </a:r>
            <a:endParaRPr kumimoji="0" lang="en-US" sz="2200" b="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0" name="Subtitle 2"/>
          <p:cNvSpPr txBox="1">
            <a:spLocks/>
          </p:cNvSpPr>
          <p:nvPr/>
        </p:nvSpPr>
        <p:spPr>
          <a:xfrm>
            <a:off x="681049" y="5815335"/>
            <a:ext cx="10757711" cy="591851"/>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spcAft>
                <a:spcPts val="0"/>
              </a:spcAft>
            </a:pPr>
            <a:r>
              <a:rPr lang="es-MX" sz="2800" dirty="0" smtClean="0">
                <a:solidFill>
                  <a:schemeClr val="tx1"/>
                </a:solidFill>
                <a:latin typeface="Arial" panose="020B0604020202020204" pitchFamily="34" charset="0"/>
                <a:ea typeface="Times New Roman" panose="02020603050405020304" pitchFamily="18" charset="0"/>
              </a:rPr>
              <a:t>7-sec</a:t>
            </a:r>
            <a:r>
              <a:rPr lang="es-MX" sz="2800" b="1" i="1" dirty="0" smtClean="0">
                <a:solidFill>
                  <a:srgbClr val="E36C0A"/>
                </a:solidFill>
                <a:latin typeface="Arial" panose="020B0604020202020204" pitchFamily="34" charset="0"/>
                <a:ea typeface="Times New Roman" panose="02020603050405020304" pitchFamily="18" charset="0"/>
              </a:rPr>
              <a:t>butil</a:t>
            </a:r>
            <a:r>
              <a:rPr lang="es-MX" sz="2800" dirty="0" smtClean="0">
                <a:latin typeface="Arial" panose="020B0604020202020204" pitchFamily="34" charset="0"/>
                <a:ea typeface="Times New Roman" panose="02020603050405020304" pitchFamily="18" charset="0"/>
              </a:rPr>
              <a:t> </a:t>
            </a:r>
            <a:r>
              <a:rPr lang="es-MX" sz="2800" dirty="0" smtClean="0">
                <a:solidFill>
                  <a:schemeClr val="tx1"/>
                </a:solidFill>
                <a:latin typeface="Arial" panose="020B0604020202020204" pitchFamily="34" charset="0"/>
                <a:ea typeface="Times New Roman" panose="02020603050405020304" pitchFamily="18" charset="0"/>
              </a:rPr>
              <a:t>-4-</a:t>
            </a:r>
            <a:r>
              <a:rPr lang="es-MX" sz="2800" b="1" i="1" dirty="0" smtClean="0">
                <a:solidFill>
                  <a:srgbClr val="E36C0A"/>
                </a:solidFill>
                <a:latin typeface="Arial" panose="020B0604020202020204" pitchFamily="34" charset="0"/>
                <a:ea typeface="Times New Roman" panose="02020603050405020304" pitchFamily="18" charset="0"/>
              </a:rPr>
              <a:t>etil</a:t>
            </a:r>
            <a:r>
              <a:rPr lang="es-MX" sz="2800" dirty="0" smtClean="0">
                <a:solidFill>
                  <a:schemeClr val="tx1"/>
                </a:solidFill>
                <a:latin typeface="Arial" panose="020B0604020202020204" pitchFamily="34" charset="0"/>
                <a:ea typeface="Times New Roman" panose="02020603050405020304" pitchFamily="18" charset="0"/>
              </a:rPr>
              <a:t>-6,8-di</a:t>
            </a:r>
            <a:r>
              <a:rPr lang="es-MX" sz="2800" b="1" i="1" dirty="0" smtClean="0">
                <a:solidFill>
                  <a:srgbClr val="E36C0A"/>
                </a:solidFill>
                <a:latin typeface="Arial" panose="020B0604020202020204" pitchFamily="34" charset="0"/>
                <a:ea typeface="Times New Roman" panose="02020603050405020304" pitchFamily="18" charset="0"/>
              </a:rPr>
              <a:t>isopropil</a:t>
            </a:r>
            <a:r>
              <a:rPr lang="es-MX" sz="2800" dirty="0" smtClean="0">
                <a:solidFill>
                  <a:schemeClr val="tx1"/>
                </a:solidFill>
                <a:latin typeface="Arial" panose="020B0604020202020204" pitchFamily="34" charset="0"/>
                <a:ea typeface="Times New Roman" panose="02020603050405020304" pitchFamily="18" charset="0"/>
              </a:rPr>
              <a:t>-10,11-di</a:t>
            </a:r>
            <a:r>
              <a:rPr lang="es-MX" sz="2800" b="1" i="1" dirty="0" smtClean="0">
                <a:solidFill>
                  <a:srgbClr val="E36C0A"/>
                </a:solidFill>
                <a:latin typeface="Arial" panose="020B0604020202020204" pitchFamily="34" charset="0"/>
                <a:ea typeface="Times New Roman" panose="02020603050405020304" pitchFamily="18" charset="0"/>
              </a:rPr>
              <a:t>metil</a:t>
            </a:r>
            <a:r>
              <a:rPr lang="es-MX" sz="2800" b="1" dirty="0" smtClean="0">
                <a:solidFill>
                  <a:srgbClr val="00B050"/>
                </a:solidFill>
                <a:latin typeface="Arial" panose="020B0604020202020204" pitchFamily="34" charset="0"/>
                <a:ea typeface="Times New Roman" panose="02020603050405020304" pitchFamily="18" charset="0"/>
              </a:rPr>
              <a:t>dodecan-3-ol</a:t>
            </a:r>
            <a:endParaRPr lang="es-MX" sz="28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68004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1788695" y="1580729"/>
            <a:ext cx="8398042" cy="4018547"/>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6" name="Objeto 15"/>
          <p:cNvGraphicFramePr>
            <a:graphicFrameLocks noChangeAspect="1"/>
          </p:cNvGraphicFramePr>
          <p:nvPr>
            <p:extLst>
              <p:ext uri="{D42A27DB-BD31-4B8C-83A1-F6EECF244321}">
                <p14:modId xmlns:p14="http://schemas.microsoft.com/office/powerpoint/2010/main" val="157548649"/>
              </p:ext>
            </p:extLst>
          </p:nvPr>
        </p:nvGraphicFramePr>
        <p:xfrm>
          <a:off x="2037849" y="1982951"/>
          <a:ext cx="7899400" cy="3216275"/>
        </p:xfrm>
        <a:graphic>
          <a:graphicData uri="http://schemas.openxmlformats.org/presentationml/2006/ole">
            <mc:AlternateContent xmlns:mc="http://schemas.openxmlformats.org/markup-compatibility/2006">
              <mc:Choice xmlns:v="urn:schemas-microsoft-com:vml" Requires="v">
                <p:oleObj spid="_x0000_s127009" name="ChemSketch" r:id="rId3" imgW="4300560" imgH="1767960" progId="ACD.ChemSketch.20">
                  <p:embed/>
                </p:oleObj>
              </mc:Choice>
              <mc:Fallback>
                <p:oleObj name="ChemSketch" r:id="rId3" imgW="4300560" imgH="1767960" progId="ACD.ChemSketch.20">
                  <p:embed/>
                  <p:pic>
                    <p:nvPicPr>
                      <p:cNvPr id="0" name=""/>
                      <p:cNvPicPr>
                        <a:picLocks noChangeAspect="1" noChangeArrowheads="1"/>
                      </p:cNvPicPr>
                      <p:nvPr/>
                    </p:nvPicPr>
                    <p:blipFill>
                      <a:blip r:embed="rId4"/>
                      <a:srcRect/>
                      <a:stretch>
                        <a:fillRect/>
                      </a:stretch>
                    </p:blipFill>
                    <p:spPr bwMode="auto">
                      <a:xfrm>
                        <a:off x="2037849" y="1982951"/>
                        <a:ext cx="7899400" cy="3216275"/>
                      </a:xfrm>
                      <a:prstGeom prst="rect">
                        <a:avLst/>
                      </a:prstGeom>
                      <a:noFill/>
                    </p:spPr>
                  </p:pic>
                </p:oleObj>
              </mc:Fallback>
            </mc:AlternateContent>
          </a:graphicData>
        </a:graphic>
      </p:graphicFrame>
      <p:sp>
        <p:nvSpPr>
          <p:cNvPr id="15" name="Subtitle 2"/>
          <p:cNvSpPr txBox="1">
            <a:spLocks/>
          </p:cNvSpPr>
          <p:nvPr/>
        </p:nvSpPr>
        <p:spPr>
          <a:xfrm>
            <a:off x="2903387" y="690954"/>
            <a:ext cx="5878377" cy="521278"/>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200" b="1" dirty="0" smtClean="0">
                <a:solidFill>
                  <a:srgbClr val="943634"/>
                </a:solidFill>
                <a:latin typeface="Arial" panose="020B0604020202020204" pitchFamily="34" charset="0"/>
                <a:ea typeface="Times New Roman" panose="02020603050405020304" pitchFamily="18" charset="0"/>
              </a:rPr>
              <a:t>3. </a:t>
            </a:r>
            <a:r>
              <a:rPr lang="es-MX" sz="2200" b="1" dirty="0">
                <a:solidFill>
                  <a:srgbClr val="943634"/>
                </a:solidFill>
                <a:latin typeface="Arial" panose="020B0604020202020204" pitchFamily="34" charset="0"/>
                <a:ea typeface="Times New Roman" panose="02020603050405020304" pitchFamily="18" charset="0"/>
              </a:rPr>
              <a:t>Adiciona el grupo </a:t>
            </a:r>
            <a:r>
              <a:rPr lang="es-MX" sz="2200" b="1" dirty="0" err="1">
                <a:solidFill>
                  <a:srgbClr val="E36C0A"/>
                </a:solidFill>
                <a:latin typeface="Arial" panose="020B0604020202020204" pitchFamily="34" charset="0"/>
                <a:ea typeface="Times New Roman" panose="02020603050405020304" pitchFamily="18" charset="0"/>
              </a:rPr>
              <a:t>etil</a:t>
            </a:r>
            <a:r>
              <a:rPr lang="es-MX" sz="2200" b="1" dirty="0">
                <a:solidFill>
                  <a:srgbClr val="943634"/>
                </a:solidFill>
                <a:latin typeface="Arial" panose="020B0604020202020204" pitchFamily="34" charset="0"/>
                <a:ea typeface="Times New Roman" panose="02020603050405020304" pitchFamily="18" charset="0"/>
              </a:rPr>
              <a:t> en el carbono</a:t>
            </a:r>
            <a:r>
              <a:rPr lang="es-MX" sz="2200" dirty="0">
                <a:latin typeface="Arial" panose="020B0604020202020204" pitchFamily="34" charset="0"/>
                <a:ea typeface="Times New Roman" panose="02020603050405020304" pitchFamily="18" charset="0"/>
              </a:rPr>
              <a:t> </a:t>
            </a:r>
            <a:r>
              <a:rPr lang="es-MX" sz="2200" dirty="0" smtClean="0">
                <a:solidFill>
                  <a:srgbClr val="FF0000"/>
                </a:solidFill>
                <a:latin typeface="Arial" panose="020B0604020202020204" pitchFamily="34" charset="0"/>
                <a:ea typeface="Times New Roman" panose="02020603050405020304" pitchFamily="18" charset="0"/>
              </a:rPr>
              <a:t>4</a:t>
            </a:r>
            <a:endParaRPr kumimoji="0" lang="en-US" sz="2200" b="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0" name="Subtitle 2"/>
          <p:cNvSpPr txBox="1">
            <a:spLocks/>
          </p:cNvSpPr>
          <p:nvPr/>
        </p:nvSpPr>
        <p:spPr>
          <a:xfrm>
            <a:off x="681049" y="5815335"/>
            <a:ext cx="10757711" cy="591851"/>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spcAft>
                <a:spcPts val="0"/>
              </a:spcAft>
            </a:pPr>
            <a:r>
              <a:rPr lang="es-MX" sz="2800" dirty="0" smtClean="0">
                <a:solidFill>
                  <a:schemeClr val="tx1"/>
                </a:solidFill>
                <a:latin typeface="Arial" panose="020B0604020202020204" pitchFamily="34" charset="0"/>
                <a:ea typeface="Times New Roman" panose="02020603050405020304" pitchFamily="18" charset="0"/>
              </a:rPr>
              <a:t>7-sec</a:t>
            </a:r>
            <a:r>
              <a:rPr lang="es-MX" sz="2800" b="1" i="1" dirty="0" smtClean="0">
                <a:solidFill>
                  <a:srgbClr val="E36C0A"/>
                </a:solidFill>
                <a:latin typeface="Arial" panose="020B0604020202020204" pitchFamily="34" charset="0"/>
                <a:ea typeface="Times New Roman" panose="02020603050405020304" pitchFamily="18" charset="0"/>
              </a:rPr>
              <a:t>butil</a:t>
            </a:r>
            <a:r>
              <a:rPr lang="es-MX" sz="2800" dirty="0" smtClean="0">
                <a:latin typeface="Arial" panose="020B0604020202020204" pitchFamily="34" charset="0"/>
                <a:ea typeface="Times New Roman" panose="02020603050405020304" pitchFamily="18" charset="0"/>
              </a:rPr>
              <a:t> </a:t>
            </a:r>
            <a:r>
              <a:rPr lang="es-MX" sz="2800" dirty="0" smtClean="0">
                <a:solidFill>
                  <a:schemeClr val="tx1"/>
                </a:solidFill>
                <a:latin typeface="Arial" panose="020B0604020202020204" pitchFamily="34" charset="0"/>
                <a:ea typeface="Times New Roman" panose="02020603050405020304" pitchFamily="18" charset="0"/>
              </a:rPr>
              <a:t>-4-</a:t>
            </a:r>
            <a:r>
              <a:rPr lang="es-MX" sz="2800" b="1" i="1" dirty="0" smtClean="0">
                <a:solidFill>
                  <a:srgbClr val="E36C0A"/>
                </a:solidFill>
                <a:latin typeface="Arial" panose="020B0604020202020204" pitchFamily="34" charset="0"/>
                <a:ea typeface="Times New Roman" panose="02020603050405020304" pitchFamily="18" charset="0"/>
              </a:rPr>
              <a:t>etil</a:t>
            </a:r>
            <a:r>
              <a:rPr lang="es-MX" sz="2800" dirty="0" smtClean="0">
                <a:solidFill>
                  <a:schemeClr val="tx1"/>
                </a:solidFill>
                <a:latin typeface="Arial" panose="020B0604020202020204" pitchFamily="34" charset="0"/>
                <a:ea typeface="Times New Roman" panose="02020603050405020304" pitchFamily="18" charset="0"/>
              </a:rPr>
              <a:t>-6,8-di</a:t>
            </a:r>
            <a:r>
              <a:rPr lang="es-MX" sz="2800" b="1" i="1" dirty="0" smtClean="0">
                <a:solidFill>
                  <a:srgbClr val="E36C0A"/>
                </a:solidFill>
                <a:latin typeface="Arial" panose="020B0604020202020204" pitchFamily="34" charset="0"/>
                <a:ea typeface="Times New Roman" panose="02020603050405020304" pitchFamily="18" charset="0"/>
              </a:rPr>
              <a:t>isopropil</a:t>
            </a:r>
            <a:r>
              <a:rPr lang="es-MX" sz="2800" dirty="0" smtClean="0">
                <a:solidFill>
                  <a:schemeClr val="tx1"/>
                </a:solidFill>
                <a:latin typeface="Arial" panose="020B0604020202020204" pitchFamily="34" charset="0"/>
                <a:ea typeface="Times New Roman" panose="02020603050405020304" pitchFamily="18" charset="0"/>
              </a:rPr>
              <a:t>-10,11-di</a:t>
            </a:r>
            <a:r>
              <a:rPr lang="es-MX" sz="2800" b="1" i="1" dirty="0" smtClean="0">
                <a:solidFill>
                  <a:srgbClr val="E36C0A"/>
                </a:solidFill>
                <a:latin typeface="Arial" panose="020B0604020202020204" pitchFamily="34" charset="0"/>
                <a:ea typeface="Times New Roman" panose="02020603050405020304" pitchFamily="18" charset="0"/>
              </a:rPr>
              <a:t>metil</a:t>
            </a:r>
            <a:r>
              <a:rPr lang="es-MX" sz="2800" b="1" dirty="0" smtClean="0">
                <a:solidFill>
                  <a:srgbClr val="00B050"/>
                </a:solidFill>
                <a:latin typeface="Arial" panose="020B0604020202020204" pitchFamily="34" charset="0"/>
                <a:ea typeface="Times New Roman" panose="02020603050405020304" pitchFamily="18" charset="0"/>
              </a:rPr>
              <a:t>dodecan-3-ol</a:t>
            </a:r>
            <a:endParaRPr lang="es-MX" sz="28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864859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3874168" y="2039352"/>
            <a:ext cx="8023160" cy="4451684"/>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lvl1pPr indent="0" algn="r">
              <a:lnSpc>
                <a:spcPct val="90000"/>
              </a:lnSpc>
              <a:spcBef>
                <a:spcPct val="0"/>
              </a:spcBef>
              <a:buFont typeface="Arial" panose="020B0604020202020204" pitchFamily="34" charset="0"/>
              <a:buNone/>
              <a:defRPr sz="2400" b="1">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algn="just"/>
            <a:r>
              <a:rPr lang="es-MX" dirty="0"/>
              <a:t>Esta presentación tiene la intención de funcionar como un material de apoyo para los alumnos de </a:t>
            </a:r>
            <a:r>
              <a:rPr lang="es-MX" dirty="0" smtClean="0"/>
              <a:t>cuarto </a:t>
            </a:r>
            <a:r>
              <a:rPr lang="es-MX" dirty="0"/>
              <a:t>semestre que  cursan la materia de </a:t>
            </a:r>
            <a:r>
              <a:rPr lang="es-MX" dirty="0" smtClean="0"/>
              <a:t>Química II. </a:t>
            </a:r>
            <a:r>
              <a:rPr lang="es-MX" dirty="0"/>
              <a:t>El alumno puede consultar esta presentación reiteradamente para resolver dudas. Muestra una descripción de cada uno de los contenidos del </a:t>
            </a:r>
            <a:r>
              <a:rPr lang="es-MX" dirty="0" smtClean="0"/>
              <a:t>Módulo IV. Poniendo énfasis en la descripción estructural de cada grupo funcional, sus propiedades y nomenclatura IUPAC.</a:t>
            </a:r>
          </a:p>
          <a:p>
            <a:pPr algn="just"/>
            <a:r>
              <a:rPr lang="es-MX" dirty="0" smtClean="0"/>
              <a:t>Pero para comprender las propiedades de los grupos funcionales primero se describen polaridad y algunos tipos de enlaces químicos intermoleculares.</a:t>
            </a:r>
            <a:endParaRPr lang="es-MX" dirty="0"/>
          </a:p>
        </p:txBody>
      </p:sp>
      <p:sp>
        <p:nvSpPr>
          <p:cNvPr id="7" name="Rectangle 2"/>
          <p:cNvSpPr>
            <a:spLocks noChangeArrowheads="1"/>
          </p:cNvSpPr>
          <p:nvPr/>
        </p:nvSpPr>
        <p:spPr bwMode="auto">
          <a:xfrm>
            <a:off x="5936632" y="863643"/>
            <a:ext cx="3850105" cy="565485"/>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ctr">
              <a:lnSpc>
                <a:spcPct val="90000"/>
              </a:lnSpc>
              <a:spcBef>
                <a:spcPct val="0"/>
              </a:spcBef>
              <a:buFont typeface="Arial" panose="020B0604020202020204" pitchFamily="34" charset="0"/>
              <a:buNone/>
            </a:pPr>
            <a:r>
              <a:rPr lang="es-MX" altLang="es-MX" sz="3200" b="1" dirty="0" smtClean="0">
                <a:latin typeface="Arial Rounded MT Bold" panose="020F0704030504030204" pitchFamily="34" charset="0"/>
                <a:ea typeface="+mj-ea"/>
                <a:cs typeface="+mj-cs"/>
              </a:rPr>
              <a:t>Guion Explicativo</a:t>
            </a:r>
            <a:endParaRPr lang="es-ES" altLang="es-MX" sz="3200" b="1" dirty="0">
              <a:latin typeface="Arial Rounded MT Bold" panose="020F0704030504030204" pitchFamily="34" charset="0"/>
              <a:ea typeface="+mj-ea"/>
              <a:cs typeface="+mj-cs"/>
            </a:endParaRPr>
          </a:p>
        </p:txBody>
      </p:sp>
      <p:pic>
        <p:nvPicPr>
          <p:cNvPr id="5" name="Imagen 4"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769" y="2653640"/>
            <a:ext cx="2755232" cy="32231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422353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1680410" y="937216"/>
            <a:ext cx="8398042" cy="4813880"/>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Subtitle 2"/>
          <p:cNvSpPr txBox="1">
            <a:spLocks/>
          </p:cNvSpPr>
          <p:nvPr/>
        </p:nvSpPr>
        <p:spPr>
          <a:xfrm>
            <a:off x="2542857" y="275309"/>
            <a:ext cx="6925995" cy="521278"/>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000" b="1" dirty="0" smtClean="0">
                <a:solidFill>
                  <a:srgbClr val="943634"/>
                </a:solidFill>
                <a:latin typeface="Arial" panose="020B0604020202020204" pitchFamily="34" charset="0"/>
                <a:ea typeface="Times New Roman" panose="02020603050405020304" pitchFamily="18" charset="0"/>
              </a:rPr>
              <a:t>4. </a:t>
            </a:r>
            <a:r>
              <a:rPr lang="es-MX" sz="2000" b="1" dirty="0">
                <a:solidFill>
                  <a:srgbClr val="943634"/>
                </a:solidFill>
                <a:latin typeface="Arial" panose="020B0604020202020204" pitchFamily="34" charset="0"/>
                <a:ea typeface="Times New Roman" panose="02020603050405020304" pitchFamily="18" charset="0"/>
              </a:rPr>
              <a:t>Adiciona los grupos </a:t>
            </a:r>
            <a:r>
              <a:rPr lang="es-MX" sz="2000" b="1" dirty="0">
                <a:solidFill>
                  <a:srgbClr val="E36C0A"/>
                </a:solidFill>
                <a:latin typeface="Arial" panose="020B0604020202020204" pitchFamily="34" charset="0"/>
                <a:ea typeface="Times New Roman" panose="02020603050405020304" pitchFamily="18" charset="0"/>
              </a:rPr>
              <a:t>isopropil</a:t>
            </a:r>
            <a:r>
              <a:rPr lang="es-MX" sz="2000" b="1" dirty="0">
                <a:solidFill>
                  <a:srgbClr val="943634"/>
                </a:solidFill>
                <a:latin typeface="Arial" panose="020B0604020202020204" pitchFamily="34" charset="0"/>
                <a:ea typeface="Times New Roman" panose="02020603050405020304" pitchFamily="18" charset="0"/>
              </a:rPr>
              <a:t> en los carbonos </a:t>
            </a:r>
            <a:r>
              <a:rPr lang="es-MX" sz="2000" dirty="0" smtClean="0">
                <a:solidFill>
                  <a:srgbClr val="FF0000"/>
                </a:solidFill>
                <a:latin typeface="Arial" panose="020B0604020202020204" pitchFamily="34" charset="0"/>
                <a:ea typeface="Times New Roman" panose="02020603050405020304" pitchFamily="18" charset="0"/>
              </a:rPr>
              <a:t>6</a:t>
            </a:r>
            <a:r>
              <a:rPr lang="es-MX" sz="2000" dirty="0" smtClean="0">
                <a:solidFill>
                  <a:schemeClr val="tx1"/>
                </a:solidFill>
                <a:latin typeface="Arial" panose="020B0604020202020204" pitchFamily="34" charset="0"/>
                <a:ea typeface="Times New Roman" panose="02020603050405020304" pitchFamily="18" charset="0"/>
              </a:rPr>
              <a:t> </a:t>
            </a:r>
            <a:r>
              <a:rPr lang="es-MX" sz="2000" dirty="0">
                <a:solidFill>
                  <a:schemeClr val="tx1"/>
                </a:solidFill>
                <a:latin typeface="Arial" panose="020B0604020202020204" pitchFamily="34" charset="0"/>
                <a:ea typeface="Times New Roman" panose="02020603050405020304" pitchFamily="18" charset="0"/>
              </a:rPr>
              <a:t>y </a:t>
            </a:r>
            <a:r>
              <a:rPr lang="es-MX" sz="2000" dirty="0" smtClean="0">
                <a:solidFill>
                  <a:srgbClr val="FF0000"/>
                </a:solidFill>
                <a:latin typeface="Arial" panose="020B0604020202020204" pitchFamily="34" charset="0"/>
                <a:ea typeface="Times New Roman" panose="02020603050405020304" pitchFamily="18" charset="0"/>
              </a:rPr>
              <a:t>8</a:t>
            </a:r>
            <a:endParaRPr kumimoji="0" lang="en-US" sz="2000" b="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Rounded MT Bold" panose="020F0704030504030204" pitchFamily="34" charset="0"/>
            </a:endParaRPr>
          </a:p>
        </p:txBody>
      </p:sp>
      <p:graphicFrame>
        <p:nvGraphicFramePr>
          <p:cNvPr id="17" name="Objeto 16"/>
          <p:cNvGraphicFramePr>
            <a:graphicFrameLocks noChangeAspect="1"/>
          </p:cNvGraphicFramePr>
          <p:nvPr>
            <p:extLst>
              <p:ext uri="{D42A27DB-BD31-4B8C-83A1-F6EECF244321}">
                <p14:modId xmlns:p14="http://schemas.microsoft.com/office/powerpoint/2010/main" val="3134935636"/>
              </p:ext>
            </p:extLst>
          </p:nvPr>
        </p:nvGraphicFramePr>
        <p:xfrm>
          <a:off x="1929731" y="1059743"/>
          <a:ext cx="7899400" cy="4568825"/>
        </p:xfrm>
        <a:graphic>
          <a:graphicData uri="http://schemas.openxmlformats.org/presentationml/2006/ole">
            <mc:AlternateContent xmlns:mc="http://schemas.openxmlformats.org/markup-compatibility/2006">
              <mc:Choice xmlns:v="urn:schemas-microsoft-com:vml" Requires="v">
                <p:oleObj spid="_x0000_s128033" name="ChemSketch" r:id="rId3" imgW="4300560" imgH="2512080" progId="ACD.ChemSketch.20">
                  <p:embed/>
                </p:oleObj>
              </mc:Choice>
              <mc:Fallback>
                <p:oleObj name="ChemSketch" r:id="rId3" imgW="4300560" imgH="2512080" progId="ACD.ChemSketch.20">
                  <p:embed/>
                  <p:pic>
                    <p:nvPicPr>
                      <p:cNvPr id="0" name=""/>
                      <p:cNvPicPr>
                        <a:picLocks noChangeAspect="1" noChangeArrowheads="1"/>
                      </p:cNvPicPr>
                      <p:nvPr/>
                    </p:nvPicPr>
                    <p:blipFill>
                      <a:blip r:embed="rId4"/>
                      <a:srcRect/>
                      <a:stretch>
                        <a:fillRect/>
                      </a:stretch>
                    </p:blipFill>
                    <p:spPr bwMode="auto">
                      <a:xfrm>
                        <a:off x="1929731" y="1059743"/>
                        <a:ext cx="7899400" cy="4568825"/>
                      </a:xfrm>
                      <a:prstGeom prst="rect">
                        <a:avLst/>
                      </a:prstGeom>
                      <a:noFill/>
                    </p:spPr>
                  </p:pic>
                </p:oleObj>
              </mc:Fallback>
            </mc:AlternateContent>
          </a:graphicData>
        </a:graphic>
      </p:graphicFrame>
      <p:sp>
        <p:nvSpPr>
          <p:cNvPr id="10" name="Subtitle 2"/>
          <p:cNvSpPr txBox="1">
            <a:spLocks/>
          </p:cNvSpPr>
          <p:nvPr/>
        </p:nvSpPr>
        <p:spPr>
          <a:xfrm>
            <a:off x="656986" y="5970154"/>
            <a:ext cx="10757711" cy="591851"/>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spcAft>
                <a:spcPts val="0"/>
              </a:spcAft>
            </a:pPr>
            <a:r>
              <a:rPr lang="es-MX" sz="2800" dirty="0" smtClean="0">
                <a:solidFill>
                  <a:schemeClr val="tx1"/>
                </a:solidFill>
                <a:latin typeface="Arial" panose="020B0604020202020204" pitchFamily="34" charset="0"/>
                <a:ea typeface="Times New Roman" panose="02020603050405020304" pitchFamily="18" charset="0"/>
              </a:rPr>
              <a:t>7-sec</a:t>
            </a:r>
            <a:r>
              <a:rPr lang="es-MX" sz="2800" b="1" i="1" dirty="0" smtClean="0">
                <a:solidFill>
                  <a:srgbClr val="E36C0A"/>
                </a:solidFill>
                <a:latin typeface="Arial" panose="020B0604020202020204" pitchFamily="34" charset="0"/>
                <a:ea typeface="Times New Roman" panose="02020603050405020304" pitchFamily="18" charset="0"/>
              </a:rPr>
              <a:t>butil</a:t>
            </a:r>
            <a:r>
              <a:rPr lang="es-MX" sz="2800" dirty="0" smtClean="0">
                <a:latin typeface="Arial" panose="020B0604020202020204" pitchFamily="34" charset="0"/>
                <a:ea typeface="Times New Roman" panose="02020603050405020304" pitchFamily="18" charset="0"/>
              </a:rPr>
              <a:t> </a:t>
            </a:r>
            <a:r>
              <a:rPr lang="es-MX" sz="2800" dirty="0" smtClean="0">
                <a:solidFill>
                  <a:schemeClr val="tx1"/>
                </a:solidFill>
                <a:latin typeface="Arial" panose="020B0604020202020204" pitchFamily="34" charset="0"/>
                <a:ea typeface="Times New Roman" panose="02020603050405020304" pitchFamily="18" charset="0"/>
              </a:rPr>
              <a:t>-4-</a:t>
            </a:r>
            <a:r>
              <a:rPr lang="es-MX" sz="2800" b="1" i="1" dirty="0" smtClean="0">
                <a:solidFill>
                  <a:srgbClr val="E36C0A"/>
                </a:solidFill>
                <a:latin typeface="Arial" panose="020B0604020202020204" pitchFamily="34" charset="0"/>
                <a:ea typeface="Times New Roman" panose="02020603050405020304" pitchFamily="18" charset="0"/>
              </a:rPr>
              <a:t>etil</a:t>
            </a:r>
            <a:r>
              <a:rPr lang="es-MX" sz="2800" dirty="0" smtClean="0">
                <a:solidFill>
                  <a:schemeClr val="tx1"/>
                </a:solidFill>
                <a:latin typeface="Arial" panose="020B0604020202020204" pitchFamily="34" charset="0"/>
                <a:ea typeface="Times New Roman" panose="02020603050405020304" pitchFamily="18" charset="0"/>
              </a:rPr>
              <a:t>-6,8-di</a:t>
            </a:r>
            <a:r>
              <a:rPr lang="es-MX" sz="2800" b="1" i="1" dirty="0" smtClean="0">
                <a:solidFill>
                  <a:srgbClr val="E36C0A"/>
                </a:solidFill>
                <a:latin typeface="Arial" panose="020B0604020202020204" pitchFamily="34" charset="0"/>
                <a:ea typeface="Times New Roman" panose="02020603050405020304" pitchFamily="18" charset="0"/>
              </a:rPr>
              <a:t>isopropil</a:t>
            </a:r>
            <a:r>
              <a:rPr lang="es-MX" sz="2800" dirty="0" smtClean="0">
                <a:solidFill>
                  <a:schemeClr val="tx1"/>
                </a:solidFill>
                <a:latin typeface="Arial" panose="020B0604020202020204" pitchFamily="34" charset="0"/>
                <a:ea typeface="Times New Roman" panose="02020603050405020304" pitchFamily="18" charset="0"/>
              </a:rPr>
              <a:t>-10,11-di</a:t>
            </a:r>
            <a:r>
              <a:rPr lang="es-MX" sz="2800" b="1" i="1" dirty="0" smtClean="0">
                <a:solidFill>
                  <a:srgbClr val="E36C0A"/>
                </a:solidFill>
                <a:latin typeface="Arial" panose="020B0604020202020204" pitchFamily="34" charset="0"/>
                <a:ea typeface="Times New Roman" panose="02020603050405020304" pitchFamily="18" charset="0"/>
              </a:rPr>
              <a:t>metil</a:t>
            </a:r>
            <a:r>
              <a:rPr lang="es-MX" sz="2800" b="1" dirty="0" smtClean="0">
                <a:solidFill>
                  <a:srgbClr val="00B050"/>
                </a:solidFill>
                <a:latin typeface="Arial" panose="020B0604020202020204" pitchFamily="34" charset="0"/>
                <a:ea typeface="Times New Roman" panose="02020603050405020304" pitchFamily="18" charset="0"/>
              </a:rPr>
              <a:t>dodecan-3-ol</a:t>
            </a:r>
            <a:endParaRPr lang="es-MX" sz="28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032002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3019926" y="266865"/>
            <a:ext cx="8975558" cy="4813880"/>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7" name="Objeto 16"/>
          <p:cNvGraphicFramePr>
            <a:graphicFrameLocks noChangeAspect="1"/>
          </p:cNvGraphicFramePr>
          <p:nvPr>
            <p:extLst>
              <p:ext uri="{D42A27DB-BD31-4B8C-83A1-F6EECF244321}">
                <p14:modId xmlns:p14="http://schemas.microsoft.com/office/powerpoint/2010/main" val="3748222731"/>
              </p:ext>
            </p:extLst>
          </p:nvPr>
        </p:nvGraphicFramePr>
        <p:xfrm>
          <a:off x="3176253" y="320857"/>
          <a:ext cx="8655050" cy="4706937"/>
        </p:xfrm>
        <a:graphic>
          <a:graphicData uri="http://schemas.openxmlformats.org/presentationml/2006/ole">
            <mc:AlternateContent xmlns:mc="http://schemas.openxmlformats.org/markup-compatibility/2006">
              <mc:Choice xmlns:v="urn:schemas-microsoft-com:vml" Requires="v">
                <p:oleObj spid="_x0000_s129057" name="ChemSketch" r:id="rId3" imgW="4710960" imgH="2587680" progId="ACD.ChemSketch.20">
                  <p:embed/>
                </p:oleObj>
              </mc:Choice>
              <mc:Fallback>
                <p:oleObj name="ChemSketch" r:id="rId3" imgW="4710960" imgH="2587680" progId="ACD.ChemSketch.20">
                  <p:embed/>
                  <p:pic>
                    <p:nvPicPr>
                      <p:cNvPr id="0" name=""/>
                      <p:cNvPicPr>
                        <a:picLocks noChangeAspect="1" noChangeArrowheads="1"/>
                      </p:cNvPicPr>
                      <p:nvPr/>
                    </p:nvPicPr>
                    <p:blipFill>
                      <a:blip r:embed="rId4"/>
                      <a:srcRect/>
                      <a:stretch>
                        <a:fillRect/>
                      </a:stretch>
                    </p:blipFill>
                    <p:spPr bwMode="auto">
                      <a:xfrm>
                        <a:off x="3176253" y="320857"/>
                        <a:ext cx="8655050" cy="4706937"/>
                      </a:xfrm>
                      <a:prstGeom prst="rect">
                        <a:avLst/>
                      </a:prstGeom>
                      <a:noFill/>
                    </p:spPr>
                  </p:pic>
                </p:oleObj>
              </mc:Fallback>
            </mc:AlternateContent>
          </a:graphicData>
        </a:graphic>
      </p:graphicFrame>
      <p:sp>
        <p:nvSpPr>
          <p:cNvPr id="16" name="Subtitle 2"/>
          <p:cNvSpPr txBox="1">
            <a:spLocks/>
          </p:cNvSpPr>
          <p:nvPr/>
        </p:nvSpPr>
        <p:spPr>
          <a:xfrm>
            <a:off x="109447" y="659888"/>
            <a:ext cx="2794610" cy="3424778"/>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000" b="1" dirty="0" smtClean="0">
                <a:solidFill>
                  <a:srgbClr val="943634"/>
                </a:solidFill>
                <a:latin typeface="Arial" panose="020B0604020202020204" pitchFamily="34" charset="0"/>
                <a:ea typeface="Times New Roman" panose="02020603050405020304" pitchFamily="18" charset="0"/>
              </a:rPr>
              <a:t>5. </a:t>
            </a:r>
            <a:r>
              <a:rPr lang="es-MX" sz="2000" b="1" dirty="0">
                <a:solidFill>
                  <a:srgbClr val="943634"/>
                </a:solidFill>
                <a:latin typeface="Arial" panose="020B0604020202020204" pitchFamily="34" charset="0"/>
                <a:ea typeface="Times New Roman" panose="02020603050405020304" pitchFamily="18" charset="0"/>
              </a:rPr>
              <a:t>Adiciona los grupos </a:t>
            </a:r>
            <a:r>
              <a:rPr lang="es-MX" sz="2000" b="1" dirty="0" err="1">
                <a:solidFill>
                  <a:srgbClr val="E36C0A"/>
                </a:solidFill>
                <a:latin typeface="Arial" panose="020B0604020202020204" pitchFamily="34" charset="0"/>
                <a:ea typeface="Times New Roman" panose="02020603050405020304" pitchFamily="18" charset="0"/>
              </a:rPr>
              <a:t>metil</a:t>
            </a:r>
            <a:r>
              <a:rPr lang="es-MX" sz="2000" b="1" dirty="0">
                <a:solidFill>
                  <a:srgbClr val="943634"/>
                </a:solidFill>
                <a:latin typeface="Arial" panose="020B0604020202020204" pitchFamily="34" charset="0"/>
                <a:ea typeface="Times New Roman" panose="02020603050405020304" pitchFamily="18" charset="0"/>
              </a:rPr>
              <a:t> en los carbonos </a:t>
            </a:r>
            <a:r>
              <a:rPr lang="es-MX" sz="2000" dirty="0">
                <a:solidFill>
                  <a:srgbClr val="FF0000"/>
                </a:solidFill>
                <a:latin typeface="Arial" panose="020B0604020202020204" pitchFamily="34" charset="0"/>
                <a:ea typeface="Times New Roman" panose="02020603050405020304" pitchFamily="18" charset="0"/>
              </a:rPr>
              <a:t>10</a:t>
            </a:r>
            <a:r>
              <a:rPr lang="es-MX" sz="2000" dirty="0">
                <a:solidFill>
                  <a:schemeClr val="tx1"/>
                </a:solidFill>
                <a:latin typeface="Arial" panose="020B0604020202020204" pitchFamily="34" charset="0"/>
                <a:ea typeface="Times New Roman" panose="02020603050405020304" pitchFamily="18" charset="0"/>
              </a:rPr>
              <a:t> y </a:t>
            </a:r>
            <a:r>
              <a:rPr lang="es-MX" sz="2000" dirty="0" smtClean="0">
                <a:solidFill>
                  <a:srgbClr val="FF0000"/>
                </a:solidFill>
                <a:latin typeface="Arial" panose="020B0604020202020204" pitchFamily="34" charset="0"/>
                <a:ea typeface="Times New Roman" panose="02020603050405020304" pitchFamily="18" charset="0"/>
              </a:rPr>
              <a:t>11</a:t>
            </a:r>
            <a:r>
              <a:rPr lang="es-MX" sz="2000" dirty="0">
                <a:latin typeface="Arial" panose="020B0604020202020204" pitchFamily="34" charset="0"/>
                <a:ea typeface="Times New Roman" panose="02020603050405020304" pitchFamily="18" charset="0"/>
              </a:rPr>
              <a:t> </a:t>
            </a:r>
            <a:endParaRPr lang="es-MX" sz="2000" b="1" dirty="0" smtClean="0">
              <a:solidFill>
                <a:srgbClr val="403152"/>
              </a:solidFill>
              <a:latin typeface="Arial" panose="020B0604020202020204" pitchFamily="34" charset="0"/>
              <a:ea typeface="Times New Roman" panose="02020603050405020304" pitchFamily="18" charset="0"/>
            </a:endParaRPr>
          </a:p>
          <a:p>
            <a:pPr algn="just"/>
            <a:r>
              <a:rPr lang="es-MX" sz="2000" b="1" dirty="0" smtClean="0">
                <a:solidFill>
                  <a:srgbClr val="403152"/>
                </a:solidFill>
                <a:latin typeface="Arial" panose="020B0604020202020204" pitchFamily="34" charset="0"/>
                <a:ea typeface="Times New Roman" panose="02020603050405020304" pitchFamily="18" charset="0"/>
              </a:rPr>
              <a:t>Verifica </a:t>
            </a:r>
            <a:r>
              <a:rPr lang="es-MX" sz="2000" b="1" dirty="0">
                <a:solidFill>
                  <a:srgbClr val="403152"/>
                </a:solidFill>
                <a:latin typeface="Arial" panose="020B0604020202020204" pitchFamily="34" charset="0"/>
                <a:ea typeface="Times New Roman" panose="02020603050405020304" pitchFamily="18" charset="0"/>
              </a:rPr>
              <a:t>que cada átomo de carbono esté formando cuatro enlaces, adiciona un átomo de hidrógeno por cada enlace que falte.</a:t>
            </a:r>
            <a:endParaRPr kumimoji="0" lang="en-US" sz="20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0" name="Subtitle 2"/>
          <p:cNvSpPr txBox="1">
            <a:spLocks/>
          </p:cNvSpPr>
          <p:nvPr/>
        </p:nvSpPr>
        <p:spPr>
          <a:xfrm>
            <a:off x="681049" y="5815335"/>
            <a:ext cx="10757711" cy="591851"/>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spcAft>
                <a:spcPts val="0"/>
              </a:spcAft>
            </a:pPr>
            <a:r>
              <a:rPr lang="es-MX" sz="2800" dirty="0" smtClean="0">
                <a:solidFill>
                  <a:schemeClr val="tx1"/>
                </a:solidFill>
                <a:latin typeface="Arial" panose="020B0604020202020204" pitchFamily="34" charset="0"/>
                <a:ea typeface="Times New Roman" panose="02020603050405020304" pitchFamily="18" charset="0"/>
              </a:rPr>
              <a:t>7-sec</a:t>
            </a:r>
            <a:r>
              <a:rPr lang="es-MX" sz="2800" b="1" i="1" dirty="0" smtClean="0">
                <a:solidFill>
                  <a:srgbClr val="E36C0A"/>
                </a:solidFill>
                <a:latin typeface="Arial" panose="020B0604020202020204" pitchFamily="34" charset="0"/>
                <a:ea typeface="Times New Roman" panose="02020603050405020304" pitchFamily="18" charset="0"/>
              </a:rPr>
              <a:t>butil</a:t>
            </a:r>
            <a:r>
              <a:rPr lang="es-MX" sz="2800" dirty="0" smtClean="0">
                <a:latin typeface="Arial" panose="020B0604020202020204" pitchFamily="34" charset="0"/>
                <a:ea typeface="Times New Roman" panose="02020603050405020304" pitchFamily="18" charset="0"/>
              </a:rPr>
              <a:t> </a:t>
            </a:r>
            <a:r>
              <a:rPr lang="es-MX" sz="2800" dirty="0" smtClean="0">
                <a:solidFill>
                  <a:schemeClr val="tx1"/>
                </a:solidFill>
                <a:latin typeface="Arial" panose="020B0604020202020204" pitchFamily="34" charset="0"/>
                <a:ea typeface="Times New Roman" panose="02020603050405020304" pitchFamily="18" charset="0"/>
              </a:rPr>
              <a:t>-4-</a:t>
            </a:r>
            <a:r>
              <a:rPr lang="es-MX" sz="2800" b="1" i="1" dirty="0" smtClean="0">
                <a:solidFill>
                  <a:srgbClr val="E36C0A"/>
                </a:solidFill>
                <a:latin typeface="Arial" panose="020B0604020202020204" pitchFamily="34" charset="0"/>
                <a:ea typeface="Times New Roman" panose="02020603050405020304" pitchFamily="18" charset="0"/>
              </a:rPr>
              <a:t>etil</a:t>
            </a:r>
            <a:r>
              <a:rPr lang="es-MX" sz="2800" dirty="0" smtClean="0">
                <a:solidFill>
                  <a:schemeClr val="tx1"/>
                </a:solidFill>
                <a:latin typeface="Arial" panose="020B0604020202020204" pitchFamily="34" charset="0"/>
                <a:ea typeface="Times New Roman" panose="02020603050405020304" pitchFamily="18" charset="0"/>
              </a:rPr>
              <a:t>-6,8-di</a:t>
            </a:r>
            <a:r>
              <a:rPr lang="es-MX" sz="2800" b="1" i="1" dirty="0" smtClean="0">
                <a:solidFill>
                  <a:srgbClr val="E36C0A"/>
                </a:solidFill>
                <a:latin typeface="Arial" panose="020B0604020202020204" pitchFamily="34" charset="0"/>
                <a:ea typeface="Times New Roman" panose="02020603050405020304" pitchFamily="18" charset="0"/>
              </a:rPr>
              <a:t>isopropil</a:t>
            </a:r>
            <a:r>
              <a:rPr lang="es-MX" sz="2800" dirty="0" smtClean="0">
                <a:solidFill>
                  <a:schemeClr val="tx1"/>
                </a:solidFill>
                <a:latin typeface="Arial" panose="020B0604020202020204" pitchFamily="34" charset="0"/>
                <a:ea typeface="Times New Roman" panose="02020603050405020304" pitchFamily="18" charset="0"/>
              </a:rPr>
              <a:t>-10,11-di</a:t>
            </a:r>
            <a:r>
              <a:rPr lang="es-MX" sz="2800" b="1" i="1" dirty="0" smtClean="0">
                <a:solidFill>
                  <a:srgbClr val="E36C0A"/>
                </a:solidFill>
                <a:latin typeface="Arial" panose="020B0604020202020204" pitchFamily="34" charset="0"/>
                <a:ea typeface="Times New Roman" panose="02020603050405020304" pitchFamily="18" charset="0"/>
              </a:rPr>
              <a:t>metil</a:t>
            </a:r>
            <a:r>
              <a:rPr lang="es-MX" sz="2800" b="1" dirty="0" smtClean="0">
                <a:solidFill>
                  <a:srgbClr val="00B050"/>
                </a:solidFill>
                <a:latin typeface="Arial" panose="020B0604020202020204" pitchFamily="34" charset="0"/>
                <a:ea typeface="Times New Roman" panose="02020603050405020304" pitchFamily="18" charset="0"/>
              </a:rPr>
              <a:t>dodecan-3-ol</a:t>
            </a:r>
            <a:endParaRPr lang="es-MX" sz="28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974322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2713219" y="447186"/>
            <a:ext cx="7764905" cy="646331"/>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smtClean="0">
                <a:solidFill>
                  <a:schemeClr val="tx1"/>
                </a:solidFill>
                <a:latin typeface="Arial Rounded MT Bold" panose="020F0704030504030204" pitchFamily="34" charset="0"/>
                <a:cs typeface="Arial" panose="020B0604020202020204" pitchFamily="34" charset="0"/>
              </a:rPr>
              <a:t>Oxidación de Alcoholes Primarios</a:t>
            </a:r>
            <a:endParaRPr kumimoji="0" lang="es-ES" altLang="es-MX" sz="3600" b="1" u="none" strike="noStrike" kern="0" cap="none" spc="0" normalizeH="0" baseline="0" noProof="0" dirty="0" smtClean="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angle 2"/>
          <p:cNvSpPr>
            <a:spLocks noChangeArrowheads="1"/>
          </p:cNvSpPr>
          <p:nvPr/>
        </p:nvSpPr>
        <p:spPr bwMode="auto">
          <a:xfrm>
            <a:off x="1265223" y="1625355"/>
            <a:ext cx="9976966" cy="1637390"/>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spcBef>
                <a:spcPct val="20000"/>
              </a:spcBef>
              <a:buFont typeface="Arial" pitchFamily="34" charset="0"/>
              <a:buNone/>
            </a:pPr>
            <a:r>
              <a:rPr lang="es-MX" altLang="es-MX" sz="26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Se realiza con un reactivo de cromo (IV) anhidro </a:t>
            </a:r>
            <a:r>
              <a:rPr lang="es-MX" altLang="es-MX" sz="2600"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clorocromato</a:t>
            </a:r>
            <a:r>
              <a:rPr lang="es-MX" altLang="es-MX" sz="26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de </a:t>
            </a:r>
            <a:r>
              <a:rPr lang="es-MX" altLang="es-MX" sz="2600" dirty="0" err="1"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piridinio</a:t>
            </a:r>
            <a:r>
              <a:rPr lang="es-MX" altLang="es-MX" sz="26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(PCC), este reactivo da muy buenos rendimientos en la oxidación de alcoholes primarios a aldehídos.</a:t>
            </a:r>
            <a:endParaRPr lang="es-MX" altLang="es-MX" sz="26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graphicFrame>
        <p:nvGraphicFramePr>
          <p:cNvPr id="8" name="Objeto 7"/>
          <p:cNvGraphicFramePr>
            <a:graphicFrameLocks noChangeAspect="1"/>
          </p:cNvGraphicFramePr>
          <p:nvPr>
            <p:extLst/>
          </p:nvPr>
        </p:nvGraphicFramePr>
        <p:xfrm>
          <a:off x="412395" y="4105480"/>
          <a:ext cx="11301210" cy="1339357"/>
        </p:xfrm>
        <a:graphic>
          <a:graphicData uri="http://schemas.openxmlformats.org/presentationml/2006/ole">
            <mc:AlternateContent xmlns:mc="http://schemas.openxmlformats.org/markup-compatibility/2006">
              <mc:Choice xmlns:v="urn:schemas-microsoft-com:vml" Requires="v">
                <p:oleObj spid="_x0000_s55343" name="ChemSketch" r:id="rId3" imgW="5856480" imgH="690120" progId="ACD.ChemSketch.20">
                  <p:embed/>
                </p:oleObj>
              </mc:Choice>
              <mc:Fallback>
                <p:oleObj name="ChemSketch" r:id="rId3" imgW="5856480" imgH="690120" progId="ACD.ChemSketch.20">
                  <p:embed/>
                  <p:pic>
                    <p:nvPicPr>
                      <p:cNvPr id="0" name=""/>
                      <p:cNvPicPr>
                        <a:picLocks noChangeAspect="1" noChangeArrowheads="1"/>
                      </p:cNvPicPr>
                      <p:nvPr/>
                    </p:nvPicPr>
                    <p:blipFill>
                      <a:blip r:embed="rId4"/>
                      <a:srcRect/>
                      <a:stretch>
                        <a:fillRect/>
                      </a:stretch>
                    </p:blipFill>
                    <p:spPr bwMode="auto">
                      <a:xfrm>
                        <a:off x="412395" y="4105480"/>
                        <a:ext cx="11301210" cy="1339357"/>
                      </a:xfrm>
                      <a:prstGeom prst="rect">
                        <a:avLst/>
                      </a:prstGeom>
                      <a:solidFill>
                        <a:schemeClr val="accent4">
                          <a:lumMod val="60000"/>
                          <a:lumOff val="40000"/>
                        </a:schemeClr>
                      </a:solidFill>
                    </p:spPr>
                  </p:pic>
                </p:oleObj>
              </mc:Fallback>
            </mc:AlternateContent>
          </a:graphicData>
        </a:graphic>
      </p:graphicFrame>
    </p:spTree>
    <p:extLst>
      <p:ext uri="{BB962C8B-B14F-4D97-AF65-F5344CB8AC3E}">
        <p14:creationId xmlns:p14="http://schemas.microsoft.com/office/powerpoint/2010/main" val="24188416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403054" y="459454"/>
            <a:ext cx="2995273" cy="646331"/>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smtClean="0">
                <a:solidFill>
                  <a:schemeClr val="tx1"/>
                </a:solidFill>
                <a:latin typeface="Arial Rounded MT Bold" panose="020F0704030504030204" pitchFamily="34" charset="0"/>
                <a:cs typeface="Arial" panose="020B0604020202020204" pitchFamily="34" charset="0"/>
              </a:rPr>
              <a:t>Ejemplos</a:t>
            </a:r>
            <a:endParaRPr kumimoji="0" lang="es-ES" altLang="es-MX" sz="3600" b="1" u="none" strike="noStrike" kern="0" cap="none" spc="0" normalizeH="0" baseline="0" noProof="0" dirty="0" smtClean="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angle 2"/>
          <p:cNvSpPr>
            <a:spLocks noChangeArrowheads="1"/>
          </p:cNvSpPr>
          <p:nvPr/>
        </p:nvSpPr>
        <p:spPr bwMode="auto">
          <a:xfrm>
            <a:off x="1013421" y="1385292"/>
            <a:ext cx="9976966" cy="963054"/>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spcBef>
                <a:spcPct val="20000"/>
              </a:spcBef>
              <a:buFont typeface="Arial" pitchFamily="34" charset="0"/>
              <a:buNone/>
            </a:pPr>
            <a:r>
              <a:rPr lang="es-MX" altLang="es-MX" sz="26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Observa como únicamente cambia la parte de la molécula que tiene el grupo funcional alcohol </a:t>
            </a:r>
            <a:r>
              <a:rPr lang="es-MX" altLang="es-MX" sz="3200" b="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a:t>
            </a:r>
            <a:r>
              <a:rPr lang="es-MX" altLang="es-MX" sz="26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aldehído</a:t>
            </a:r>
          </a:p>
        </p:txBody>
      </p:sp>
      <p:graphicFrame>
        <p:nvGraphicFramePr>
          <p:cNvPr id="8" name="Objeto 7"/>
          <p:cNvGraphicFramePr>
            <a:graphicFrameLocks noChangeAspect="1"/>
          </p:cNvGraphicFramePr>
          <p:nvPr>
            <p:extLst/>
          </p:nvPr>
        </p:nvGraphicFramePr>
        <p:xfrm>
          <a:off x="358702" y="2714287"/>
          <a:ext cx="11286404" cy="3421812"/>
        </p:xfrm>
        <a:graphic>
          <a:graphicData uri="http://schemas.openxmlformats.org/presentationml/2006/ole">
            <mc:AlternateContent xmlns:mc="http://schemas.openxmlformats.org/markup-compatibility/2006">
              <mc:Choice xmlns:v="urn:schemas-microsoft-com:vml" Requires="v">
                <p:oleObj spid="_x0000_s56367" name="ChemSketch" r:id="rId3" imgW="6828840" imgH="2059200" progId="ACD.ChemSketch.20">
                  <p:embed/>
                </p:oleObj>
              </mc:Choice>
              <mc:Fallback>
                <p:oleObj name="ChemSketch" r:id="rId3" imgW="6828840" imgH="2059200" progId="ACD.ChemSketch.20">
                  <p:embed/>
                  <p:pic>
                    <p:nvPicPr>
                      <p:cNvPr id="0" name=""/>
                      <p:cNvPicPr>
                        <a:picLocks noChangeAspect="1" noChangeArrowheads="1"/>
                      </p:cNvPicPr>
                      <p:nvPr/>
                    </p:nvPicPr>
                    <p:blipFill>
                      <a:blip r:embed="rId4"/>
                      <a:srcRect/>
                      <a:stretch>
                        <a:fillRect/>
                      </a:stretch>
                    </p:blipFill>
                    <p:spPr bwMode="auto">
                      <a:xfrm>
                        <a:off x="358702" y="2714287"/>
                        <a:ext cx="11286404" cy="3421812"/>
                      </a:xfrm>
                      <a:prstGeom prst="rect">
                        <a:avLst/>
                      </a:prstGeom>
                      <a:solidFill>
                        <a:schemeClr val="accent4">
                          <a:lumMod val="60000"/>
                          <a:lumOff val="40000"/>
                        </a:schemeClr>
                      </a:solidFill>
                    </p:spPr>
                  </p:pic>
                </p:oleObj>
              </mc:Fallback>
            </mc:AlternateContent>
          </a:graphicData>
        </a:graphic>
      </p:graphicFrame>
    </p:spTree>
    <p:extLst>
      <p:ext uri="{BB962C8B-B14F-4D97-AF65-F5344CB8AC3E}">
        <p14:creationId xmlns:p14="http://schemas.microsoft.com/office/powerpoint/2010/main" val="13578522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403054" y="459454"/>
            <a:ext cx="2995273" cy="646331"/>
          </a:xfrm>
          <a:prstGeom prst="rect">
            <a:avLst/>
          </a:prstGeom>
          <a:solidFill>
            <a:schemeClr val="accent3">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smtClean="0">
                <a:solidFill>
                  <a:schemeClr val="tx1"/>
                </a:solidFill>
                <a:latin typeface="Arial Rounded MT Bold" panose="020F0704030504030204" pitchFamily="34" charset="0"/>
                <a:cs typeface="Arial" panose="020B0604020202020204" pitchFamily="34" charset="0"/>
              </a:rPr>
              <a:t>Ejemplos</a:t>
            </a:r>
            <a:endParaRPr kumimoji="0" lang="es-ES" altLang="es-MX" sz="3600" b="1" u="none" strike="noStrike" kern="0" cap="none" spc="0" normalizeH="0" baseline="0" noProof="0" dirty="0" smtClean="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angle 2"/>
          <p:cNvSpPr>
            <a:spLocks noChangeArrowheads="1"/>
          </p:cNvSpPr>
          <p:nvPr/>
        </p:nvSpPr>
        <p:spPr bwMode="auto">
          <a:xfrm>
            <a:off x="1013421" y="1385292"/>
            <a:ext cx="9976966" cy="963054"/>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spcBef>
                <a:spcPct val="20000"/>
              </a:spcBef>
              <a:buFont typeface="Arial" pitchFamily="34" charset="0"/>
              <a:buNone/>
            </a:pPr>
            <a:r>
              <a:rPr lang="es-MX" altLang="es-MX" sz="26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Observa como únicamente cambia la parte de la molécula que tiene el grupo funcional alcohol </a:t>
            </a:r>
            <a:r>
              <a:rPr lang="es-MX" altLang="es-MX" sz="3200" b="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a:t>
            </a:r>
            <a:r>
              <a:rPr lang="es-MX" altLang="es-MX" sz="26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aldehído</a:t>
            </a:r>
          </a:p>
        </p:txBody>
      </p:sp>
      <p:graphicFrame>
        <p:nvGraphicFramePr>
          <p:cNvPr id="8" name="Objeto 7"/>
          <p:cNvGraphicFramePr>
            <a:graphicFrameLocks noChangeAspect="1"/>
          </p:cNvGraphicFramePr>
          <p:nvPr>
            <p:extLst/>
          </p:nvPr>
        </p:nvGraphicFramePr>
        <p:xfrm>
          <a:off x="1824038" y="3017838"/>
          <a:ext cx="8355012" cy="2813050"/>
        </p:xfrm>
        <a:graphic>
          <a:graphicData uri="http://schemas.openxmlformats.org/presentationml/2006/ole">
            <mc:AlternateContent xmlns:mc="http://schemas.openxmlformats.org/markup-compatibility/2006">
              <mc:Choice xmlns:v="urn:schemas-microsoft-com:vml" Requires="v">
                <p:oleObj spid="_x0000_s57391" name="ChemSketch" r:id="rId3" imgW="5056920" imgH="1692720" progId="ACD.ChemSketch.20">
                  <p:embed/>
                </p:oleObj>
              </mc:Choice>
              <mc:Fallback>
                <p:oleObj name="ChemSketch" r:id="rId3" imgW="5056920" imgH="1692720" progId="ACD.ChemSketch.20">
                  <p:embed/>
                  <p:pic>
                    <p:nvPicPr>
                      <p:cNvPr id="0" name=""/>
                      <p:cNvPicPr>
                        <a:picLocks noChangeAspect="1" noChangeArrowheads="1"/>
                      </p:cNvPicPr>
                      <p:nvPr/>
                    </p:nvPicPr>
                    <p:blipFill>
                      <a:blip r:embed="rId4"/>
                      <a:srcRect/>
                      <a:stretch>
                        <a:fillRect/>
                      </a:stretch>
                    </p:blipFill>
                    <p:spPr bwMode="auto">
                      <a:xfrm>
                        <a:off x="1824038" y="3017838"/>
                        <a:ext cx="8355012" cy="2813050"/>
                      </a:xfrm>
                      <a:prstGeom prst="rect">
                        <a:avLst/>
                      </a:prstGeom>
                      <a:solidFill>
                        <a:schemeClr val="accent4">
                          <a:lumMod val="60000"/>
                          <a:lumOff val="40000"/>
                        </a:schemeClr>
                      </a:solidFill>
                    </p:spPr>
                  </p:pic>
                </p:oleObj>
              </mc:Fallback>
            </mc:AlternateContent>
          </a:graphicData>
        </a:graphic>
      </p:graphicFrame>
    </p:spTree>
    <p:extLst>
      <p:ext uri="{BB962C8B-B14F-4D97-AF65-F5344CB8AC3E}">
        <p14:creationId xmlns:p14="http://schemas.microsoft.com/office/powerpoint/2010/main" val="42472408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1702658" y="293344"/>
            <a:ext cx="8724275" cy="1200329"/>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err="1" smtClean="0">
                <a:solidFill>
                  <a:schemeClr val="tx1"/>
                </a:solidFill>
                <a:latin typeface="Arial Rounded MT Bold" panose="020F0704030504030204" pitchFamily="34" charset="0"/>
                <a:cs typeface="Arial" panose="020B0604020202020204" pitchFamily="34" charset="0"/>
              </a:rPr>
              <a:t>Sobreoxidación</a:t>
            </a:r>
            <a:r>
              <a:rPr lang="es-MX" altLang="es-MX" sz="3600" b="1" kern="0" dirty="0" smtClean="0">
                <a:solidFill>
                  <a:schemeClr val="tx1"/>
                </a:solidFill>
                <a:latin typeface="Arial Rounded MT Bold" panose="020F0704030504030204" pitchFamily="34" charset="0"/>
                <a:cs typeface="Arial" panose="020B0604020202020204" pitchFamily="34" charset="0"/>
              </a:rPr>
              <a:t> de Alcoholes Primarios</a:t>
            </a:r>
            <a:endParaRPr kumimoji="0" lang="es-ES" altLang="es-MX" sz="3600" b="1" u="none" strike="noStrike" kern="0" cap="none" spc="0" normalizeH="0" baseline="0" noProof="0" dirty="0" smtClean="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angle 2"/>
          <p:cNvSpPr>
            <a:spLocks noChangeArrowheads="1"/>
          </p:cNvSpPr>
          <p:nvPr/>
        </p:nvSpPr>
        <p:spPr bwMode="auto">
          <a:xfrm>
            <a:off x="1074517" y="1939488"/>
            <a:ext cx="9976966" cy="1108788"/>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p>
            <a:pPr>
              <a:spcBef>
                <a:spcPct val="20000"/>
              </a:spcBef>
              <a:buFont typeface="Arial" pitchFamily="34" charset="0"/>
              <a:buNone/>
            </a:pPr>
            <a:r>
              <a:rPr lang="es-MX" altLang="es-MX" sz="26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Oxidantes como el permanganato o dicromato de potasio producen la sobre oxidación del alcohol a ácido carboxílico.</a:t>
            </a:r>
            <a:endParaRPr lang="es-MX" altLang="es-MX" sz="26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graphicFrame>
        <p:nvGraphicFramePr>
          <p:cNvPr id="8" name="Objeto 7"/>
          <p:cNvGraphicFramePr>
            <a:graphicFrameLocks noChangeAspect="1"/>
          </p:cNvGraphicFramePr>
          <p:nvPr>
            <p:extLst/>
          </p:nvPr>
        </p:nvGraphicFramePr>
        <p:xfrm>
          <a:off x="412395" y="4105480"/>
          <a:ext cx="11301210" cy="1339357"/>
        </p:xfrm>
        <a:graphic>
          <a:graphicData uri="http://schemas.openxmlformats.org/presentationml/2006/ole">
            <mc:AlternateContent xmlns:mc="http://schemas.openxmlformats.org/markup-compatibility/2006">
              <mc:Choice xmlns:v="urn:schemas-microsoft-com:vml" Requires="v">
                <p:oleObj spid="_x0000_s58415" name="ChemSketch" r:id="rId3" imgW="5856480" imgH="690120" progId="ACD.ChemSketch.20">
                  <p:embed/>
                </p:oleObj>
              </mc:Choice>
              <mc:Fallback>
                <p:oleObj name="ChemSketch" r:id="rId3" imgW="5856480" imgH="690120" progId="ACD.ChemSketch.20">
                  <p:embed/>
                  <p:pic>
                    <p:nvPicPr>
                      <p:cNvPr id="0" name=""/>
                      <p:cNvPicPr>
                        <a:picLocks noChangeAspect="1" noChangeArrowheads="1"/>
                      </p:cNvPicPr>
                      <p:nvPr/>
                    </p:nvPicPr>
                    <p:blipFill>
                      <a:blip r:embed="rId4"/>
                      <a:srcRect/>
                      <a:stretch>
                        <a:fillRect/>
                      </a:stretch>
                    </p:blipFill>
                    <p:spPr bwMode="auto">
                      <a:xfrm>
                        <a:off x="412395" y="4105480"/>
                        <a:ext cx="11301210" cy="1339357"/>
                      </a:xfrm>
                      <a:prstGeom prst="rect">
                        <a:avLst/>
                      </a:prstGeom>
                      <a:solidFill>
                        <a:schemeClr val="accent4">
                          <a:lumMod val="60000"/>
                          <a:lumOff val="40000"/>
                        </a:schemeClr>
                      </a:solidFill>
                    </p:spPr>
                  </p:pic>
                </p:oleObj>
              </mc:Fallback>
            </mc:AlternateContent>
          </a:graphicData>
        </a:graphic>
      </p:graphicFrame>
    </p:spTree>
    <p:extLst>
      <p:ext uri="{BB962C8B-B14F-4D97-AF65-F5344CB8AC3E}">
        <p14:creationId xmlns:p14="http://schemas.microsoft.com/office/powerpoint/2010/main" val="28095480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1346829" y="332038"/>
            <a:ext cx="9434841" cy="646331"/>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err="1" smtClean="0">
                <a:solidFill>
                  <a:schemeClr val="tx1"/>
                </a:solidFill>
                <a:latin typeface="Arial Rounded MT Bold" panose="020F0704030504030204" pitchFamily="34" charset="0"/>
                <a:cs typeface="Arial" panose="020B0604020202020204" pitchFamily="34" charset="0"/>
              </a:rPr>
              <a:t>Sobreoxidación</a:t>
            </a:r>
            <a:r>
              <a:rPr lang="es-MX" altLang="es-MX" sz="3600" b="1" kern="0" dirty="0" smtClean="0">
                <a:solidFill>
                  <a:schemeClr val="tx1"/>
                </a:solidFill>
                <a:latin typeface="Arial Rounded MT Bold" panose="020F0704030504030204" pitchFamily="34" charset="0"/>
                <a:cs typeface="Arial" panose="020B0604020202020204" pitchFamily="34" charset="0"/>
              </a:rPr>
              <a:t> de Alcoholes Primarios</a:t>
            </a:r>
            <a:endParaRPr kumimoji="0" lang="es-ES" altLang="es-MX" sz="3600" b="1" u="none" strike="noStrike" kern="0" cap="none" spc="0" normalizeH="0" baseline="0" noProof="0" dirty="0" smtClean="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angle 2"/>
          <p:cNvSpPr>
            <a:spLocks noChangeArrowheads="1"/>
          </p:cNvSpPr>
          <p:nvPr/>
        </p:nvSpPr>
        <p:spPr bwMode="auto">
          <a:xfrm>
            <a:off x="1170768" y="1050357"/>
            <a:ext cx="9976966" cy="1108788"/>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p>
            <a:pPr>
              <a:spcBef>
                <a:spcPct val="20000"/>
              </a:spcBef>
              <a:buFont typeface="Arial" pitchFamily="34" charset="0"/>
              <a:buNone/>
            </a:pPr>
            <a:r>
              <a:rPr lang="es-MX" altLang="es-MX" sz="26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Oxidantes como el permanganato o dicromato de potasio producen la sobre oxidación del alcohol a ácido carboxílico.</a:t>
            </a:r>
            <a:endParaRPr lang="es-MX" altLang="es-MX" sz="26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graphicFrame>
        <p:nvGraphicFramePr>
          <p:cNvPr id="8" name="Objeto 7"/>
          <p:cNvGraphicFramePr>
            <a:graphicFrameLocks noChangeAspect="1"/>
          </p:cNvGraphicFramePr>
          <p:nvPr>
            <p:extLst/>
          </p:nvPr>
        </p:nvGraphicFramePr>
        <p:xfrm>
          <a:off x="226763" y="2335012"/>
          <a:ext cx="11864975" cy="4413250"/>
        </p:xfrm>
        <a:graphic>
          <a:graphicData uri="http://schemas.openxmlformats.org/presentationml/2006/ole">
            <mc:AlternateContent xmlns:mc="http://schemas.openxmlformats.org/markup-compatibility/2006">
              <mc:Choice xmlns:v="urn:schemas-microsoft-com:vml" Requires="v">
                <p:oleObj spid="_x0000_s59439" name="ChemSketch" r:id="rId3" imgW="6148080" imgH="2274840" progId="ACD.ChemSketch.20">
                  <p:embed/>
                </p:oleObj>
              </mc:Choice>
              <mc:Fallback>
                <p:oleObj name="ChemSketch" r:id="rId3" imgW="6148080" imgH="2274840" progId="ACD.ChemSketch.20">
                  <p:embed/>
                  <p:pic>
                    <p:nvPicPr>
                      <p:cNvPr id="0" name=""/>
                      <p:cNvPicPr>
                        <a:picLocks noChangeAspect="1" noChangeArrowheads="1"/>
                      </p:cNvPicPr>
                      <p:nvPr/>
                    </p:nvPicPr>
                    <p:blipFill>
                      <a:blip r:embed="rId4"/>
                      <a:srcRect/>
                      <a:stretch>
                        <a:fillRect/>
                      </a:stretch>
                    </p:blipFill>
                    <p:spPr bwMode="auto">
                      <a:xfrm>
                        <a:off x="226763" y="2335012"/>
                        <a:ext cx="11864975" cy="4413250"/>
                      </a:xfrm>
                      <a:prstGeom prst="rect">
                        <a:avLst/>
                      </a:prstGeom>
                      <a:solidFill>
                        <a:schemeClr val="accent4">
                          <a:lumMod val="60000"/>
                          <a:lumOff val="40000"/>
                        </a:schemeClr>
                      </a:solidFill>
                    </p:spPr>
                  </p:pic>
                </p:oleObj>
              </mc:Fallback>
            </mc:AlternateContent>
          </a:graphicData>
        </a:graphic>
      </p:graphicFrame>
    </p:spTree>
    <p:extLst>
      <p:ext uri="{BB962C8B-B14F-4D97-AF65-F5344CB8AC3E}">
        <p14:creationId xmlns:p14="http://schemas.microsoft.com/office/powerpoint/2010/main" val="31338453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239252" y="1840271"/>
            <a:ext cx="9865895" cy="2647507"/>
          </a:xfr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l">
              <a:buFont typeface="Arial" panose="020B0604020202020204" pitchFamily="34" charset="0"/>
            </a:pPr>
            <a:r>
              <a:rPr lang="es-MX" sz="3200" b="1" dirty="0">
                <a:latin typeface="Arial Rounded MT Bold" panose="020F0704030504030204" pitchFamily="34" charset="0"/>
              </a:rPr>
              <a:t/>
            </a:r>
            <a:br>
              <a:rPr lang="es-MX" sz="3200" b="1" dirty="0">
                <a:latin typeface="Arial Rounded MT Bold" panose="020F0704030504030204" pitchFamily="34" charset="0"/>
              </a:rPr>
            </a:br>
            <a:r>
              <a:rPr lang="es-MX" sz="3200" b="1" dirty="0">
                <a:latin typeface="Arial Rounded MT Bold" panose="020F0704030504030204" pitchFamily="34" charset="0"/>
              </a:rPr>
              <a:t>4. Grupo funcional carboxilo: Ácidos </a:t>
            </a:r>
            <a:r>
              <a:rPr lang="es-MX" sz="3200" b="1" dirty="0" smtClean="0">
                <a:latin typeface="Arial Rounded MT Bold" panose="020F0704030504030204" pitchFamily="34" charset="0"/>
              </a:rPr>
              <a:t>carboxílicos</a:t>
            </a:r>
            <a:br>
              <a:rPr lang="es-MX" sz="3200" b="1" dirty="0" smtClean="0">
                <a:latin typeface="Arial Rounded MT Bold" panose="020F0704030504030204" pitchFamily="34" charset="0"/>
              </a:rPr>
            </a:br>
            <a:r>
              <a:rPr lang="es-MX" sz="3200" b="1" dirty="0">
                <a:latin typeface="Arial Rounded MT Bold" panose="020F0704030504030204" pitchFamily="34" charset="0"/>
              </a:rPr>
              <a:t> </a:t>
            </a:r>
            <a:r>
              <a:rPr lang="es-MX" sz="3200" b="1" dirty="0" smtClean="0">
                <a:latin typeface="Arial Rounded MT Bold" panose="020F0704030504030204" pitchFamily="34" charset="0"/>
              </a:rPr>
              <a:t>    </a:t>
            </a:r>
            <a:br>
              <a:rPr lang="es-MX" sz="3200" b="1" dirty="0" smtClean="0">
                <a:latin typeface="Arial Rounded MT Bold" panose="020F0704030504030204" pitchFamily="34" charset="0"/>
              </a:rPr>
            </a:br>
            <a:r>
              <a:rPr lang="es-MX" sz="3200" b="1" dirty="0">
                <a:latin typeface="Arial Rounded MT Bold" panose="020F0704030504030204" pitchFamily="34" charset="0"/>
              </a:rPr>
              <a:t> </a:t>
            </a:r>
            <a:r>
              <a:rPr lang="es-MX" sz="3200" b="1" dirty="0" smtClean="0">
                <a:latin typeface="Arial Rounded MT Bold" panose="020F0704030504030204" pitchFamily="34" charset="0"/>
              </a:rPr>
              <a:t>    4.1</a:t>
            </a:r>
            <a:r>
              <a:rPr lang="es-MX" sz="3200" b="1" dirty="0">
                <a:latin typeface="Arial Rounded MT Bold" panose="020F0704030504030204" pitchFamily="34" charset="0"/>
              </a:rPr>
              <a:t>. Propiedades físicas y </a:t>
            </a:r>
            <a:r>
              <a:rPr lang="es-MX" sz="3200" b="1" dirty="0" smtClean="0">
                <a:latin typeface="Arial Rounded MT Bold" panose="020F0704030504030204" pitchFamily="34" charset="0"/>
              </a:rPr>
              <a:t>químicas</a:t>
            </a:r>
            <a:br>
              <a:rPr lang="es-MX" sz="3200" b="1" dirty="0" smtClean="0">
                <a:latin typeface="Arial Rounded MT Bold" panose="020F0704030504030204" pitchFamily="34" charset="0"/>
              </a:rPr>
            </a:br>
            <a:r>
              <a:rPr lang="es-MX" sz="3200" b="1" dirty="0">
                <a:latin typeface="Arial Rounded MT Bold" panose="020F0704030504030204" pitchFamily="34" charset="0"/>
              </a:rPr>
              <a:t> </a:t>
            </a:r>
            <a:r>
              <a:rPr lang="es-MX" sz="3200" b="1" dirty="0" smtClean="0">
                <a:latin typeface="Arial Rounded MT Bold" panose="020F0704030504030204" pitchFamily="34" charset="0"/>
              </a:rPr>
              <a:t>    4.2</a:t>
            </a:r>
            <a:r>
              <a:rPr lang="es-MX" sz="3200" b="1" dirty="0">
                <a:latin typeface="Arial Rounded MT Bold" panose="020F0704030504030204" pitchFamily="34" charset="0"/>
              </a:rPr>
              <a:t>. </a:t>
            </a:r>
            <a:r>
              <a:rPr lang="es-MX" sz="3200" b="1" dirty="0" smtClean="0">
                <a:latin typeface="Arial Rounded MT Bold" panose="020F0704030504030204" pitchFamily="34" charset="0"/>
              </a:rPr>
              <a:t>Nomenclatura</a:t>
            </a:r>
            <a:br>
              <a:rPr lang="es-MX" sz="3200" b="1" dirty="0" smtClean="0">
                <a:latin typeface="Arial Rounded MT Bold" panose="020F0704030504030204" pitchFamily="34" charset="0"/>
              </a:rPr>
            </a:br>
            <a:r>
              <a:rPr lang="es-MX" sz="3200" b="1" dirty="0">
                <a:latin typeface="Arial Rounded MT Bold" panose="020F0704030504030204" pitchFamily="34" charset="0"/>
              </a:rPr>
              <a:t> </a:t>
            </a:r>
            <a:r>
              <a:rPr lang="es-MX" sz="3200" b="1" dirty="0" smtClean="0">
                <a:latin typeface="Arial Rounded MT Bold" panose="020F0704030504030204" pitchFamily="34" charset="0"/>
              </a:rPr>
              <a:t>    4.3</a:t>
            </a:r>
            <a:r>
              <a:rPr lang="es-MX" sz="3200" b="1" dirty="0">
                <a:latin typeface="Arial Rounded MT Bold" panose="020F0704030504030204" pitchFamily="34" charset="0"/>
              </a:rPr>
              <a:t>. Importancia y aplicaciones</a:t>
            </a:r>
          </a:p>
        </p:txBody>
      </p:sp>
    </p:spTree>
    <p:extLst>
      <p:ext uri="{BB962C8B-B14F-4D97-AF65-F5344CB8AC3E}">
        <p14:creationId xmlns:p14="http://schemas.microsoft.com/office/powerpoint/2010/main" val="19646917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2654628" y="763366"/>
            <a:ext cx="6337300"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smtClean="0">
                <a:solidFill>
                  <a:schemeClr val="tx1"/>
                </a:solidFill>
                <a:latin typeface="Arial" panose="020B0604020202020204" pitchFamily="34" charset="0"/>
                <a:cs typeface="Arial" panose="020B0604020202020204" pitchFamily="34" charset="0"/>
              </a:rPr>
              <a:t>Ácidos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2" name="Rectangle 2"/>
          <p:cNvSpPr>
            <a:spLocks noChangeArrowheads="1"/>
          </p:cNvSpPr>
          <p:nvPr/>
        </p:nvSpPr>
        <p:spPr bwMode="auto">
          <a:xfrm>
            <a:off x="2028988" y="2011045"/>
            <a:ext cx="7957224" cy="2325462"/>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spcBef>
                <a:spcPct val="20000"/>
              </a:spcBef>
              <a:buFont typeface="Arial" pitchFamily="34" charset="0"/>
              <a:buNone/>
            </a:pPr>
            <a:r>
              <a:rPr lang="es-MX" altLang="es-MX" sz="2200" dirty="0">
                <a:effectLst>
                  <a:outerShdw blurRad="38100" dist="38100" dir="2700000" algn="tl">
                    <a:srgbClr val="000000">
                      <a:alpha val="43137"/>
                    </a:srgbClr>
                  </a:outerShdw>
                </a:effectLst>
                <a:latin typeface="Arial Rounded MT Bold" panose="020F0704030504030204" pitchFamily="34" charset="0"/>
              </a:rPr>
              <a:t>Los ácidos carboxílicos se caracterizan por la presencia </a:t>
            </a:r>
            <a:endParaRPr lang="es-MX" altLang="es-MX" sz="2200" dirty="0" smtClean="0">
              <a:effectLst>
                <a:outerShdw blurRad="38100" dist="38100" dir="2700000" algn="tl">
                  <a:srgbClr val="000000">
                    <a:alpha val="43137"/>
                  </a:srgbClr>
                </a:outerShdw>
              </a:effectLst>
              <a:latin typeface="Arial Rounded MT Bold" panose="020F0704030504030204" pitchFamily="34" charset="0"/>
            </a:endParaRPr>
          </a:p>
          <a:p>
            <a:pPr>
              <a:spcBef>
                <a:spcPct val="20000"/>
              </a:spcBef>
              <a:buFont typeface="Arial" pitchFamily="34" charset="0"/>
              <a:buNone/>
            </a:pPr>
            <a:r>
              <a:rPr lang="es-MX" altLang="es-MX" sz="2200" dirty="0" smtClean="0">
                <a:effectLst>
                  <a:outerShdw blurRad="38100" dist="38100" dir="2700000" algn="tl">
                    <a:srgbClr val="000000">
                      <a:alpha val="43137"/>
                    </a:srgbClr>
                  </a:outerShdw>
                </a:effectLst>
                <a:latin typeface="Arial Rounded MT Bold" panose="020F0704030504030204" pitchFamily="34" charset="0"/>
              </a:rPr>
              <a:t>del </a:t>
            </a:r>
            <a:r>
              <a:rPr lang="es-MX" altLang="es-MX" sz="2200" dirty="0">
                <a:effectLst>
                  <a:outerShdw blurRad="38100" dist="38100" dir="2700000" algn="tl">
                    <a:srgbClr val="000000">
                      <a:alpha val="43137"/>
                    </a:srgbClr>
                  </a:outerShdw>
                </a:effectLst>
                <a:latin typeface="Arial Rounded MT Bold" panose="020F0704030504030204" pitchFamily="34" charset="0"/>
              </a:rPr>
              <a:t>grupo funcional carboxilo, cuya fórmula general es R</a:t>
            </a:r>
            <a:r>
              <a:rPr lang="es-MX" alt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a:t>
            </a:r>
            <a:r>
              <a:rPr lang="es-MX" altLang="es-MX" sz="2200" dirty="0">
                <a:effectLst>
                  <a:outerShdw blurRad="38100" dist="38100" dir="2700000" algn="tl">
                    <a:srgbClr val="000000">
                      <a:alpha val="43137"/>
                    </a:srgbClr>
                  </a:outerShdw>
                </a:effectLst>
                <a:latin typeface="Arial Rounded MT Bold" panose="020F0704030504030204" pitchFamily="34" charset="0"/>
              </a:rPr>
              <a:t>COOH</a:t>
            </a:r>
            <a:r>
              <a:rPr lang="es-MX" alt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a:t>
            </a:r>
            <a:endPar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a:p>
            <a:pPr>
              <a:spcBef>
                <a:spcPct val="20000"/>
              </a:spcBef>
              <a:buFont typeface="Arial" pitchFamily="34" charset="0"/>
              <a:buNone/>
            </a:pPr>
            <a:r>
              <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Como </a:t>
            </a:r>
            <a:r>
              <a:rPr lang="es-MX" alt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se observa en la fórmula de </a:t>
            </a:r>
            <a:r>
              <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abajo, </a:t>
            </a:r>
            <a:r>
              <a:rPr lang="es-MX" alt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el grupo carboxilo está constituido por un grupo hidroxilo enlazada a un grupo carbonilo.</a:t>
            </a:r>
          </a:p>
          <a:p>
            <a:pPr>
              <a:spcBef>
                <a:spcPct val="20000"/>
              </a:spcBef>
              <a:buFont typeface="Arial" pitchFamily="34" charset="0"/>
              <a:buNone/>
            </a:pPr>
            <a:endParaRPr lang="es-MX" alt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grpSp>
        <p:nvGrpSpPr>
          <p:cNvPr id="5" name="Grupo 4"/>
          <p:cNvGrpSpPr/>
          <p:nvPr/>
        </p:nvGrpSpPr>
        <p:grpSpPr>
          <a:xfrm>
            <a:off x="4997279" y="4937855"/>
            <a:ext cx="2823743" cy="1527323"/>
            <a:chOff x="3000860" y="3420458"/>
            <a:chExt cx="2823743" cy="1527323"/>
          </a:xfrm>
        </p:grpSpPr>
        <p:sp>
          <p:nvSpPr>
            <p:cNvPr id="6" name="Subtitle 2"/>
            <p:cNvSpPr txBox="1">
              <a:spLocks/>
            </p:cNvSpPr>
            <p:nvPr/>
          </p:nvSpPr>
          <p:spPr>
            <a:xfrm>
              <a:off x="3000860" y="3420458"/>
              <a:ext cx="2823743" cy="1527323"/>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graphicFrame>
          <p:nvGraphicFramePr>
            <p:cNvPr id="3" name="Objeto 2"/>
            <p:cNvGraphicFramePr>
              <a:graphicFrameLocks noChangeAspect="1"/>
            </p:cNvGraphicFramePr>
            <p:nvPr>
              <p:extLst/>
            </p:nvPr>
          </p:nvGraphicFramePr>
          <p:xfrm>
            <a:off x="3273161" y="3509087"/>
            <a:ext cx="2279139" cy="1350063"/>
          </p:xfrm>
          <a:graphic>
            <a:graphicData uri="http://schemas.openxmlformats.org/presentationml/2006/ole">
              <mc:AlternateContent xmlns:mc="http://schemas.openxmlformats.org/markup-compatibility/2006">
                <mc:Choice xmlns:v="urn:schemas-microsoft-com:vml" Requires="v">
                  <p:oleObj spid="_x0000_s60462" name="ChemSketch" r:id="rId3" imgW="1475232" imgH="883920" progId="ACD.ChemSketch.20">
                    <p:embed/>
                  </p:oleObj>
                </mc:Choice>
                <mc:Fallback>
                  <p:oleObj name="ChemSketch" r:id="rId3" imgW="1475232" imgH="883920"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3161" y="3509087"/>
                          <a:ext cx="2279139" cy="1350063"/>
                        </a:xfrm>
                        <a:prstGeom prst="rect">
                          <a:avLst/>
                        </a:prstGeom>
                        <a:noFill/>
                      </p:spPr>
                    </p:pic>
                  </p:oleObj>
                </mc:Fallback>
              </mc:AlternateContent>
            </a:graphicData>
          </a:graphic>
        </p:graphicFrame>
      </p:grpSp>
    </p:spTree>
    <p:extLst>
      <p:ext uri="{BB962C8B-B14F-4D97-AF65-F5344CB8AC3E}">
        <p14:creationId xmlns:p14="http://schemas.microsoft.com/office/powerpoint/2010/main" val="12859662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844606" y="1502352"/>
            <a:ext cx="10383251" cy="5079419"/>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7" name="Rectangle 2"/>
          <p:cNvSpPr>
            <a:spLocks noChangeArrowheads="1"/>
          </p:cNvSpPr>
          <p:nvPr/>
        </p:nvSpPr>
        <p:spPr bwMode="auto">
          <a:xfrm>
            <a:off x="2867582" y="413253"/>
            <a:ext cx="6337300"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smtClean="0">
                <a:solidFill>
                  <a:schemeClr val="tx1"/>
                </a:solidFill>
                <a:latin typeface="Arial" panose="020B0604020202020204" pitchFamily="34" charset="0"/>
                <a:cs typeface="Arial" panose="020B0604020202020204" pitchFamily="34" charset="0"/>
              </a:rPr>
              <a:t>Características generales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graphicFrame>
        <p:nvGraphicFramePr>
          <p:cNvPr id="9" name="Tabla 8"/>
          <p:cNvGraphicFramePr>
            <a:graphicFrameLocks noGrp="1"/>
          </p:cNvGraphicFramePr>
          <p:nvPr>
            <p:extLst/>
          </p:nvPr>
        </p:nvGraphicFramePr>
        <p:xfrm>
          <a:off x="1046747" y="1619614"/>
          <a:ext cx="10058399" cy="4854381"/>
        </p:xfrm>
        <a:graphic>
          <a:graphicData uri="http://schemas.openxmlformats.org/drawingml/2006/table">
            <a:tbl>
              <a:tblPr firstRow="1" firstCol="1" bandRow="1"/>
              <a:tblGrid>
                <a:gridCol w="1961148"/>
                <a:gridCol w="8097251"/>
              </a:tblGrid>
              <a:tr h="882311">
                <a:tc>
                  <a:txBody>
                    <a:bodyPr/>
                    <a:lstStyle/>
                    <a:p>
                      <a:pPr algn="ctr">
                        <a:lnSpc>
                          <a:spcPct val="150000"/>
                        </a:lnSpc>
                        <a:spcAft>
                          <a:spcPts val="0"/>
                        </a:spcAft>
                      </a:pPr>
                      <a:r>
                        <a:rPr lang="es-MX" sz="1800" b="1" dirty="0">
                          <a:effectLst/>
                          <a:latin typeface="Arial" panose="020B0604020202020204" pitchFamily="34" charset="0"/>
                          <a:ea typeface="Times New Roman" panose="02020603050405020304" pitchFamily="18" charset="0"/>
                        </a:rPr>
                        <a:t> </a:t>
                      </a:r>
                      <a:r>
                        <a:rPr lang="es-MX" sz="1800" b="1" dirty="0" smtClean="0">
                          <a:effectLst/>
                          <a:latin typeface="Arial" panose="020B0604020202020204" pitchFamily="34" charset="0"/>
                          <a:ea typeface="Times New Roman" panose="02020603050405020304" pitchFamily="18" charset="0"/>
                        </a:rPr>
                        <a:t>Estructura</a:t>
                      </a:r>
                      <a:endParaRPr lang="es-MX" sz="18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es-MX" sz="1000" dirty="0">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970">
                <a:tc>
                  <a:txBody>
                    <a:bodyPr/>
                    <a:lstStyle/>
                    <a:p>
                      <a:pPr algn="ctr">
                        <a:lnSpc>
                          <a:spcPct val="150000"/>
                        </a:lnSpc>
                        <a:spcAft>
                          <a:spcPts val="0"/>
                        </a:spcAft>
                      </a:pPr>
                      <a:r>
                        <a:rPr lang="es-MX" sz="1800" b="1" dirty="0">
                          <a:effectLst/>
                          <a:latin typeface="Arial" panose="020B0604020202020204" pitchFamily="34" charset="0"/>
                          <a:ea typeface="Times New Roman" panose="02020603050405020304" pitchFamily="18" charset="0"/>
                        </a:rPr>
                        <a:t> </a:t>
                      </a:r>
                      <a:r>
                        <a:rPr lang="es-MX" sz="1800" b="1" dirty="0" smtClean="0">
                          <a:effectLst/>
                          <a:latin typeface="Arial" panose="020B0604020202020204" pitchFamily="34" charset="0"/>
                          <a:ea typeface="Times New Roman" panose="02020603050405020304" pitchFamily="18" charset="0"/>
                        </a:rPr>
                        <a:t>Grupo </a:t>
                      </a:r>
                      <a:r>
                        <a:rPr lang="es-MX" sz="1800" b="1" dirty="0">
                          <a:effectLst/>
                          <a:latin typeface="Arial" panose="020B0604020202020204" pitchFamily="34" charset="0"/>
                          <a:ea typeface="Times New Roman" panose="02020603050405020304" pitchFamily="18" charset="0"/>
                        </a:rPr>
                        <a:t>funcional</a:t>
                      </a:r>
                      <a:endParaRPr lang="es-MX" sz="18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500" b="1" dirty="0">
                          <a:effectLst/>
                          <a:latin typeface="Arial" panose="020B0604020202020204" pitchFamily="34" charset="0"/>
                          <a:ea typeface="Times New Roman" panose="02020603050405020304" pitchFamily="18" charset="0"/>
                        </a:rPr>
                        <a:t>Grupo carboxilo (- COOH); un átomo de oxígeno unido por doble enlace a un carbono, el cual también está unido a un grupo hidroxilo y a la parte hidrocarbonada de la molécula.</a:t>
                      </a:r>
                      <a:endParaRPr lang="es-MX" sz="15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8293">
                <a:tc>
                  <a:txBody>
                    <a:bodyPr/>
                    <a:lstStyle/>
                    <a:p>
                      <a:pPr algn="ctr">
                        <a:lnSpc>
                          <a:spcPct val="150000"/>
                        </a:lnSpc>
                        <a:spcAft>
                          <a:spcPts val="0"/>
                        </a:spcAft>
                      </a:pPr>
                      <a:r>
                        <a:rPr lang="es-MX" sz="1800" b="1" dirty="0">
                          <a:effectLst/>
                          <a:latin typeface="Arial" panose="020B0604020202020204" pitchFamily="34" charset="0"/>
                          <a:ea typeface="Times New Roman" panose="02020603050405020304" pitchFamily="18" charset="0"/>
                        </a:rPr>
                        <a:t>Propiedades</a:t>
                      </a:r>
                      <a:endParaRPr lang="es-MX" sz="18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500" b="1" dirty="0">
                          <a:effectLst/>
                          <a:latin typeface="Arial" panose="020B0604020202020204" pitchFamily="34" charset="0"/>
                          <a:ea typeface="Times New Roman" panose="02020603050405020304" pitchFamily="18" charset="0"/>
                        </a:rPr>
                        <a:t>Ácidos, por lo general son solubles en agua, fuerte olor desagradable, forman sales metálicas en reacciones ácido-base.</a:t>
                      </a:r>
                      <a:endParaRPr lang="es-MX" sz="15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8293">
                <a:tc>
                  <a:txBody>
                    <a:bodyPr/>
                    <a:lstStyle/>
                    <a:p>
                      <a:pPr algn="ctr">
                        <a:lnSpc>
                          <a:spcPct val="150000"/>
                        </a:lnSpc>
                        <a:spcAft>
                          <a:spcPts val="0"/>
                        </a:spcAft>
                      </a:pPr>
                      <a:r>
                        <a:rPr lang="es-MX" sz="1800" b="1" dirty="0">
                          <a:effectLst/>
                          <a:latin typeface="Arial" panose="020B0604020202020204" pitchFamily="34" charset="0"/>
                          <a:ea typeface="Times New Roman" panose="02020603050405020304" pitchFamily="18" charset="0"/>
                        </a:rPr>
                        <a:t>Usos</a:t>
                      </a:r>
                      <a:endParaRPr lang="es-MX" sz="18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500" b="1" dirty="0">
                          <a:effectLst/>
                          <a:latin typeface="Arial" panose="020B0604020202020204" pitchFamily="34" charset="0"/>
                          <a:ea typeface="Times New Roman" panose="02020603050405020304" pitchFamily="18" charset="0"/>
                        </a:rPr>
                        <a:t>Como vinagre, saborizante de pasteles, en productos para el cuidado de la piel, en la producción de detergentes.</a:t>
                      </a:r>
                      <a:endParaRPr lang="es-MX" sz="15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970">
                <a:tc>
                  <a:txBody>
                    <a:bodyPr/>
                    <a:lstStyle/>
                    <a:p>
                      <a:pPr algn="ctr">
                        <a:lnSpc>
                          <a:spcPct val="150000"/>
                        </a:lnSpc>
                        <a:spcAft>
                          <a:spcPts val="0"/>
                        </a:spcAft>
                      </a:pPr>
                      <a:r>
                        <a:rPr lang="es-MX" sz="1800" b="1" dirty="0">
                          <a:effectLst/>
                          <a:latin typeface="Arial" panose="020B0604020202020204" pitchFamily="34" charset="0"/>
                          <a:ea typeface="Times New Roman" panose="02020603050405020304" pitchFamily="18" charset="0"/>
                        </a:rPr>
                        <a:t>Funciones biológicas</a:t>
                      </a:r>
                      <a:endParaRPr lang="es-MX" sz="18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500" b="1" dirty="0">
                          <a:effectLst/>
                          <a:latin typeface="Arial" panose="020B0604020202020204" pitchFamily="34" charset="0"/>
                          <a:ea typeface="Times New Roman" panose="02020603050405020304" pitchFamily="18" charset="0"/>
                        </a:rPr>
                        <a:t>Feromonas; toxina en la picadura de las hormigas; provoca el </a:t>
                      </a:r>
                      <a:r>
                        <a:rPr lang="es-MX" sz="1500" b="1" dirty="0" err="1" smtClean="0">
                          <a:effectLst/>
                          <a:latin typeface="Arial" panose="020B0604020202020204" pitchFamily="34" charset="0"/>
                          <a:ea typeface="Times New Roman" panose="02020603050405020304" pitchFamily="18" charset="0"/>
                        </a:rPr>
                        <a:t>enranciamiento</a:t>
                      </a:r>
                      <a:r>
                        <a:rPr lang="es-MX" sz="1500" b="1" dirty="0" smtClean="0">
                          <a:effectLst/>
                          <a:latin typeface="Arial" panose="020B0604020202020204" pitchFamily="34" charset="0"/>
                          <a:ea typeface="Times New Roman" panose="02020603050405020304" pitchFamily="18" charset="0"/>
                        </a:rPr>
                        <a:t> </a:t>
                      </a:r>
                      <a:r>
                        <a:rPr lang="es-MX" sz="1500" b="1" dirty="0">
                          <a:effectLst/>
                          <a:latin typeface="Arial" panose="020B0604020202020204" pitchFamily="34" charset="0"/>
                          <a:ea typeface="Times New Roman" panose="02020603050405020304" pitchFamily="18" charset="0"/>
                        </a:rPr>
                        <a:t>de la mantequilla y el muy desagradable olor de los pies.</a:t>
                      </a:r>
                      <a:endParaRPr lang="es-MX" sz="15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8293">
                <a:tc>
                  <a:txBody>
                    <a:bodyPr/>
                    <a:lstStyle/>
                    <a:p>
                      <a:pPr algn="ctr">
                        <a:lnSpc>
                          <a:spcPct val="150000"/>
                        </a:lnSpc>
                        <a:spcAft>
                          <a:spcPts val="0"/>
                        </a:spcAft>
                      </a:pPr>
                      <a:r>
                        <a:rPr lang="es-MX" sz="1800" b="1" dirty="0">
                          <a:effectLst/>
                          <a:latin typeface="Arial" panose="020B0604020202020204" pitchFamily="34" charset="0"/>
                          <a:ea typeface="Times New Roman" panose="02020603050405020304" pitchFamily="18" charset="0"/>
                        </a:rPr>
                        <a:t>Ejemplos</a:t>
                      </a:r>
                      <a:endParaRPr lang="es-MX" sz="18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500" b="1" dirty="0">
                          <a:effectLst/>
                          <a:latin typeface="Arial" panose="020B0604020202020204" pitchFamily="34" charset="0"/>
                          <a:ea typeface="Times New Roman" panose="02020603050405020304" pitchFamily="18" charset="0"/>
                        </a:rPr>
                        <a:t>Ácido acético (en el vinagre), ácido fórmico, ácido cítrico (en los limones), ácido salicílico.</a:t>
                      </a:r>
                      <a:endParaRPr lang="es-MX" sz="15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0" name="Objeto 9"/>
          <p:cNvGraphicFramePr>
            <a:graphicFrameLocks noChangeAspect="1"/>
          </p:cNvGraphicFramePr>
          <p:nvPr>
            <p:extLst/>
          </p:nvPr>
        </p:nvGraphicFramePr>
        <p:xfrm>
          <a:off x="5662502" y="1613820"/>
          <a:ext cx="1797077" cy="863711"/>
        </p:xfrm>
        <a:graphic>
          <a:graphicData uri="http://schemas.openxmlformats.org/presentationml/2006/ole">
            <mc:AlternateContent xmlns:mc="http://schemas.openxmlformats.org/markup-compatibility/2006">
              <mc:Choice xmlns:v="urn:schemas-microsoft-com:vml" Requires="v">
                <p:oleObj spid="_x0000_s61486" name="ChemSketch" r:id="rId3" imgW="1225296" imgH="588264" progId="ACD.ChemSketch.20">
                  <p:embed/>
                </p:oleObj>
              </mc:Choice>
              <mc:Fallback>
                <p:oleObj name="ChemSketch" r:id="rId3" imgW="1225296" imgH="588264"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2502" y="1613820"/>
                        <a:ext cx="1797077" cy="863711"/>
                      </a:xfrm>
                      <a:prstGeom prst="rect">
                        <a:avLst/>
                      </a:prstGeom>
                      <a:noFill/>
                    </p:spPr>
                  </p:pic>
                </p:oleObj>
              </mc:Fallback>
            </mc:AlternateContent>
          </a:graphicData>
        </a:graphic>
      </p:graphicFrame>
    </p:spTree>
    <p:extLst>
      <p:ext uri="{BB962C8B-B14F-4D97-AF65-F5344CB8AC3E}">
        <p14:creationId xmlns:p14="http://schemas.microsoft.com/office/powerpoint/2010/main" val="42912476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980669" y="2201219"/>
            <a:ext cx="6387920" cy="2226403"/>
          </a:xfr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l">
              <a:buFont typeface="Arial" panose="020B0604020202020204" pitchFamily="34" charset="0"/>
            </a:pPr>
            <a:r>
              <a:rPr lang="es-MX" sz="3200" b="1" dirty="0" smtClean="0">
                <a:latin typeface="Arial Rounded MT Bold" panose="020F0704030504030204" pitchFamily="34" charset="0"/>
              </a:rPr>
              <a:t>1. Grupos Funcionales</a:t>
            </a:r>
            <a:br>
              <a:rPr lang="es-MX" sz="3200" b="1" dirty="0" smtClean="0">
                <a:latin typeface="Arial Rounded MT Bold" panose="020F0704030504030204" pitchFamily="34" charset="0"/>
              </a:rPr>
            </a:br>
            <a:r>
              <a:rPr lang="es-MX" sz="3200" b="1" dirty="0">
                <a:latin typeface="Arial Rounded MT Bold" panose="020F0704030504030204" pitchFamily="34" charset="0"/>
              </a:rPr>
              <a:t>    1.1 </a:t>
            </a:r>
            <a:r>
              <a:rPr lang="es-MX" sz="3200" b="1" dirty="0" smtClean="0">
                <a:latin typeface="Arial Rounded MT Bold" panose="020F0704030504030204" pitchFamily="34" charset="0"/>
              </a:rPr>
              <a:t>Identificación</a:t>
            </a:r>
            <a:r>
              <a:rPr lang="es-MX" sz="3200" b="1" dirty="0">
                <a:latin typeface="Arial Rounded MT Bold" panose="020F0704030504030204" pitchFamily="34" charset="0"/>
              </a:rPr>
              <a:t/>
            </a:r>
            <a:br>
              <a:rPr lang="es-MX" sz="3200" b="1" dirty="0">
                <a:latin typeface="Arial Rounded MT Bold" panose="020F0704030504030204" pitchFamily="34" charset="0"/>
              </a:rPr>
            </a:br>
            <a:r>
              <a:rPr lang="es-MX" sz="3200" b="1" dirty="0" smtClean="0">
                <a:latin typeface="Arial Rounded MT Bold" panose="020F0704030504030204" pitchFamily="34" charset="0"/>
              </a:rPr>
              <a:t>    1.2 Polaridad</a:t>
            </a:r>
            <a:br>
              <a:rPr lang="es-MX" sz="3200" b="1" dirty="0" smtClean="0">
                <a:latin typeface="Arial Rounded MT Bold" panose="020F0704030504030204" pitchFamily="34" charset="0"/>
              </a:rPr>
            </a:br>
            <a:r>
              <a:rPr lang="es-MX" sz="3200" b="1" dirty="0">
                <a:latin typeface="Arial Rounded MT Bold" panose="020F0704030504030204" pitchFamily="34" charset="0"/>
              </a:rPr>
              <a:t> </a:t>
            </a:r>
            <a:r>
              <a:rPr lang="es-MX" sz="3200" b="1" dirty="0" smtClean="0">
                <a:latin typeface="Arial Rounded MT Bold" panose="020F0704030504030204" pitchFamily="34" charset="0"/>
              </a:rPr>
              <a:t>   1.3 Puentes de Hidrógeno</a:t>
            </a:r>
            <a:endParaRPr lang="es-MX" sz="3200" b="1" dirty="0">
              <a:latin typeface="Arial Rounded MT Bold" panose="020F0704030504030204" pitchFamily="34" charset="0"/>
            </a:endParaRPr>
          </a:p>
        </p:txBody>
      </p:sp>
    </p:spTree>
    <p:extLst>
      <p:ext uri="{BB962C8B-B14F-4D97-AF65-F5344CB8AC3E}">
        <p14:creationId xmlns:p14="http://schemas.microsoft.com/office/powerpoint/2010/main" val="7056252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626622" y="1644959"/>
            <a:ext cx="9298051" cy="4274577"/>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Para la nomenclatura de los ácidos carboxílicos se siguen las reglas de la IUPAC, que son las siguientes</a:t>
            </a:r>
            <a:r>
              <a:rPr lang="es-MX" sz="20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a:t>
            </a:r>
          </a:p>
          <a:p>
            <a:pPr lvl="0" algn="just"/>
            <a:endPar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lvl="0" algn="l"/>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1.	Localizar la cadena continua de átomos de carbono más larga que contenga al grupo carboxilo, denominada ésta como cadena principal.</a:t>
            </a:r>
          </a:p>
          <a:p>
            <a:pPr lvl="0" algn="l"/>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2.	Numerar la cadena principal empezando por el extremo donde esté más cercano el grupo carboxilo.</a:t>
            </a:r>
          </a:p>
          <a:p>
            <a:pPr lvl="0" algn="l"/>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3.	Nombrar los radicales en orden alfabético, indicando su posición, en la cadena principal, con un número.</a:t>
            </a:r>
          </a:p>
          <a:p>
            <a:pPr lvl="0" algn="l"/>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4.	Dar nombre a la cadena principal utilizando para el nombre genérico la palabra ácido y como nombre específico el prefijo del número de átomos de carbono que tiene y como sufijo la terminación </a:t>
            </a:r>
            <a:r>
              <a:rPr lang="es-MX" sz="2000" i="1" dirty="0" err="1">
                <a:solidFill>
                  <a:schemeClr val="tx1"/>
                </a:solidFill>
                <a:effectLst>
                  <a:outerShdw blurRad="38100" dist="38100" dir="2700000" algn="tl">
                    <a:srgbClr val="000000">
                      <a:alpha val="43137"/>
                    </a:srgbClr>
                  </a:outerShdw>
                </a:effectLst>
                <a:latin typeface="Arial Rounded MT Bold" panose="020F0704030504030204" pitchFamily="34" charset="0"/>
              </a:rPr>
              <a:t>anoico</a:t>
            </a:r>
            <a:r>
              <a:rPr lang="es-MX" sz="2000" i="1" dirty="0">
                <a:solidFill>
                  <a:schemeClr val="tx1"/>
                </a:solidFill>
                <a:effectLst>
                  <a:outerShdw blurRad="38100" dist="38100" dir="2700000" algn="tl">
                    <a:srgbClr val="000000">
                      <a:alpha val="43137"/>
                    </a:srgbClr>
                  </a:outerShdw>
                </a:effectLst>
                <a:latin typeface="Arial Rounded MT Bold" panose="020F0704030504030204" pitchFamily="34" charset="0"/>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4066674" y="510702"/>
            <a:ext cx="5069633"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a:t>
            </a:r>
          </a:p>
        </p:txBody>
      </p:sp>
    </p:spTree>
    <p:extLst>
      <p:ext uri="{BB962C8B-B14F-4D97-AF65-F5344CB8AC3E}">
        <p14:creationId xmlns:p14="http://schemas.microsoft.com/office/powerpoint/2010/main" val="18114142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312822" y="1503949"/>
            <a:ext cx="11586410" cy="4860758"/>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481263" y="594923"/>
            <a:ext cx="11165305"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Nombre y origen de algunos </a:t>
            </a:r>
            <a:r>
              <a:rPr lang="es-ES" altLang="es-MX" sz="3600" b="1" kern="0" dirty="0" smtClean="0">
                <a:solidFill>
                  <a:schemeClr val="tx1"/>
                </a:solidFill>
                <a:latin typeface="Arial" panose="020B0604020202020204" pitchFamily="34" charset="0"/>
                <a:cs typeface="Arial" panose="020B0604020202020204" pitchFamily="34" charset="0"/>
              </a:rPr>
              <a:t>á</a:t>
            </a:r>
            <a:r>
              <a:rPr kumimoji="0" lang="es-ES" altLang="es-MX" sz="3600" b="1" u="none" strike="noStrike" kern="0" cap="none" spc="0" normalizeH="0" baseline="0" noProof="0" dirty="0" err="1" smtClean="0">
                <a:ln>
                  <a:noFill/>
                </a:ln>
                <a:solidFill>
                  <a:schemeClr val="tx1"/>
                </a:solidFill>
                <a:effectLst/>
                <a:uLnTx/>
                <a:uFillTx/>
                <a:latin typeface="Arial" panose="020B0604020202020204" pitchFamily="34" charset="0"/>
                <a:cs typeface="Arial" panose="020B0604020202020204" pitchFamily="34" charset="0"/>
              </a:rPr>
              <a:t>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graphicFrame>
        <p:nvGraphicFramePr>
          <p:cNvPr id="3" name="Tabla 2"/>
          <p:cNvGraphicFramePr>
            <a:graphicFrameLocks noGrp="1"/>
          </p:cNvGraphicFramePr>
          <p:nvPr>
            <p:extLst/>
          </p:nvPr>
        </p:nvGraphicFramePr>
        <p:xfrm>
          <a:off x="481263" y="1746985"/>
          <a:ext cx="11261558" cy="4351339"/>
        </p:xfrm>
        <a:graphic>
          <a:graphicData uri="http://schemas.openxmlformats.org/drawingml/2006/table">
            <a:tbl>
              <a:tblPr/>
              <a:tblGrid>
                <a:gridCol w="2234746"/>
                <a:gridCol w="2385347"/>
                <a:gridCol w="3435181"/>
                <a:gridCol w="3206284"/>
              </a:tblGrid>
              <a:tr h="271959">
                <a:tc>
                  <a:txBody>
                    <a:bodyPr/>
                    <a:lstStyle/>
                    <a:p>
                      <a:pPr marL="151130" marR="151130" algn="ctr">
                        <a:spcAft>
                          <a:spcPts val="0"/>
                        </a:spcAft>
                      </a:pPr>
                      <a:r>
                        <a:rPr lang="es-MX" sz="1200" b="1" i="1" cap="small" dirty="0">
                          <a:solidFill>
                            <a:srgbClr val="000000"/>
                          </a:solidFill>
                          <a:effectLst/>
                          <a:latin typeface="Arial" panose="020B0604020202020204" pitchFamily="34" charset="0"/>
                          <a:ea typeface="Times New Roman" panose="02020603050405020304" pitchFamily="18" charset="0"/>
                        </a:rPr>
                        <a:t>Formula</a:t>
                      </a:r>
                      <a:endParaRPr lang="es-MX" sz="1200" b="1" dirty="0">
                        <a:effectLst/>
                        <a:latin typeface="Times New Roman" panose="02020603050405020304" pitchFamily="18" charset="0"/>
                        <a:ea typeface="Times New Roman" panose="02020603050405020304" pitchFamily="18"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130" marR="151130" algn="ctr">
                        <a:spcAft>
                          <a:spcPts val="0"/>
                        </a:spcAft>
                      </a:pPr>
                      <a:r>
                        <a:rPr lang="es-MX" sz="1200" b="1" i="1" cap="small" dirty="0">
                          <a:solidFill>
                            <a:srgbClr val="000000"/>
                          </a:solidFill>
                          <a:effectLst/>
                          <a:latin typeface="Arial" panose="020B0604020202020204" pitchFamily="34" charset="0"/>
                          <a:ea typeface="Times New Roman" panose="02020603050405020304" pitchFamily="18" charset="0"/>
                        </a:rPr>
                        <a:t>Nombre Común</a:t>
                      </a:r>
                      <a:endParaRPr lang="es-MX" sz="1200" b="1" dirty="0">
                        <a:effectLst/>
                        <a:latin typeface="Times New Roman" panose="02020603050405020304" pitchFamily="18" charset="0"/>
                        <a:ea typeface="Times New Roman" panose="02020603050405020304" pitchFamily="18"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130" marR="151130" algn="ctr">
                        <a:spcAft>
                          <a:spcPts val="0"/>
                        </a:spcAft>
                      </a:pPr>
                      <a:r>
                        <a:rPr lang="es-MX" sz="1200" b="1" i="1" cap="small" dirty="0">
                          <a:solidFill>
                            <a:srgbClr val="000000"/>
                          </a:solidFill>
                          <a:effectLst/>
                          <a:latin typeface="Arial" panose="020B0604020202020204" pitchFamily="34" charset="0"/>
                          <a:ea typeface="Times New Roman" panose="02020603050405020304" pitchFamily="18" charset="0"/>
                        </a:rPr>
                        <a:t>Fuente</a:t>
                      </a:r>
                      <a:endParaRPr lang="es-MX" sz="1200" b="1" dirty="0">
                        <a:effectLst/>
                        <a:latin typeface="Times New Roman" panose="02020603050405020304" pitchFamily="18" charset="0"/>
                        <a:ea typeface="Times New Roman" panose="02020603050405020304" pitchFamily="18"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130" marR="151130" algn="ctr">
                        <a:spcAft>
                          <a:spcPts val="0"/>
                        </a:spcAft>
                      </a:pPr>
                      <a:r>
                        <a:rPr lang="es-MX" sz="1200" b="1" i="1" cap="small" dirty="0">
                          <a:solidFill>
                            <a:srgbClr val="000000"/>
                          </a:solidFill>
                          <a:effectLst/>
                          <a:latin typeface="Arial" panose="020B0604020202020204" pitchFamily="34" charset="0"/>
                          <a:ea typeface="Times New Roman" panose="02020603050405020304" pitchFamily="18" charset="0"/>
                        </a:rPr>
                        <a:t>IUPAC</a:t>
                      </a:r>
                      <a:endParaRPr lang="es-MX" sz="1200" b="1" dirty="0">
                        <a:effectLst/>
                        <a:latin typeface="Times New Roman" panose="02020603050405020304" pitchFamily="18" charset="0"/>
                        <a:ea typeface="Times New Roman" panose="02020603050405020304" pitchFamily="18"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938">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HCOOH</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Ácido fórmico</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Hormigas (L. formica)</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Ácido metanóico</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938">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CH</a:t>
                      </a:r>
                      <a:r>
                        <a:rPr lang="es-MX" sz="1400" b="1" baseline="-25000" dirty="0">
                          <a:solidFill>
                            <a:srgbClr val="000000"/>
                          </a:solidFill>
                          <a:effectLst/>
                          <a:latin typeface="Arial" panose="020B0604020202020204" pitchFamily="34" charset="0"/>
                          <a:ea typeface="Times New Roman" panose="02020603050405020304" pitchFamily="18" charset="0"/>
                        </a:rPr>
                        <a:t>3</a:t>
                      </a:r>
                      <a:r>
                        <a:rPr lang="es-MX" sz="1400" b="1" dirty="0">
                          <a:solidFill>
                            <a:srgbClr val="000000"/>
                          </a:solidFill>
                          <a:effectLst/>
                          <a:latin typeface="Arial" panose="020B0604020202020204" pitchFamily="34" charset="0"/>
                          <a:ea typeface="Times New Roman" panose="02020603050405020304" pitchFamily="18" charset="0"/>
                        </a:rPr>
                        <a:t>COOH</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Ácido acético</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Vinagre (L. acetum)</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Ácido etanóico</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938">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3</a:t>
                      </a: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2</a:t>
                      </a:r>
                      <a:r>
                        <a:rPr lang="es-MX" sz="1400" b="1">
                          <a:solidFill>
                            <a:srgbClr val="000000"/>
                          </a:solidFill>
                          <a:effectLst/>
                          <a:latin typeface="Arial" panose="020B0604020202020204" pitchFamily="34" charset="0"/>
                          <a:ea typeface="Times New Roman" panose="02020603050405020304" pitchFamily="18" charset="0"/>
                        </a:rPr>
                        <a:t>COOH</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Ácido </a:t>
                      </a:r>
                      <a:r>
                        <a:rPr lang="es-MX" sz="1400" b="1" dirty="0" err="1">
                          <a:solidFill>
                            <a:srgbClr val="000000"/>
                          </a:solidFill>
                          <a:effectLst/>
                          <a:latin typeface="Arial" panose="020B0604020202020204" pitchFamily="34" charset="0"/>
                          <a:ea typeface="Times New Roman" panose="02020603050405020304" pitchFamily="18" charset="0"/>
                        </a:rPr>
                        <a:t>propiónico</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Leche (</a:t>
                      </a:r>
                      <a:r>
                        <a:rPr lang="es-MX" sz="1400" b="1" dirty="0" err="1">
                          <a:solidFill>
                            <a:srgbClr val="000000"/>
                          </a:solidFill>
                          <a:effectLst/>
                          <a:latin typeface="Arial" panose="020B0604020202020204" pitchFamily="34" charset="0"/>
                          <a:ea typeface="Times New Roman" panose="02020603050405020304" pitchFamily="18" charset="0"/>
                        </a:rPr>
                        <a:t>Gk</a:t>
                      </a:r>
                      <a:r>
                        <a:rPr lang="es-MX" sz="1400" b="1" dirty="0">
                          <a:solidFill>
                            <a:srgbClr val="000000"/>
                          </a:solidFill>
                          <a:effectLst/>
                          <a:latin typeface="Arial" panose="020B0604020202020204" pitchFamily="34" charset="0"/>
                          <a:ea typeface="Times New Roman" panose="02020603050405020304" pitchFamily="18" charset="0"/>
                        </a:rPr>
                        <a:t>. </a:t>
                      </a:r>
                      <a:r>
                        <a:rPr lang="es-MX" sz="1400" b="1" dirty="0" err="1">
                          <a:solidFill>
                            <a:srgbClr val="000000"/>
                          </a:solidFill>
                          <a:effectLst/>
                          <a:latin typeface="Arial" panose="020B0604020202020204" pitchFamily="34" charset="0"/>
                          <a:ea typeface="Times New Roman" panose="02020603050405020304" pitchFamily="18" charset="0"/>
                        </a:rPr>
                        <a:t>protus</a:t>
                      </a:r>
                      <a:r>
                        <a:rPr lang="es-MX" sz="1400" b="1" dirty="0">
                          <a:solidFill>
                            <a:srgbClr val="000000"/>
                          </a:solidFill>
                          <a:effectLst/>
                          <a:latin typeface="Arial" panose="020B0604020202020204" pitchFamily="34" charset="0"/>
                          <a:ea typeface="Times New Roman" panose="02020603050405020304" pitchFamily="18" charset="0"/>
                        </a:rPr>
                        <a:t> prion)</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Ácido propanóico</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938">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3</a:t>
                      </a: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2</a:t>
                      </a:r>
                      <a:r>
                        <a:rPr lang="es-MX" sz="1400" b="1">
                          <a:solidFill>
                            <a:srgbClr val="000000"/>
                          </a:solidFill>
                          <a:effectLst/>
                          <a:latin typeface="Arial" panose="020B0604020202020204" pitchFamily="34" charset="0"/>
                          <a:ea typeface="Times New Roman" panose="02020603050405020304" pitchFamily="18" charset="0"/>
                        </a:rPr>
                        <a:t>)</a:t>
                      </a:r>
                      <a:r>
                        <a:rPr lang="es-MX" sz="1400" b="1" baseline="-25000">
                          <a:solidFill>
                            <a:srgbClr val="000000"/>
                          </a:solidFill>
                          <a:effectLst/>
                          <a:latin typeface="Arial" panose="020B0604020202020204" pitchFamily="34" charset="0"/>
                          <a:ea typeface="Times New Roman" panose="02020603050405020304" pitchFamily="18" charset="0"/>
                        </a:rPr>
                        <a:t>2</a:t>
                      </a:r>
                      <a:r>
                        <a:rPr lang="es-MX" sz="1400" b="1">
                          <a:solidFill>
                            <a:srgbClr val="000000"/>
                          </a:solidFill>
                          <a:effectLst/>
                          <a:latin typeface="Arial" panose="020B0604020202020204" pitchFamily="34" charset="0"/>
                          <a:ea typeface="Times New Roman" panose="02020603050405020304" pitchFamily="18" charset="0"/>
                        </a:rPr>
                        <a:t>COOH </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Ácido butírico</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Mantequilla (L. </a:t>
                      </a:r>
                      <a:r>
                        <a:rPr lang="es-MX" sz="1400" b="1" dirty="0" err="1">
                          <a:solidFill>
                            <a:srgbClr val="000000"/>
                          </a:solidFill>
                          <a:effectLst/>
                          <a:latin typeface="Arial" panose="020B0604020202020204" pitchFamily="34" charset="0"/>
                          <a:ea typeface="Times New Roman" panose="02020603050405020304" pitchFamily="18" charset="0"/>
                        </a:rPr>
                        <a:t>butyrum</a:t>
                      </a:r>
                      <a:r>
                        <a:rPr lang="es-MX" sz="1400" b="1" dirty="0">
                          <a:solidFill>
                            <a:srgbClr val="000000"/>
                          </a:solidFill>
                          <a:effectLst/>
                          <a:latin typeface="Arial" panose="020B0604020202020204" pitchFamily="34" charset="0"/>
                          <a:ea typeface="Times New Roman" panose="02020603050405020304" pitchFamily="18" charset="0"/>
                        </a:rPr>
                        <a:t>)</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Ácido butanóico</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938">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3</a:t>
                      </a: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2</a:t>
                      </a:r>
                      <a:r>
                        <a:rPr lang="es-MX" sz="1400" b="1">
                          <a:solidFill>
                            <a:srgbClr val="000000"/>
                          </a:solidFill>
                          <a:effectLst/>
                          <a:latin typeface="Arial" panose="020B0604020202020204" pitchFamily="34" charset="0"/>
                          <a:ea typeface="Times New Roman" panose="02020603050405020304" pitchFamily="18" charset="0"/>
                        </a:rPr>
                        <a:t>)</a:t>
                      </a:r>
                      <a:r>
                        <a:rPr lang="es-MX" sz="1400" b="1" baseline="-25000">
                          <a:solidFill>
                            <a:srgbClr val="000000"/>
                          </a:solidFill>
                          <a:effectLst/>
                          <a:latin typeface="Arial" panose="020B0604020202020204" pitchFamily="34" charset="0"/>
                          <a:ea typeface="Times New Roman" panose="02020603050405020304" pitchFamily="18" charset="0"/>
                        </a:rPr>
                        <a:t>3</a:t>
                      </a:r>
                      <a:r>
                        <a:rPr lang="es-MX" sz="1400" b="1">
                          <a:solidFill>
                            <a:srgbClr val="000000"/>
                          </a:solidFill>
                          <a:effectLst/>
                          <a:latin typeface="Arial" panose="020B0604020202020204" pitchFamily="34" charset="0"/>
                          <a:ea typeface="Times New Roman" panose="02020603050405020304" pitchFamily="18" charset="0"/>
                        </a:rPr>
                        <a:t>COOH </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Ácido valeriánico</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Raíz de valeriana</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Ácido </a:t>
                      </a:r>
                      <a:r>
                        <a:rPr lang="es-MX" sz="1400" b="1" dirty="0" err="1">
                          <a:solidFill>
                            <a:srgbClr val="000000"/>
                          </a:solidFill>
                          <a:effectLst/>
                          <a:latin typeface="Arial" panose="020B0604020202020204" pitchFamily="34" charset="0"/>
                          <a:ea typeface="Times New Roman" panose="02020603050405020304" pitchFamily="18" charset="0"/>
                        </a:rPr>
                        <a:t>pentanóico</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938">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3</a:t>
                      </a: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2</a:t>
                      </a:r>
                      <a:r>
                        <a:rPr lang="es-MX" sz="1400" b="1">
                          <a:solidFill>
                            <a:srgbClr val="000000"/>
                          </a:solidFill>
                          <a:effectLst/>
                          <a:latin typeface="Arial" panose="020B0604020202020204" pitchFamily="34" charset="0"/>
                          <a:ea typeface="Times New Roman" panose="02020603050405020304" pitchFamily="18" charset="0"/>
                        </a:rPr>
                        <a:t>)</a:t>
                      </a:r>
                      <a:r>
                        <a:rPr lang="es-MX" sz="1400" b="1" baseline="-25000">
                          <a:solidFill>
                            <a:srgbClr val="000000"/>
                          </a:solidFill>
                          <a:effectLst/>
                          <a:latin typeface="Arial" panose="020B0604020202020204" pitchFamily="34" charset="0"/>
                          <a:ea typeface="Times New Roman" panose="02020603050405020304" pitchFamily="18" charset="0"/>
                        </a:rPr>
                        <a:t>4</a:t>
                      </a:r>
                      <a:r>
                        <a:rPr lang="es-MX" sz="1400" b="1">
                          <a:solidFill>
                            <a:srgbClr val="000000"/>
                          </a:solidFill>
                          <a:effectLst/>
                          <a:latin typeface="Arial" panose="020B0604020202020204" pitchFamily="34" charset="0"/>
                          <a:ea typeface="Times New Roman" panose="02020603050405020304" pitchFamily="18" charset="0"/>
                        </a:rPr>
                        <a:t>COOH </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Ácido caprónico</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err="1">
                          <a:solidFill>
                            <a:srgbClr val="000000"/>
                          </a:solidFill>
                          <a:effectLst/>
                          <a:latin typeface="Arial" panose="020B0604020202020204" pitchFamily="34" charset="0"/>
                          <a:ea typeface="Times New Roman" panose="02020603050405020304" pitchFamily="18" charset="0"/>
                        </a:rPr>
                        <a:t>Goats</a:t>
                      </a:r>
                      <a:r>
                        <a:rPr lang="es-MX" sz="1400" b="1" dirty="0">
                          <a:solidFill>
                            <a:srgbClr val="000000"/>
                          </a:solidFill>
                          <a:effectLst/>
                          <a:latin typeface="Arial" panose="020B0604020202020204" pitchFamily="34" charset="0"/>
                          <a:ea typeface="Times New Roman" panose="02020603050405020304" pitchFamily="18" charset="0"/>
                        </a:rPr>
                        <a:t> (L. </a:t>
                      </a:r>
                      <a:r>
                        <a:rPr lang="es-MX" sz="1400" b="1" dirty="0" err="1">
                          <a:solidFill>
                            <a:srgbClr val="000000"/>
                          </a:solidFill>
                          <a:effectLst/>
                          <a:latin typeface="Arial" panose="020B0604020202020204" pitchFamily="34" charset="0"/>
                          <a:ea typeface="Times New Roman" panose="02020603050405020304" pitchFamily="18" charset="0"/>
                        </a:rPr>
                        <a:t>caper</a:t>
                      </a:r>
                      <a:r>
                        <a:rPr lang="es-MX" sz="1400" b="1" dirty="0">
                          <a:solidFill>
                            <a:srgbClr val="000000"/>
                          </a:solidFill>
                          <a:effectLst/>
                          <a:latin typeface="Arial" panose="020B0604020202020204" pitchFamily="34" charset="0"/>
                          <a:ea typeface="Times New Roman" panose="02020603050405020304" pitchFamily="18" charset="0"/>
                        </a:rPr>
                        <a:t>)</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Ácido hexanóico</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938">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3</a:t>
                      </a: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2</a:t>
                      </a:r>
                      <a:r>
                        <a:rPr lang="es-MX" sz="1400" b="1">
                          <a:solidFill>
                            <a:srgbClr val="000000"/>
                          </a:solidFill>
                          <a:effectLst/>
                          <a:latin typeface="Arial" panose="020B0604020202020204" pitchFamily="34" charset="0"/>
                          <a:ea typeface="Times New Roman" panose="02020603050405020304" pitchFamily="18" charset="0"/>
                        </a:rPr>
                        <a:t>)</a:t>
                      </a:r>
                      <a:r>
                        <a:rPr lang="es-MX" sz="1400" b="1" baseline="-25000">
                          <a:solidFill>
                            <a:srgbClr val="000000"/>
                          </a:solidFill>
                          <a:effectLst/>
                          <a:latin typeface="Arial" panose="020B0604020202020204" pitchFamily="34" charset="0"/>
                          <a:ea typeface="Times New Roman" panose="02020603050405020304" pitchFamily="18" charset="0"/>
                        </a:rPr>
                        <a:t>5</a:t>
                      </a:r>
                      <a:r>
                        <a:rPr lang="es-MX" sz="1400" b="1">
                          <a:solidFill>
                            <a:srgbClr val="000000"/>
                          </a:solidFill>
                          <a:effectLst/>
                          <a:latin typeface="Arial" panose="020B0604020202020204" pitchFamily="34" charset="0"/>
                          <a:ea typeface="Times New Roman" panose="02020603050405020304" pitchFamily="18" charset="0"/>
                        </a:rPr>
                        <a:t>COOH </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Ácido enántico</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Vino (</a:t>
                      </a:r>
                      <a:r>
                        <a:rPr lang="es-MX" sz="1400" b="1" dirty="0" err="1">
                          <a:solidFill>
                            <a:srgbClr val="000000"/>
                          </a:solidFill>
                          <a:effectLst/>
                          <a:latin typeface="Arial" panose="020B0604020202020204" pitchFamily="34" charset="0"/>
                          <a:ea typeface="Times New Roman" panose="02020603050405020304" pitchFamily="18" charset="0"/>
                        </a:rPr>
                        <a:t>Gk</a:t>
                      </a:r>
                      <a:r>
                        <a:rPr lang="es-MX" sz="1400" b="1" dirty="0">
                          <a:solidFill>
                            <a:srgbClr val="000000"/>
                          </a:solidFill>
                          <a:effectLst/>
                          <a:latin typeface="Arial" panose="020B0604020202020204" pitchFamily="34" charset="0"/>
                          <a:ea typeface="Times New Roman" panose="02020603050405020304" pitchFamily="18" charset="0"/>
                        </a:rPr>
                        <a:t>. </a:t>
                      </a:r>
                      <a:r>
                        <a:rPr lang="es-MX" sz="1400" b="1" dirty="0" err="1">
                          <a:solidFill>
                            <a:srgbClr val="000000"/>
                          </a:solidFill>
                          <a:effectLst/>
                          <a:latin typeface="Arial" panose="020B0604020202020204" pitchFamily="34" charset="0"/>
                          <a:ea typeface="Times New Roman" panose="02020603050405020304" pitchFamily="18" charset="0"/>
                        </a:rPr>
                        <a:t>oenanthe</a:t>
                      </a:r>
                      <a:r>
                        <a:rPr lang="es-MX" sz="1400" b="1" dirty="0">
                          <a:solidFill>
                            <a:srgbClr val="000000"/>
                          </a:solidFill>
                          <a:effectLst/>
                          <a:latin typeface="Arial" panose="020B0604020202020204" pitchFamily="34" charset="0"/>
                          <a:ea typeface="Times New Roman" panose="02020603050405020304" pitchFamily="18" charset="0"/>
                        </a:rPr>
                        <a:t>)</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Ácido </a:t>
                      </a:r>
                      <a:r>
                        <a:rPr lang="es-MX" sz="1400" b="1" dirty="0" err="1">
                          <a:solidFill>
                            <a:srgbClr val="000000"/>
                          </a:solidFill>
                          <a:effectLst/>
                          <a:latin typeface="Arial" panose="020B0604020202020204" pitchFamily="34" charset="0"/>
                          <a:ea typeface="Times New Roman" panose="02020603050405020304" pitchFamily="18" charset="0"/>
                        </a:rPr>
                        <a:t>heptanóico</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938">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3</a:t>
                      </a: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2</a:t>
                      </a:r>
                      <a:r>
                        <a:rPr lang="es-MX" sz="1400" b="1">
                          <a:solidFill>
                            <a:srgbClr val="000000"/>
                          </a:solidFill>
                          <a:effectLst/>
                          <a:latin typeface="Arial" panose="020B0604020202020204" pitchFamily="34" charset="0"/>
                          <a:ea typeface="Times New Roman" panose="02020603050405020304" pitchFamily="18" charset="0"/>
                        </a:rPr>
                        <a:t>)</a:t>
                      </a:r>
                      <a:r>
                        <a:rPr lang="es-MX" sz="1400" b="1" baseline="-25000">
                          <a:solidFill>
                            <a:srgbClr val="000000"/>
                          </a:solidFill>
                          <a:effectLst/>
                          <a:latin typeface="Arial" panose="020B0604020202020204" pitchFamily="34" charset="0"/>
                          <a:ea typeface="Times New Roman" panose="02020603050405020304" pitchFamily="18" charset="0"/>
                        </a:rPr>
                        <a:t>6</a:t>
                      </a:r>
                      <a:r>
                        <a:rPr lang="es-MX" sz="1400" b="1">
                          <a:solidFill>
                            <a:srgbClr val="000000"/>
                          </a:solidFill>
                          <a:effectLst/>
                          <a:latin typeface="Arial" panose="020B0604020202020204" pitchFamily="34" charset="0"/>
                          <a:ea typeface="Times New Roman" panose="02020603050405020304" pitchFamily="18" charset="0"/>
                        </a:rPr>
                        <a:t>COOH </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Ácido caprílico</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Cabra (L. </a:t>
                      </a:r>
                      <a:r>
                        <a:rPr lang="es-MX" sz="1400" b="1" dirty="0" err="1">
                          <a:solidFill>
                            <a:srgbClr val="000000"/>
                          </a:solidFill>
                          <a:effectLst/>
                          <a:latin typeface="Arial" panose="020B0604020202020204" pitchFamily="34" charset="0"/>
                          <a:ea typeface="Times New Roman" panose="02020603050405020304" pitchFamily="18" charset="0"/>
                        </a:rPr>
                        <a:t>caper</a:t>
                      </a:r>
                      <a:r>
                        <a:rPr lang="es-MX" sz="1400" b="1" dirty="0">
                          <a:solidFill>
                            <a:srgbClr val="000000"/>
                          </a:solidFill>
                          <a:effectLst/>
                          <a:latin typeface="Arial" panose="020B0604020202020204" pitchFamily="34" charset="0"/>
                          <a:ea typeface="Times New Roman" panose="02020603050405020304" pitchFamily="18" charset="0"/>
                        </a:rPr>
                        <a:t>)</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Ácido </a:t>
                      </a:r>
                      <a:r>
                        <a:rPr lang="es-MX" sz="1400" b="1" dirty="0" err="1">
                          <a:solidFill>
                            <a:srgbClr val="000000"/>
                          </a:solidFill>
                          <a:effectLst/>
                          <a:latin typeface="Arial" panose="020B0604020202020204" pitchFamily="34" charset="0"/>
                          <a:ea typeface="Times New Roman" panose="02020603050405020304" pitchFamily="18" charset="0"/>
                        </a:rPr>
                        <a:t>Octanóico</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938">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3</a:t>
                      </a: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2</a:t>
                      </a:r>
                      <a:r>
                        <a:rPr lang="es-MX" sz="1400" b="1">
                          <a:solidFill>
                            <a:srgbClr val="000000"/>
                          </a:solidFill>
                          <a:effectLst/>
                          <a:latin typeface="Arial" panose="020B0604020202020204" pitchFamily="34" charset="0"/>
                          <a:ea typeface="Times New Roman" panose="02020603050405020304" pitchFamily="18" charset="0"/>
                        </a:rPr>
                        <a:t>)</a:t>
                      </a:r>
                      <a:r>
                        <a:rPr lang="es-MX" sz="1400" b="1" baseline="-25000">
                          <a:solidFill>
                            <a:srgbClr val="000000"/>
                          </a:solidFill>
                          <a:effectLst/>
                          <a:latin typeface="Arial" panose="020B0604020202020204" pitchFamily="34" charset="0"/>
                          <a:ea typeface="Times New Roman" panose="02020603050405020304" pitchFamily="18" charset="0"/>
                        </a:rPr>
                        <a:t>7</a:t>
                      </a:r>
                      <a:r>
                        <a:rPr lang="es-MX" sz="1400" b="1">
                          <a:solidFill>
                            <a:srgbClr val="000000"/>
                          </a:solidFill>
                          <a:effectLst/>
                          <a:latin typeface="Arial" panose="020B0604020202020204" pitchFamily="34" charset="0"/>
                          <a:ea typeface="Times New Roman" panose="02020603050405020304" pitchFamily="18" charset="0"/>
                        </a:rPr>
                        <a:t>COOH </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Ácido pelargónico</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pelargonium (un vegetal)</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Ácido </a:t>
                      </a:r>
                      <a:r>
                        <a:rPr lang="es-MX" sz="1400" b="1" dirty="0" err="1">
                          <a:solidFill>
                            <a:srgbClr val="000000"/>
                          </a:solidFill>
                          <a:effectLst/>
                          <a:latin typeface="Arial" panose="020B0604020202020204" pitchFamily="34" charset="0"/>
                          <a:ea typeface="Times New Roman" panose="02020603050405020304" pitchFamily="18" charset="0"/>
                        </a:rPr>
                        <a:t>nonanóico</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938">
                <a:tc>
                  <a:txBody>
                    <a:bodyPr/>
                    <a:lstStyle/>
                    <a:p>
                      <a:pPr marL="152400" marR="152400" algn="ctr">
                        <a:lnSpc>
                          <a:spcPct val="150000"/>
                        </a:lnSpc>
                        <a:spcAft>
                          <a:spcPts val="0"/>
                        </a:spcAft>
                      </a:pP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3</a:t>
                      </a:r>
                      <a:r>
                        <a:rPr lang="es-MX" sz="1400" b="1">
                          <a:solidFill>
                            <a:srgbClr val="000000"/>
                          </a:solidFill>
                          <a:effectLst/>
                          <a:latin typeface="Arial" panose="020B0604020202020204" pitchFamily="34" charset="0"/>
                          <a:ea typeface="Times New Roman" panose="02020603050405020304" pitchFamily="18" charset="0"/>
                        </a:rPr>
                        <a:t>(CH</a:t>
                      </a:r>
                      <a:r>
                        <a:rPr lang="es-MX" sz="1400" b="1" baseline="-25000">
                          <a:solidFill>
                            <a:srgbClr val="000000"/>
                          </a:solidFill>
                          <a:effectLst/>
                          <a:latin typeface="Arial" panose="020B0604020202020204" pitchFamily="34" charset="0"/>
                          <a:ea typeface="Times New Roman" panose="02020603050405020304" pitchFamily="18" charset="0"/>
                        </a:rPr>
                        <a:t>2</a:t>
                      </a:r>
                      <a:r>
                        <a:rPr lang="es-MX" sz="1400" b="1">
                          <a:solidFill>
                            <a:srgbClr val="000000"/>
                          </a:solidFill>
                          <a:effectLst/>
                          <a:latin typeface="Arial" panose="020B0604020202020204" pitchFamily="34" charset="0"/>
                          <a:ea typeface="Times New Roman" panose="02020603050405020304" pitchFamily="18" charset="0"/>
                        </a:rPr>
                        <a:t>)</a:t>
                      </a:r>
                      <a:r>
                        <a:rPr lang="es-MX" sz="1400" b="1" baseline="-25000">
                          <a:solidFill>
                            <a:srgbClr val="000000"/>
                          </a:solidFill>
                          <a:effectLst/>
                          <a:latin typeface="Arial" panose="020B0604020202020204" pitchFamily="34" charset="0"/>
                          <a:ea typeface="Times New Roman" panose="02020603050405020304" pitchFamily="18" charset="0"/>
                        </a:rPr>
                        <a:t>8</a:t>
                      </a:r>
                      <a:r>
                        <a:rPr lang="es-MX" sz="1400" b="1">
                          <a:solidFill>
                            <a:srgbClr val="000000"/>
                          </a:solidFill>
                          <a:effectLst/>
                          <a:latin typeface="Arial" panose="020B0604020202020204" pitchFamily="34" charset="0"/>
                          <a:ea typeface="Times New Roman" panose="02020603050405020304" pitchFamily="18" charset="0"/>
                        </a:rPr>
                        <a:t>COOH </a:t>
                      </a:r>
                      <a:endParaRPr lang="es-MX" sz="1400" b="1">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Ácido </a:t>
                      </a:r>
                      <a:r>
                        <a:rPr lang="es-MX" sz="1400" b="1" dirty="0" err="1">
                          <a:solidFill>
                            <a:srgbClr val="000000"/>
                          </a:solidFill>
                          <a:effectLst/>
                          <a:latin typeface="Arial" panose="020B0604020202020204" pitchFamily="34" charset="0"/>
                          <a:ea typeface="Times New Roman" panose="02020603050405020304" pitchFamily="18" charset="0"/>
                        </a:rPr>
                        <a:t>cáprico</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Cabra (L. </a:t>
                      </a:r>
                      <a:r>
                        <a:rPr lang="es-MX" sz="1400" b="1" dirty="0" err="1">
                          <a:solidFill>
                            <a:srgbClr val="000000"/>
                          </a:solidFill>
                          <a:effectLst/>
                          <a:latin typeface="Arial" panose="020B0604020202020204" pitchFamily="34" charset="0"/>
                          <a:ea typeface="Times New Roman" panose="02020603050405020304" pitchFamily="18" charset="0"/>
                        </a:rPr>
                        <a:t>caper</a:t>
                      </a:r>
                      <a:r>
                        <a:rPr lang="es-MX" sz="1400" b="1" dirty="0">
                          <a:solidFill>
                            <a:srgbClr val="000000"/>
                          </a:solidFill>
                          <a:effectLst/>
                          <a:latin typeface="Arial" panose="020B0604020202020204" pitchFamily="34" charset="0"/>
                          <a:ea typeface="Times New Roman" panose="02020603050405020304" pitchFamily="18" charset="0"/>
                        </a:rPr>
                        <a:t>)</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152400" algn="ctr">
                        <a:lnSpc>
                          <a:spcPct val="150000"/>
                        </a:lnSpc>
                        <a:spcAft>
                          <a:spcPts val="0"/>
                        </a:spcAft>
                      </a:pPr>
                      <a:r>
                        <a:rPr lang="es-MX" sz="1400" b="1" dirty="0">
                          <a:solidFill>
                            <a:srgbClr val="000000"/>
                          </a:solidFill>
                          <a:effectLst/>
                          <a:latin typeface="Arial" panose="020B0604020202020204" pitchFamily="34" charset="0"/>
                          <a:ea typeface="Times New Roman" panose="02020603050405020304" pitchFamily="18" charset="0"/>
                        </a:rPr>
                        <a:t>Ácido </a:t>
                      </a:r>
                      <a:r>
                        <a:rPr lang="es-MX" sz="1400" b="1" dirty="0" err="1">
                          <a:solidFill>
                            <a:srgbClr val="000000"/>
                          </a:solidFill>
                          <a:effectLst/>
                          <a:latin typeface="Arial" panose="020B0604020202020204" pitchFamily="34" charset="0"/>
                          <a:ea typeface="Times New Roman" panose="02020603050405020304" pitchFamily="18" charset="0"/>
                        </a:rPr>
                        <a:t>decanóico</a:t>
                      </a:r>
                      <a:endParaRPr lang="es-MX" sz="1400" b="1" dirty="0">
                        <a:effectLst/>
                        <a:latin typeface="Times New Roman" panose="02020603050405020304" pitchFamily="18" charset="0"/>
                        <a:ea typeface="Times New Roman" panose="02020603050405020304" pitchFamily="18" charset="0"/>
                      </a:endParaRP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5403164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289738" y="1296044"/>
            <a:ext cx="9298051" cy="1194494"/>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Los ácidos carboxílicos están ampliamente distribuidos en la naturaleza, con frecuencia combinados a otros grupos funcionales. Así, los ácidos grasos son componentes importantes de las biomoléculas conocidas como  lípidos. Algunos ejemplos son:</a:t>
            </a:r>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3689344" y="448865"/>
            <a:ext cx="3866488"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Ácidos Grasos</a:t>
            </a:r>
          </a:p>
        </p:txBody>
      </p:sp>
      <p:sp>
        <p:nvSpPr>
          <p:cNvPr id="8" name="Subtitle 2"/>
          <p:cNvSpPr txBox="1">
            <a:spLocks/>
          </p:cNvSpPr>
          <p:nvPr/>
        </p:nvSpPr>
        <p:spPr>
          <a:xfrm>
            <a:off x="1289737" y="2892234"/>
            <a:ext cx="9298051" cy="3207778"/>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graphicFrame>
        <p:nvGraphicFramePr>
          <p:cNvPr id="2" name="Tabla 1"/>
          <p:cNvGraphicFramePr>
            <a:graphicFrameLocks noGrp="1"/>
          </p:cNvGraphicFramePr>
          <p:nvPr>
            <p:extLst/>
          </p:nvPr>
        </p:nvGraphicFramePr>
        <p:xfrm>
          <a:off x="1552076" y="3094514"/>
          <a:ext cx="8662737" cy="2773680"/>
        </p:xfrm>
        <a:graphic>
          <a:graphicData uri="http://schemas.openxmlformats.org/drawingml/2006/table">
            <a:tbl>
              <a:tblPr/>
              <a:tblGrid>
                <a:gridCol w="2887579"/>
                <a:gridCol w="2887579"/>
                <a:gridCol w="2887579"/>
              </a:tblGrid>
              <a:tr h="0">
                <a:tc gridSpan="3">
                  <a:txBody>
                    <a:bodyPr/>
                    <a:lstStyle/>
                    <a:p>
                      <a:pPr algn="ctr">
                        <a:spcAft>
                          <a:spcPts val="0"/>
                        </a:spcAft>
                      </a:pPr>
                      <a:r>
                        <a:rPr lang="es-ES" sz="2000" b="1" i="0" cap="small" dirty="0">
                          <a:solidFill>
                            <a:srgbClr val="000000"/>
                          </a:solidFill>
                          <a:effectLst/>
                          <a:latin typeface="Arial" panose="020B0604020202020204" pitchFamily="34" charset="0"/>
                          <a:cs typeface="Arial" panose="020B0604020202020204" pitchFamily="34" charset="0"/>
                        </a:rPr>
                        <a:t>Ácidos Grasos Saturados</a:t>
                      </a:r>
                      <a:endParaRPr lang="es-MX" sz="2000" b="1" i="0" dirty="0">
                        <a:effectLst/>
                        <a:latin typeface="Arial" panose="020B06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es-MX"/>
                    </a:p>
                  </a:txBody>
                  <a:tcPr/>
                </a:tc>
                <a:tc hMerge="1">
                  <a:txBody>
                    <a:bodyPr/>
                    <a:lstStyle/>
                    <a:p>
                      <a:endParaRPr lang="es-MX"/>
                    </a:p>
                  </a:txBody>
                  <a:tcPr/>
                </a:tc>
              </a:tr>
              <a:tr h="259080">
                <a:tc>
                  <a:txBody>
                    <a:bodyPr/>
                    <a:lstStyle/>
                    <a:p>
                      <a:pPr marL="152400" marR="152400" algn="ctr">
                        <a:lnSpc>
                          <a:spcPct val="150000"/>
                        </a:lnSpc>
                        <a:spcAft>
                          <a:spcPts val="1200"/>
                        </a:spcAft>
                      </a:pPr>
                      <a:r>
                        <a:rPr lang="es-MX" sz="1800" b="1" dirty="0">
                          <a:solidFill>
                            <a:srgbClr val="000000"/>
                          </a:solidFill>
                          <a:effectLst/>
                          <a:latin typeface="Arial" panose="020B0604020202020204" pitchFamily="34" charset="0"/>
                          <a:ea typeface="Times New Roman" panose="02020603050405020304" pitchFamily="18" charset="0"/>
                        </a:rPr>
                        <a:t>Fórmula</a:t>
                      </a:r>
                      <a:endParaRPr lang="es-MX" sz="18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1200"/>
                        </a:spcAft>
                      </a:pPr>
                      <a:r>
                        <a:rPr lang="es-MX" sz="1800" b="1">
                          <a:solidFill>
                            <a:srgbClr val="000000"/>
                          </a:solidFill>
                          <a:effectLst/>
                          <a:latin typeface="Arial" panose="020B0604020202020204" pitchFamily="34" charset="0"/>
                          <a:ea typeface="Times New Roman" panose="02020603050405020304" pitchFamily="18" charset="0"/>
                        </a:rPr>
                        <a:t>Nombre Común</a:t>
                      </a:r>
                      <a:endParaRPr lang="es-MX" sz="1800" b="1">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1200"/>
                        </a:spcAft>
                      </a:pPr>
                      <a:r>
                        <a:rPr lang="es-MX" sz="1800" b="1">
                          <a:solidFill>
                            <a:srgbClr val="000000"/>
                          </a:solidFill>
                          <a:effectLst/>
                          <a:latin typeface="Arial" panose="020B0604020202020204" pitchFamily="34" charset="0"/>
                          <a:ea typeface="Times New Roman" panose="02020603050405020304" pitchFamily="18" charset="0"/>
                        </a:rPr>
                        <a:t>Punto de Fusión</a:t>
                      </a:r>
                      <a:endParaRPr lang="es-MX" sz="1800" b="1">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0">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rPr>
                        <a:t>CH</a:t>
                      </a:r>
                      <a:r>
                        <a:rPr lang="es-MX" sz="1800" b="1" baseline="-25000" dirty="0">
                          <a:solidFill>
                            <a:srgbClr val="000000"/>
                          </a:solidFill>
                          <a:effectLst/>
                          <a:latin typeface="Arial" panose="020B0604020202020204" pitchFamily="34" charset="0"/>
                          <a:ea typeface="Times New Roman" panose="02020603050405020304" pitchFamily="18" charset="0"/>
                        </a:rPr>
                        <a:t>3</a:t>
                      </a:r>
                      <a:r>
                        <a:rPr lang="es-MX" sz="1800" b="1" dirty="0">
                          <a:solidFill>
                            <a:srgbClr val="000000"/>
                          </a:solidFill>
                          <a:effectLst/>
                          <a:latin typeface="Arial" panose="020B0604020202020204" pitchFamily="34" charset="0"/>
                          <a:ea typeface="Times New Roman" panose="02020603050405020304" pitchFamily="18" charset="0"/>
                        </a:rPr>
                        <a:t>(CH</a:t>
                      </a:r>
                      <a:r>
                        <a:rPr lang="es-MX" sz="1800" b="1" baseline="-25000" dirty="0">
                          <a:solidFill>
                            <a:srgbClr val="000000"/>
                          </a:solidFill>
                          <a:effectLst/>
                          <a:latin typeface="Arial" panose="020B0604020202020204" pitchFamily="34" charset="0"/>
                          <a:ea typeface="Times New Roman" panose="02020603050405020304" pitchFamily="18" charset="0"/>
                        </a:rPr>
                        <a:t>2</a:t>
                      </a:r>
                      <a:r>
                        <a:rPr lang="es-MX" sz="1800" b="1" dirty="0">
                          <a:solidFill>
                            <a:srgbClr val="000000"/>
                          </a:solidFill>
                          <a:effectLst/>
                          <a:latin typeface="Arial" panose="020B0604020202020204" pitchFamily="34" charset="0"/>
                          <a:ea typeface="Times New Roman" panose="02020603050405020304" pitchFamily="18" charset="0"/>
                        </a:rPr>
                        <a:t>)</a:t>
                      </a:r>
                      <a:r>
                        <a:rPr lang="es-MX" sz="1800" b="1" baseline="-25000" dirty="0">
                          <a:solidFill>
                            <a:srgbClr val="000000"/>
                          </a:solidFill>
                          <a:effectLst/>
                          <a:latin typeface="Arial" panose="020B0604020202020204" pitchFamily="34" charset="0"/>
                          <a:ea typeface="Times New Roman" panose="02020603050405020304" pitchFamily="18" charset="0"/>
                        </a:rPr>
                        <a:t>10</a:t>
                      </a:r>
                      <a:r>
                        <a:rPr lang="es-MX" sz="1800" b="1" dirty="0">
                          <a:solidFill>
                            <a:srgbClr val="000000"/>
                          </a:solidFill>
                          <a:effectLst/>
                          <a:latin typeface="Arial" panose="020B0604020202020204" pitchFamily="34" charset="0"/>
                          <a:ea typeface="Times New Roman" panose="02020603050405020304" pitchFamily="18" charset="0"/>
                        </a:rPr>
                        <a:t>CO</a:t>
                      </a:r>
                      <a:r>
                        <a:rPr lang="es-MX" sz="1800" b="1" baseline="-25000" dirty="0">
                          <a:solidFill>
                            <a:srgbClr val="000000"/>
                          </a:solidFill>
                          <a:effectLst/>
                          <a:latin typeface="Arial" panose="020B0604020202020204" pitchFamily="34" charset="0"/>
                          <a:ea typeface="Times New Roman" panose="02020603050405020304" pitchFamily="18" charset="0"/>
                        </a:rPr>
                        <a:t>2</a:t>
                      </a:r>
                      <a:r>
                        <a:rPr lang="es-MX" sz="1800" b="1" dirty="0">
                          <a:solidFill>
                            <a:srgbClr val="000000"/>
                          </a:solidFill>
                          <a:effectLst/>
                          <a:latin typeface="Arial" panose="020B0604020202020204" pitchFamily="34" charset="0"/>
                          <a:ea typeface="Times New Roman" panose="02020603050405020304" pitchFamily="18" charset="0"/>
                        </a:rPr>
                        <a:t>H </a:t>
                      </a:r>
                      <a:endParaRPr lang="es-MX" sz="18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rPr>
                        <a:t>Ácido </a:t>
                      </a:r>
                      <a:r>
                        <a:rPr lang="es-MX" sz="1800" b="1" dirty="0" err="1">
                          <a:solidFill>
                            <a:srgbClr val="000000"/>
                          </a:solidFill>
                          <a:effectLst/>
                          <a:latin typeface="Arial" panose="020B0604020202020204" pitchFamily="34" charset="0"/>
                          <a:ea typeface="Times New Roman" panose="02020603050405020304" pitchFamily="18" charset="0"/>
                        </a:rPr>
                        <a:t>láurico</a:t>
                      </a:r>
                      <a:endParaRPr lang="es-MX" sz="18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a:solidFill>
                            <a:srgbClr val="000000"/>
                          </a:solidFill>
                          <a:effectLst/>
                          <a:latin typeface="Arial" panose="020B0604020202020204" pitchFamily="34" charset="0"/>
                          <a:ea typeface="Times New Roman" panose="02020603050405020304" pitchFamily="18" charset="0"/>
                        </a:rPr>
                        <a:t>45 ºC</a:t>
                      </a:r>
                      <a:endParaRPr lang="es-MX" sz="1800" b="1">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0">
                <a:tc>
                  <a:txBody>
                    <a:bodyPr/>
                    <a:lstStyle/>
                    <a:p>
                      <a:pPr marL="152400" marR="152400" algn="ctr">
                        <a:lnSpc>
                          <a:spcPct val="150000"/>
                        </a:lnSpc>
                        <a:spcAft>
                          <a:spcPts val="0"/>
                        </a:spcAft>
                      </a:pPr>
                      <a:r>
                        <a:rPr lang="es-MX" sz="1800" b="1">
                          <a:solidFill>
                            <a:srgbClr val="000000"/>
                          </a:solidFill>
                          <a:effectLst/>
                          <a:latin typeface="Arial" panose="020B0604020202020204" pitchFamily="34" charset="0"/>
                          <a:ea typeface="Times New Roman" panose="02020603050405020304" pitchFamily="18" charset="0"/>
                        </a:rPr>
                        <a:t>CH</a:t>
                      </a:r>
                      <a:r>
                        <a:rPr lang="es-MX" sz="1800" b="1" baseline="-25000">
                          <a:solidFill>
                            <a:srgbClr val="000000"/>
                          </a:solidFill>
                          <a:effectLst/>
                          <a:latin typeface="Arial" panose="020B0604020202020204" pitchFamily="34" charset="0"/>
                          <a:ea typeface="Times New Roman" panose="02020603050405020304" pitchFamily="18" charset="0"/>
                        </a:rPr>
                        <a:t>3</a:t>
                      </a:r>
                      <a:r>
                        <a:rPr lang="es-MX" sz="1800" b="1">
                          <a:solidFill>
                            <a:srgbClr val="000000"/>
                          </a:solidFill>
                          <a:effectLst/>
                          <a:latin typeface="Arial" panose="020B0604020202020204" pitchFamily="34" charset="0"/>
                          <a:ea typeface="Times New Roman" panose="02020603050405020304" pitchFamily="18" charset="0"/>
                        </a:rPr>
                        <a:t>(CH</a:t>
                      </a:r>
                      <a:r>
                        <a:rPr lang="es-MX" sz="1800" b="1" baseline="-25000">
                          <a:solidFill>
                            <a:srgbClr val="000000"/>
                          </a:solidFill>
                          <a:effectLst/>
                          <a:latin typeface="Arial" panose="020B0604020202020204" pitchFamily="34" charset="0"/>
                          <a:ea typeface="Times New Roman" panose="02020603050405020304" pitchFamily="18" charset="0"/>
                        </a:rPr>
                        <a:t>2</a:t>
                      </a:r>
                      <a:r>
                        <a:rPr lang="es-MX" sz="1800" b="1">
                          <a:solidFill>
                            <a:srgbClr val="000000"/>
                          </a:solidFill>
                          <a:effectLst/>
                          <a:latin typeface="Arial" panose="020B0604020202020204" pitchFamily="34" charset="0"/>
                          <a:ea typeface="Times New Roman" panose="02020603050405020304" pitchFamily="18" charset="0"/>
                        </a:rPr>
                        <a:t>)</a:t>
                      </a:r>
                      <a:r>
                        <a:rPr lang="es-MX" sz="1800" b="1" baseline="-25000">
                          <a:solidFill>
                            <a:srgbClr val="000000"/>
                          </a:solidFill>
                          <a:effectLst/>
                          <a:latin typeface="Arial" panose="020B0604020202020204" pitchFamily="34" charset="0"/>
                          <a:ea typeface="Times New Roman" panose="02020603050405020304" pitchFamily="18" charset="0"/>
                        </a:rPr>
                        <a:t>12</a:t>
                      </a:r>
                      <a:r>
                        <a:rPr lang="es-MX" sz="1800" b="1">
                          <a:solidFill>
                            <a:srgbClr val="000000"/>
                          </a:solidFill>
                          <a:effectLst/>
                          <a:latin typeface="Arial" panose="020B0604020202020204" pitchFamily="34" charset="0"/>
                          <a:ea typeface="Times New Roman" panose="02020603050405020304" pitchFamily="18" charset="0"/>
                        </a:rPr>
                        <a:t>CO</a:t>
                      </a:r>
                      <a:r>
                        <a:rPr lang="es-MX" sz="1800" b="1" baseline="-25000">
                          <a:solidFill>
                            <a:srgbClr val="000000"/>
                          </a:solidFill>
                          <a:effectLst/>
                          <a:latin typeface="Arial" panose="020B0604020202020204" pitchFamily="34" charset="0"/>
                          <a:ea typeface="Times New Roman" panose="02020603050405020304" pitchFamily="18" charset="0"/>
                        </a:rPr>
                        <a:t>2</a:t>
                      </a:r>
                      <a:r>
                        <a:rPr lang="es-MX" sz="1800" b="1">
                          <a:solidFill>
                            <a:srgbClr val="000000"/>
                          </a:solidFill>
                          <a:effectLst/>
                          <a:latin typeface="Arial" panose="020B0604020202020204" pitchFamily="34" charset="0"/>
                          <a:ea typeface="Times New Roman" panose="02020603050405020304" pitchFamily="18" charset="0"/>
                        </a:rPr>
                        <a:t>H </a:t>
                      </a:r>
                      <a:endParaRPr lang="es-MX" sz="1800" b="1">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rPr>
                        <a:t>Ácido </a:t>
                      </a:r>
                      <a:r>
                        <a:rPr lang="es-MX" sz="1800" b="1" dirty="0" err="1">
                          <a:solidFill>
                            <a:srgbClr val="000000"/>
                          </a:solidFill>
                          <a:effectLst/>
                          <a:latin typeface="Arial" panose="020B0604020202020204" pitchFamily="34" charset="0"/>
                          <a:ea typeface="Times New Roman" panose="02020603050405020304" pitchFamily="18" charset="0"/>
                        </a:rPr>
                        <a:t>mirístico</a:t>
                      </a:r>
                      <a:endParaRPr lang="es-MX" sz="18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rPr>
                        <a:t>55 </a:t>
                      </a:r>
                      <a:r>
                        <a:rPr lang="es-MX" sz="1800" b="1" dirty="0" err="1">
                          <a:solidFill>
                            <a:srgbClr val="000000"/>
                          </a:solidFill>
                          <a:effectLst/>
                          <a:latin typeface="Arial" panose="020B0604020202020204" pitchFamily="34" charset="0"/>
                          <a:ea typeface="Times New Roman" panose="02020603050405020304" pitchFamily="18" charset="0"/>
                        </a:rPr>
                        <a:t>ºC</a:t>
                      </a:r>
                      <a:endParaRPr lang="es-MX" sz="18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0">
                <a:tc>
                  <a:txBody>
                    <a:bodyPr/>
                    <a:lstStyle/>
                    <a:p>
                      <a:pPr marL="152400" marR="152400" algn="ctr">
                        <a:lnSpc>
                          <a:spcPct val="150000"/>
                        </a:lnSpc>
                        <a:spcAft>
                          <a:spcPts val="0"/>
                        </a:spcAft>
                      </a:pPr>
                      <a:r>
                        <a:rPr lang="es-MX" sz="1800" b="1">
                          <a:solidFill>
                            <a:srgbClr val="000000"/>
                          </a:solidFill>
                          <a:effectLst/>
                          <a:latin typeface="Arial" panose="020B0604020202020204" pitchFamily="34" charset="0"/>
                          <a:ea typeface="Times New Roman" panose="02020603050405020304" pitchFamily="18" charset="0"/>
                        </a:rPr>
                        <a:t>CH</a:t>
                      </a:r>
                      <a:r>
                        <a:rPr lang="es-MX" sz="1800" b="1" baseline="-25000">
                          <a:solidFill>
                            <a:srgbClr val="000000"/>
                          </a:solidFill>
                          <a:effectLst/>
                          <a:latin typeface="Arial" panose="020B0604020202020204" pitchFamily="34" charset="0"/>
                          <a:ea typeface="Times New Roman" panose="02020603050405020304" pitchFamily="18" charset="0"/>
                        </a:rPr>
                        <a:t>3</a:t>
                      </a:r>
                      <a:r>
                        <a:rPr lang="es-MX" sz="1800" b="1">
                          <a:solidFill>
                            <a:srgbClr val="000000"/>
                          </a:solidFill>
                          <a:effectLst/>
                          <a:latin typeface="Arial" panose="020B0604020202020204" pitchFamily="34" charset="0"/>
                          <a:ea typeface="Times New Roman" panose="02020603050405020304" pitchFamily="18" charset="0"/>
                        </a:rPr>
                        <a:t>(CH</a:t>
                      </a:r>
                      <a:r>
                        <a:rPr lang="es-MX" sz="1800" b="1" baseline="-25000">
                          <a:solidFill>
                            <a:srgbClr val="000000"/>
                          </a:solidFill>
                          <a:effectLst/>
                          <a:latin typeface="Arial" panose="020B0604020202020204" pitchFamily="34" charset="0"/>
                          <a:ea typeface="Times New Roman" panose="02020603050405020304" pitchFamily="18" charset="0"/>
                        </a:rPr>
                        <a:t>2</a:t>
                      </a:r>
                      <a:r>
                        <a:rPr lang="es-MX" sz="1800" b="1">
                          <a:solidFill>
                            <a:srgbClr val="000000"/>
                          </a:solidFill>
                          <a:effectLst/>
                          <a:latin typeface="Arial" panose="020B0604020202020204" pitchFamily="34" charset="0"/>
                          <a:ea typeface="Times New Roman" panose="02020603050405020304" pitchFamily="18" charset="0"/>
                        </a:rPr>
                        <a:t>)</a:t>
                      </a:r>
                      <a:r>
                        <a:rPr lang="es-MX" sz="1800" b="1" baseline="-25000">
                          <a:solidFill>
                            <a:srgbClr val="000000"/>
                          </a:solidFill>
                          <a:effectLst/>
                          <a:latin typeface="Arial" panose="020B0604020202020204" pitchFamily="34" charset="0"/>
                          <a:ea typeface="Times New Roman" panose="02020603050405020304" pitchFamily="18" charset="0"/>
                        </a:rPr>
                        <a:t>14</a:t>
                      </a:r>
                      <a:r>
                        <a:rPr lang="es-MX" sz="1800" b="1">
                          <a:solidFill>
                            <a:srgbClr val="000000"/>
                          </a:solidFill>
                          <a:effectLst/>
                          <a:latin typeface="Arial" panose="020B0604020202020204" pitchFamily="34" charset="0"/>
                          <a:ea typeface="Times New Roman" panose="02020603050405020304" pitchFamily="18" charset="0"/>
                        </a:rPr>
                        <a:t>CO</a:t>
                      </a:r>
                      <a:r>
                        <a:rPr lang="es-MX" sz="1800" b="1" baseline="-25000">
                          <a:solidFill>
                            <a:srgbClr val="000000"/>
                          </a:solidFill>
                          <a:effectLst/>
                          <a:latin typeface="Arial" panose="020B0604020202020204" pitchFamily="34" charset="0"/>
                          <a:ea typeface="Times New Roman" panose="02020603050405020304" pitchFamily="18" charset="0"/>
                        </a:rPr>
                        <a:t>2</a:t>
                      </a:r>
                      <a:r>
                        <a:rPr lang="es-MX" sz="1800" b="1">
                          <a:solidFill>
                            <a:srgbClr val="000000"/>
                          </a:solidFill>
                          <a:effectLst/>
                          <a:latin typeface="Arial" panose="020B0604020202020204" pitchFamily="34" charset="0"/>
                          <a:ea typeface="Times New Roman" panose="02020603050405020304" pitchFamily="18" charset="0"/>
                        </a:rPr>
                        <a:t>H </a:t>
                      </a:r>
                      <a:endParaRPr lang="es-MX" sz="1800" b="1">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rPr>
                        <a:t>Ácido palmítico</a:t>
                      </a:r>
                      <a:endParaRPr lang="es-MX" sz="18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rPr>
                        <a:t>63 </a:t>
                      </a:r>
                      <a:r>
                        <a:rPr lang="es-MX" sz="1800" b="1" dirty="0" err="1">
                          <a:solidFill>
                            <a:srgbClr val="000000"/>
                          </a:solidFill>
                          <a:effectLst/>
                          <a:latin typeface="Arial" panose="020B0604020202020204" pitchFamily="34" charset="0"/>
                          <a:ea typeface="Times New Roman" panose="02020603050405020304" pitchFamily="18" charset="0"/>
                        </a:rPr>
                        <a:t>ºC</a:t>
                      </a:r>
                      <a:endParaRPr lang="es-MX" sz="18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0">
                <a:tc>
                  <a:txBody>
                    <a:bodyPr/>
                    <a:lstStyle/>
                    <a:p>
                      <a:pPr marL="152400" marR="152400" algn="ctr">
                        <a:lnSpc>
                          <a:spcPct val="150000"/>
                        </a:lnSpc>
                        <a:spcAft>
                          <a:spcPts val="0"/>
                        </a:spcAft>
                      </a:pPr>
                      <a:r>
                        <a:rPr lang="es-MX" sz="1800" b="1">
                          <a:solidFill>
                            <a:srgbClr val="000000"/>
                          </a:solidFill>
                          <a:effectLst/>
                          <a:latin typeface="Arial" panose="020B0604020202020204" pitchFamily="34" charset="0"/>
                          <a:ea typeface="Times New Roman" panose="02020603050405020304" pitchFamily="18" charset="0"/>
                        </a:rPr>
                        <a:t>CH</a:t>
                      </a:r>
                      <a:r>
                        <a:rPr lang="es-MX" sz="1800" b="1" baseline="-25000">
                          <a:solidFill>
                            <a:srgbClr val="000000"/>
                          </a:solidFill>
                          <a:effectLst/>
                          <a:latin typeface="Arial" panose="020B0604020202020204" pitchFamily="34" charset="0"/>
                          <a:ea typeface="Times New Roman" panose="02020603050405020304" pitchFamily="18" charset="0"/>
                        </a:rPr>
                        <a:t>3</a:t>
                      </a:r>
                      <a:r>
                        <a:rPr lang="es-MX" sz="1800" b="1">
                          <a:solidFill>
                            <a:srgbClr val="000000"/>
                          </a:solidFill>
                          <a:effectLst/>
                          <a:latin typeface="Arial" panose="020B0604020202020204" pitchFamily="34" charset="0"/>
                          <a:ea typeface="Times New Roman" panose="02020603050405020304" pitchFamily="18" charset="0"/>
                        </a:rPr>
                        <a:t>(CH</a:t>
                      </a:r>
                      <a:r>
                        <a:rPr lang="es-MX" sz="1800" b="1" baseline="-25000">
                          <a:solidFill>
                            <a:srgbClr val="000000"/>
                          </a:solidFill>
                          <a:effectLst/>
                          <a:latin typeface="Arial" panose="020B0604020202020204" pitchFamily="34" charset="0"/>
                          <a:ea typeface="Times New Roman" panose="02020603050405020304" pitchFamily="18" charset="0"/>
                        </a:rPr>
                        <a:t>2</a:t>
                      </a:r>
                      <a:r>
                        <a:rPr lang="es-MX" sz="1800" b="1">
                          <a:solidFill>
                            <a:srgbClr val="000000"/>
                          </a:solidFill>
                          <a:effectLst/>
                          <a:latin typeface="Arial" panose="020B0604020202020204" pitchFamily="34" charset="0"/>
                          <a:ea typeface="Times New Roman" panose="02020603050405020304" pitchFamily="18" charset="0"/>
                        </a:rPr>
                        <a:t>)</a:t>
                      </a:r>
                      <a:r>
                        <a:rPr lang="es-MX" sz="1800" b="1" baseline="-25000">
                          <a:solidFill>
                            <a:srgbClr val="000000"/>
                          </a:solidFill>
                          <a:effectLst/>
                          <a:latin typeface="Arial" panose="020B0604020202020204" pitchFamily="34" charset="0"/>
                          <a:ea typeface="Times New Roman" panose="02020603050405020304" pitchFamily="18" charset="0"/>
                        </a:rPr>
                        <a:t>16</a:t>
                      </a:r>
                      <a:r>
                        <a:rPr lang="es-MX" sz="1800" b="1">
                          <a:solidFill>
                            <a:srgbClr val="000000"/>
                          </a:solidFill>
                          <a:effectLst/>
                          <a:latin typeface="Arial" panose="020B0604020202020204" pitchFamily="34" charset="0"/>
                          <a:ea typeface="Times New Roman" panose="02020603050405020304" pitchFamily="18" charset="0"/>
                        </a:rPr>
                        <a:t>CO</a:t>
                      </a:r>
                      <a:r>
                        <a:rPr lang="es-MX" sz="1800" b="1" baseline="-25000">
                          <a:solidFill>
                            <a:srgbClr val="000000"/>
                          </a:solidFill>
                          <a:effectLst/>
                          <a:latin typeface="Arial" panose="020B0604020202020204" pitchFamily="34" charset="0"/>
                          <a:ea typeface="Times New Roman" panose="02020603050405020304" pitchFamily="18" charset="0"/>
                        </a:rPr>
                        <a:t>2</a:t>
                      </a:r>
                      <a:r>
                        <a:rPr lang="es-MX" sz="1800" b="1">
                          <a:solidFill>
                            <a:srgbClr val="000000"/>
                          </a:solidFill>
                          <a:effectLst/>
                          <a:latin typeface="Arial" panose="020B0604020202020204" pitchFamily="34" charset="0"/>
                          <a:ea typeface="Times New Roman" panose="02020603050405020304" pitchFamily="18" charset="0"/>
                        </a:rPr>
                        <a:t>H </a:t>
                      </a:r>
                      <a:endParaRPr lang="es-MX" sz="1800" b="1">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a:solidFill>
                            <a:srgbClr val="000000"/>
                          </a:solidFill>
                          <a:effectLst/>
                          <a:latin typeface="Arial" panose="020B0604020202020204" pitchFamily="34" charset="0"/>
                          <a:ea typeface="Times New Roman" panose="02020603050405020304" pitchFamily="18" charset="0"/>
                        </a:rPr>
                        <a:t>Ácido esteárico</a:t>
                      </a:r>
                      <a:endParaRPr lang="es-MX" sz="1800" b="1">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rPr>
                        <a:t>69 </a:t>
                      </a:r>
                      <a:r>
                        <a:rPr lang="es-MX" sz="1800" b="1" dirty="0" err="1">
                          <a:solidFill>
                            <a:srgbClr val="000000"/>
                          </a:solidFill>
                          <a:effectLst/>
                          <a:latin typeface="Arial" panose="020B0604020202020204" pitchFamily="34" charset="0"/>
                          <a:ea typeface="Times New Roman" panose="02020603050405020304" pitchFamily="18" charset="0"/>
                        </a:rPr>
                        <a:t>ºC</a:t>
                      </a:r>
                      <a:endParaRPr lang="es-MX" sz="18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0">
                <a:tc>
                  <a:txBody>
                    <a:bodyPr/>
                    <a:lstStyle/>
                    <a:p>
                      <a:pPr marL="152400" marR="152400" algn="ctr">
                        <a:lnSpc>
                          <a:spcPct val="150000"/>
                        </a:lnSpc>
                        <a:spcAft>
                          <a:spcPts val="0"/>
                        </a:spcAft>
                      </a:pPr>
                      <a:r>
                        <a:rPr lang="es-MX" sz="1800" b="1">
                          <a:solidFill>
                            <a:srgbClr val="000000"/>
                          </a:solidFill>
                          <a:effectLst/>
                          <a:latin typeface="Arial" panose="020B0604020202020204" pitchFamily="34" charset="0"/>
                          <a:ea typeface="Times New Roman" panose="02020603050405020304" pitchFamily="18" charset="0"/>
                        </a:rPr>
                        <a:t>CH</a:t>
                      </a:r>
                      <a:r>
                        <a:rPr lang="es-MX" sz="1800" b="1" baseline="-25000">
                          <a:solidFill>
                            <a:srgbClr val="000000"/>
                          </a:solidFill>
                          <a:effectLst/>
                          <a:latin typeface="Arial" panose="020B0604020202020204" pitchFamily="34" charset="0"/>
                          <a:ea typeface="Times New Roman" panose="02020603050405020304" pitchFamily="18" charset="0"/>
                        </a:rPr>
                        <a:t>3</a:t>
                      </a:r>
                      <a:r>
                        <a:rPr lang="es-MX" sz="1800" b="1">
                          <a:solidFill>
                            <a:srgbClr val="000000"/>
                          </a:solidFill>
                          <a:effectLst/>
                          <a:latin typeface="Arial" panose="020B0604020202020204" pitchFamily="34" charset="0"/>
                          <a:ea typeface="Times New Roman" panose="02020603050405020304" pitchFamily="18" charset="0"/>
                        </a:rPr>
                        <a:t>(CH</a:t>
                      </a:r>
                      <a:r>
                        <a:rPr lang="es-MX" sz="1800" b="1" baseline="-25000">
                          <a:solidFill>
                            <a:srgbClr val="000000"/>
                          </a:solidFill>
                          <a:effectLst/>
                          <a:latin typeface="Arial" panose="020B0604020202020204" pitchFamily="34" charset="0"/>
                          <a:ea typeface="Times New Roman" panose="02020603050405020304" pitchFamily="18" charset="0"/>
                        </a:rPr>
                        <a:t>2</a:t>
                      </a:r>
                      <a:r>
                        <a:rPr lang="es-MX" sz="1800" b="1">
                          <a:solidFill>
                            <a:srgbClr val="000000"/>
                          </a:solidFill>
                          <a:effectLst/>
                          <a:latin typeface="Arial" panose="020B0604020202020204" pitchFamily="34" charset="0"/>
                          <a:ea typeface="Times New Roman" panose="02020603050405020304" pitchFamily="18" charset="0"/>
                        </a:rPr>
                        <a:t>)</a:t>
                      </a:r>
                      <a:r>
                        <a:rPr lang="es-MX" sz="1800" b="1" baseline="-25000">
                          <a:solidFill>
                            <a:srgbClr val="000000"/>
                          </a:solidFill>
                          <a:effectLst/>
                          <a:latin typeface="Arial" panose="020B0604020202020204" pitchFamily="34" charset="0"/>
                          <a:ea typeface="Times New Roman" panose="02020603050405020304" pitchFamily="18" charset="0"/>
                        </a:rPr>
                        <a:t>18</a:t>
                      </a:r>
                      <a:r>
                        <a:rPr lang="es-MX" sz="1800" b="1">
                          <a:solidFill>
                            <a:srgbClr val="000000"/>
                          </a:solidFill>
                          <a:effectLst/>
                          <a:latin typeface="Arial" panose="020B0604020202020204" pitchFamily="34" charset="0"/>
                          <a:ea typeface="Times New Roman" panose="02020603050405020304" pitchFamily="18" charset="0"/>
                        </a:rPr>
                        <a:t>CO</a:t>
                      </a:r>
                      <a:r>
                        <a:rPr lang="es-MX" sz="1800" b="1" baseline="-25000">
                          <a:solidFill>
                            <a:srgbClr val="000000"/>
                          </a:solidFill>
                          <a:effectLst/>
                          <a:latin typeface="Arial" panose="020B0604020202020204" pitchFamily="34" charset="0"/>
                          <a:ea typeface="Times New Roman" panose="02020603050405020304" pitchFamily="18" charset="0"/>
                        </a:rPr>
                        <a:t>2</a:t>
                      </a:r>
                      <a:r>
                        <a:rPr lang="es-MX" sz="1800" b="1">
                          <a:solidFill>
                            <a:srgbClr val="000000"/>
                          </a:solidFill>
                          <a:effectLst/>
                          <a:latin typeface="Arial" panose="020B0604020202020204" pitchFamily="34" charset="0"/>
                          <a:ea typeface="Times New Roman" panose="02020603050405020304" pitchFamily="18" charset="0"/>
                        </a:rPr>
                        <a:t>H </a:t>
                      </a:r>
                      <a:endParaRPr lang="es-MX" sz="1800" b="1">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a:solidFill>
                            <a:srgbClr val="000000"/>
                          </a:solidFill>
                          <a:effectLst/>
                          <a:latin typeface="Arial" panose="020B0604020202020204" pitchFamily="34" charset="0"/>
                          <a:ea typeface="Times New Roman" panose="02020603050405020304" pitchFamily="18" charset="0"/>
                        </a:rPr>
                        <a:t>Ácido aráquico</a:t>
                      </a:r>
                      <a:endParaRPr lang="es-MX" sz="1800" b="1">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rPr>
                        <a:t>76 </a:t>
                      </a:r>
                      <a:r>
                        <a:rPr lang="es-MX" sz="1800" b="1" dirty="0" err="1">
                          <a:solidFill>
                            <a:srgbClr val="000000"/>
                          </a:solidFill>
                          <a:effectLst/>
                          <a:latin typeface="Arial" panose="020B0604020202020204" pitchFamily="34" charset="0"/>
                          <a:ea typeface="Times New Roman" panose="02020603050405020304" pitchFamily="18" charset="0"/>
                        </a:rPr>
                        <a:t>ºC</a:t>
                      </a:r>
                      <a:endParaRPr lang="es-MX" sz="18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bl>
          </a:graphicData>
        </a:graphic>
      </p:graphicFrame>
    </p:spTree>
    <p:extLst>
      <p:ext uri="{BB962C8B-B14F-4D97-AF65-F5344CB8AC3E}">
        <p14:creationId xmlns:p14="http://schemas.microsoft.com/office/powerpoint/2010/main" val="8743700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3689344" y="448865"/>
            <a:ext cx="3866488"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Ácidos Grasos</a:t>
            </a:r>
          </a:p>
        </p:txBody>
      </p:sp>
      <p:sp>
        <p:nvSpPr>
          <p:cNvPr id="8" name="Subtitle 2"/>
          <p:cNvSpPr txBox="1">
            <a:spLocks/>
          </p:cNvSpPr>
          <p:nvPr/>
        </p:nvSpPr>
        <p:spPr>
          <a:xfrm>
            <a:off x="517357" y="1977833"/>
            <a:ext cx="10864517" cy="4025925"/>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graphicFrame>
        <p:nvGraphicFramePr>
          <p:cNvPr id="5" name="Tabla 4"/>
          <p:cNvGraphicFramePr>
            <a:graphicFrameLocks noGrp="1"/>
          </p:cNvGraphicFramePr>
          <p:nvPr>
            <p:extLst/>
          </p:nvPr>
        </p:nvGraphicFramePr>
        <p:xfrm>
          <a:off x="757988" y="2124368"/>
          <a:ext cx="10407317" cy="3725653"/>
        </p:xfrm>
        <a:graphic>
          <a:graphicData uri="http://schemas.openxmlformats.org/drawingml/2006/table">
            <a:tbl>
              <a:tblPr/>
              <a:tblGrid>
                <a:gridCol w="5763128"/>
                <a:gridCol w="2198576"/>
                <a:gridCol w="2445613"/>
              </a:tblGrid>
              <a:tr h="0">
                <a:tc gridSpan="3">
                  <a:txBody>
                    <a:bodyPr/>
                    <a:lstStyle/>
                    <a:p>
                      <a:pPr algn="ctr">
                        <a:spcAft>
                          <a:spcPts val="0"/>
                        </a:spcAft>
                      </a:pPr>
                      <a:r>
                        <a:rPr lang="es-ES" sz="2000" b="1" i="0" cap="small" dirty="0">
                          <a:solidFill>
                            <a:srgbClr val="000000"/>
                          </a:solidFill>
                          <a:effectLst/>
                          <a:latin typeface="Arial" panose="020B0604020202020204" pitchFamily="34" charset="0"/>
                          <a:cs typeface="Arial" panose="020B0604020202020204" pitchFamily="34" charset="0"/>
                        </a:rPr>
                        <a:t>Ácidos Grasos Insaturados</a:t>
                      </a:r>
                      <a:endParaRPr lang="es-MX" sz="2000" b="1" i="0" dirty="0">
                        <a:effectLst/>
                        <a:latin typeface="Arial" panose="020B06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hMerge="1">
                  <a:txBody>
                    <a:bodyPr/>
                    <a:lstStyle/>
                    <a:p>
                      <a:endParaRPr lang="es-MX"/>
                    </a:p>
                  </a:txBody>
                  <a:tcPr/>
                </a:tc>
                <a:tc hMerge="1">
                  <a:txBody>
                    <a:bodyPr/>
                    <a:lstStyle/>
                    <a:p>
                      <a:endParaRPr lang="es-MX"/>
                    </a:p>
                  </a:txBody>
                  <a:tcPr/>
                </a:tc>
              </a:tr>
              <a:tr h="0">
                <a:tc>
                  <a:txBody>
                    <a:bodyPr/>
                    <a:lstStyle/>
                    <a:p>
                      <a:pPr marL="152400" marR="152400" algn="ctr">
                        <a:lnSpc>
                          <a:spcPct val="150000"/>
                        </a:lnSpc>
                        <a:spcAft>
                          <a:spcPts val="1200"/>
                        </a:spcAft>
                      </a:pPr>
                      <a:r>
                        <a:rPr lang="es-MX"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Fórmula</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1200"/>
                        </a:spcAft>
                      </a:pPr>
                      <a:r>
                        <a:rPr lang="es-MX"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Nombre Común</a:t>
                      </a:r>
                      <a:endParaRPr lang="es-MX" sz="1800" b="1">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1200"/>
                        </a:spcAft>
                      </a:pPr>
                      <a:r>
                        <a:rPr lang="es-MX"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Punto de Fusión</a:t>
                      </a:r>
                      <a:endParaRPr lang="es-MX" sz="1800" b="1">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494773">
                <a:tc>
                  <a:txBody>
                    <a:bodyPr/>
                    <a:lstStyle/>
                    <a:p>
                      <a:pPr marL="152400" marR="152400" algn="ctr">
                        <a:lnSpc>
                          <a:spcPct val="150000"/>
                        </a:lnSpc>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CH=CH(CH</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H</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Ácido palmítico</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 ºC</a:t>
                      </a:r>
                      <a:endParaRPr lang="es-MX" sz="1800" b="1">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457200">
                <a:tc>
                  <a:txBody>
                    <a:bodyPr/>
                    <a:lstStyle/>
                    <a:p>
                      <a:pPr marL="152400" marR="152400" algn="ctr">
                        <a:lnSpc>
                          <a:spcPct val="150000"/>
                        </a:lnSpc>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CH=CH(CH</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H</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Ácido </a:t>
                      </a:r>
                      <a:r>
                        <a:rPr lang="es-MX"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oléico</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13 ºC</a:t>
                      </a:r>
                      <a:endParaRPr lang="es-MX" sz="1800" b="1">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409074">
                <a:tc>
                  <a:txBody>
                    <a:bodyPr/>
                    <a:lstStyle/>
                    <a:p>
                      <a:pPr marL="152400" marR="152400" algn="ctr">
                        <a:lnSpc>
                          <a:spcPct val="150000"/>
                        </a:lnSpc>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CH=CHCH</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CH=CH(CH</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a:t>
                      </a:r>
                      <a:r>
                        <a:rPr lang="en-US" sz="1800" b="1" baseline="-25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H</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Ácido </a:t>
                      </a:r>
                      <a:r>
                        <a:rPr lang="es-MX"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linólico</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 </a:t>
                      </a:r>
                      <a:r>
                        <a:rPr lang="es-MX"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ºC</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0">
                <a:tc>
                  <a:txBody>
                    <a:bodyPr/>
                    <a:lstStyle/>
                    <a:p>
                      <a:pPr marL="152400" marR="152400" algn="ctr">
                        <a:lnSpc>
                          <a:spcPct val="150000"/>
                        </a:lnSpc>
                        <a:spcAft>
                          <a:spcPts val="0"/>
                        </a:spcAft>
                      </a:pP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CH=CHCH</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CH=CHCH</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CH=CH(CH</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CO</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H</a:t>
                      </a:r>
                      <a:endParaRPr lang="es-MX" sz="1800" b="1">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Ácido </a:t>
                      </a:r>
                      <a:r>
                        <a:rPr lang="es-MX"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linolénico</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 </a:t>
                      </a:r>
                      <a:r>
                        <a:rPr lang="es-MX"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ºC</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577657">
                <a:tc>
                  <a:txBody>
                    <a:bodyPr/>
                    <a:lstStyle/>
                    <a:p>
                      <a:pPr marL="152400" marR="152400" algn="ctr">
                        <a:lnSpc>
                          <a:spcPct val="150000"/>
                        </a:lnSpc>
                        <a:spcAft>
                          <a:spcPts val="0"/>
                        </a:spcAft>
                      </a:pP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(CH=CHCH</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CO</a:t>
                      </a:r>
                      <a:r>
                        <a:rPr lang="en-US" sz="1800" b="1" baseline="-25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n-US"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H </a:t>
                      </a:r>
                      <a:endParaRPr lang="es-MX" sz="1800" b="1">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Ácido araquidónico</a:t>
                      </a:r>
                      <a:endParaRPr lang="es-MX" sz="1800" b="1">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152400" marR="152400" algn="ctr">
                        <a:lnSpc>
                          <a:spcPct val="150000"/>
                        </a:lnSpc>
                        <a:spcAft>
                          <a:spcPts val="0"/>
                        </a:spcAft>
                      </a:pPr>
                      <a:r>
                        <a:rPr lang="es-MX"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-49 </a:t>
                      </a:r>
                      <a:r>
                        <a:rPr lang="es-MX"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ºC</a:t>
                      </a:r>
                      <a:endParaRPr lang="es-MX"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bl>
          </a:graphicData>
        </a:graphic>
      </p:graphicFrame>
    </p:spTree>
    <p:extLst>
      <p:ext uri="{BB962C8B-B14F-4D97-AF65-F5344CB8AC3E}">
        <p14:creationId xmlns:p14="http://schemas.microsoft.com/office/powerpoint/2010/main" val="24195457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422084" y="1558458"/>
            <a:ext cx="9298051" cy="653072"/>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Los siguientes compuestos son ejemplos de otros ácidos carboxílicos que se encuentran en forma natural:</a:t>
            </a:r>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3689344" y="448865"/>
            <a:ext cx="3866488"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Ácidos Grasos</a:t>
            </a:r>
          </a:p>
        </p:txBody>
      </p:sp>
      <p:sp>
        <p:nvSpPr>
          <p:cNvPr id="8" name="Subtitle 2"/>
          <p:cNvSpPr txBox="1">
            <a:spLocks/>
          </p:cNvSpPr>
          <p:nvPr/>
        </p:nvSpPr>
        <p:spPr>
          <a:xfrm>
            <a:off x="1128882" y="2674793"/>
            <a:ext cx="10060486" cy="3207778"/>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graphicFrame>
        <p:nvGraphicFramePr>
          <p:cNvPr id="12" name="Objeto 11"/>
          <p:cNvGraphicFramePr>
            <a:graphicFrameLocks noChangeAspect="1"/>
          </p:cNvGraphicFramePr>
          <p:nvPr>
            <p:extLst/>
          </p:nvPr>
        </p:nvGraphicFramePr>
        <p:xfrm>
          <a:off x="1289737" y="2923500"/>
          <a:ext cx="9734548" cy="2710363"/>
        </p:xfrm>
        <a:graphic>
          <a:graphicData uri="http://schemas.openxmlformats.org/presentationml/2006/ole">
            <mc:AlternateContent xmlns:mc="http://schemas.openxmlformats.org/markup-compatibility/2006">
              <mc:Choice xmlns:v="urn:schemas-microsoft-com:vml" Requires="v">
                <p:oleObj spid="_x0000_s62510" name="Documento" r:id="rId4" imgW="5975236" imgH="1663820" progId="Word.Document.12">
                  <p:embed/>
                </p:oleObj>
              </mc:Choice>
              <mc:Fallback>
                <p:oleObj name="Documento" r:id="rId4" imgW="5975236" imgH="1663820" progId="Word.Document.12">
                  <p:embed/>
                  <p:pic>
                    <p:nvPicPr>
                      <p:cNvPr id="0" name=""/>
                      <p:cNvPicPr/>
                      <p:nvPr/>
                    </p:nvPicPr>
                    <p:blipFill>
                      <a:blip r:embed="rId5"/>
                      <a:stretch>
                        <a:fillRect/>
                      </a:stretch>
                    </p:blipFill>
                    <p:spPr>
                      <a:xfrm>
                        <a:off x="1289737" y="2923500"/>
                        <a:ext cx="9734548" cy="2710363"/>
                      </a:xfrm>
                      <a:prstGeom prst="rect">
                        <a:avLst/>
                      </a:prstGeom>
                      <a:solidFill>
                        <a:schemeClr val="accent5">
                          <a:lumMod val="20000"/>
                          <a:lumOff val="80000"/>
                        </a:schemeClr>
                      </a:solidFill>
                    </p:spPr>
                  </p:pic>
                </p:oleObj>
              </mc:Fallback>
            </mc:AlternateContent>
          </a:graphicData>
        </a:graphic>
      </p:graphicFrame>
    </p:spTree>
    <p:extLst>
      <p:ext uri="{BB962C8B-B14F-4D97-AF65-F5344CB8AC3E}">
        <p14:creationId xmlns:p14="http://schemas.microsoft.com/office/powerpoint/2010/main" val="7644368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148716" y="1343903"/>
            <a:ext cx="9875569" cy="496865"/>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ácidos carboxílicos ramificados</a:t>
            </a:r>
            <a:endParaRPr kumimoji="0" lang="en-US" sz="20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653064" y="446413"/>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8" name="Subtitle 2"/>
          <p:cNvSpPr txBox="1">
            <a:spLocks/>
          </p:cNvSpPr>
          <p:nvPr/>
        </p:nvSpPr>
        <p:spPr>
          <a:xfrm>
            <a:off x="1056257" y="2345645"/>
            <a:ext cx="10060486" cy="650218"/>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1. Observa </a:t>
            </a:r>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la estructura y trata de encontrar la cadena continua más larga de átomos de carbono que contenga </a:t>
            </a:r>
            <a:r>
              <a:rPr lang="es-MX" sz="1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el </a:t>
            </a:r>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grupo carboxilo. </a:t>
            </a:r>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3015575" y="3403297"/>
            <a:ext cx="6585625" cy="3137722"/>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3" name="Objeto 2"/>
          <p:cNvGraphicFramePr>
            <a:graphicFrameLocks noChangeAspect="1"/>
          </p:cNvGraphicFramePr>
          <p:nvPr>
            <p:extLst/>
          </p:nvPr>
        </p:nvGraphicFramePr>
        <p:xfrm>
          <a:off x="3190403" y="3527250"/>
          <a:ext cx="6222593" cy="2889815"/>
        </p:xfrm>
        <a:graphic>
          <a:graphicData uri="http://schemas.openxmlformats.org/presentationml/2006/ole">
            <mc:AlternateContent xmlns:mc="http://schemas.openxmlformats.org/markup-compatibility/2006">
              <mc:Choice xmlns:v="urn:schemas-microsoft-com:vml" Requires="v">
                <p:oleObj spid="_x0000_s63534" name="ChemSketch" r:id="rId3" imgW="2776728" imgH="1301496" progId="ACD.ChemSketch.20">
                  <p:embed/>
                </p:oleObj>
              </mc:Choice>
              <mc:Fallback>
                <p:oleObj name="ChemSketch" r:id="rId3" imgW="2776728" imgH="1301496"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0403" y="3527250"/>
                        <a:ext cx="6222593" cy="2889815"/>
                      </a:xfrm>
                      <a:prstGeom prst="rect">
                        <a:avLst/>
                      </a:prstGeom>
                      <a:noFill/>
                    </p:spPr>
                  </p:pic>
                </p:oleObj>
              </mc:Fallback>
            </mc:AlternateContent>
          </a:graphicData>
        </a:graphic>
      </p:graphicFrame>
    </p:spTree>
    <p:extLst>
      <p:ext uri="{BB962C8B-B14F-4D97-AF65-F5344CB8AC3E}">
        <p14:creationId xmlns:p14="http://schemas.microsoft.com/office/powerpoint/2010/main" val="27644124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148716" y="1343903"/>
            <a:ext cx="9875569" cy="496865"/>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ácidos carboxílicos ramificados</a:t>
            </a:r>
            <a:endParaRPr kumimoji="0" lang="en-US" sz="20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1056257" y="2345645"/>
            <a:ext cx="10060486" cy="650218"/>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2. </a:t>
            </a:r>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Marca la cadena seleccionada para que te puedas guiar al determinar su nombre</a:t>
            </a:r>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365870" y="3318298"/>
            <a:ext cx="6585625" cy="3137722"/>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 name="Objeto 9"/>
          <p:cNvGraphicFramePr>
            <a:graphicFrameLocks noChangeAspect="1"/>
          </p:cNvGraphicFramePr>
          <p:nvPr>
            <p:extLst/>
          </p:nvPr>
        </p:nvGraphicFramePr>
        <p:xfrm>
          <a:off x="2574056" y="3494563"/>
          <a:ext cx="6208998" cy="2883501"/>
        </p:xfrm>
        <a:graphic>
          <a:graphicData uri="http://schemas.openxmlformats.org/presentationml/2006/ole">
            <mc:AlternateContent xmlns:mc="http://schemas.openxmlformats.org/markup-compatibility/2006">
              <mc:Choice xmlns:v="urn:schemas-microsoft-com:vml" Requires="v">
                <p:oleObj spid="_x0000_s64558" name="ChemSketch" r:id="rId3" imgW="2782824" imgH="1301496" progId="ACD.ChemSketch.20">
                  <p:embed/>
                </p:oleObj>
              </mc:Choice>
              <mc:Fallback>
                <p:oleObj name="ChemSketch" r:id="rId3" imgW="2782824" imgH="1301496"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4056" y="3494563"/>
                        <a:ext cx="6208998" cy="2883501"/>
                      </a:xfrm>
                      <a:prstGeom prst="rect">
                        <a:avLst/>
                      </a:prstGeom>
                      <a:noFill/>
                    </p:spPr>
                  </p:pic>
                </p:oleObj>
              </mc:Fallback>
            </mc:AlternateContent>
          </a:graphicData>
        </a:graphic>
      </p:graphicFrame>
      <p:sp>
        <p:nvSpPr>
          <p:cNvPr id="11" name="Rectangle 2"/>
          <p:cNvSpPr>
            <a:spLocks noChangeArrowheads="1"/>
          </p:cNvSpPr>
          <p:nvPr/>
        </p:nvSpPr>
        <p:spPr bwMode="auto">
          <a:xfrm>
            <a:off x="653064" y="446413"/>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6419769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148716" y="1343903"/>
            <a:ext cx="9875569" cy="496865"/>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ácidos carboxílicos ramificados</a:t>
            </a:r>
            <a:endParaRPr kumimoji="0" lang="en-US" sz="20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1056257" y="2345645"/>
            <a:ext cx="10060486" cy="650218"/>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3</a:t>
            </a:r>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 Numérala asignando el número 1 al carbono del grupo carboxilo. Recuerda que el – OH no se numera.</a:t>
            </a:r>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365870" y="3318298"/>
            <a:ext cx="6585625" cy="3137722"/>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 name="Objeto 10"/>
          <p:cNvGraphicFramePr>
            <a:graphicFrameLocks noChangeAspect="1"/>
          </p:cNvGraphicFramePr>
          <p:nvPr>
            <p:extLst/>
          </p:nvPr>
        </p:nvGraphicFramePr>
        <p:xfrm>
          <a:off x="2530940" y="3434614"/>
          <a:ext cx="6255484" cy="2905089"/>
        </p:xfrm>
        <a:graphic>
          <a:graphicData uri="http://schemas.openxmlformats.org/presentationml/2006/ole">
            <mc:AlternateContent xmlns:mc="http://schemas.openxmlformats.org/markup-compatibility/2006">
              <mc:Choice xmlns:v="urn:schemas-microsoft-com:vml" Requires="v">
                <p:oleObj spid="_x0000_s65582" name="ChemSketch" r:id="rId3" imgW="2782824" imgH="1301496" progId="ACD.ChemSketch.20">
                  <p:embed/>
                </p:oleObj>
              </mc:Choice>
              <mc:Fallback>
                <p:oleObj name="ChemSketch" r:id="rId3" imgW="2782824" imgH="1301496"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0940" y="3434614"/>
                        <a:ext cx="6255484" cy="2905089"/>
                      </a:xfrm>
                      <a:prstGeom prst="rect">
                        <a:avLst/>
                      </a:prstGeom>
                      <a:noFill/>
                    </p:spPr>
                  </p:pic>
                </p:oleObj>
              </mc:Fallback>
            </mc:AlternateContent>
          </a:graphicData>
        </a:graphic>
      </p:graphicFrame>
      <p:sp>
        <p:nvSpPr>
          <p:cNvPr id="12" name="Rectangle 2"/>
          <p:cNvSpPr>
            <a:spLocks noChangeArrowheads="1"/>
          </p:cNvSpPr>
          <p:nvPr/>
        </p:nvSpPr>
        <p:spPr bwMode="auto">
          <a:xfrm>
            <a:off x="653064" y="446413"/>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6716638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056256" y="997003"/>
            <a:ext cx="9875569" cy="496865"/>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ácidos carboxílicos ramificados</a:t>
            </a:r>
            <a:endParaRPr kumimoji="0" lang="en-US" sz="20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963797" y="1644022"/>
            <a:ext cx="10060486" cy="493808"/>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4</a:t>
            </a:r>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 Identifica y nombra </a:t>
            </a:r>
            <a:r>
              <a:rPr lang="es-MX" sz="1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los radicales que están ramificados a la cadena principal.</a:t>
            </a:r>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269616" y="2388444"/>
            <a:ext cx="7716593" cy="424375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4"/>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4" name="Objeto 13"/>
          <p:cNvGraphicFramePr>
            <a:graphicFrameLocks noChangeAspect="1"/>
          </p:cNvGraphicFramePr>
          <p:nvPr>
            <p:extLst/>
          </p:nvPr>
        </p:nvGraphicFramePr>
        <p:xfrm>
          <a:off x="2370137" y="2469791"/>
          <a:ext cx="7451725" cy="4032250"/>
        </p:xfrm>
        <a:graphic>
          <a:graphicData uri="http://schemas.openxmlformats.org/presentationml/2006/ole">
            <mc:AlternateContent xmlns:mc="http://schemas.openxmlformats.org/markup-compatibility/2006">
              <mc:Choice xmlns:v="urn:schemas-microsoft-com:vml" Requires="v">
                <p:oleObj spid="_x0000_s66606" name="ChemSketch" r:id="rId3" imgW="3555000" imgH="2792520" progId="ACD.ChemSketch.20">
                  <p:embed/>
                </p:oleObj>
              </mc:Choice>
              <mc:Fallback>
                <p:oleObj name="ChemSketch" r:id="rId3" imgW="3555000" imgH="2792520" progId="ACD.ChemSketch.20">
                  <p:embed/>
                  <p:pic>
                    <p:nvPicPr>
                      <p:cNvPr id="0" name=""/>
                      <p:cNvPicPr>
                        <a:picLocks noChangeAspect="1" noChangeArrowheads="1"/>
                      </p:cNvPicPr>
                      <p:nvPr/>
                    </p:nvPicPr>
                    <p:blipFill>
                      <a:blip r:embed="rId4"/>
                      <a:srcRect/>
                      <a:stretch>
                        <a:fillRect/>
                      </a:stretch>
                    </p:blipFill>
                    <p:spPr bwMode="auto">
                      <a:xfrm>
                        <a:off x="2370137" y="2469791"/>
                        <a:ext cx="7451725" cy="4032250"/>
                      </a:xfrm>
                      <a:prstGeom prst="rect">
                        <a:avLst/>
                      </a:prstGeom>
                      <a:noFill/>
                    </p:spPr>
                  </p:pic>
                </p:oleObj>
              </mc:Fallback>
            </mc:AlternateContent>
          </a:graphicData>
        </a:graphic>
      </p:graphicFrame>
      <p:sp>
        <p:nvSpPr>
          <p:cNvPr id="15" name="Rectangle 2"/>
          <p:cNvSpPr>
            <a:spLocks noChangeArrowheads="1"/>
          </p:cNvSpPr>
          <p:nvPr/>
        </p:nvSpPr>
        <p:spPr bwMode="auto">
          <a:xfrm>
            <a:off x="808429" y="220518"/>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5493870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368968" y="1229199"/>
            <a:ext cx="3810305" cy="4822685"/>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i="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5. </a:t>
            </a:r>
            <a:r>
              <a:rPr lang="es-MX" sz="1800" b="1" i="1" dirty="0">
                <a:solidFill>
                  <a:srgbClr val="943634"/>
                </a:solidFill>
                <a:latin typeface="Arial" panose="020B0604020202020204" pitchFamily="34" charset="0"/>
                <a:ea typeface="Times New Roman" panose="02020603050405020304" pitchFamily="18" charset="0"/>
              </a:rPr>
              <a:t>Escribe primero la palabra ácido y luego el nombre del compuesto ordenando alfabéticamente todas las cadenas laterales, utiliza los prefijos apropiados para grupos iguales y siempre usa un número por cada uno de ellos (número localizador).  </a:t>
            </a:r>
            <a:endParaRPr lang="es-MX" sz="1800" dirty="0">
              <a:latin typeface="Times New Roman" panose="02020603050405020304" pitchFamily="18" charset="0"/>
              <a:ea typeface="Times New Roman" panose="02020603050405020304" pitchFamily="18" charset="0"/>
            </a:endParaRPr>
          </a:p>
          <a:p>
            <a:pPr>
              <a:spcAft>
                <a:spcPts val="0"/>
              </a:spcAft>
            </a:pPr>
            <a:r>
              <a:rPr lang="es-MX" sz="1800" b="1" dirty="0">
                <a:solidFill>
                  <a:srgbClr val="00B050"/>
                </a:solidFill>
                <a:latin typeface="Arial" panose="020B0604020202020204" pitchFamily="34" charset="0"/>
                <a:ea typeface="Times New Roman" panose="02020603050405020304" pitchFamily="18" charset="0"/>
              </a:rPr>
              <a:t>Ácido</a:t>
            </a:r>
            <a:r>
              <a:rPr lang="es-MX" sz="1800" dirty="0">
                <a:latin typeface="Arial" panose="020B0604020202020204" pitchFamily="34" charset="0"/>
                <a:ea typeface="Times New Roman" panose="02020603050405020304" pitchFamily="18" charset="0"/>
              </a:rPr>
              <a:t> </a:t>
            </a:r>
            <a:r>
              <a:rPr lang="es-MX" sz="1800" dirty="0">
                <a:solidFill>
                  <a:schemeClr val="tx1"/>
                </a:solidFill>
                <a:latin typeface="Arial" panose="020B0604020202020204" pitchFamily="34" charset="0"/>
                <a:ea typeface="Times New Roman" panose="02020603050405020304" pitchFamily="18" charset="0"/>
              </a:rPr>
              <a:t>2-</a:t>
            </a:r>
            <a:r>
              <a:rPr lang="es-MX" sz="1800" b="1" i="1" dirty="0">
                <a:solidFill>
                  <a:srgbClr val="E36C0A"/>
                </a:solidFill>
                <a:latin typeface="Arial" panose="020B0604020202020204" pitchFamily="34" charset="0"/>
                <a:ea typeface="Times New Roman" panose="02020603050405020304" pitchFamily="18" charset="0"/>
              </a:rPr>
              <a:t>etil</a:t>
            </a:r>
            <a:r>
              <a:rPr lang="es-MX" sz="1800" dirty="0">
                <a:solidFill>
                  <a:schemeClr val="tx1"/>
                </a:solidFill>
                <a:latin typeface="Arial" panose="020B0604020202020204" pitchFamily="34" charset="0"/>
                <a:ea typeface="Times New Roman" panose="02020603050405020304" pitchFamily="18" charset="0"/>
              </a:rPr>
              <a:t>-7-sec</a:t>
            </a:r>
            <a:r>
              <a:rPr lang="es-MX" sz="1800" b="1" i="1" dirty="0">
                <a:solidFill>
                  <a:srgbClr val="E36C0A"/>
                </a:solidFill>
                <a:latin typeface="Arial" panose="020B0604020202020204" pitchFamily="34" charset="0"/>
                <a:ea typeface="Times New Roman" panose="02020603050405020304" pitchFamily="18" charset="0"/>
              </a:rPr>
              <a:t>butil</a:t>
            </a:r>
            <a:r>
              <a:rPr lang="es-MX" sz="1800" dirty="0">
                <a:solidFill>
                  <a:schemeClr val="tx1"/>
                </a:solidFill>
                <a:latin typeface="Arial" panose="020B0604020202020204" pitchFamily="34" charset="0"/>
                <a:ea typeface="Times New Roman" panose="02020603050405020304" pitchFamily="18" charset="0"/>
              </a:rPr>
              <a:t>-3,6-di</a:t>
            </a:r>
            <a:r>
              <a:rPr lang="es-MX" sz="1800" b="1" i="1" dirty="0">
                <a:solidFill>
                  <a:srgbClr val="E36C0A"/>
                </a:solidFill>
                <a:latin typeface="Arial" panose="020B0604020202020204" pitchFamily="34" charset="0"/>
                <a:ea typeface="Times New Roman" panose="02020603050405020304" pitchFamily="18" charset="0"/>
              </a:rPr>
              <a:t>isopropil</a:t>
            </a:r>
            <a:r>
              <a:rPr lang="es-MX" sz="1800" dirty="0">
                <a:solidFill>
                  <a:schemeClr val="tx1"/>
                </a:solidFill>
                <a:latin typeface="Arial" panose="020B0604020202020204" pitchFamily="34" charset="0"/>
                <a:ea typeface="Times New Roman" panose="02020603050405020304" pitchFamily="18" charset="0"/>
              </a:rPr>
              <a:t>-11-</a:t>
            </a:r>
            <a:r>
              <a:rPr lang="es-MX" sz="1800" b="1" i="1" dirty="0">
                <a:solidFill>
                  <a:srgbClr val="E36C0A"/>
                </a:solidFill>
                <a:latin typeface="Arial" panose="020B0604020202020204" pitchFamily="34" charset="0"/>
                <a:ea typeface="Times New Roman" panose="02020603050405020304" pitchFamily="18" charset="0"/>
              </a:rPr>
              <a:t>metil</a:t>
            </a:r>
            <a:r>
              <a:rPr lang="es-MX" sz="1800" b="1" dirty="0">
                <a:solidFill>
                  <a:srgbClr val="00B050"/>
                </a:solidFill>
                <a:latin typeface="Arial" panose="020B0604020202020204" pitchFamily="34" charset="0"/>
                <a:ea typeface="Times New Roman" panose="02020603050405020304" pitchFamily="18" charset="0"/>
              </a:rPr>
              <a:t>dodecanoico</a:t>
            </a:r>
            <a:endParaRPr lang="es-MX" sz="1800" dirty="0">
              <a:latin typeface="Times New Roman" panose="02020603050405020304" pitchFamily="18" charset="0"/>
              <a:ea typeface="Times New Roman" panose="02020603050405020304" pitchFamily="18" charset="0"/>
            </a:endParaRPr>
          </a:p>
          <a:p>
            <a:pPr algn="just">
              <a:spcAft>
                <a:spcPts val="0"/>
              </a:spcAft>
            </a:pPr>
            <a:r>
              <a:rPr lang="es-MX" sz="1800" b="1" i="1" dirty="0">
                <a:solidFill>
                  <a:srgbClr val="943634"/>
                </a:solidFill>
                <a:latin typeface="Arial" panose="020B0604020202020204" pitchFamily="34" charset="0"/>
                <a:ea typeface="Times New Roman" panose="02020603050405020304" pitchFamily="18" charset="0"/>
              </a:rPr>
              <a:t> </a:t>
            </a:r>
            <a:r>
              <a:rPr lang="es-MX" sz="1800" b="1" i="1" dirty="0" smtClean="0">
                <a:solidFill>
                  <a:srgbClr val="403152"/>
                </a:solidFill>
                <a:latin typeface="Arial" panose="020B0604020202020204" pitchFamily="34" charset="0"/>
                <a:ea typeface="Times New Roman" panose="02020603050405020304" pitchFamily="18" charset="0"/>
              </a:rPr>
              <a:t>Siempre </a:t>
            </a:r>
            <a:r>
              <a:rPr lang="es-MX" sz="1800" b="1" i="1" dirty="0">
                <a:solidFill>
                  <a:srgbClr val="403152"/>
                </a:solidFill>
                <a:latin typeface="Arial" panose="020B0604020202020204" pitchFamily="34" charset="0"/>
                <a:ea typeface="Times New Roman" panose="02020603050405020304" pitchFamily="18" charset="0"/>
              </a:rPr>
              <a:t>escribe al final el nombre de la cadena principal, el cual es igual </a:t>
            </a:r>
            <a:r>
              <a:rPr lang="es-MX" sz="1800" b="1" i="1" dirty="0" smtClean="0">
                <a:solidFill>
                  <a:srgbClr val="403152"/>
                </a:solidFill>
                <a:latin typeface="Arial" panose="020B0604020202020204" pitchFamily="34" charset="0"/>
                <a:ea typeface="Times New Roman" panose="02020603050405020304" pitchFamily="18" charset="0"/>
              </a:rPr>
              <a:t>al del alcano con el mismo número de </a:t>
            </a:r>
            <a:r>
              <a:rPr lang="es-MX" sz="1800" b="1" i="1" dirty="0">
                <a:solidFill>
                  <a:srgbClr val="403152"/>
                </a:solidFill>
                <a:latin typeface="Arial" panose="020B0604020202020204" pitchFamily="34" charset="0"/>
                <a:ea typeface="Times New Roman" panose="02020603050405020304" pitchFamily="18" charset="0"/>
              </a:rPr>
              <a:t>átomos de </a:t>
            </a:r>
            <a:r>
              <a:rPr lang="es-MX" sz="1800" b="1" i="1" dirty="0" smtClean="0">
                <a:solidFill>
                  <a:srgbClr val="403152"/>
                </a:solidFill>
                <a:latin typeface="Arial" panose="020B0604020202020204" pitchFamily="34" charset="0"/>
                <a:ea typeface="Times New Roman" panose="02020603050405020304" pitchFamily="18" charset="0"/>
              </a:rPr>
              <a:t>carbono, adiciona la terminación </a:t>
            </a:r>
            <a:r>
              <a:rPr lang="es-MX" sz="1800" b="1" i="1" dirty="0" err="1" smtClean="0">
                <a:solidFill>
                  <a:srgbClr val="00B050"/>
                </a:solidFill>
                <a:latin typeface="Arial" panose="020B0604020202020204" pitchFamily="34" charset="0"/>
                <a:ea typeface="Times New Roman" panose="02020603050405020304" pitchFamily="18" charset="0"/>
              </a:rPr>
              <a:t>ico</a:t>
            </a:r>
            <a:r>
              <a:rPr lang="es-MX" sz="1800" b="1" i="1" dirty="0" smtClean="0">
                <a:solidFill>
                  <a:srgbClr val="00B050"/>
                </a:solidFill>
                <a:latin typeface="Arial" panose="020B0604020202020204" pitchFamily="34" charset="0"/>
                <a:ea typeface="Times New Roman" panose="02020603050405020304" pitchFamily="18" charset="0"/>
              </a:rPr>
              <a:t>.</a:t>
            </a:r>
            <a:endParaRPr kumimoji="0" lang="en-US" sz="1800" b="0" i="1" u="none" strike="noStrike" kern="120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4669918" y="1052790"/>
            <a:ext cx="7000714" cy="5335829"/>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4"/>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2" name="Objeto 11"/>
          <p:cNvGraphicFramePr>
            <a:graphicFrameLocks noChangeAspect="1"/>
          </p:cNvGraphicFramePr>
          <p:nvPr>
            <p:extLst/>
          </p:nvPr>
        </p:nvGraphicFramePr>
        <p:xfrm>
          <a:off x="4979319" y="1335356"/>
          <a:ext cx="6294271" cy="4895544"/>
        </p:xfrm>
        <a:graphic>
          <a:graphicData uri="http://schemas.openxmlformats.org/presentationml/2006/ole">
            <mc:AlternateContent xmlns:mc="http://schemas.openxmlformats.org/markup-compatibility/2006">
              <mc:Choice xmlns:v="urn:schemas-microsoft-com:vml" Requires="v">
                <p:oleObj spid="_x0000_s67630" name="ChemSketch" r:id="rId3" imgW="3133344" imgH="2465832" progId="ACD.ChemSketch.20">
                  <p:embed/>
                </p:oleObj>
              </mc:Choice>
              <mc:Fallback>
                <p:oleObj name="ChemSketch" r:id="rId3" imgW="3133344" imgH="2465832"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9319" y="1335356"/>
                        <a:ext cx="6294271" cy="4895544"/>
                      </a:xfrm>
                      <a:prstGeom prst="rect">
                        <a:avLst/>
                      </a:prstGeom>
                      <a:noFill/>
                    </p:spPr>
                  </p:pic>
                </p:oleObj>
              </mc:Fallback>
            </mc:AlternateContent>
          </a:graphicData>
        </a:graphic>
      </p:graphicFrame>
      <p:sp>
        <p:nvSpPr>
          <p:cNvPr id="15" name="Rectangle 2"/>
          <p:cNvSpPr>
            <a:spLocks noChangeArrowheads="1"/>
          </p:cNvSpPr>
          <p:nvPr/>
        </p:nvSpPr>
        <p:spPr bwMode="auto">
          <a:xfrm>
            <a:off x="725254" y="215234"/>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8654697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76820" y="328655"/>
            <a:ext cx="11285621" cy="523220"/>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2800" b="1" kern="0" noProof="0" dirty="0" smtClean="0">
                <a:solidFill>
                  <a:schemeClr val="tx1"/>
                </a:solidFill>
                <a:latin typeface="Arial" panose="020B0604020202020204" pitchFamily="34" charset="0"/>
                <a:cs typeface="Arial" panose="020B0604020202020204" pitchFamily="34" charset="0"/>
              </a:rPr>
              <a:t>En la siguiente imagen se muestran distintos grupos funcionales</a:t>
            </a:r>
            <a:endParaRPr kumimoji="0" lang="es-ES" altLang="es-MX" sz="28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5" name="Rectangle 2"/>
          <p:cNvSpPr>
            <a:spLocks noChangeArrowheads="1"/>
          </p:cNvSpPr>
          <p:nvPr/>
        </p:nvSpPr>
        <p:spPr bwMode="auto">
          <a:xfrm>
            <a:off x="400884" y="4860758"/>
            <a:ext cx="1921212" cy="1721137"/>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spcBef>
                <a:spcPct val="20000"/>
              </a:spcBef>
              <a:buFont typeface="Arial" pitchFamily="34" charset="0"/>
              <a:buNone/>
            </a:pPr>
            <a:r>
              <a:rPr lang="es-MX" altLang="es-MX" sz="2200" dirty="0" smtClean="0">
                <a:solidFill>
                  <a:srgbClr val="0000FF"/>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A Cetona</a:t>
            </a:r>
          </a:p>
          <a:p>
            <a:pPr>
              <a:spcBef>
                <a:spcPct val="20000"/>
              </a:spcBef>
              <a:buFont typeface="Arial" pitchFamily="34" charset="0"/>
              <a:buNone/>
            </a:pPr>
            <a:r>
              <a:rPr lang="es-MX" altLang="es-MX" sz="2200" dirty="0" smtClean="0">
                <a:solidFill>
                  <a:srgbClr val="0000FF"/>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B Éster</a:t>
            </a:r>
          </a:p>
          <a:p>
            <a:pPr>
              <a:spcBef>
                <a:spcPct val="20000"/>
              </a:spcBef>
              <a:buFont typeface="Arial" pitchFamily="34" charset="0"/>
              <a:buNone/>
            </a:pPr>
            <a:r>
              <a:rPr lang="es-MX" altLang="es-MX" sz="2200" dirty="0" smtClean="0">
                <a:solidFill>
                  <a:srgbClr val="0000FF"/>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C Alcohol</a:t>
            </a:r>
          </a:p>
          <a:p>
            <a:pPr>
              <a:spcBef>
                <a:spcPct val="20000"/>
              </a:spcBef>
              <a:buFont typeface="Arial" pitchFamily="34" charset="0"/>
              <a:buNone/>
            </a:pPr>
            <a:r>
              <a:rPr lang="es-MX" altLang="es-MX" sz="2200" dirty="0" smtClean="0">
                <a:solidFill>
                  <a:srgbClr val="0000FF"/>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D Amina</a:t>
            </a:r>
            <a:endParaRPr lang="es-MX" altLang="es-MX" sz="2200" dirty="0">
              <a:solidFill>
                <a:srgbClr val="0000FF"/>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graphicFrame>
        <p:nvGraphicFramePr>
          <p:cNvPr id="10" name="Objeto 9"/>
          <p:cNvGraphicFramePr>
            <a:graphicFrameLocks noChangeAspect="1"/>
          </p:cNvGraphicFramePr>
          <p:nvPr>
            <p:extLst>
              <p:ext uri="{D42A27DB-BD31-4B8C-83A1-F6EECF244321}">
                <p14:modId xmlns:p14="http://schemas.microsoft.com/office/powerpoint/2010/main" val="932501611"/>
              </p:ext>
            </p:extLst>
          </p:nvPr>
        </p:nvGraphicFramePr>
        <p:xfrm>
          <a:off x="1975014" y="1011370"/>
          <a:ext cx="8089232" cy="4364772"/>
        </p:xfrm>
        <a:graphic>
          <a:graphicData uri="http://schemas.openxmlformats.org/presentationml/2006/ole">
            <mc:AlternateContent xmlns:mc="http://schemas.openxmlformats.org/markup-compatibility/2006">
              <mc:Choice xmlns:v="urn:schemas-microsoft-com:vml" Requires="v">
                <p:oleObj spid="_x0000_s130072" name="ChemSketch" r:id="rId3" imgW="5056920" imgH="2727720" progId="ACD.ChemSketch.20">
                  <p:embed/>
                </p:oleObj>
              </mc:Choice>
              <mc:Fallback>
                <p:oleObj name="ChemSketch" r:id="rId3" imgW="5056920" imgH="2727720" progId="ACD.ChemSketch.20">
                  <p:embed/>
                  <p:pic>
                    <p:nvPicPr>
                      <p:cNvPr id="0" name="Object 1"/>
                      <p:cNvPicPr>
                        <a:picLocks noChangeAspect="1" noChangeArrowheads="1"/>
                      </p:cNvPicPr>
                      <p:nvPr/>
                    </p:nvPicPr>
                    <p:blipFill>
                      <a:blip r:embed="rId4"/>
                      <a:srcRect/>
                      <a:stretch>
                        <a:fillRect/>
                      </a:stretch>
                    </p:blipFill>
                    <p:spPr bwMode="auto">
                      <a:xfrm>
                        <a:off x="1975014" y="1011370"/>
                        <a:ext cx="8089232" cy="4364772"/>
                      </a:xfrm>
                      <a:prstGeom prst="rect">
                        <a:avLst/>
                      </a:prstGeom>
                      <a:noFill/>
                    </p:spPr>
                  </p:pic>
                </p:oleObj>
              </mc:Fallback>
            </mc:AlternateContent>
          </a:graphicData>
        </a:graphic>
      </p:graphicFrame>
      <p:sp>
        <p:nvSpPr>
          <p:cNvPr id="11" name="Rectangle 2"/>
          <p:cNvSpPr>
            <a:spLocks noChangeArrowheads="1"/>
          </p:cNvSpPr>
          <p:nvPr/>
        </p:nvSpPr>
        <p:spPr bwMode="auto">
          <a:xfrm>
            <a:off x="4944810" y="4860758"/>
            <a:ext cx="1921212" cy="1721137"/>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spcBef>
                <a:spcPct val="20000"/>
              </a:spcBef>
              <a:buFont typeface="Arial" pitchFamily="34" charset="0"/>
              <a:buNone/>
            </a:pPr>
            <a:r>
              <a:rPr lang="es-MX" altLang="es-MX" sz="2200" dirty="0" smtClean="0">
                <a:solidFill>
                  <a:srgbClr val="0000FF"/>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E Alquino</a:t>
            </a:r>
          </a:p>
          <a:p>
            <a:pPr>
              <a:spcBef>
                <a:spcPct val="20000"/>
              </a:spcBef>
              <a:buFont typeface="Arial" pitchFamily="34" charset="0"/>
              <a:buNone/>
            </a:pPr>
            <a:r>
              <a:rPr lang="es-MX" altLang="es-MX" sz="2200" dirty="0" smtClean="0">
                <a:solidFill>
                  <a:srgbClr val="0000FF"/>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F Amida</a:t>
            </a:r>
          </a:p>
          <a:p>
            <a:pPr>
              <a:spcBef>
                <a:spcPct val="20000"/>
              </a:spcBef>
              <a:buFont typeface="Arial" pitchFamily="34" charset="0"/>
              <a:buNone/>
            </a:pPr>
            <a:r>
              <a:rPr lang="es-MX" altLang="es-MX" sz="2200" dirty="0" smtClean="0">
                <a:solidFill>
                  <a:srgbClr val="0000FF"/>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G Éter</a:t>
            </a:r>
          </a:p>
          <a:p>
            <a:pPr>
              <a:spcBef>
                <a:spcPct val="20000"/>
              </a:spcBef>
              <a:buFont typeface="Arial" pitchFamily="34" charset="0"/>
              <a:buNone/>
            </a:pPr>
            <a:r>
              <a:rPr lang="es-MX" altLang="es-MX" sz="2200" dirty="0" smtClean="0">
                <a:solidFill>
                  <a:srgbClr val="0000FF"/>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H Alqueno</a:t>
            </a:r>
            <a:endParaRPr lang="es-MX" altLang="es-MX" sz="2200" dirty="0">
              <a:solidFill>
                <a:srgbClr val="0000FF"/>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
        <p:nvSpPr>
          <p:cNvPr id="12" name="Rectangle 2"/>
          <p:cNvSpPr>
            <a:spLocks noChangeArrowheads="1"/>
          </p:cNvSpPr>
          <p:nvPr/>
        </p:nvSpPr>
        <p:spPr bwMode="auto">
          <a:xfrm>
            <a:off x="9865726" y="5125762"/>
            <a:ext cx="1921212" cy="1191127"/>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spcBef>
                <a:spcPct val="20000"/>
              </a:spcBef>
              <a:buFont typeface="Arial" pitchFamily="34" charset="0"/>
              <a:buNone/>
            </a:pPr>
            <a:r>
              <a:rPr lang="es-MX" altLang="es-MX" sz="2200" dirty="0" smtClean="0">
                <a:solidFill>
                  <a:srgbClr val="0000FF"/>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I Aldehído</a:t>
            </a:r>
          </a:p>
          <a:p>
            <a:pPr>
              <a:spcBef>
                <a:spcPct val="20000"/>
              </a:spcBef>
              <a:buFont typeface="Arial" pitchFamily="34" charset="0"/>
              <a:buNone/>
            </a:pPr>
            <a:r>
              <a:rPr lang="es-MX" altLang="es-MX" sz="2200" dirty="0" smtClean="0">
                <a:solidFill>
                  <a:srgbClr val="0000FF"/>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J Ácido carboxílico</a:t>
            </a:r>
            <a:endParaRPr lang="es-MX" altLang="es-MX" sz="2200" dirty="0">
              <a:solidFill>
                <a:srgbClr val="0000FF"/>
              </a:solidFill>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spTree>
    <p:extLst>
      <p:ext uri="{BB962C8B-B14F-4D97-AF65-F5344CB8AC3E}">
        <p14:creationId xmlns:p14="http://schemas.microsoft.com/office/powerpoint/2010/main" val="26281355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148716" y="1298874"/>
            <a:ext cx="9875569" cy="689434"/>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Procedimiento para representar la fórmula estructural de ácidos carboxílicos ramificados</a:t>
            </a:r>
            <a:endParaRPr kumimoji="0" lang="en-US" sz="20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503847" y="2450094"/>
            <a:ext cx="11165305" cy="1639257"/>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Aft>
                <a:spcPts val="0"/>
              </a:spcAft>
            </a:pPr>
            <a:r>
              <a:rPr lang="es-MX" sz="2800" b="1" dirty="0" smtClean="0">
                <a:solidFill>
                  <a:srgbClr val="00B050"/>
                </a:solidFill>
                <a:latin typeface="Arial" panose="020B0604020202020204" pitchFamily="34" charset="0"/>
                <a:ea typeface="Times New Roman" panose="02020603050405020304" pitchFamily="18" charset="0"/>
              </a:rPr>
              <a:t>Ácido </a:t>
            </a:r>
            <a:r>
              <a:rPr lang="es-MX" sz="2800" dirty="0" smtClean="0">
                <a:solidFill>
                  <a:schemeClr val="tx1"/>
                </a:solidFill>
                <a:latin typeface="Arial" panose="020B0604020202020204" pitchFamily="34" charset="0"/>
                <a:ea typeface="Times New Roman" panose="02020603050405020304" pitchFamily="18" charset="0"/>
              </a:rPr>
              <a:t>7-sec</a:t>
            </a:r>
            <a:r>
              <a:rPr lang="es-MX" sz="2800" b="1" dirty="0" smtClean="0">
                <a:solidFill>
                  <a:srgbClr val="E36C0A"/>
                </a:solidFill>
                <a:latin typeface="Arial" panose="020B0604020202020204" pitchFamily="34" charset="0"/>
                <a:ea typeface="Times New Roman" panose="02020603050405020304" pitchFamily="18" charset="0"/>
              </a:rPr>
              <a:t>butil</a:t>
            </a:r>
            <a:r>
              <a:rPr lang="es-MX" sz="2800" dirty="0" smtClean="0">
                <a:latin typeface="Arial" panose="020B0604020202020204" pitchFamily="34" charset="0"/>
                <a:ea typeface="Times New Roman" panose="02020603050405020304" pitchFamily="18" charset="0"/>
              </a:rPr>
              <a:t> </a:t>
            </a:r>
            <a:r>
              <a:rPr lang="es-MX" sz="2800" dirty="0">
                <a:solidFill>
                  <a:schemeClr val="tx1"/>
                </a:solidFill>
                <a:latin typeface="Arial" panose="020B0604020202020204" pitchFamily="34" charset="0"/>
                <a:ea typeface="Times New Roman" panose="02020603050405020304" pitchFamily="18" charset="0"/>
              </a:rPr>
              <a:t>-</a:t>
            </a:r>
            <a:r>
              <a:rPr lang="es-MX" sz="2800" dirty="0" smtClean="0">
                <a:solidFill>
                  <a:schemeClr val="tx1"/>
                </a:solidFill>
                <a:latin typeface="Arial" panose="020B0604020202020204" pitchFamily="34" charset="0"/>
                <a:ea typeface="Times New Roman" panose="02020603050405020304" pitchFamily="18" charset="0"/>
              </a:rPr>
              <a:t>2-</a:t>
            </a:r>
            <a:r>
              <a:rPr lang="es-MX" sz="2800" b="1" dirty="0" smtClean="0">
                <a:solidFill>
                  <a:srgbClr val="E36C0A"/>
                </a:solidFill>
                <a:latin typeface="Arial" panose="020B0604020202020204" pitchFamily="34" charset="0"/>
                <a:ea typeface="Times New Roman" panose="02020603050405020304" pitchFamily="18" charset="0"/>
              </a:rPr>
              <a:t>etil</a:t>
            </a:r>
            <a:r>
              <a:rPr lang="es-MX" sz="2800" dirty="0" smtClean="0">
                <a:solidFill>
                  <a:schemeClr val="tx1"/>
                </a:solidFill>
                <a:latin typeface="Arial" panose="020B0604020202020204" pitchFamily="34" charset="0"/>
                <a:ea typeface="Times New Roman" panose="02020603050405020304" pitchFamily="18" charset="0"/>
              </a:rPr>
              <a:t>-3,6-di</a:t>
            </a:r>
            <a:r>
              <a:rPr lang="es-MX" sz="2800" b="1" dirty="0" smtClean="0">
                <a:solidFill>
                  <a:srgbClr val="E36C0A"/>
                </a:solidFill>
                <a:latin typeface="Arial" panose="020B0604020202020204" pitchFamily="34" charset="0"/>
                <a:ea typeface="Times New Roman" panose="02020603050405020304" pitchFamily="18" charset="0"/>
              </a:rPr>
              <a:t>isopropil</a:t>
            </a:r>
            <a:r>
              <a:rPr lang="es-MX" sz="2800" dirty="0" smtClean="0">
                <a:solidFill>
                  <a:schemeClr val="tx1"/>
                </a:solidFill>
                <a:latin typeface="Arial" panose="020B0604020202020204" pitchFamily="34" charset="0"/>
                <a:ea typeface="Times New Roman" panose="02020603050405020304" pitchFamily="18" charset="0"/>
              </a:rPr>
              <a:t>-10,11-di</a:t>
            </a:r>
            <a:r>
              <a:rPr lang="es-MX" sz="2800" b="1" dirty="0" smtClean="0">
                <a:solidFill>
                  <a:srgbClr val="E36C0A"/>
                </a:solidFill>
                <a:latin typeface="Arial" panose="020B0604020202020204" pitchFamily="34" charset="0"/>
                <a:ea typeface="Times New Roman" panose="02020603050405020304" pitchFamily="18" charset="0"/>
              </a:rPr>
              <a:t>metil</a:t>
            </a:r>
            <a:r>
              <a:rPr lang="es-MX" sz="2800" b="1" dirty="0" smtClean="0">
                <a:solidFill>
                  <a:srgbClr val="00B050"/>
                </a:solidFill>
                <a:latin typeface="Arial" panose="020B0604020202020204" pitchFamily="34" charset="0"/>
                <a:ea typeface="Times New Roman" panose="02020603050405020304" pitchFamily="18" charset="0"/>
              </a:rPr>
              <a:t>dodecanoico</a:t>
            </a:r>
            <a:endParaRPr lang="es-MX" sz="2800" dirty="0">
              <a:latin typeface="Times New Roman" panose="02020603050405020304" pitchFamily="18" charset="0"/>
              <a:ea typeface="Times New Roman" panose="02020603050405020304" pitchFamily="18" charset="0"/>
            </a:endParaRPr>
          </a:p>
          <a:p>
            <a:pPr algn="just">
              <a:spcAft>
                <a:spcPts val="0"/>
              </a:spcAft>
            </a:pPr>
            <a:r>
              <a:rPr lang="es-MX" sz="1800" b="1" dirty="0">
                <a:solidFill>
                  <a:srgbClr val="943634"/>
                </a:solidFill>
                <a:latin typeface="Arial" panose="020B0604020202020204" pitchFamily="34" charset="0"/>
                <a:ea typeface="Times New Roman" panose="02020603050405020304" pitchFamily="18" charset="0"/>
              </a:rPr>
              <a:t> </a:t>
            </a:r>
            <a:endParaRPr lang="es-MX" sz="2800" dirty="0">
              <a:latin typeface="Times New Roman" panose="02020603050405020304" pitchFamily="18" charset="0"/>
              <a:ea typeface="Times New Roman" panose="02020603050405020304" pitchFamily="18" charset="0"/>
            </a:endParaRPr>
          </a:p>
          <a:p>
            <a:pPr algn="just"/>
            <a:r>
              <a:rPr lang="es-MX" sz="2200" b="1" dirty="0">
                <a:solidFill>
                  <a:srgbClr val="943634"/>
                </a:solidFill>
                <a:latin typeface="Arial" panose="020B0604020202020204" pitchFamily="34" charset="0"/>
                <a:ea typeface="Times New Roman" panose="02020603050405020304" pitchFamily="18" charset="0"/>
              </a:rPr>
              <a:t>Observa el </a:t>
            </a:r>
            <a:r>
              <a:rPr lang="es-MX" sz="2200" b="1" dirty="0">
                <a:solidFill>
                  <a:srgbClr val="00B050"/>
                </a:solidFill>
                <a:latin typeface="Arial" panose="020B0604020202020204" pitchFamily="34" charset="0"/>
                <a:ea typeface="Times New Roman" panose="02020603050405020304" pitchFamily="18" charset="0"/>
              </a:rPr>
              <a:t>nombre final del compuesto</a:t>
            </a:r>
            <a:r>
              <a:rPr lang="es-MX" sz="2200" b="1" dirty="0">
                <a:solidFill>
                  <a:srgbClr val="943634"/>
                </a:solidFill>
                <a:latin typeface="Arial" panose="020B0604020202020204" pitchFamily="34" charset="0"/>
                <a:ea typeface="Times New Roman" panose="02020603050405020304" pitchFamily="18" charset="0"/>
              </a:rPr>
              <a:t> y representa la cantidad de átomos de </a:t>
            </a:r>
            <a:r>
              <a:rPr lang="es-MX" sz="2200" b="1" dirty="0" smtClean="0">
                <a:solidFill>
                  <a:srgbClr val="943634"/>
                </a:solidFill>
                <a:latin typeface="Arial" panose="020B0604020202020204" pitchFamily="34" charset="0"/>
                <a:ea typeface="Times New Roman" panose="02020603050405020304" pitchFamily="18" charset="0"/>
              </a:rPr>
              <a:t>carbono, en este caso </a:t>
            </a:r>
            <a:r>
              <a:rPr lang="es-MX" sz="2200" b="1" dirty="0" smtClean="0">
                <a:solidFill>
                  <a:schemeClr val="tx1"/>
                </a:solidFill>
                <a:latin typeface="Arial" panose="020B0604020202020204" pitchFamily="34" charset="0"/>
                <a:ea typeface="Times New Roman" panose="02020603050405020304" pitchFamily="18" charset="0"/>
              </a:rPr>
              <a:t>12</a:t>
            </a:r>
            <a:endParaRPr kumimoji="0" lang="en-US" sz="22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041358" y="4551137"/>
            <a:ext cx="8398042" cy="974559"/>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5" name="Rectangle 2"/>
          <p:cNvSpPr>
            <a:spLocks noChangeArrowheads="1"/>
          </p:cNvSpPr>
          <p:nvPr/>
        </p:nvSpPr>
        <p:spPr bwMode="auto">
          <a:xfrm>
            <a:off x="809475" y="487536"/>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16"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7" name="Objeto 16"/>
          <p:cNvGraphicFramePr>
            <a:graphicFrameLocks noChangeAspect="1"/>
          </p:cNvGraphicFramePr>
          <p:nvPr>
            <p:extLst/>
          </p:nvPr>
        </p:nvGraphicFramePr>
        <p:xfrm>
          <a:off x="2177538" y="4675021"/>
          <a:ext cx="8125681" cy="708952"/>
        </p:xfrm>
        <a:graphic>
          <a:graphicData uri="http://schemas.openxmlformats.org/presentationml/2006/ole">
            <mc:AlternateContent xmlns:mc="http://schemas.openxmlformats.org/markup-compatibility/2006">
              <mc:Choice xmlns:v="urn:schemas-microsoft-com:vml" Requires="v">
                <p:oleObj spid="_x0000_s68654" name="ChemSketch" r:id="rId3" imgW="2796988" imgH="247426" progId="ACD.ChemSketch.20">
                  <p:embed/>
                </p:oleObj>
              </mc:Choice>
              <mc:Fallback>
                <p:oleObj name="ChemSketch" r:id="rId3" imgW="2796988" imgH="247426"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7538" y="4675021"/>
                        <a:ext cx="8125681" cy="708952"/>
                      </a:xfrm>
                      <a:prstGeom prst="rect">
                        <a:avLst/>
                      </a:prstGeom>
                      <a:noFill/>
                    </p:spPr>
                  </p:pic>
                </p:oleObj>
              </mc:Fallback>
            </mc:AlternateContent>
          </a:graphicData>
        </a:graphic>
      </p:graphicFrame>
    </p:spTree>
    <p:extLst>
      <p:ext uri="{BB962C8B-B14F-4D97-AF65-F5344CB8AC3E}">
        <p14:creationId xmlns:p14="http://schemas.microsoft.com/office/powerpoint/2010/main" val="39746228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158215" y="1476143"/>
            <a:ext cx="9875569" cy="689434"/>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Procedimiento para representar la fórmula estructural de ácidos carboxílicos ramificados</a:t>
            </a:r>
            <a:endParaRPr kumimoji="0" lang="en-US" sz="20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1424791" y="2836814"/>
            <a:ext cx="9050269" cy="701070"/>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dirty="0" smtClean="0">
                <a:solidFill>
                  <a:srgbClr val="943634"/>
                </a:solidFill>
                <a:latin typeface="Arial" panose="020B0604020202020204" pitchFamily="34" charset="0"/>
                <a:ea typeface="Times New Roman" panose="02020603050405020304" pitchFamily="18" charset="0"/>
              </a:rPr>
              <a:t>1. Numera </a:t>
            </a:r>
            <a:r>
              <a:rPr lang="es-MX" sz="1800" b="1" dirty="0">
                <a:solidFill>
                  <a:srgbClr val="943634"/>
                </a:solidFill>
                <a:latin typeface="Arial" panose="020B0604020202020204" pitchFamily="34" charset="0"/>
                <a:ea typeface="Times New Roman" panose="02020603050405020304" pitchFamily="18" charset="0"/>
              </a:rPr>
              <a:t>la cadena comenzando por cualquier extremo y adiciona el </a:t>
            </a:r>
            <a:r>
              <a:rPr lang="es-MX" sz="1800" b="1" dirty="0">
                <a:solidFill>
                  <a:srgbClr val="00B050"/>
                </a:solidFill>
                <a:latin typeface="Arial" panose="020B0604020202020204" pitchFamily="34" charset="0"/>
                <a:ea typeface="Times New Roman" panose="02020603050405020304" pitchFamily="18" charset="0"/>
              </a:rPr>
              <a:t>grupo Carboxilo</a:t>
            </a:r>
            <a:r>
              <a:rPr lang="es-MX" sz="1800" b="1" dirty="0">
                <a:solidFill>
                  <a:srgbClr val="943634"/>
                </a:solidFill>
                <a:latin typeface="Arial" panose="020B0604020202020204" pitchFamily="34" charset="0"/>
                <a:ea typeface="Times New Roman" panose="02020603050405020304" pitchFamily="18" charset="0"/>
              </a:rPr>
              <a:t> en el Carbono </a:t>
            </a:r>
            <a:r>
              <a:rPr lang="es-MX" sz="1800" b="1" dirty="0" smtClean="0">
                <a:solidFill>
                  <a:srgbClr val="FF0000"/>
                </a:solidFill>
                <a:latin typeface="Arial" panose="020B0604020202020204" pitchFamily="34" charset="0"/>
                <a:ea typeface="Times New Roman" panose="02020603050405020304" pitchFamily="18" charset="0"/>
              </a:rPr>
              <a:t>1</a:t>
            </a:r>
            <a:endParaRPr kumimoji="0" lang="en-US" sz="1800" b="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1937084" y="3862137"/>
            <a:ext cx="8398042" cy="2273968"/>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4" name="Objeto 13"/>
          <p:cNvGraphicFramePr>
            <a:graphicFrameLocks noChangeAspect="1"/>
          </p:cNvGraphicFramePr>
          <p:nvPr>
            <p:extLst/>
          </p:nvPr>
        </p:nvGraphicFramePr>
        <p:xfrm>
          <a:off x="2102441" y="3965315"/>
          <a:ext cx="7987114" cy="2009337"/>
        </p:xfrm>
        <a:graphic>
          <a:graphicData uri="http://schemas.openxmlformats.org/presentationml/2006/ole">
            <mc:AlternateContent xmlns:mc="http://schemas.openxmlformats.org/markup-compatibility/2006">
              <mc:Choice xmlns:v="urn:schemas-microsoft-com:vml" Requires="v">
                <p:oleObj spid="_x0000_s69678" name="ChemSketch" r:id="rId3" imgW="2979868" imgH="763793" progId="ACD.ChemSketch.20">
                  <p:embed/>
                </p:oleObj>
              </mc:Choice>
              <mc:Fallback>
                <p:oleObj name="ChemSketch" r:id="rId3" imgW="2979868" imgH="763793"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2441" y="3965315"/>
                        <a:ext cx="7987114" cy="2009337"/>
                      </a:xfrm>
                      <a:prstGeom prst="rect">
                        <a:avLst/>
                      </a:prstGeom>
                      <a:noFill/>
                    </p:spPr>
                  </p:pic>
                </p:oleObj>
              </mc:Fallback>
            </mc:AlternateContent>
          </a:graphicData>
        </a:graphic>
      </p:graphicFrame>
      <p:sp>
        <p:nvSpPr>
          <p:cNvPr id="15" name="Rectangle 2"/>
          <p:cNvSpPr>
            <a:spLocks noChangeArrowheads="1"/>
          </p:cNvSpPr>
          <p:nvPr/>
        </p:nvSpPr>
        <p:spPr bwMode="auto">
          <a:xfrm>
            <a:off x="653064" y="446413"/>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1259898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158215" y="1476143"/>
            <a:ext cx="9875569" cy="689434"/>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Procedimiento para representar la fórmula estructural de ácidos carboxílicos ramificados</a:t>
            </a:r>
            <a:endParaRPr kumimoji="0" lang="en-US" sz="20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2783489" y="2657283"/>
            <a:ext cx="5878377" cy="521278"/>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000" b="1" dirty="0" smtClean="0">
                <a:solidFill>
                  <a:srgbClr val="943634"/>
                </a:solidFill>
                <a:latin typeface="Arial" panose="020B0604020202020204" pitchFamily="34" charset="0"/>
                <a:ea typeface="Times New Roman" panose="02020603050405020304" pitchFamily="18" charset="0"/>
              </a:rPr>
              <a:t>2. </a:t>
            </a:r>
            <a:r>
              <a:rPr lang="es-MX" sz="2000" b="1" dirty="0">
                <a:solidFill>
                  <a:srgbClr val="943634"/>
                </a:solidFill>
                <a:latin typeface="Arial" panose="020B0604020202020204" pitchFamily="34" charset="0"/>
                <a:ea typeface="Times New Roman" panose="02020603050405020304" pitchFamily="18" charset="0"/>
              </a:rPr>
              <a:t>Adiciona el grupo </a:t>
            </a:r>
            <a:r>
              <a:rPr lang="es-MX" sz="2000" b="1" dirty="0" err="1">
                <a:solidFill>
                  <a:schemeClr val="tx1"/>
                </a:solidFill>
                <a:latin typeface="Arial" panose="020B0604020202020204" pitchFamily="34" charset="0"/>
                <a:ea typeface="Times New Roman" panose="02020603050405020304" pitchFamily="18" charset="0"/>
              </a:rPr>
              <a:t>sec</a:t>
            </a:r>
            <a:r>
              <a:rPr lang="es-MX" sz="2000" b="1" dirty="0" err="1">
                <a:solidFill>
                  <a:srgbClr val="E36C0A"/>
                </a:solidFill>
                <a:latin typeface="Arial" panose="020B0604020202020204" pitchFamily="34" charset="0"/>
                <a:ea typeface="Times New Roman" panose="02020603050405020304" pitchFamily="18" charset="0"/>
              </a:rPr>
              <a:t>butil</a:t>
            </a:r>
            <a:r>
              <a:rPr lang="es-MX" sz="2000" b="1" dirty="0">
                <a:solidFill>
                  <a:srgbClr val="943634"/>
                </a:solidFill>
                <a:latin typeface="Arial" panose="020B0604020202020204" pitchFamily="34" charset="0"/>
                <a:ea typeface="Times New Roman" panose="02020603050405020304" pitchFamily="18" charset="0"/>
              </a:rPr>
              <a:t> en el carbono </a:t>
            </a:r>
            <a:r>
              <a:rPr lang="es-MX" sz="2000" dirty="0" smtClean="0">
                <a:solidFill>
                  <a:srgbClr val="FF0000"/>
                </a:solidFill>
                <a:latin typeface="Arial" panose="020B0604020202020204" pitchFamily="34" charset="0"/>
                <a:ea typeface="Times New Roman" panose="02020603050405020304" pitchFamily="18" charset="0"/>
              </a:rPr>
              <a:t>7</a:t>
            </a:r>
            <a:endParaRPr kumimoji="0" lang="en-US" sz="2000" b="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1672388" y="3602741"/>
            <a:ext cx="8542421" cy="2815389"/>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 name="Objeto 9"/>
          <p:cNvGraphicFramePr>
            <a:graphicFrameLocks noChangeAspect="1"/>
          </p:cNvGraphicFramePr>
          <p:nvPr>
            <p:extLst/>
          </p:nvPr>
        </p:nvGraphicFramePr>
        <p:xfrm>
          <a:off x="1862385" y="3808651"/>
          <a:ext cx="8208046" cy="2345156"/>
        </p:xfrm>
        <a:graphic>
          <a:graphicData uri="http://schemas.openxmlformats.org/presentationml/2006/ole">
            <mc:AlternateContent xmlns:mc="http://schemas.openxmlformats.org/markup-compatibility/2006">
              <mc:Choice xmlns:v="urn:schemas-microsoft-com:vml" Requires="v">
                <p:oleObj spid="_x0000_s70702" name="ChemSketch" r:id="rId3" imgW="3076687" imgH="903642" progId="ACD.ChemSketch.20">
                  <p:embed/>
                </p:oleObj>
              </mc:Choice>
              <mc:Fallback>
                <p:oleObj name="ChemSketch" r:id="rId3" imgW="3076687" imgH="903642"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2385" y="3808651"/>
                        <a:ext cx="8208046" cy="2345156"/>
                      </a:xfrm>
                      <a:prstGeom prst="rect">
                        <a:avLst/>
                      </a:prstGeom>
                      <a:noFill/>
                    </p:spPr>
                  </p:pic>
                </p:oleObj>
              </mc:Fallback>
            </mc:AlternateContent>
          </a:graphicData>
        </a:graphic>
      </p:graphicFrame>
      <p:sp>
        <p:nvSpPr>
          <p:cNvPr id="15" name="Rectangle 2"/>
          <p:cNvSpPr>
            <a:spLocks noChangeArrowheads="1"/>
          </p:cNvSpPr>
          <p:nvPr/>
        </p:nvSpPr>
        <p:spPr bwMode="auto">
          <a:xfrm>
            <a:off x="653064" y="446413"/>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9462202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158215" y="1476143"/>
            <a:ext cx="9875569" cy="689434"/>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Procedimiento para representar la fórmula estructural de ácidos carboxílicos ramificados</a:t>
            </a:r>
            <a:endParaRPr kumimoji="0" lang="en-US" sz="20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2783489" y="2657283"/>
            <a:ext cx="5878377" cy="521278"/>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000" b="1" dirty="0" smtClean="0">
                <a:solidFill>
                  <a:srgbClr val="943634"/>
                </a:solidFill>
                <a:latin typeface="Arial" panose="020B0604020202020204" pitchFamily="34" charset="0"/>
                <a:ea typeface="Times New Roman" panose="02020603050405020304" pitchFamily="18" charset="0"/>
              </a:rPr>
              <a:t>3. </a:t>
            </a:r>
            <a:r>
              <a:rPr lang="es-MX" sz="2000" b="1" dirty="0">
                <a:solidFill>
                  <a:srgbClr val="943634"/>
                </a:solidFill>
                <a:latin typeface="Arial" panose="020B0604020202020204" pitchFamily="34" charset="0"/>
                <a:ea typeface="Times New Roman" panose="02020603050405020304" pitchFamily="18" charset="0"/>
              </a:rPr>
              <a:t>Adiciona el grupo </a:t>
            </a:r>
            <a:r>
              <a:rPr lang="es-MX" sz="2000" b="1" dirty="0" err="1">
                <a:solidFill>
                  <a:srgbClr val="E36C0A"/>
                </a:solidFill>
                <a:latin typeface="Arial" panose="020B0604020202020204" pitchFamily="34" charset="0"/>
                <a:ea typeface="Times New Roman" panose="02020603050405020304" pitchFamily="18" charset="0"/>
              </a:rPr>
              <a:t>etil</a:t>
            </a:r>
            <a:r>
              <a:rPr lang="es-MX" sz="2000" b="1" dirty="0">
                <a:solidFill>
                  <a:srgbClr val="943634"/>
                </a:solidFill>
                <a:latin typeface="Arial" panose="020B0604020202020204" pitchFamily="34" charset="0"/>
                <a:ea typeface="Times New Roman" panose="02020603050405020304" pitchFamily="18" charset="0"/>
              </a:rPr>
              <a:t> en el carbono</a:t>
            </a:r>
            <a:r>
              <a:rPr lang="es-MX" sz="2000" dirty="0">
                <a:latin typeface="Arial" panose="020B0604020202020204" pitchFamily="34" charset="0"/>
                <a:ea typeface="Times New Roman" panose="02020603050405020304" pitchFamily="18" charset="0"/>
              </a:rPr>
              <a:t> </a:t>
            </a:r>
            <a:r>
              <a:rPr lang="es-MX" sz="2000" dirty="0" smtClean="0">
                <a:solidFill>
                  <a:srgbClr val="FF0000"/>
                </a:solidFill>
                <a:latin typeface="Arial" panose="020B0604020202020204" pitchFamily="34" charset="0"/>
                <a:ea typeface="Times New Roman" panose="02020603050405020304" pitchFamily="18" charset="0"/>
              </a:rPr>
              <a:t>2</a:t>
            </a:r>
            <a:endParaRPr kumimoji="0" lang="en-US" sz="2000" b="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1672388" y="3602741"/>
            <a:ext cx="8542421" cy="2815389"/>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4" name="Objeto 13"/>
          <p:cNvGraphicFramePr>
            <a:graphicFrameLocks noChangeAspect="1"/>
          </p:cNvGraphicFramePr>
          <p:nvPr>
            <p:extLst/>
          </p:nvPr>
        </p:nvGraphicFramePr>
        <p:xfrm>
          <a:off x="1807424" y="3711700"/>
          <a:ext cx="8246967" cy="2597470"/>
        </p:xfrm>
        <a:graphic>
          <a:graphicData uri="http://schemas.openxmlformats.org/presentationml/2006/ole">
            <mc:AlternateContent xmlns:mc="http://schemas.openxmlformats.org/markup-compatibility/2006">
              <mc:Choice xmlns:v="urn:schemas-microsoft-com:vml" Requires="v">
                <p:oleObj spid="_x0000_s71726" name="ChemSketch" r:id="rId3" imgW="3571539" imgH="1151068" progId="ACD.ChemSketch.20">
                  <p:embed/>
                </p:oleObj>
              </mc:Choice>
              <mc:Fallback>
                <p:oleObj name="ChemSketch" r:id="rId3" imgW="3571539" imgH="1151068"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7424" y="3711700"/>
                        <a:ext cx="8246967" cy="2597470"/>
                      </a:xfrm>
                      <a:prstGeom prst="rect">
                        <a:avLst/>
                      </a:prstGeom>
                      <a:noFill/>
                    </p:spPr>
                  </p:pic>
                </p:oleObj>
              </mc:Fallback>
            </mc:AlternateContent>
          </a:graphicData>
        </a:graphic>
      </p:graphicFrame>
      <p:sp>
        <p:nvSpPr>
          <p:cNvPr id="15" name="Rectangle 2"/>
          <p:cNvSpPr>
            <a:spLocks noChangeArrowheads="1"/>
          </p:cNvSpPr>
          <p:nvPr/>
        </p:nvSpPr>
        <p:spPr bwMode="auto">
          <a:xfrm>
            <a:off x="653064" y="446413"/>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1630710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158215" y="1476143"/>
            <a:ext cx="9875569" cy="689434"/>
          </a:xfrm>
          <a:prstGeom prst="rect">
            <a:avLst/>
          </a:prstGeom>
          <a:solidFill>
            <a:schemeClr val="accent6">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Procedimiento para representar la fórmula estructural de ácidos carboxílicos ramificados</a:t>
            </a:r>
            <a:endParaRPr kumimoji="0" lang="en-US" sz="20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2783489" y="2657283"/>
            <a:ext cx="6925995" cy="521278"/>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000" b="1" dirty="0" smtClean="0">
                <a:solidFill>
                  <a:srgbClr val="943634"/>
                </a:solidFill>
                <a:latin typeface="Arial" panose="020B0604020202020204" pitchFamily="34" charset="0"/>
                <a:ea typeface="Times New Roman" panose="02020603050405020304" pitchFamily="18" charset="0"/>
              </a:rPr>
              <a:t>4. </a:t>
            </a:r>
            <a:r>
              <a:rPr lang="es-MX" sz="2000" b="1" dirty="0">
                <a:solidFill>
                  <a:srgbClr val="943634"/>
                </a:solidFill>
                <a:latin typeface="Arial" panose="020B0604020202020204" pitchFamily="34" charset="0"/>
                <a:ea typeface="Times New Roman" panose="02020603050405020304" pitchFamily="18" charset="0"/>
              </a:rPr>
              <a:t>Adiciona los grupos </a:t>
            </a:r>
            <a:r>
              <a:rPr lang="es-MX" sz="2000" b="1" dirty="0">
                <a:solidFill>
                  <a:srgbClr val="E36C0A"/>
                </a:solidFill>
                <a:latin typeface="Arial" panose="020B0604020202020204" pitchFamily="34" charset="0"/>
                <a:ea typeface="Times New Roman" panose="02020603050405020304" pitchFamily="18" charset="0"/>
              </a:rPr>
              <a:t>isopropil</a:t>
            </a:r>
            <a:r>
              <a:rPr lang="es-MX" sz="2000" b="1" dirty="0">
                <a:solidFill>
                  <a:srgbClr val="943634"/>
                </a:solidFill>
                <a:latin typeface="Arial" panose="020B0604020202020204" pitchFamily="34" charset="0"/>
                <a:ea typeface="Times New Roman" panose="02020603050405020304" pitchFamily="18" charset="0"/>
              </a:rPr>
              <a:t> en los carbonos </a:t>
            </a:r>
            <a:r>
              <a:rPr lang="es-MX" sz="2000" dirty="0">
                <a:solidFill>
                  <a:srgbClr val="FF0000"/>
                </a:solidFill>
                <a:latin typeface="Arial" panose="020B0604020202020204" pitchFamily="34" charset="0"/>
                <a:ea typeface="Times New Roman" panose="02020603050405020304" pitchFamily="18" charset="0"/>
              </a:rPr>
              <a:t>3</a:t>
            </a:r>
            <a:r>
              <a:rPr lang="es-MX" sz="2000" dirty="0">
                <a:solidFill>
                  <a:schemeClr val="tx1"/>
                </a:solidFill>
                <a:latin typeface="Arial" panose="020B0604020202020204" pitchFamily="34" charset="0"/>
                <a:ea typeface="Times New Roman" panose="02020603050405020304" pitchFamily="18" charset="0"/>
              </a:rPr>
              <a:t> y </a:t>
            </a:r>
            <a:r>
              <a:rPr lang="es-MX" sz="2000" dirty="0" smtClean="0">
                <a:solidFill>
                  <a:srgbClr val="FF0000"/>
                </a:solidFill>
                <a:latin typeface="Arial" panose="020B0604020202020204" pitchFamily="34" charset="0"/>
                <a:ea typeface="Times New Roman" panose="02020603050405020304" pitchFamily="18" charset="0"/>
              </a:rPr>
              <a:t>6</a:t>
            </a:r>
            <a:endParaRPr kumimoji="0" lang="en-US" sz="2000" b="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1672388" y="3465095"/>
            <a:ext cx="8746959" cy="3176337"/>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5" name="Objeto 14"/>
          <p:cNvGraphicFramePr>
            <a:graphicFrameLocks noChangeAspect="1"/>
          </p:cNvGraphicFramePr>
          <p:nvPr>
            <p:extLst/>
          </p:nvPr>
        </p:nvGraphicFramePr>
        <p:xfrm>
          <a:off x="1864895" y="3646878"/>
          <a:ext cx="8349915" cy="2813207"/>
        </p:xfrm>
        <a:graphic>
          <a:graphicData uri="http://schemas.openxmlformats.org/presentationml/2006/ole">
            <mc:AlternateContent xmlns:mc="http://schemas.openxmlformats.org/markup-compatibility/2006">
              <mc:Choice xmlns:v="urn:schemas-microsoft-com:vml" Requires="v">
                <p:oleObj spid="_x0000_s72750" name="ChemSketch" r:id="rId3" imgW="3571539" imgH="1280160" progId="ACD.ChemSketch.20">
                  <p:embed/>
                </p:oleObj>
              </mc:Choice>
              <mc:Fallback>
                <p:oleObj name="ChemSketch" r:id="rId3" imgW="3571539" imgH="1280160"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4895" y="3646878"/>
                        <a:ext cx="8349915" cy="2813207"/>
                      </a:xfrm>
                      <a:prstGeom prst="rect">
                        <a:avLst/>
                      </a:prstGeom>
                      <a:noFill/>
                    </p:spPr>
                  </p:pic>
                </p:oleObj>
              </mc:Fallback>
            </mc:AlternateContent>
          </a:graphicData>
        </a:graphic>
      </p:graphicFrame>
      <p:sp>
        <p:nvSpPr>
          <p:cNvPr id="16" name="Rectangle 2"/>
          <p:cNvSpPr>
            <a:spLocks noChangeArrowheads="1"/>
          </p:cNvSpPr>
          <p:nvPr/>
        </p:nvSpPr>
        <p:spPr bwMode="auto">
          <a:xfrm>
            <a:off x="653064" y="446413"/>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4079851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1812716" y="1310684"/>
            <a:ext cx="8566564" cy="1468416"/>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000" b="1" dirty="0" smtClean="0">
                <a:solidFill>
                  <a:srgbClr val="943634"/>
                </a:solidFill>
                <a:latin typeface="Arial" panose="020B0604020202020204" pitchFamily="34" charset="0"/>
                <a:ea typeface="Times New Roman" panose="02020603050405020304" pitchFamily="18" charset="0"/>
              </a:rPr>
              <a:t>5. </a:t>
            </a:r>
            <a:r>
              <a:rPr lang="es-MX" sz="2000" b="1" dirty="0">
                <a:solidFill>
                  <a:srgbClr val="943634"/>
                </a:solidFill>
                <a:latin typeface="Arial" panose="020B0604020202020204" pitchFamily="34" charset="0"/>
                <a:ea typeface="Times New Roman" panose="02020603050405020304" pitchFamily="18" charset="0"/>
              </a:rPr>
              <a:t>Adiciona los grupos </a:t>
            </a:r>
            <a:r>
              <a:rPr lang="es-MX" sz="2000" b="1" dirty="0" err="1">
                <a:solidFill>
                  <a:srgbClr val="E36C0A"/>
                </a:solidFill>
                <a:latin typeface="Arial" panose="020B0604020202020204" pitchFamily="34" charset="0"/>
                <a:ea typeface="Times New Roman" panose="02020603050405020304" pitchFamily="18" charset="0"/>
              </a:rPr>
              <a:t>metil</a:t>
            </a:r>
            <a:r>
              <a:rPr lang="es-MX" sz="2000" b="1" dirty="0">
                <a:solidFill>
                  <a:srgbClr val="943634"/>
                </a:solidFill>
                <a:latin typeface="Arial" panose="020B0604020202020204" pitchFamily="34" charset="0"/>
                <a:ea typeface="Times New Roman" panose="02020603050405020304" pitchFamily="18" charset="0"/>
              </a:rPr>
              <a:t> en los carbonos </a:t>
            </a:r>
            <a:r>
              <a:rPr lang="es-MX" sz="2000" dirty="0">
                <a:solidFill>
                  <a:srgbClr val="FF0000"/>
                </a:solidFill>
                <a:latin typeface="Arial" panose="020B0604020202020204" pitchFamily="34" charset="0"/>
                <a:ea typeface="Times New Roman" panose="02020603050405020304" pitchFamily="18" charset="0"/>
              </a:rPr>
              <a:t>10</a:t>
            </a:r>
            <a:r>
              <a:rPr lang="es-MX" sz="2000" dirty="0">
                <a:solidFill>
                  <a:schemeClr val="tx1"/>
                </a:solidFill>
                <a:latin typeface="Arial" panose="020B0604020202020204" pitchFamily="34" charset="0"/>
                <a:ea typeface="Times New Roman" panose="02020603050405020304" pitchFamily="18" charset="0"/>
              </a:rPr>
              <a:t> y </a:t>
            </a:r>
            <a:r>
              <a:rPr lang="es-MX" sz="2000" dirty="0" smtClean="0">
                <a:solidFill>
                  <a:srgbClr val="FF0000"/>
                </a:solidFill>
                <a:latin typeface="Arial" panose="020B0604020202020204" pitchFamily="34" charset="0"/>
                <a:ea typeface="Times New Roman" panose="02020603050405020304" pitchFamily="18" charset="0"/>
              </a:rPr>
              <a:t>11</a:t>
            </a:r>
            <a:r>
              <a:rPr lang="es-MX" sz="2000" dirty="0">
                <a:latin typeface="Arial" panose="020B0604020202020204" pitchFamily="34" charset="0"/>
                <a:ea typeface="Times New Roman" panose="02020603050405020304" pitchFamily="18" charset="0"/>
              </a:rPr>
              <a:t> </a:t>
            </a:r>
            <a:endParaRPr lang="es-MX" sz="3200" dirty="0">
              <a:latin typeface="Times New Roman" panose="02020603050405020304" pitchFamily="18" charset="0"/>
              <a:ea typeface="Times New Roman" panose="02020603050405020304" pitchFamily="18" charset="0"/>
            </a:endParaRPr>
          </a:p>
          <a:p>
            <a:pPr algn="just"/>
            <a:endParaRPr lang="es-MX" sz="2000" b="1" dirty="0" smtClean="0">
              <a:solidFill>
                <a:srgbClr val="403152"/>
              </a:solidFill>
              <a:latin typeface="Arial" panose="020B0604020202020204" pitchFamily="34" charset="0"/>
              <a:ea typeface="Times New Roman" panose="02020603050405020304" pitchFamily="18" charset="0"/>
            </a:endParaRPr>
          </a:p>
          <a:p>
            <a:pPr algn="just"/>
            <a:r>
              <a:rPr lang="es-MX" sz="2000" b="1" dirty="0" smtClean="0">
                <a:solidFill>
                  <a:srgbClr val="403152"/>
                </a:solidFill>
                <a:latin typeface="Arial" panose="020B0604020202020204" pitchFamily="34" charset="0"/>
                <a:ea typeface="Times New Roman" panose="02020603050405020304" pitchFamily="18" charset="0"/>
              </a:rPr>
              <a:t>Verifica </a:t>
            </a:r>
            <a:r>
              <a:rPr lang="es-MX" sz="2000" b="1" dirty="0">
                <a:solidFill>
                  <a:srgbClr val="403152"/>
                </a:solidFill>
                <a:latin typeface="Arial" panose="020B0604020202020204" pitchFamily="34" charset="0"/>
                <a:ea typeface="Times New Roman" panose="02020603050405020304" pitchFamily="18" charset="0"/>
              </a:rPr>
              <a:t>que cada átomo de carbono esté formando cuatro enlaces, adiciona un átomo de hidrógeno por cada enlace que falte.</a:t>
            </a:r>
            <a:endParaRPr kumimoji="0" lang="en-US" sz="20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1722520" y="3039830"/>
            <a:ext cx="8746959" cy="3324875"/>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6" name="Objeto 15"/>
          <p:cNvGraphicFramePr>
            <a:graphicFrameLocks noChangeAspect="1"/>
          </p:cNvGraphicFramePr>
          <p:nvPr>
            <p:extLst/>
          </p:nvPr>
        </p:nvGraphicFramePr>
        <p:xfrm>
          <a:off x="1984457" y="3226833"/>
          <a:ext cx="8223083" cy="2950867"/>
        </p:xfrm>
        <a:graphic>
          <a:graphicData uri="http://schemas.openxmlformats.org/presentationml/2006/ole">
            <mc:AlternateContent xmlns:mc="http://schemas.openxmlformats.org/markup-compatibility/2006">
              <mc:Choice xmlns:v="urn:schemas-microsoft-com:vml" Requires="v">
                <p:oleObj spid="_x0000_s73774" name="ChemSketch" r:id="rId3" imgW="3905026" imgH="1441525" progId="ACD.ChemSketch.20">
                  <p:embed/>
                </p:oleObj>
              </mc:Choice>
              <mc:Fallback>
                <p:oleObj name="ChemSketch" r:id="rId3" imgW="3905026" imgH="1441525"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4457" y="3226833"/>
                        <a:ext cx="8223083" cy="2950867"/>
                      </a:xfrm>
                      <a:prstGeom prst="rect">
                        <a:avLst/>
                      </a:prstGeom>
                      <a:noFill/>
                    </p:spPr>
                  </p:pic>
                </p:oleObj>
              </mc:Fallback>
            </mc:AlternateContent>
          </a:graphicData>
        </a:graphic>
      </p:graphicFrame>
      <p:sp>
        <p:nvSpPr>
          <p:cNvPr id="17" name="Rectangle 2"/>
          <p:cNvSpPr>
            <a:spLocks noChangeArrowheads="1"/>
          </p:cNvSpPr>
          <p:nvPr/>
        </p:nvSpPr>
        <p:spPr bwMode="auto">
          <a:xfrm>
            <a:off x="653064" y="446413"/>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3419842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1523957" y="1338200"/>
            <a:ext cx="9123989" cy="469990"/>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s-MX" sz="2400" b="1" dirty="0" smtClean="0">
                <a:solidFill>
                  <a:srgbClr val="403152"/>
                </a:solidFill>
                <a:latin typeface="Arial" panose="020B0604020202020204" pitchFamily="34" charset="0"/>
                <a:ea typeface="Times New Roman" panose="02020603050405020304" pitchFamily="18" charset="0"/>
              </a:rPr>
              <a:t>Ejemplo: Escribe el nombre IUPAC del siguiente compuesto.</a:t>
            </a:r>
            <a:endParaRPr kumimoji="0" lang="en-US" sz="24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3262561" y="2379567"/>
            <a:ext cx="4377492" cy="3942001"/>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7" name="Rectangle 2"/>
          <p:cNvSpPr>
            <a:spLocks noChangeArrowheads="1"/>
          </p:cNvSpPr>
          <p:nvPr/>
        </p:nvSpPr>
        <p:spPr bwMode="auto">
          <a:xfrm>
            <a:off x="653064" y="446413"/>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18"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20" name="Imagen 19"/>
          <p:cNvPicPr>
            <a:picLocks noChangeAspect="1"/>
          </p:cNvPicPr>
          <p:nvPr/>
        </p:nvPicPr>
        <p:blipFill>
          <a:blip r:embed="rId2"/>
          <a:stretch>
            <a:fillRect/>
          </a:stretch>
        </p:blipFill>
        <p:spPr>
          <a:xfrm>
            <a:off x="3728467" y="2787979"/>
            <a:ext cx="3272575" cy="3042304"/>
          </a:xfrm>
          <a:prstGeom prst="rect">
            <a:avLst/>
          </a:prstGeom>
        </p:spPr>
      </p:pic>
    </p:spTree>
    <p:extLst>
      <p:ext uri="{BB962C8B-B14F-4D97-AF65-F5344CB8AC3E}">
        <p14:creationId xmlns:p14="http://schemas.microsoft.com/office/powerpoint/2010/main" val="7640977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1523957" y="1338200"/>
            <a:ext cx="8257717" cy="469990"/>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s-MX" sz="2400" b="1" dirty="0" smtClean="0">
                <a:solidFill>
                  <a:srgbClr val="403152"/>
                </a:solidFill>
                <a:latin typeface="Arial" panose="020B0604020202020204" pitchFamily="34" charset="0"/>
                <a:ea typeface="Times New Roman" panose="02020603050405020304" pitchFamily="18" charset="0"/>
              </a:rPr>
              <a:t>Elección de la cadena más larga con el grupo carboxilo</a:t>
            </a:r>
            <a:endParaRPr kumimoji="0" lang="en-US" sz="24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3262561" y="2379567"/>
            <a:ext cx="4377492" cy="3942001"/>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7" name="Rectangle 2"/>
          <p:cNvSpPr>
            <a:spLocks noChangeArrowheads="1"/>
          </p:cNvSpPr>
          <p:nvPr/>
        </p:nvSpPr>
        <p:spPr bwMode="auto">
          <a:xfrm>
            <a:off x="653064" y="446413"/>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graphicFrame>
        <p:nvGraphicFramePr>
          <p:cNvPr id="18" name="Objeto 17"/>
          <p:cNvGraphicFramePr>
            <a:graphicFrameLocks noChangeAspect="1"/>
          </p:cNvGraphicFramePr>
          <p:nvPr>
            <p:extLst/>
          </p:nvPr>
        </p:nvGraphicFramePr>
        <p:xfrm>
          <a:off x="3524875" y="2686958"/>
          <a:ext cx="3852863" cy="3578225"/>
        </p:xfrm>
        <a:graphic>
          <a:graphicData uri="http://schemas.openxmlformats.org/presentationml/2006/ole">
            <mc:AlternateContent xmlns:mc="http://schemas.openxmlformats.org/markup-compatibility/2006">
              <mc:Choice xmlns:v="urn:schemas-microsoft-com:vml" Requires="v">
                <p:oleObj spid="_x0000_s74798" name="ChemSketch" r:id="rId3" imgW="2204280" imgH="2048400" progId="ACD.ChemSketch.20">
                  <p:embed/>
                </p:oleObj>
              </mc:Choice>
              <mc:Fallback>
                <p:oleObj name="ChemSketch" r:id="rId3" imgW="2204280" imgH="2048400" progId="ACD.ChemSketch.20">
                  <p:embed/>
                  <p:pic>
                    <p:nvPicPr>
                      <p:cNvPr id="0" name=""/>
                      <p:cNvPicPr>
                        <a:picLocks noChangeAspect="1" noChangeArrowheads="1"/>
                      </p:cNvPicPr>
                      <p:nvPr/>
                    </p:nvPicPr>
                    <p:blipFill>
                      <a:blip r:embed="rId4"/>
                      <a:srcRect/>
                      <a:stretch>
                        <a:fillRect/>
                      </a:stretch>
                    </p:blipFill>
                    <p:spPr bwMode="auto">
                      <a:xfrm>
                        <a:off x="3524875" y="2686958"/>
                        <a:ext cx="3852863" cy="3578225"/>
                      </a:xfrm>
                      <a:prstGeom prst="rect">
                        <a:avLst/>
                      </a:prstGeom>
                      <a:noFill/>
                    </p:spPr>
                  </p:pic>
                </p:oleObj>
              </mc:Fallback>
            </mc:AlternateContent>
          </a:graphicData>
        </a:graphic>
      </p:graphicFrame>
      <p:sp>
        <p:nvSpPr>
          <p:cNvPr id="16" name="Flecha curvada hacia abajo 15"/>
          <p:cNvSpPr/>
          <p:nvPr/>
        </p:nvSpPr>
        <p:spPr>
          <a:xfrm rot="19773221" flipH="1" flipV="1">
            <a:off x="6544707" y="2526628"/>
            <a:ext cx="3380873" cy="1423535"/>
          </a:xfrm>
          <a:prstGeom prst="curvedDownArrow">
            <a:avLst/>
          </a:prstGeom>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7220931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1523957" y="1338200"/>
            <a:ext cx="9123989" cy="469990"/>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s-MX" sz="2400" b="1" dirty="0" smtClean="0">
                <a:solidFill>
                  <a:srgbClr val="403152"/>
                </a:solidFill>
                <a:latin typeface="Arial" panose="020B0604020202020204" pitchFamily="34" charset="0"/>
                <a:ea typeface="Times New Roman" panose="02020603050405020304" pitchFamily="18" charset="0"/>
              </a:rPr>
              <a:t>Ejemplo: Escribe el nombre IUPAC del siguiente compuesto.</a:t>
            </a:r>
            <a:endParaRPr kumimoji="0" lang="en-US" sz="24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1722518" y="2171721"/>
            <a:ext cx="8746959" cy="3324875"/>
          </a:xfrm>
          <a:prstGeom prst="rect">
            <a:avLst/>
          </a:prstGeom>
          <a:solidFill>
            <a:schemeClr val="accent5">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2"/>
          <p:cNvSpPr>
            <a:spLocks noChangeArrowheads="1"/>
          </p:cNvSpPr>
          <p:nvPr/>
        </p:nvSpPr>
        <p:spPr bwMode="auto">
          <a:xfrm>
            <a:off x="3910263" y="44760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2"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6" name="Objeto 15"/>
          <p:cNvGraphicFramePr>
            <a:graphicFrameLocks noChangeAspect="1"/>
          </p:cNvGraphicFramePr>
          <p:nvPr>
            <p:extLst/>
          </p:nvPr>
        </p:nvGraphicFramePr>
        <p:xfrm>
          <a:off x="1984455" y="2358724"/>
          <a:ext cx="8223083" cy="2950867"/>
        </p:xfrm>
        <a:graphic>
          <a:graphicData uri="http://schemas.openxmlformats.org/presentationml/2006/ole">
            <mc:AlternateContent xmlns:mc="http://schemas.openxmlformats.org/markup-compatibility/2006">
              <mc:Choice xmlns:v="urn:schemas-microsoft-com:vml" Requires="v">
                <p:oleObj spid="_x0000_s75822" name="ChemSketch" r:id="rId3" imgW="3905026" imgH="1441525" progId="ACD.ChemSketch.20">
                  <p:embed/>
                </p:oleObj>
              </mc:Choice>
              <mc:Fallback>
                <p:oleObj name="ChemSketch" r:id="rId3" imgW="3905026" imgH="1441525"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4455" y="2358724"/>
                        <a:ext cx="8223083" cy="2950867"/>
                      </a:xfrm>
                      <a:prstGeom prst="rect">
                        <a:avLst/>
                      </a:prstGeom>
                      <a:noFill/>
                    </p:spPr>
                  </p:pic>
                </p:oleObj>
              </mc:Fallback>
            </mc:AlternateContent>
          </a:graphicData>
        </a:graphic>
      </p:graphicFrame>
      <p:sp>
        <p:nvSpPr>
          <p:cNvPr id="17" name="Rectangle 2"/>
          <p:cNvSpPr>
            <a:spLocks noChangeArrowheads="1"/>
          </p:cNvSpPr>
          <p:nvPr/>
        </p:nvSpPr>
        <p:spPr bwMode="auto">
          <a:xfrm>
            <a:off x="653064" y="446413"/>
            <a:ext cx="10371221" cy="646331"/>
          </a:xfrm>
          <a:prstGeom prst="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Ácidos</a:t>
            </a:r>
            <a:r>
              <a:rPr kumimoji="0" lang="es-ES" altLang="es-MX" sz="3600" b="1" u="none" strike="noStrike" kern="0" cap="none" spc="0" normalizeH="0" noProof="0" dirty="0" smtClean="0">
                <a:ln>
                  <a:noFill/>
                </a:ln>
                <a:solidFill>
                  <a:schemeClr val="tx1"/>
                </a:solidFill>
                <a:effectLst/>
                <a:uLnTx/>
                <a:uFillTx/>
                <a:latin typeface="Arial" panose="020B0604020202020204" pitchFamily="34" charset="0"/>
                <a:ea typeface="+mn-ea"/>
                <a:cs typeface="Arial" panose="020B0604020202020204" pitchFamily="34" charset="0"/>
              </a:rPr>
              <a:t> Carboxílicos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6" name="Rectangle 4"/>
          <p:cNvSpPr>
            <a:spLocks noChangeArrowheads="1"/>
          </p:cNvSpPr>
          <p:nvPr/>
        </p:nvSpPr>
        <p:spPr bwMode="auto">
          <a:xfrm>
            <a:off x="1012905" y="235872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22035038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451278" y="2056840"/>
            <a:ext cx="7751502" cy="2539223"/>
          </a:xfr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l">
              <a:buFont typeface="Arial" panose="020B0604020202020204" pitchFamily="34" charset="0"/>
            </a:pPr>
            <a:r>
              <a:rPr lang="es-MX" sz="3200" b="1" dirty="0" smtClean="0">
                <a:solidFill>
                  <a:schemeClr val="accent4"/>
                </a:solidFill>
                <a:latin typeface="Arial Rounded MT Bold" panose="020F0704030504030204" pitchFamily="34" charset="0"/>
              </a:rPr>
              <a:t>3</a:t>
            </a:r>
            <a:r>
              <a:rPr lang="es-MX" sz="3200" b="1" dirty="0">
                <a:solidFill>
                  <a:schemeClr val="accent4"/>
                </a:solidFill>
                <a:latin typeface="Arial Rounded MT Bold" panose="020F0704030504030204" pitchFamily="34" charset="0"/>
              </a:rPr>
              <a:t>. Aldehídos y </a:t>
            </a:r>
            <a:r>
              <a:rPr lang="es-MX" sz="3200" b="1" dirty="0" smtClean="0">
                <a:solidFill>
                  <a:schemeClr val="accent4"/>
                </a:solidFill>
                <a:latin typeface="Arial Rounded MT Bold" panose="020F0704030504030204" pitchFamily="34" charset="0"/>
              </a:rPr>
              <a:t>cetonas</a:t>
            </a:r>
            <a:br>
              <a:rPr lang="es-MX" sz="3200" b="1" dirty="0" smtClean="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a:r>
            <a:br>
              <a:rPr lang="es-MX" sz="3200" b="1" dirty="0">
                <a:solidFill>
                  <a:schemeClr val="accent4"/>
                </a:solidFill>
                <a:latin typeface="Arial Rounded MT Bold" panose="020F0704030504030204" pitchFamily="34" charset="0"/>
              </a:rPr>
            </a:br>
            <a:r>
              <a:rPr lang="es-MX" sz="3200" b="1" dirty="0" smtClean="0">
                <a:solidFill>
                  <a:schemeClr val="accent4"/>
                </a:solidFill>
                <a:latin typeface="Arial Rounded MT Bold" panose="020F0704030504030204" pitchFamily="34" charset="0"/>
              </a:rPr>
              <a:t>     3.1</a:t>
            </a:r>
            <a:r>
              <a:rPr lang="es-MX" sz="3200" b="1" dirty="0">
                <a:solidFill>
                  <a:schemeClr val="accent4"/>
                </a:solidFill>
                <a:latin typeface="Arial Rounded MT Bold" panose="020F0704030504030204" pitchFamily="34" charset="0"/>
              </a:rPr>
              <a:t>. Propiedades físicas y </a:t>
            </a:r>
            <a:r>
              <a:rPr lang="es-MX" sz="3200" b="1" dirty="0" smtClean="0">
                <a:solidFill>
                  <a:schemeClr val="accent4"/>
                </a:solidFill>
                <a:latin typeface="Arial Rounded MT Bold" panose="020F0704030504030204" pitchFamily="34" charset="0"/>
              </a:rPr>
              <a:t>químicas</a:t>
            </a:r>
            <a:br>
              <a:rPr lang="es-MX" sz="3200" b="1" dirty="0" smtClean="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a:t>
            </a:r>
            <a:r>
              <a:rPr lang="es-MX" sz="3200" b="1" dirty="0" smtClean="0">
                <a:solidFill>
                  <a:schemeClr val="accent4"/>
                </a:solidFill>
                <a:latin typeface="Arial Rounded MT Bold" panose="020F0704030504030204" pitchFamily="34" charset="0"/>
              </a:rPr>
              <a:t>    3.2</a:t>
            </a:r>
            <a:r>
              <a:rPr lang="es-MX" sz="3200" b="1" dirty="0">
                <a:solidFill>
                  <a:schemeClr val="accent4"/>
                </a:solidFill>
                <a:latin typeface="Arial Rounded MT Bold" panose="020F0704030504030204" pitchFamily="34" charset="0"/>
              </a:rPr>
              <a:t>. </a:t>
            </a:r>
            <a:r>
              <a:rPr lang="es-MX" sz="3200" b="1" dirty="0" smtClean="0">
                <a:solidFill>
                  <a:schemeClr val="accent4"/>
                </a:solidFill>
                <a:latin typeface="Arial Rounded MT Bold" panose="020F0704030504030204" pitchFamily="34" charset="0"/>
              </a:rPr>
              <a:t>Nomenclatura</a:t>
            </a:r>
            <a:br>
              <a:rPr lang="es-MX" sz="3200" b="1" dirty="0" smtClean="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a:t>
            </a:r>
            <a:r>
              <a:rPr lang="es-MX" sz="3200" b="1" dirty="0" smtClean="0">
                <a:solidFill>
                  <a:schemeClr val="accent4"/>
                </a:solidFill>
                <a:latin typeface="Arial Rounded MT Bold" panose="020F0704030504030204" pitchFamily="34" charset="0"/>
              </a:rPr>
              <a:t>    3.3</a:t>
            </a:r>
            <a:r>
              <a:rPr lang="es-MX" sz="3200" b="1" dirty="0">
                <a:solidFill>
                  <a:schemeClr val="accent4"/>
                </a:solidFill>
                <a:latin typeface="Arial Rounded MT Bold" panose="020F0704030504030204" pitchFamily="34" charset="0"/>
              </a:rPr>
              <a:t>. Importancia y </a:t>
            </a:r>
            <a:r>
              <a:rPr lang="es-MX" sz="3200" b="1" dirty="0" smtClean="0">
                <a:solidFill>
                  <a:schemeClr val="accent4"/>
                </a:solidFill>
                <a:latin typeface="Arial Rounded MT Bold" panose="020F0704030504030204" pitchFamily="34" charset="0"/>
              </a:rPr>
              <a:t>aplicaciones</a:t>
            </a:r>
            <a:endParaRPr lang="es-MX" sz="3200" b="1" dirty="0">
              <a:solidFill>
                <a:schemeClr val="accent4"/>
              </a:solidFill>
              <a:latin typeface="Arial Rounded MT Bold" panose="020F0704030504030204" pitchFamily="34" charset="0"/>
            </a:endParaRPr>
          </a:p>
        </p:txBody>
      </p:sp>
    </p:spTree>
    <p:extLst>
      <p:ext uri="{BB962C8B-B14F-4D97-AF65-F5344CB8AC3E}">
        <p14:creationId xmlns:p14="http://schemas.microsoft.com/office/powerpoint/2010/main" val="332263884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540327" y="1579417"/>
            <a:ext cx="10803385" cy="4904509"/>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nSpc>
                <a:spcPct val="90000"/>
              </a:lnSpc>
              <a:spcBef>
                <a:spcPct val="0"/>
              </a:spcBef>
              <a:buFont typeface="Arial" panose="020B0604020202020204" pitchFamily="34" charset="0"/>
              <a:buNone/>
            </a:pPr>
            <a:r>
              <a:rPr lang="es-MX" altLang="es-MX" sz="3200" b="1" dirty="0">
                <a:latin typeface="Arial Rounded MT Bold" panose="020F0704030504030204" pitchFamily="34" charset="0"/>
                <a:ea typeface="+mj-ea"/>
                <a:cs typeface="+mj-cs"/>
              </a:rPr>
              <a:t>Los enlaces covalentes en los que el par de electrones no está compartido por igual se llaman enlaces covalentes polares. Por ejemplo, en el cloruro de hidrógeno, debido a que el cloro tiene una electronegatividad mayor que el hidrógeno (2.8 y 2.2, respectivamente), se forma un dipolo, es decir, un par de cargas parciales  opuestas separadas por una distancia determinada.</a:t>
            </a:r>
          </a:p>
          <a:p>
            <a:pPr>
              <a:lnSpc>
                <a:spcPct val="90000"/>
              </a:lnSpc>
              <a:spcBef>
                <a:spcPct val="0"/>
              </a:spcBef>
              <a:buFont typeface="Arial" panose="020B0604020202020204" pitchFamily="34" charset="0"/>
              <a:buNone/>
            </a:pPr>
            <a:endParaRPr lang="es-MX" altLang="es-MX" sz="3200" b="1" dirty="0">
              <a:latin typeface="Arial Rounded MT Bold" panose="020F0704030504030204" pitchFamily="34" charset="0"/>
              <a:ea typeface="+mj-ea"/>
              <a:cs typeface="+mj-cs"/>
            </a:endParaRPr>
          </a:p>
        </p:txBody>
      </p:sp>
      <p:graphicFrame>
        <p:nvGraphicFramePr>
          <p:cNvPr id="5" name="Objeto 4"/>
          <p:cNvGraphicFramePr>
            <a:graphicFrameLocks noChangeAspect="1"/>
          </p:cNvGraphicFramePr>
          <p:nvPr>
            <p:extLst>
              <p:ext uri="{D42A27DB-BD31-4B8C-83A1-F6EECF244321}">
                <p14:modId xmlns:p14="http://schemas.microsoft.com/office/powerpoint/2010/main" val="633481873"/>
              </p:ext>
            </p:extLst>
          </p:nvPr>
        </p:nvGraphicFramePr>
        <p:xfrm>
          <a:off x="5567947" y="5070764"/>
          <a:ext cx="2015836" cy="1243814"/>
        </p:xfrm>
        <a:graphic>
          <a:graphicData uri="http://schemas.openxmlformats.org/presentationml/2006/ole">
            <mc:AlternateContent xmlns:mc="http://schemas.openxmlformats.org/markup-compatibility/2006">
              <mc:Choice xmlns:v="urn:schemas-microsoft-com:vml" Requires="v">
                <p:oleObj spid="_x0000_s131097" name="Ecuación" r:id="rId3" imgW="444307" imgH="279279" progId="Equation.3">
                  <p:embed/>
                </p:oleObj>
              </mc:Choice>
              <mc:Fallback>
                <p:oleObj name="Ecuación" r:id="rId3" imgW="444307" imgH="279279"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7947" y="5070764"/>
                        <a:ext cx="2015836" cy="1243814"/>
                      </a:xfrm>
                      <a:prstGeom prst="rect">
                        <a:avLst/>
                      </a:prstGeom>
                      <a:noFill/>
                    </p:spPr>
                  </p:pic>
                </p:oleObj>
              </mc:Fallback>
            </mc:AlternateContent>
          </a:graphicData>
        </a:graphic>
      </p:graphicFrame>
      <p:sp>
        <p:nvSpPr>
          <p:cNvPr id="7" name="Rectangle 2"/>
          <p:cNvSpPr>
            <a:spLocks noChangeArrowheads="1"/>
          </p:cNvSpPr>
          <p:nvPr/>
        </p:nvSpPr>
        <p:spPr bwMode="auto">
          <a:xfrm>
            <a:off x="4656300" y="403570"/>
            <a:ext cx="3199227"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Polaridad</a:t>
            </a:r>
          </a:p>
        </p:txBody>
      </p:sp>
    </p:spTree>
    <p:extLst>
      <p:ext uri="{BB962C8B-B14F-4D97-AF65-F5344CB8AC3E}">
        <p14:creationId xmlns:p14="http://schemas.microsoft.com/office/powerpoint/2010/main" val="24673276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23592" y="4725144"/>
            <a:ext cx="7600234" cy="1224136"/>
          </a:xfr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pPr algn="just" fontAlgn="base">
              <a:spcAft>
                <a:spcPct val="0"/>
              </a:spcAft>
            </a:pP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El carbono del grupo carbonilo en los aldehídos es terminal, porque se encuentra unido a un hidrógeno. </a:t>
            </a:r>
            <a:endParaRPr lang="en-US" dirty="0">
              <a:solidFill>
                <a:schemeClr val="tx1"/>
              </a:solidFill>
              <a:effectLst>
                <a:outerShdw blurRad="38100" dist="38100" dir="2700000" algn="tl">
                  <a:srgbClr val="000000">
                    <a:alpha val="43137"/>
                  </a:srgbClr>
                </a:outerShdw>
              </a:effectLst>
              <a:latin typeface="Arial Rounded MT Bold" panose="020F0704030504030204" pitchFamily="34" charset="0"/>
            </a:endParaRPr>
          </a:p>
        </p:txBody>
      </p:sp>
      <p:sp>
        <p:nvSpPr>
          <p:cNvPr id="5" name="Title 1"/>
          <p:cNvSpPr txBox="1">
            <a:spLocks/>
          </p:cNvSpPr>
          <p:nvPr/>
        </p:nvSpPr>
        <p:spPr>
          <a:xfrm>
            <a:off x="4727849" y="436061"/>
            <a:ext cx="1997551" cy="610820"/>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algn="r" defTabSz="914400" eaLnBrk="1" latinLnBrk="0" hangingPunct="1">
              <a:spcBef>
                <a:spcPct val="20000"/>
              </a:spcBef>
              <a:buFont typeface="Arial" pitchFamily="34" charset="0"/>
              <a:buNone/>
              <a:defRPr sz="2800">
                <a:solidFill>
                  <a:srgbClr val="FFFF00"/>
                </a:solidFill>
                <a:effectLst>
                  <a:outerShdw blurRad="38100" dist="38100" dir="2700000" algn="tl">
                    <a:srgbClr val="000000">
                      <a:alpha val="43137"/>
                    </a:srgbClr>
                  </a:outerShdw>
                </a:effectLst>
                <a:latin typeface="Arial Rounded MT Bold" panose="020F070403050403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algn="ctr"/>
            <a:r>
              <a:rPr lang="es-MX" dirty="0">
                <a:ln w="0"/>
                <a:solidFill>
                  <a:schemeClr val="tx1"/>
                </a:solidFill>
                <a:effectLst>
                  <a:outerShdw blurRad="38100" dist="19050" dir="2700000" algn="tl" rotWithShape="0">
                    <a:schemeClr val="dk1">
                      <a:alpha val="40000"/>
                    </a:schemeClr>
                  </a:outerShdw>
                </a:effectLst>
              </a:rPr>
              <a:t>Aldehídos</a:t>
            </a:r>
          </a:p>
        </p:txBody>
      </p:sp>
      <p:grpSp>
        <p:nvGrpSpPr>
          <p:cNvPr id="8" name="Grupo 7"/>
          <p:cNvGrpSpPr/>
          <p:nvPr/>
        </p:nvGrpSpPr>
        <p:grpSpPr>
          <a:xfrm>
            <a:off x="3719736" y="1628800"/>
            <a:ext cx="4464496" cy="2664296"/>
            <a:chOff x="2123728" y="3284984"/>
            <a:chExt cx="4464496" cy="2664296"/>
          </a:xfrm>
        </p:grpSpPr>
        <p:sp>
          <p:nvSpPr>
            <p:cNvPr id="6" name="Subtitle 2"/>
            <p:cNvSpPr txBox="1">
              <a:spLocks/>
            </p:cNvSpPr>
            <p:nvPr/>
          </p:nvSpPr>
          <p:spPr>
            <a:xfrm>
              <a:off x="2123728" y="3284984"/>
              <a:ext cx="4464496" cy="2664296"/>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endParaRPr lang="en-US" sz="2000" dirty="0">
                <a:solidFill>
                  <a:srgbClr val="FFFF00"/>
                </a:solidFill>
                <a:effectLst>
                  <a:outerShdw blurRad="38100" dist="38100" dir="2700000" algn="tl">
                    <a:srgbClr val="000000">
                      <a:alpha val="43137"/>
                    </a:srgbClr>
                  </a:outerShdw>
                </a:effectLst>
                <a:latin typeface="Arial Rounded MT Bold" panose="020F0704030504030204" pitchFamily="34" charset="0"/>
              </a:endParaRPr>
            </a:p>
          </p:txBody>
        </p:sp>
        <p:graphicFrame>
          <p:nvGraphicFramePr>
            <p:cNvPr id="7" name="Objeto 6"/>
            <p:cNvGraphicFramePr>
              <a:graphicFrameLocks noChangeAspect="1"/>
            </p:cNvGraphicFramePr>
            <p:nvPr>
              <p:extLst/>
            </p:nvPr>
          </p:nvGraphicFramePr>
          <p:xfrm>
            <a:off x="2255267" y="3359572"/>
            <a:ext cx="3984625" cy="2247900"/>
          </p:xfrm>
          <a:graphic>
            <a:graphicData uri="http://schemas.openxmlformats.org/presentationml/2006/ole">
              <mc:AlternateContent xmlns:mc="http://schemas.openxmlformats.org/markup-compatibility/2006">
                <mc:Choice xmlns:v="urn:schemas-microsoft-com:vml" Requires="v">
                  <p:oleObj spid="_x0000_s76841" name="ChemSketch" r:id="rId4" imgW="1275120" imgH="690120" progId="ACD.ChemSketch.20">
                    <p:embed/>
                  </p:oleObj>
                </mc:Choice>
                <mc:Fallback>
                  <p:oleObj name="ChemSketch" r:id="rId4" imgW="1275120" imgH="690120" progId="ACD.ChemSketch.20">
                    <p:embed/>
                    <p:pic>
                      <p:nvPicPr>
                        <p:cNvPr id="0" name=""/>
                        <p:cNvPicPr>
                          <a:picLocks noChangeAspect="1" noChangeArrowheads="1"/>
                        </p:cNvPicPr>
                        <p:nvPr/>
                      </p:nvPicPr>
                      <p:blipFill>
                        <a:blip r:embed="rId5"/>
                        <a:srcRect/>
                        <a:stretch>
                          <a:fillRect/>
                        </a:stretch>
                      </p:blipFill>
                      <p:spPr bwMode="auto">
                        <a:xfrm>
                          <a:off x="2255267" y="3359572"/>
                          <a:ext cx="3984625" cy="2247900"/>
                        </a:xfrm>
                        <a:prstGeom prst="rect">
                          <a:avLst/>
                        </a:prstGeom>
                        <a:noFill/>
                      </p:spPr>
                    </p:pic>
                  </p:oleObj>
                </mc:Fallback>
              </mc:AlternateContent>
            </a:graphicData>
          </a:graphic>
        </p:graphicFrame>
      </p:grpSp>
    </p:spTree>
    <p:custDataLst>
      <p:tags r:id="rId2"/>
    </p:custDataLst>
    <p:extLst>
      <p:ext uri="{BB962C8B-B14F-4D97-AF65-F5344CB8AC3E}">
        <p14:creationId xmlns:p14="http://schemas.microsoft.com/office/powerpoint/2010/main" val="2427360535"/>
      </p:ext>
    </p:extLst>
  </p:cSld>
  <p:clrMapOvr>
    <a:masterClrMapping/>
  </p:clrMapOvr>
  <mc:AlternateContent xmlns:mc="http://schemas.openxmlformats.org/markup-compatibility/2006" xmlns:p14="http://schemas.microsoft.com/office/powerpoint/2010/main">
    <mc:Choice Requires="p14">
      <p:transition spd="slow" p14:dur="1200" advTm="8749">
        <p14:prism/>
      </p:transition>
    </mc:Choice>
    <mc:Fallback xmlns="">
      <p:transition spd="slow" advTm="8749">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351584" y="5013176"/>
            <a:ext cx="7600234" cy="1224136"/>
          </a:xfr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pPr algn="just" fontAlgn="base">
              <a:spcAft>
                <a:spcPct val="0"/>
              </a:spcAft>
            </a:pP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Por lo tanto, en la numeración de la cadena para asignar el nombre IUPAC, el carbono del grupo carbonilo siempre será el número </a:t>
            </a:r>
            <a:r>
              <a:rPr lang="es-MX" dirty="0">
                <a:solidFill>
                  <a:srgbClr val="0000FF"/>
                </a:solidFill>
                <a:effectLst>
                  <a:outerShdw blurRad="38100" dist="38100" dir="2700000" algn="tl">
                    <a:srgbClr val="000000">
                      <a:alpha val="43137"/>
                    </a:srgbClr>
                  </a:outerShdw>
                </a:effectLst>
                <a:latin typeface="Arial Rounded MT Bold" panose="020F0704030504030204" pitchFamily="34" charset="0"/>
              </a:rPr>
              <a:t>1</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 </a:t>
            </a:r>
            <a:endParaRPr lang="en-US" dirty="0">
              <a:solidFill>
                <a:schemeClr val="tx1"/>
              </a:solidFill>
              <a:effectLst>
                <a:outerShdw blurRad="38100" dist="38100" dir="2700000" algn="tl">
                  <a:srgbClr val="000000">
                    <a:alpha val="43137"/>
                  </a:srgbClr>
                </a:outerShdw>
              </a:effectLst>
              <a:latin typeface="Arial Rounded MT Bold" panose="020F0704030504030204" pitchFamily="34" charset="0"/>
            </a:endParaRPr>
          </a:p>
        </p:txBody>
      </p:sp>
      <p:sp>
        <p:nvSpPr>
          <p:cNvPr id="5" name="Title 1"/>
          <p:cNvSpPr txBox="1">
            <a:spLocks/>
          </p:cNvSpPr>
          <p:nvPr/>
        </p:nvSpPr>
        <p:spPr>
          <a:xfrm>
            <a:off x="5124666" y="479684"/>
            <a:ext cx="1997551" cy="610820"/>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algn="r" defTabSz="914400" eaLnBrk="1" latinLnBrk="0" hangingPunct="1">
              <a:spcBef>
                <a:spcPct val="20000"/>
              </a:spcBef>
              <a:buFont typeface="Arial" pitchFamily="34" charset="0"/>
              <a:buNone/>
              <a:defRPr sz="2800">
                <a:solidFill>
                  <a:srgbClr val="FFFF00"/>
                </a:solidFill>
                <a:effectLst>
                  <a:outerShdw blurRad="38100" dist="38100" dir="2700000" algn="tl">
                    <a:srgbClr val="000000">
                      <a:alpha val="43137"/>
                    </a:srgbClr>
                  </a:outerShdw>
                </a:effectLst>
                <a:latin typeface="Arial Rounded MT Bold" panose="020F070403050403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algn="just"/>
            <a:r>
              <a:rPr lang="es-MX" dirty="0">
                <a:ln w="0"/>
                <a:solidFill>
                  <a:schemeClr val="tx1"/>
                </a:solidFill>
                <a:effectLst>
                  <a:outerShdw blurRad="38100" dist="19050" dir="2700000" algn="tl" rotWithShape="0">
                    <a:schemeClr val="dk1">
                      <a:alpha val="40000"/>
                    </a:schemeClr>
                  </a:outerShdw>
                </a:effectLst>
              </a:rPr>
              <a:t>Aldehídos</a:t>
            </a:r>
          </a:p>
        </p:txBody>
      </p:sp>
      <p:grpSp>
        <p:nvGrpSpPr>
          <p:cNvPr id="8" name="Grupo 7"/>
          <p:cNvGrpSpPr/>
          <p:nvPr/>
        </p:nvGrpSpPr>
        <p:grpSpPr>
          <a:xfrm>
            <a:off x="2387178" y="1628800"/>
            <a:ext cx="7472526" cy="3096344"/>
            <a:chOff x="555858" y="3284984"/>
            <a:chExt cx="7472526" cy="3096344"/>
          </a:xfrm>
        </p:grpSpPr>
        <p:sp>
          <p:nvSpPr>
            <p:cNvPr id="6" name="Subtitle 2"/>
            <p:cNvSpPr txBox="1">
              <a:spLocks/>
            </p:cNvSpPr>
            <p:nvPr/>
          </p:nvSpPr>
          <p:spPr>
            <a:xfrm>
              <a:off x="555858" y="3284984"/>
              <a:ext cx="7472526" cy="3096344"/>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endParaRPr lang="en-US" sz="2000" dirty="0">
                <a:solidFill>
                  <a:srgbClr val="FFFF00"/>
                </a:solidFill>
                <a:effectLst>
                  <a:outerShdw blurRad="38100" dist="38100" dir="2700000" algn="tl">
                    <a:srgbClr val="000000">
                      <a:alpha val="43137"/>
                    </a:srgbClr>
                  </a:outerShdw>
                </a:effectLst>
                <a:latin typeface="Arial Rounded MT Bold" panose="020F0704030504030204" pitchFamily="34" charset="0"/>
              </a:endParaRPr>
            </a:p>
          </p:txBody>
        </p:sp>
        <p:graphicFrame>
          <p:nvGraphicFramePr>
            <p:cNvPr id="7" name="Objeto 6"/>
            <p:cNvGraphicFramePr>
              <a:graphicFrameLocks noChangeAspect="1"/>
            </p:cNvGraphicFramePr>
            <p:nvPr>
              <p:extLst/>
            </p:nvPr>
          </p:nvGraphicFramePr>
          <p:xfrm>
            <a:off x="806449" y="3621099"/>
            <a:ext cx="7027863" cy="2424113"/>
          </p:xfrm>
          <a:graphic>
            <a:graphicData uri="http://schemas.openxmlformats.org/presentationml/2006/ole">
              <mc:AlternateContent xmlns:mc="http://schemas.openxmlformats.org/markup-compatibility/2006">
                <mc:Choice xmlns:v="urn:schemas-microsoft-com:vml" Requires="v">
                  <p:oleObj spid="_x0000_s77865" name="ChemSketch" r:id="rId4" imgW="2247480" imgH="743760" progId="ACD.ChemSketch.20">
                    <p:embed/>
                  </p:oleObj>
                </mc:Choice>
                <mc:Fallback>
                  <p:oleObj name="ChemSketch" r:id="rId4" imgW="2247480" imgH="743760" progId="ACD.ChemSketch.20">
                    <p:embed/>
                    <p:pic>
                      <p:nvPicPr>
                        <p:cNvPr id="0" name=""/>
                        <p:cNvPicPr>
                          <a:picLocks noChangeAspect="1" noChangeArrowheads="1"/>
                        </p:cNvPicPr>
                        <p:nvPr/>
                      </p:nvPicPr>
                      <p:blipFill>
                        <a:blip r:embed="rId5"/>
                        <a:srcRect/>
                        <a:stretch>
                          <a:fillRect/>
                        </a:stretch>
                      </p:blipFill>
                      <p:spPr bwMode="auto">
                        <a:xfrm>
                          <a:off x="806449" y="3621099"/>
                          <a:ext cx="7027863" cy="2424113"/>
                        </a:xfrm>
                        <a:prstGeom prst="rect">
                          <a:avLst/>
                        </a:prstGeom>
                        <a:noFill/>
                      </p:spPr>
                    </p:pic>
                  </p:oleObj>
                </mc:Fallback>
              </mc:AlternateContent>
            </a:graphicData>
          </a:graphic>
        </p:graphicFrame>
      </p:grpSp>
    </p:spTree>
    <p:custDataLst>
      <p:tags r:id="rId2"/>
    </p:custDataLst>
    <p:extLst>
      <p:ext uri="{BB962C8B-B14F-4D97-AF65-F5344CB8AC3E}">
        <p14:creationId xmlns:p14="http://schemas.microsoft.com/office/powerpoint/2010/main" val="2577009083"/>
      </p:ext>
    </p:extLst>
  </p:cSld>
  <p:clrMapOvr>
    <a:masterClrMapping/>
  </p:clrMapOvr>
  <mc:AlternateContent xmlns:mc="http://schemas.openxmlformats.org/markup-compatibility/2006" xmlns:p14="http://schemas.microsoft.com/office/powerpoint/2010/main">
    <mc:Choice Requires="p14">
      <p:transition spd="slow" p14:dur="1200" advTm="8749">
        <p14:prism/>
      </p:transition>
    </mc:Choice>
    <mc:Fallback xmlns="">
      <p:transition spd="slow" advTm="8749">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07709" y="1481287"/>
            <a:ext cx="7600234" cy="1080120"/>
          </a:xfr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pPr algn="just" fontAlgn="base">
              <a:spcAft>
                <a:spcPct val="0"/>
              </a:spcAft>
            </a:pP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Procedimiento para asignar nombre IUPAC a aldehídos lineales.</a:t>
            </a:r>
            <a:endParaRPr lang="en-US" dirty="0">
              <a:solidFill>
                <a:schemeClr val="tx1"/>
              </a:solidFill>
              <a:effectLst>
                <a:outerShdw blurRad="38100" dist="38100" dir="2700000" algn="tl">
                  <a:srgbClr val="000000">
                    <a:alpha val="43137"/>
                  </a:srgbClr>
                </a:outerShdw>
              </a:effectLst>
              <a:latin typeface="Arial Rounded MT Bold" panose="020F0704030504030204" pitchFamily="34" charset="0"/>
            </a:endParaRPr>
          </a:p>
        </p:txBody>
      </p:sp>
      <p:sp>
        <p:nvSpPr>
          <p:cNvPr id="5" name="Title 1"/>
          <p:cNvSpPr txBox="1">
            <a:spLocks/>
          </p:cNvSpPr>
          <p:nvPr/>
        </p:nvSpPr>
        <p:spPr>
          <a:xfrm>
            <a:off x="3932274" y="414067"/>
            <a:ext cx="3951104" cy="610820"/>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algn="r" defTabSz="914400" eaLnBrk="1" latinLnBrk="0" hangingPunct="1">
              <a:spcBef>
                <a:spcPct val="20000"/>
              </a:spcBef>
              <a:buFont typeface="Arial" pitchFamily="34" charset="0"/>
              <a:buNone/>
              <a:defRPr sz="2800">
                <a:solidFill>
                  <a:srgbClr val="FFFF00"/>
                </a:solidFill>
                <a:effectLst>
                  <a:outerShdw blurRad="38100" dist="38100" dir="2700000" algn="tl">
                    <a:srgbClr val="000000">
                      <a:alpha val="43137"/>
                    </a:srgbClr>
                  </a:outerShdw>
                </a:effectLst>
                <a:latin typeface="Arial Rounded MT Bold" panose="020F070403050403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algn="ctr"/>
            <a:r>
              <a:rPr lang="es-MX" dirty="0">
                <a:ln w="0"/>
                <a:solidFill>
                  <a:schemeClr val="tx1"/>
                </a:solidFill>
                <a:effectLst>
                  <a:outerShdw blurRad="38100" dist="19050" dir="2700000" algn="tl" rotWithShape="0">
                    <a:schemeClr val="dk1">
                      <a:alpha val="40000"/>
                    </a:schemeClr>
                  </a:outerShdw>
                </a:effectLst>
              </a:rPr>
              <a:t>Nomenclatura IUPAC</a:t>
            </a:r>
          </a:p>
        </p:txBody>
      </p:sp>
      <p:grpSp>
        <p:nvGrpSpPr>
          <p:cNvPr id="9" name="Grupo 8"/>
          <p:cNvGrpSpPr/>
          <p:nvPr/>
        </p:nvGrpSpPr>
        <p:grpSpPr>
          <a:xfrm>
            <a:off x="2171563" y="2924944"/>
            <a:ext cx="7472526" cy="3096344"/>
            <a:chOff x="555858" y="3284984"/>
            <a:chExt cx="7472526" cy="3096344"/>
          </a:xfrm>
        </p:grpSpPr>
        <p:sp>
          <p:nvSpPr>
            <p:cNvPr id="10" name="Subtitle 2"/>
            <p:cNvSpPr txBox="1">
              <a:spLocks/>
            </p:cNvSpPr>
            <p:nvPr/>
          </p:nvSpPr>
          <p:spPr>
            <a:xfrm>
              <a:off x="555858" y="3284984"/>
              <a:ext cx="7472526" cy="3096344"/>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endParaRPr lang="en-US" sz="2000" dirty="0">
                <a:solidFill>
                  <a:srgbClr val="FFFF00"/>
                </a:solidFill>
                <a:effectLst>
                  <a:outerShdw blurRad="38100" dist="38100" dir="2700000" algn="tl">
                    <a:srgbClr val="000000">
                      <a:alpha val="43137"/>
                    </a:srgbClr>
                  </a:outerShdw>
                </a:effectLst>
                <a:latin typeface="Arial Rounded MT Bold" panose="020F0704030504030204" pitchFamily="34" charset="0"/>
              </a:endParaRPr>
            </a:p>
          </p:txBody>
        </p:sp>
        <p:graphicFrame>
          <p:nvGraphicFramePr>
            <p:cNvPr id="11" name="Objeto 10"/>
            <p:cNvGraphicFramePr>
              <a:graphicFrameLocks noChangeAspect="1"/>
            </p:cNvGraphicFramePr>
            <p:nvPr>
              <p:extLst/>
            </p:nvPr>
          </p:nvGraphicFramePr>
          <p:xfrm>
            <a:off x="806820" y="3777928"/>
            <a:ext cx="7029450" cy="2108200"/>
          </p:xfrm>
          <a:graphic>
            <a:graphicData uri="http://schemas.openxmlformats.org/presentationml/2006/ole">
              <mc:AlternateContent xmlns:mc="http://schemas.openxmlformats.org/markup-compatibility/2006">
                <mc:Choice xmlns:v="urn:schemas-microsoft-com:vml" Requires="v">
                  <p:oleObj spid="_x0000_s78889" name="ChemSketch" r:id="rId4" imgW="2247480" imgH="646920" progId="ACD.ChemSketch.20">
                    <p:embed/>
                  </p:oleObj>
                </mc:Choice>
                <mc:Fallback>
                  <p:oleObj name="ChemSketch" r:id="rId4" imgW="2247480" imgH="646920" progId="ACD.ChemSketch.20">
                    <p:embed/>
                    <p:pic>
                      <p:nvPicPr>
                        <p:cNvPr id="0" name=""/>
                        <p:cNvPicPr>
                          <a:picLocks noChangeAspect="1" noChangeArrowheads="1"/>
                        </p:cNvPicPr>
                        <p:nvPr/>
                      </p:nvPicPr>
                      <p:blipFill>
                        <a:blip r:embed="rId5"/>
                        <a:srcRect/>
                        <a:stretch>
                          <a:fillRect/>
                        </a:stretch>
                      </p:blipFill>
                      <p:spPr bwMode="auto">
                        <a:xfrm>
                          <a:off x="806820" y="3777928"/>
                          <a:ext cx="7029450" cy="2108200"/>
                        </a:xfrm>
                        <a:prstGeom prst="rect">
                          <a:avLst/>
                        </a:prstGeom>
                        <a:noFill/>
                      </p:spPr>
                    </p:pic>
                  </p:oleObj>
                </mc:Fallback>
              </mc:AlternateContent>
            </a:graphicData>
          </a:graphic>
        </p:graphicFrame>
      </p:grpSp>
    </p:spTree>
    <p:custDataLst>
      <p:tags r:id="rId2"/>
    </p:custDataLst>
    <p:extLst>
      <p:ext uri="{BB962C8B-B14F-4D97-AF65-F5344CB8AC3E}">
        <p14:creationId xmlns:p14="http://schemas.microsoft.com/office/powerpoint/2010/main" val="1114345460"/>
      </p:ext>
    </p:extLst>
  </p:cSld>
  <p:clrMapOvr>
    <a:masterClrMapping/>
  </p:clrMapOvr>
  <mc:AlternateContent xmlns:mc="http://schemas.openxmlformats.org/markup-compatibility/2006" xmlns:p14="http://schemas.microsoft.com/office/powerpoint/2010/main">
    <mc:Choice Requires="p14">
      <p:transition spd="slow" p14:dur="1200" advTm="8749">
        <p14:prism/>
      </p:transition>
    </mc:Choice>
    <mc:Fallback xmlns="">
      <p:transition spd="slow" advTm="8749">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p:cNvGrpSpPr/>
          <p:nvPr/>
        </p:nvGrpSpPr>
        <p:grpSpPr>
          <a:xfrm>
            <a:off x="2171563" y="2708920"/>
            <a:ext cx="7472526" cy="3096344"/>
            <a:chOff x="555858" y="3284984"/>
            <a:chExt cx="7472526" cy="3096344"/>
          </a:xfrm>
        </p:grpSpPr>
        <p:sp>
          <p:nvSpPr>
            <p:cNvPr id="10" name="Subtitle 2"/>
            <p:cNvSpPr txBox="1">
              <a:spLocks/>
            </p:cNvSpPr>
            <p:nvPr/>
          </p:nvSpPr>
          <p:spPr>
            <a:xfrm>
              <a:off x="555858" y="3284984"/>
              <a:ext cx="7472526" cy="3096344"/>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endParaRPr lang="en-US" sz="2000" dirty="0">
                <a:solidFill>
                  <a:srgbClr val="FFFF00"/>
                </a:solidFill>
                <a:effectLst>
                  <a:outerShdw blurRad="38100" dist="38100" dir="2700000" algn="tl">
                    <a:srgbClr val="000000">
                      <a:alpha val="43137"/>
                    </a:srgbClr>
                  </a:outerShdw>
                </a:effectLst>
                <a:latin typeface="Arial Rounded MT Bold" panose="020F0704030504030204" pitchFamily="34" charset="0"/>
              </a:endParaRPr>
            </a:p>
          </p:txBody>
        </p:sp>
        <p:graphicFrame>
          <p:nvGraphicFramePr>
            <p:cNvPr id="11" name="Objeto 10"/>
            <p:cNvGraphicFramePr>
              <a:graphicFrameLocks noChangeAspect="1"/>
            </p:cNvGraphicFramePr>
            <p:nvPr>
              <p:extLst/>
            </p:nvPr>
          </p:nvGraphicFramePr>
          <p:xfrm>
            <a:off x="705220" y="3638029"/>
            <a:ext cx="7232650" cy="2387600"/>
          </p:xfrm>
          <a:graphic>
            <a:graphicData uri="http://schemas.openxmlformats.org/presentationml/2006/ole">
              <mc:AlternateContent xmlns:mc="http://schemas.openxmlformats.org/markup-compatibility/2006">
                <mc:Choice xmlns:v="urn:schemas-microsoft-com:vml" Requires="v">
                  <p:oleObj spid="_x0000_s79913" name="ChemSketch" r:id="rId4" imgW="2312280" imgH="732960" progId="ACD.ChemSketch.20">
                    <p:embed/>
                  </p:oleObj>
                </mc:Choice>
                <mc:Fallback>
                  <p:oleObj name="ChemSketch" r:id="rId4" imgW="2312280" imgH="732960" progId="ACD.ChemSketch.20">
                    <p:embed/>
                    <p:pic>
                      <p:nvPicPr>
                        <p:cNvPr id="0" name=""/>
                        <p:cNvPicPr>
                          <a:picLocks noChangeAspect="1" noChangeArrowheads="1"/>
                        </p:cNvPicPr>
                        <p:nvPr/>
                      </p:nvPicPr>
                      <p:blipFill>
                        <a:blip r:embed="rId5"/>
                        <a:srcRect/>
                        <a:stretch>
                          <a:fillRect/>
                        </a:stretch>
                      </p:blipFill>
                      <p:spPr bwMode="auto">
                        <a:xfrm>
                          <a:off x="705220" y="3638029"/>
                          <a:ext cx="7232650" cy="2387600"/>
                        </a:xfrm>
                        <a:prstGeom prst="rect">
                          <a:avLst/>
                        </a:prstGeom>
                        <a:noFill/>
                      </p:spPr>
                    </p:pic>
                  </p:oleObj>
                </mc:Fallback>
              </mc:AlternateContent>
            </a:graphicData>
          </a:graphic>
        </p:graphicFrame>
      </p:grpSp>
      <p:sp>
        <p:nvSpPr>
          <p:cNvPr id="12" name="Subtitle 2"/>
          <p:cNvSpPr txBox="1">
            <a:spLocks/>
          </p:cNvSpPr>
          <p:nvPr/>
        </p:nvSpPr>
        <p:spPr>
          <a:xfrm>
            <a:off x="2107709" y="905223"/>
            <a:ext cx="7600234" cy="1080120"/>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fontAlgn="base">
              <a:spcAft>
                <a:spcPct val="0"/>
              </a:spcAft>
            </a:pP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Identifica el grupo carbonilo en la estructura</a:t>
            </a:r>
            <a:endParaRPr lang="en-US" sz="2400" dirty="0">
              <a:solidFill>
                <a:schemeClr val="tx1"/>
              </a:solidFill>
              <a:effectLst>
                <a:outerShdw blurRad="38100" dist="38100" dir="2700000" algn="tl">
                  <a:srgbClr val="000000">
                    <a:alpha val="43137"/>
                  </a:srgbClr>
                </a:outerShdw>
              </a:effectLst>
              <a:latin typeface="Arial Rounded MT Bold" panose="020F0704030504030204" pitchFamily="34" charset="0"/>
            </a:endParaRPr>
          </a:p>
        </p:txBody>
      </p:sp>
    </p:spTree>
    <p:custDataLst>
      <p:tags r:id="rId2"/>
    </p:custDataLst>
    <p:extLst>
      <p:ext uri="{BB962C8B-B14F-4D97-AF65-F5344CB8AC3E}">
        <p14:creationId xmlns:p14="http://schemas.microsoft.com/office/powerpoint/2010/main" val="255575080"/>
      </p:ext>
    </p:extLst>
  </p:cSld>
  <p:clrMapOvr>
    <a:masterClrMapping/>
  </p:clrMapOvr>
  <mc:AlternateContent xmlns:mc="http://schemas.openxmlformats.org/markup-compatibility/2006" xmlns:p14="http://schemas.microsoft.com/office/powerpoint/2010/main">
    <mc:Choice Requires="p14">
      <p:transition spd="slow" p14:dur="1200" advTm="8749">
        <p14:prism/>
      </p:transition>
    </mc:Choice>
    <mc:Fallback xmlns="">
      <p:transition spd="slow" advTm="8749">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p:cNvGrpSpPr/>
          <p:nvPr/>
        </p:nvGrpSpPr>
        <p:grpSpPr>
          <a:xfrm>
            <a:off x="2171563" y="2780928"/>
            <a:ext cx="7472526" cy="3096344"/>
            <a:chOff x="555858" y="3284984"/>
            <a:chExt cx="7472526" cy="3096344"/>
          </a:xfrm>
        </p:grpSpPr>
        <p:sp>
          <p:nvSpPr>
            <p:cNvPr id="10" name="Subtitle 2"/>
            <p:cNvSpPr txBox="1">
              <a:spLocks/>
            </p:cNvSpPr>
            <p:nvPr/>
          </p:nvSpPr>
          <p:spPr>
            <a:xfrm>
              <a:off x="555858" y="3284984"/>
              <a:ext cx="7472526" cy="3096344"/>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endParaRPr lang="en-US" sz="2000" dirty="0">
                <a:solidFill>
                  <a:srgbClr val="FFFF00"/>
                </a:solidFill>
                <a:effectLst>
                  <a:outerShdw blurRad="38100" dist="38100" dir="2700000" algn="tl">
                    <a:srgbClr val="000000">
                      <a:alpha val="43137"/>
                    </a:srgbClr>
                  </a:outerShdw>
                </a:effectLst>
                <a:latin typeface="Arial Rounded MT Bold" panose="020F0704030504030204" pitchFamily="34" charset="0"/>
              </a:endParaRPr>
            </a:p>
          </p:txBody>
        </p:sp>
        <p:graphicFrame>
          <p:nvGraphicFramePr>
            <p:cNvPr id="11" name="Objeto 10"/>
            <p:cNvGraphicFramePr>
              <a:graphicFrameLocks noChangeAspect="1"/>
            </p:cNvGraphicFramePr>
            <p:nvPr>
              <p:extLst/>
            </p:nvPr>
          </p:nvGraphicFramePr>
          <p:xfrm>
            <a:off x="806449" y="3621099"/>
            <a:ext cx="7027863" cy="2424113"/>
          </p:xfrm>
          <a:graphic>
            <a:graphicData uri="http://schemas.openxmlformats.org/presentationml/2006/ole">
              <mc:AlternateContent xmlns:mc="http://schemas.openxmlformats.org/markup-compatibility/2006">
                <mc:Choice xmlns:v="urn:schemas-microsoft-com:vml" Requires="v">
                  <p:oleObj spid="_x0000_s80937" name="ChemSketch" r:id="rId4" imgW="2247480" imgH="743760" progId="ACD.ChemSketch.20">
                    <p:embed/>
                  </p:oleObj>
                </mc:Choice>
                <mc:Fallback>
                  <p:oleObj name="ChemSketch" r:id="rId4" imgW="2247480" imgH="743760" progId="ACD.ChemSketch.20">
                    <p:embed/>
                    <p:pic>
                      <p:nvPicPr>
                        <p:cNvPr id="0" name=""/>
                        <p:cNvPicPr>
                          <a:picLocks noChangeAspect="1" noChangeArrowheads="1"/>
                        </p:cNvPicPr>
                        <p:nvPr/>
                      </p:nvPicPr>
                      <p:blipFill>
                        <a:blip r:embed="rId5"/>
                        <a:srcRect/>
                        <a:stretch>
                          <a:fillRect/>
                        </a:stretch>
                      </p:blipFill>
                      <p:spPr bwMode="auto">
                        <a:xfrm>
                          <a:off x="806449" y="3621099"/>
                          <a:ext cx="7027863" cy="2424113"/>
                        </a:xfrm>
                        <a:prstGeom prst="rect">
                          <a:avLst/>
                        </a:prstGeom>
                        <a:noFill/>
                      </p:spPr>
                    </p:pic>
                  </p:oleObj>
                </mc:Fallback>
              </mc:AlternateContent>
            </a:graphicData>
          </a:graphic>
        </p:graphicFrame>
      </p:grpSp>
      <p:sp>
        <p:nvSpPr>
          <p:cNvPr id="12" name="Subtitle 2"/>
          <p:cNvSpPr txBox="1">
            <a:spLocks/>
          </p:cNvSpPr>
          <p:nvPr/>
        </p:nvSpPr>
        <p:spPr>
          <a:xfrm>
            <a:off x="2107709" y="979832"/>
            <a:ext cx="7600234" cy="1080120"/>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Numera la cadena asignando el número </a:t>
            </a:r>
            <a:r>
              <a:rPr lang="es-MX" sz="2400" dirty="0">
                <a:solidFill>
                  <a:srgbClr val="0000FF"/>
                </a:solidFill>
                <a:effectLst>
                  <a:outerShdw blurRad="38100" dist="38100" dir="2700000" algn="tl">
                    <a:srgbClr val="000000">
                      <a:alpha val="43137"/>
                    </a:srgbClr>
                  </a:outerShdw>
                </a:effectLst>
                <a:latin typeface="Arial Rounded MT Bold" panose="020F0704030504030204" pitchFamily="34" charset="0"/>
              </a:rPr>
              <a:t>1</a:t>
            </a: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 al carbono del grupo carbonilo. </a:t>
            </a:r>
            <a:endParaRPr lang="en-US" sz="2400" dirty="0">
              <a:solidFill>
                <a:schemeClr val="tx1"/>
              </a:solidFill>
              <a:effectLst>
                <a:outerShdw blurRad="38100" dist="38100" dir="2700000" algn="tl">
                  <a:srgbClr val="000000">
                    <a:alpha val="43137"/>
                  </a:srgbClr>
                </a:outerShdw>
              </a:effectLst>
              <a:latin typeface="Arial Rounded MT Bold" panose="020F0704030504030204" pitchFamily="34" charset="0"/>
            </a:endParaRPr>
          </a:p>
        </p:txBody>
      </p:sp>
    </p:spTree>
    <p:custDataLst>
      <p:tags r:id="rId2"/>
    </p:custDataLst>
    <p:extLst>
      <p:ext uri="{BB962C8B-B14F-4D97-AF65-F5344CB8AC3E}">
        <p14:creationId xmlns:p14="http://schemas.microsoft.com/office/powerpoint/2010/main" val="1104077907"/>
      </p:ext>
    </p:extLst>
  </p:cSld>
  <p:clrMapOvr>
    <a:masterClrMapping/>
  </p:clrMapOvr>
  <mc:AlternateContent xmlns:mc="http://schemas.openxmlformats.org/markup-compatibility/2006" xmlns:p14="http://schemas.microsoft.com/office/powerpoint/2010/main">
    <mc:Choice Requires="p14">
      <p:transition spd="slow" p14:dur="1200" advTm="8749">
        <p14:prism/>
      </p:transition>
    </mc:Choice>
    <mc:Fallback xmlns="">
      <p:transition spd="slow" advTm="8749">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07709" y="404665"/>
            <a:ext cx="7600234" cy="1739023"/>
          </a:xfr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pPr algn="just" fontAlgn="base">
              <a:spcAft>
                <a:spcPct val="0"/>
              </a:spcAft>
            </a:pP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Escribe el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nombre</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del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aldehído</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tomando</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como</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base</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el</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del</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alcano</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con</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el</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mismo</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número</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de</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átomos</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de</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carbono</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cambiando</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la</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terminación</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ano</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por</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rgbClr val="0000FF"/>
                </a:solidFill>
                <a:effectLst>
                  <a:outerShdw blurRad="38100" dist="38100" dir="2700000" algn="tl">
                    <a:srgbClr val="000000">
                      <a:alpha val="43137"/>
                    </a:srgbClr>
                  </a:outerShdw>
                </a:effectLst>
                <a:latin typeface="Arial Rounded MT Bold" panose="020F0704030504030204" pitchFamily="34" charset="0"/>
              </a:rPr>
              <a:t>anal</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a:t>
            </a:r>
          </a:p>
        </p:txBody>
      </p:sp>
      <p:grpSp>
        <p:nvGrpSpPr>
          <p:cNvPr id="9" name="Grupo 8"/>
          <p:cNvGrpSpPr/>
          <p:nvPr/>
        </p:nvGrpSpPr>
        <p:grpSpPr>
          <a:xfrm>
            <a:off x="2171563" y="2492896"/>
            <a:ext cx="7472526" cy="3096344"/>
            <a:chOff x="555858" y="3284984"/>
            <a:chExt cx="7472526" cy="3096344"/>
          </a:xfrm>
        </p:grpSpPr>
        <p:sp>
          <p:nvSpPr>
            <p:cNvPr id="10" name="Subtitle 2"/>
            <p:cNvSpPr txBox="1">
              <a:spLocks/>
            </p:cNvSpPr>
            <p:nvPr/>
          </p:nvSpPr>
          <p:spPr>
            <a:xfrm>
              <a:off x="555858" y="3284984"/>
              <a:ext cx="7472526" cy="3096344"/>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endParaRPr lang="en-US" sz="2000" dirty="0">
                <a:solidFill>
                  <a:srgbClr val="FFFF00"/>
                </a:solidFill>
                <a:effectLst>
                  <a:outerShdw blurRad="38100" dist="38100" dir="2700000" algn="tl">
                    <a:srgbClr val="000000">
                      <a:alpha val="43137"/>
                    </a:srgbClr>
                  </a:outerShdw>
                </a:effectLst>
                <a:latin typeface="Arial Rounded MT Bold" panose="020F0704030504030204" pitchFamily="34" charset="0"/>
              </a:endParaRPr>
            </a:p>
          </p:txBody>
        </p:sp>
        <p:graphicFrame>
          <p:nvGraphicFramePr>
            <p:cNvPr id="11" name="Objeto 10"/>
            <p:cNvGraphicFramePr>
              <a:graphicFrameLocks noChangeAspect="1"/>
            </p:cNvGraphicFramePr>
            <p:nvPr/>
          </p:nvGraphicFramePr>
          <p:xfrm>
            <a:off x="806449" y="3621099"/>
            <a:ext cx="7027863" cy="2424113"/>
          </p:xfrm>
          <a:graphic>
            <a:graphicData uri="http://schemas.openxmlformats.org/presentationml/2006/ole">
              <mc:AlternateContent xmlns:mc="http://schemas.openxmlformats.org/markup-compatibility/2006">
                <mc:Choice xmlns:v="urn:schemas-microsoft-com:vml" Requires="v">
                  <p:oleObj spid="_x0000_s81961" name="ChemSketch" r:id="rId4" imgW="2247480" imgH="743760" progId="ACD.ChemSketch.20">
                    <p:embed/>
                  </p:oleObj>
                </mc:Choice>
                <mc:Fallback>
                  <p:oleObj name="ChemSketch" r:id="rId4" imgW="2247480" imgH="743760" progId="ACD.ChemSketch.20">
                    <p:embed/>
                    <p:pic>
                      <p:nvPicPr>
                        <p:cNvPr id="0" name=""/>
                        <p:cNvPicPr>
                          <a:picLocks noChangeAspect="1" noChangeArrowheads="1"/>
                        </p:cNvPicPr>
                        <p:nvPr/>
                      </p:nvPicPr>
                      <p:blipFill>
                        <a:blip r:embed="rId5"/>
                        <a:srcRect/>
                        <a:stretch>
                          <a:fillRect/>
                        </a:stretch>
                      </p:blipFill>
                      <p:spPr bwMode="auto">
                        <a:xfrm>
                          <a:off x="806449" y="3621099"/>
                          <a:ext cx="7027863" cy="2424113"/>
                        </a:xfrm>
                        <a:prstGeom prst="rect">
                          <a:avLst/>
                        </a:prstGeom>
                        <a:noFill/>
                      </p:spPr>
                    </p:pic>
                  </p:oleObj>
                </mc:Fallback>
              </mc:AlternateContent>
            </a:graphicData>
          </a:graphic>
        </p:graphicFrame>
      </p:grpSp>
      <p:sp>
        <p:nvSpPr>
          <p:cNvPr id="7" name="Subtitle 2"/>
          <p:cNvSpPr txBox="1">
            <a:spLocks/>
          </p:cNvSpPr>
          <p:nvPr/>
        </p:nvSpPr>
        <p:spPr>
          <a:xfrm>
            <a:off x="4696768" y="5894034"/>
            <a:ext cx="2422116" cy="559793"/>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fontAlgn="base">
              <a:spcAft>
                <a:spcPct val="0"/>
              </a:spcAft>
            </a:pP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hept</a:t>
            </a:r>
            <a:r>
              <a:rPr lang="es-MX" sz="2400" dirty="0">
                <a:solidFill>
                  <a:srgbClr val="0000FF"/>
                </a:solidFill>
                <a:effectLst>
                  <a:outerShdw blurRad="38100" dist="38100" dir="2700000" algn="tl">
                    <a:srgbClr val="000000">
                      <a:alpha val="43137"/>
                    </a:srgbClr>
                  </a:outerShdw>
                </a:effectLst>
                <a:latin typeface="Arial Rounded MT Bold" panose="020F0704030504030204" pitchFamily="34" charset="0"/>
              </a:rPr>
              <a:t>anal</a:t>
            </a:r>
          </a:p>
        </p:txBody>
      </p:sp>
    </p:spTree>
    <p:custDataLst>
      <p:tags r:id="rId2"/>
    </p:custDataLst>
    <p:extLst>
      <p:ext uri="{BB962C8B-B14F-4D97-AF65-F5344CB8AC3E}">
        <p14:creationId xmlns:p14="http://schemas.microsoft.com/office/powerpoint/2010/main" val="1454595031"/>
      </p:ext>
    </p:extLst>
  </p:cSld>
  <p:clrMapOvr>
    <a:masterClrMapping/>
  </p:clrMapOvr>
  <mc:AlternateContent xmlns:mc="http://schemas.openxmlformats.org/markup-compatibility/2006" xmlns:p14="http://schemas.microsoft.com/office/powerpoint/2010/main">
    <mc:Choice Requires="p14">
      <p:transition spd="slow" p14:dur="1200" advTm="8749">
        <p14:prism/>
      </p:transition>
    </mc:Choice>
    <mc:Fallback xmlns="">
      <p:transition spd="slow" advTm="8749">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312190" y="1481287"/>
            <a:ext cx="7600234" cy="1080120"/>
          </a:xfr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pPr algn="just" fontAlgn="base">
              <a:spcAft>
                <a:spcPct val="0"/>
              </a:spcAft>
            </a:pP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Procedimiento para asignar nombre IUPAC a aldehídos lineales con una o más insaturaciones dobles.</a:t>
            </a:r>
            <a:endParaRPr lang="en-US" dirty="0">
              <a:solidFill>
                <a:schemeClr val="tx1"/>
              </a:solidFill>
              <a:effectLst>
                <a:outerShdw blurRad="38100" dist="38100" dir="2700000" algn="tl">
                  <a:srgbClr val="000000">
                    <a:alpha val="43137"/>
                  </a:srgbClr>
                </a:outerShdw>
              </a:effectLst>
              <a:latin typeface="Arial Rounded MT Bold" panose="020F0704030504030204" pitchFamily="34" charset="0"/>
            </a:endParaRPr>
          </a:p>
        </p:txBody>
      </p:sp>
      <p:sp>
        <p:nvSpPr>
          <p:cNvPr id="5" name="Title 1"/>
          <p:cNvSpPr txBox="1">
            <a:spLocks/>
          </p:cNvSpPr>
          <p:nvPr/>
        </p:nvSpPr>
        <p:spPr>
          <a:xfrm>
            <a:off x="4136755" y="414067"/>
            <a:ext cx="3951104" cy="610820"/>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algn="r" defTabSz="914400" eaLnBrk="1" latinLnBrk="0" hangingPunct="1">
              <a:spcBef>
                <a:spcPct val="20000"/>
              </a:spcBef>
              <a:buFont typeface="Arial" pitchFamily="34" charset="0"/>
              <a:buNone/>
              <a:defRPr sz="2800">
                <a:solidFill>
                  <a:srgbClr val="FFFF00"/>
                </a:solidFill>
                <a:effectLst>
                  <a:outerShdw blurRad="38100" dist="38100" dir="2700000" algn="tl">
                    <a:srgbClr val="000000">
                      <a:alpha val="43137"/>
                    </a:srgbClr>
                  </a:outerShdw>
                </a:effectLst>
                <a:latin typeface="Arial Rounded MT Bold" panose="020F0704030504030204" pitchFamily="34"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algn="ctr"/>
            <a:r>
              <a:rPr lang="es-MX" dirty="0">
                <a:ln w="0"/>
                <a:solidFill>
                  <a:schemeClr val="tx1"/>
                </a:solidFill>
                <a:effectLst>
                  <a:outerShdw blurRad="38100" dist="19050" dir="2700000" algn="tl" rotWithShape="0">
                    <a:schemeClr val="dk1">
                      <a:alpha val="40000"/>
                    </a:schemeClr>
                  </a:outerShdw>
                </a:effectLst>
              </a:rPr>
              <a:t>Nomenclatura IUPAC</a:t>
            </a:r>
          </a:p>
        </p:txBody>
      </p:sp>
      <p:grpSp>
        <p:nvGrpSpPr>
          <p:cNvPr id="9" name="Grupo 8"/>
          <p:cNvGrpSpPr/>
          <p:nvPr/>
        </p:nvGrpSpPr>
        <p:grpSpPr>
          <a:xfrm>
            <a:off x="2376044" y="2924944"/>
            <a:ext cx="7472526" cy="3096344"/>
            <a:chOff x="555858" y="3284984"/>
            <a:chExt cx="7472526" cy="3096344"/>
          </a:xfrm>
        </p:grpSpPr>
        <p:sp>
          <p:nvSpPr>
            <p:cNvPr id="10" name="Subtitle 2"/>
            <p:cNvSpPr txBox="1">
              <a:spLocks/>
            </p:cNvSpPr>
            <p:nvPr/>
          </p:nvSpPr>
          <p:spPr>
            <a:xfrm>
              <a:off x="555858" y="3284984"/>
              <a:ext cx="7472526" cy="3096344"/>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endParaRPr lang="en-US" sz="2000" dirty="0">
                <a:solidFill>
                  <a:srgbClr val="FFFF00"/>
                </a:solidFill>
                <a:effectLst>
                  <a:outerShdw blurRad="38100" dist="38100" dir="2700000" algn="tl">
                    <a:srgbClr val="000000">
                      <a:alpha val="43137"/>
                    </a:srgbClr>
                  </a:outerShdw>
                </a:effectLst>
                <a:latin typeface="Arial Rounded MT Bold" panose="020F0704030504030204" pitchFamily="34" charset="0"/>
              </a:endParaRPr>
            </a:p>
          </p:txBody>
        </p:sp>
        <p:graphicFrame>
          <p:nvGraphicFramePr>
            <p:cNvPr id="11" name="Objeto 10"/>
            <p:cNvGraphicFramePr>
              <a:graphicFrameLocks noChangeAspect="1"/>
            </p:cNvGraphicFramePr>
            <p:nvPr>
              <p:extLst/>
            </p:nvPr>
          </p:nvGraphicFramePr>
          <p:xfrm>
            <a:off x="806820" y="3777928"/>
            <a:ext cx="7029450" cy="2108200"/>
          </p:xfrm>
          <a:graphic>
            <a:graphicData uri="http://schemas.openxmlformats.org/presentationml/2006/ole">
              <mc:AlternateContent xmlns:mc="http://schemas.openxmlformats.org/markup-compatibility/2006">
                <mc:Choice xmlns:v="urn:schemas-microsoft-com:vml" Requires="v">
                  <p:oleObj spid="_x0000_s82985" name="ChemSketch" r:id="rId4" imgW="2247480" imgH="646920" progId="ACD.ChemSketch.20">
                    <p:embed/>
                  </p:oleObj>
                </mc:Choice>
                <mc:Fallback>
                  <p:oleObj name="ChemSketch" r:id="rId4" imgW="2247480" imgH="646920" progId="ACD.ChemSketch.20">
                    <p:embed/>
                    <p:pic>
                      <p:nvPicPr>
                        <p:cNvPr id="0" name=""/>
                        <p:cNvPicPr>
                          <a:picLocks noChangeAspect="1" noChangeArrowheads="1"/>
                        </p:cNvPicPr>
                        <p:nvPr/>
                      </p:nvPicPr>
                      <p:blipFill>
                        <a:blip r:embed="rId5"/>
                        <a:srcRect/>
                        <a:stretch>
                          <a:fillRect/>
                        </a:stretch>
                      </p:blipFill>
                      <p:spPr bwMode="auto">
                        <a:xfrm>
                          <a:off x="806820" y="3777928"/>
                          <a:ext cx="7029450" cy="2108200"/>
                        </a:xfrm>
                        <a:prstGeom prst="rect">
                          <a:avLst/>
                        </a:prstGeom>
                        <a:noFill/>
                      </p:spPr>
                    </p:pic>
                  </p:oleObj>
                </mc:Fallback>
              </mc:AlternateContent>
            </a:graphicData>
          </a:graphic>
        </p:graphicFrame>
      </p:grpSp>
    </p:spTree>
    <p:custDataLst>
      <p:tags r:id="rId2"/>
    </p:custDataLst>
    <p:extLst>
      <p:ext uri="{BB962C8B-B14F-4D97-AF65-F5344CB8AC3E}">
        <p14:creationId xmlns:p14="http://schemas.microsoft.com/office/powerpoint/2010/main" val="2876738644"/>
      </p:ext>
    </p:extLst>
  </p:cSld>
  <p:clrMapOvr>
    <a:masterClrMapping/>
  </p:clrMapOvr>
  <mc:AlternateContent xmlns:mc="http://schemas.openxmlformats.org/markup-compatibility/2006" xmlns:p14="http://schemas.microsoft.com/office/powerpoint/2010/main">
    <mc:Choice Requires="p14">
      <p:transition spd="slow" p14:dur="1200" advTm="8749">
        <p14:prism/>
      </p:transition>
    </mc:Choice>
    <mc:Fallback xmlns="">
      <p:transition spd="slow" advTm="8749">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p:cNvGrpSpPr/>
          <p:nvPr/>
        </p:nvGrpSpPr>
        <p:grpSpPr>
          <a:xfrm>
            <a:off x="2376044" y="2924944"/>
            <a:ext cx="7472526" cy="3096344"/>
            <a:chOff x="555858" y="3284984"/>
            <a:chExt cx="7472526" cy="3096344"/>
          </a:xfrm>
        </p:grpSpPr>
        <p:sp>
          <p:nvSpPr>
            <p:cNvPr id="10" name="Subtitle 2"/>
            <p:cNvSpPr txBox="1">
              <a:spLocks/>
            </p:cNvSpPr>
            <p:nvPr/>
          </p:nvSpPr>
          <p:spPr>
            <a:xfrm>
              <a:off x="555858" y="3284984"/>
              <a:ext cx="7472526" cy="3096344"/>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endParaRPr lang="en-US" sz="2000" dirty="0">
                <a:solidFill>
                  <a:srgbClr val="FFFF00"/>
                </a:solidFill>
                <a:effectLst>
                  <a:outerShdw blurRad="38100" dist="38100" dir="2700000" algn="tl">
                    <a:srgbClr val="000000">
                      <a:alpha val="43137"/>
                    </a:srgbClr>
                  </a:outerShdw>
                </a:effectLst>
                <a:latin typeface="Arial Rounded MT Bold" panose="020F0704030504030204" pitchFamily="34" charset="0"/>
              </a:endParaRPr>
            </a:p>
          </p:txBody>
        </p:sp>
        <p:graphicFrame>
          <p:nvGraphicFramePr>
            <p:cNvPr id="11" name="Objeto 10"/>
            <p:cNvGraphicFramePr>
              <a:graphicFrameLocks noChangeAspect="1"/>
            </p:cNvGraphicFramePr>
            <p:nvPr>
              <p:extLst/>
            </p:nvPr>
          </p:nvGraphicFramePr>
          <p:xfrm>
            <a:off x="722683" y="3638228"/>
            <a:ext cx="7197725" cy="2387600"/>
          </p:xfrm>
          <a:graphic>
            <a:graphicData uri="http://schemas.openxmlformats.org/presentationml/2006/ole">
              <mc:AlternateContent xmlns:mc="http://schemas.openxmlformats.org/markup-compatibility/2006">
                <mc:Choice xmlns:v="urn:schemas-microsoft-com:vml" Requires="v">
                  <p:oleObj spid="_x0000_s84009" name="ChemSketch" r:id="rId4" imgW="2301480" imgH="732960" progId="ACD.ChemSketch.20">
                    <p:embed/>
                  </p:oleObj>
                </mc:Choice>
                <mc:Fallback>
                  <p:oleObj name="ChemSketch" r:id="rId4" imgW="2301480" imgH="732960" progId="ACD.ChemSketch.20">
                    <p:embed/>
                    <p:pic>
                      <p:nvPicPr>
                        <p:cNvPr id="0" name=""/>
                        <p:cNvPicPr>
                          <a:picLocks noChangeAspect="1" noChangeArrowheads="1"/>
                        </p:cNvPicPr>
                        <p:nvPr/>
                      </p:nvPicPr>
                      <p:blipFill>
                        <a:blip r:embed="rId5"/>
                        <a:srcRect/>
                        <a:stretch>
                          <a:fillRect/>
                        </a:stretch>
                      </p:blipFill>
                      <p:spPr bwMode="auto">
                        <a:xfrm>
                          <a:off x="722683" y="3638228"/>
                          <a:ext cx="7197725" cy="2387600"/>
                        </a:xfrm>
                        <a:prstGeom prst="rect">
                          <a:avLst/>
                        </a:prstGeom>
                        <a:noFill/>
                      </p:spPr>
                    </p:pic>
                  </p:oleObj>
                </mc:Fallback>
              </mc:AlternateContent>
            </a:graphicData>
          </a:graphic>
        </p:graphicFrame>
      </p:grpSp>
      <p:sp>
        <p:nvSpPr>
          <p:cNvPr id="7" name="Subtitle 2"/>
          <p:cNvSpPr txBox="1">
            <a:spLocks/>
          </p:cNvSpPr>
          <p:nvPr/>
        </p:nvSpPr>
        <p:spPr>
          <a:xfrm>
            <a:off x="2312190" y="1124744"/>
            <a:ext cx="7600234" cy="1080120"/>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fontAlgn="base">
              <a:spcAft>
                <a:spcPct val="0"/>
              </a:spcAft>
            </a:pP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Identifica el grupo carbonilo en la estructura</a:t>
            </a:r>
            <a:endParaRPr lang="en-US" sz="2400" dirty="0">
              <a:solidFill>
                <a:schemeClr val="tx1"/>
              </a:solidFill>
              <a:effectLst>
                <a:outerShdw blurRad="38100" dist="38100" dir="2700000" algn="tl">
                  <a:srgbClr val="000000">
                    <a:alpha val="43137"/>
                  </a:srgbClr>
                </a:outerShdw>
              </a:effectLst>
              <a:latin typeface="Arial Rounded MT Bold" panose="020F0704030504030204" pitchFamily="34" charset="0"/>
            </a:endParaRPr>
          </a:p>
        </p:txBody>
      </p:sp>
    </p:spTree>
    <p:custDataLst>
      <p:tags r:id="rId2"/>
    </p:custDataLst>
    <p:extLst>
      <p:ext uri="{BB962C8B-B14F-4D97-AF65-F5344CB8AC3E}">
        <p14:creationId xmlns:p14="http://schemas.microsoft.com/office/powerpoint/2010/main" val="2131654824"/>
      </p:ext>
    </p:extLst>
  </p:cSld>
  <p:clrMapOvr>
    <a:masterClrMapping/>
  </p:clrMapOvr>
  <mc:AlternateContent xmlns:mc="http://schemas.openxmlformats.org/markup-compatibility/2006" xmlns:p14="http://schemas.microsoft.com/office/powerpoint/2010/main">
    <mc:Choice Requires="p14">
      <p:transition spd="slow" p14:dur="1200" advTm="8749">
        <p14:prism/>
      </p:transition>
    </mc:Choice>
    <mc:Fallback xmlns="">
      <p:transition spd="slow" advTm="8749">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p:cNvGrpSpPr/>
          <p:nvPr/>
        </p:nvGrpSpPr>
        <p:grpSpPr>
          <a:xfrm>
            <a:off x="2171563" y="2780928"/>
            <a:ext cx="7472526" cy="3096344"/>
            <a:chOff x="555858" y="3284984"/>
            <a:chExt cx="7472526" cy="3096344"/>
          </a:xfrm>
        </p:grpSpPr>
        <p:sp>
          <p:nvSpPr>
            <p:cNvPr id="10" name="Subtitle 2"/>
            <p:cNvSpPr txBox="1">
              <a:spLocks/>
            </p:cNvSpPr>
            <p:nvPr/>
          </p:nvSpPr>
          <p:spPr>
            <a:xfrm>
              <a:off x="555858" y="3284984"/>
              <a:ext cx="7472526" cy="3096344"/>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endParaRPr lang="en-US" sz="2000" dirty="0">
                <a:solidFill>
                  <a:srgbClr val="FFFF00"/>
                </a:solidFill>
                <a:effectLst>
                  <a:outerShdw blurRad="38100" dist="38100" dir="2700000" algn="tl">
                    <a:srgbClr val="000000">
                      <a:alpha val="43137"/>
                    </a:srgbClr>
                  </a:outerShdw>
                </a:effectLst>
                <a:latin typeface="Arial Rounded MT Bold" panose="020F0704030504030204" pitchFamily="34" charset="0"/>
              </a:endParaRPr>
            </a:p>
          </p:txBody>
        </p:sp>
        <p:graphicFrame>
          <p:nvGraphicFramePr>
            <p:cNvPr id="11" name="Objeto 10"/>
            <p:cNvGraphicFramePr>
              <a:graphicFrameLocks noChangeAspect="1"/>
            </p:cNvGraphicFramePr>
            <p:nvPr>
              <p:extLst/>
            </p:nvPr>
          </p:nvGraphicFramePr>
          <p:xfrm>
            <a:off x="806820" y="3463156"/>
            <a:ext cx="7027863" cy="2740025"/>
          </p:xfrm>
          <a:graphic>
            <a:graphicData uri="http://schemas.openxmlformats.org/presentationml/2006/ole">
              <mc:AlternateContent xmlns:mc="http://schemas.openxmlformats.org/markup-compatibility/2006">
                <mc:Choice xmlns:v="urn:schemas-microsoft-com:vml" Requires="v">
                  <p:oleObj spid="_x0000_s85033" name="ChemSketch" r:id="rId4" imgW="2247480" imgH="840960" progId="ACD.ChemSketch.20">
                    <p:embed/>
                  </p:oleObj>
                </mc:Choice>
                <mc:Fallback>
                  <p:oleObj name="ChemSketch" r:id="rId4" imgW="2247480" imgH="840960" progId="ACD.ChemSketch.20">
                    <p:embed/>
                    <p:pic>
                      <p:nvPicPr>
                        <p:cNvPr id="0" name=""/>
                        <p:cNvPicPr>
                          <a:picLocks noChangeAspect="1" noChangeArrowheads="1"/>
                        </p:cNvPicPr>
                        <p:nvPr/>
                      </p:nvPicPr>
                      <p:blipFill>
                        <a:blip r:embed="rId5"/>
                        <a:srcRect/>
                        <a:stretch>
                          <a:fillRect/>
                        </a:stretch>
                      </p:blipFill>
                      <p:spPr bwMode="auto">
                        <a:xfrm>
                          <a:off x="806820" y="3463156"/>
                          <a:ext cx="7027863" cy="2740025"/>
                        </a:xfrm>
                        <a:prstGeom prst="rect">
                          <a:avLst/>
                        </a:prstGeom>
                        <a:noFill/>
                      </p:spPr>
                    </p:pic>
                  </p:oleObj>
                </mc:Fallback>
              </mc:AlternateContent>
            </a:graphicData>
          </a:graphic>
        </p:graphicFrame>
      </p:grpSp>
      <p:sp>
        <p:nvSpPr>
          <p:cNvPr id="12" name="Subtitle 2"/>
          <p:cNvSpPr txBox="1">
            <a:spLocks/>
          </p:cNvSpPr>
          <p:nvPr/>
        </p:nvSpPr>
        <p:spPr>
          <a:xfrm>
            <a:off x="2107709" y="979832"/>
            <a:ext cx="7600234" cy="1080120"/>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Numera la cadena asignando el número </a:t>
            </a:r>
            <a:r>
              <a:rPr lang="es-MX" sz="2400" dirty="0">
                <a:solidFill>
                  <a:srgbClr val="0000FF"/>
                </a:solidFill>
                <a:effectLst>
                  <a:outerShdw blurRad="38100" dist="38100" dir="2700000" algn="tl">
                    <a:srgbClr val="000000">
                      <a:alpha val="43137"/>
                    </a:srgbClr>
                  </a:outerShdw>
                </a:effectLst>
                <a:latin typeface="Arial Rounded MT Bold" panose="020F0704030504030204" pitchFamily="34" charset="0"/>
              </a:rPr>
              <a:t>1</a:t>
            </a: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 al carbono del grupo carbonilo. </a:t>
            </a:r>
            <a:endParaRPr lang="en-US" sz="2400" dirty="0">
              <a:solidFill>
                <a:schemeClr val="tx1"/>
              </a:solidFill>
              <a:effectLst>
                <a:outerShdw blurRad="38100" dist="38100" dir="2700000" algn="tl">
                  <a:srgbClr val="000000">
                    <a:alpha val="43137"/>
                  </a:srgbClr>
                </a:outerShdw>
              </a:effectLst>
              <a:latin typeface="Arial Rounded MT Bold" panose="020F0704030504030204" pitchFamily="34" charset="0"/>
            </a:endParaRPr>
          </a:p>
        </p:txBody>
      </p:sp>
    </p:spTree>
    <p:custDataLst>
      <p:tags r:id="rId2"/>
    </p:custDataLst>
    <p:extLst>
      <p:ext uri="{BB962C8B-B14F-4D97-AF65-F5344CB8AC3E}">
        <p14:creationId xmlns:p14="http://schemas.microsoft.com/office/powerpoint/2010/main" val="3044125061"/>
      </p:ext>
    </p:extLst>
  </p:cSld>
  <p:clrMapOvr>
    <a:masterClrMapping/>
  </p:clrMapOvr>
  <mc:AlternateContent xmlns:mc="http://schemas.openxmlformats.org/markup-compatibility/2006" xmlns:p14="http://schemas.microsoft.com/office/powerpoint/2010/main">
    <mc:Choice Requires="p14">
      <p:transition spd="slow" p14:dur="1200" advTm="8749">
        <p14:prism/>
      </p:transition>
    </mc:Choice>
    <mc:Fallback xmlns="">
      <p:transition spd="slow" advTm="8749">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75520" y="404665"/>
            <a:ext cx="8712968" cy="1739023"/>
          </a:xfr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pPr algn="just" fontAlgn="base">
              <a:spcAft>
                <a:spcPct val="0"/>
              </a:spcAft>
            </a:pP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Escribe el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nombre</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del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aldehído anotando la raíz del nombre del alcano</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con</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el</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mismo</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número</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de</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átomos</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de</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carbono</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se escribe a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continuación:</a:t>
            </a:r>
          </a:p>
          <a:p>
            <a:pPr algn="just" fontAlgn="base">
              <a:spcAft>
                <a:spcPct val="0"/>
              </a:spcAft>
            </a:pP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 - número indicador </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err="1">
                <a:solidFill>
                  <a:srgbClr val="FF0000"/>
                </a:solidFill>
                <a:effectLst>
                  <a:outerShdw blurRad="38100" dist="38100" dir="2700000" algn="tl">
                    <a:srgbClr val="000000">
                      <a:alpha val="43137"/>
                    </a:srgbClr>
                  </a:outerShdw>
                </a:effectLst>
                <a:latin typeface="Arial Rounded MT Bold" panose="020F0704030504030204" pitchFamily="34" charset="0"/>
              </a:rPr>
              <a:t>en</a:t>
            </a:r>
            <a:r>
              <a:rPr lang="es-MX" dirty="0" err="1">
                <a:solidFill>
                  <a:srgbClr val="0000FF"/>
                </a:solidFill>
                <a:effectLst>
                  <a:outerShdw blurRad="38100" dist="38100" dir="2700000" algn="tl">
                    <a:srgbClr val="000000">
                      <a:alpha val="43137"/>
                    </a:srgbClr>
                  </a:outerShdw>
                </a:effectLst>
                <a:latin typeface="Arial Rounded MT Bold" panose="020F0704030504030204" pitchFamily="34" charset="0"/>
              </a:rPr>
              <a:t>al</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a:t>
            </a:r>
          </a:p>
        </p:txBody>
      </p:sp>
      <p:grpSp>
        <p:nvGrpSpPr>
          <p:cNvPr id="9" name="Grupo 8"/>
          <p:cNvGrpSpPr/>
          <p:nvPr/>
        </p:nvGrpSpPr>
        <p:grpSpPr>
          <a:xfrm>
            <a:off x="2171563" y="2492896"/>
            <a:ext cx="7472526" cy="3096344"/>
            <a:chOff x="555858" y="3284984"/>
            <a:chExt cx="7472526" cy="3096344"/>
          </a:xfrm>
        </p:grpSpPr>
        <p:sp>
          <p:nvSpPr>
            <p:cNvPr id="10" name="Subtitle 2"/>
            <p:cNvSpPr txBox="1">
              <a:spLocks/>
            </p:cNvSpPr>
            <p:nvPr/>
          </p:nvSpPr>
          <p:spPr>
            <a:xfrm>
              <a:off x="555858" y="3284984"/>
              <a:ext cx="7472526" cy="3096344"/>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endParaRPr lang="en-US" sz="2000" dirty="0">
                <a:solidFill>
                  <a:srgbClr val="FFFF00"/>
                </a:solidFill>
                <a:effectLst>
                  <a:outerShdw blurRad="38100" dist="38100" dir="2700000" algn="tl">
                    <a:srgbClr val="000000">
                      <a:alpha val="43137"/>
                    </a:srgbClr>
                  </a:outerShdw>
                </a:effectLst>
                <a:latin typeface="Arial Rounded MT Bold" panose="020F0704030504030204" pitchFamily="34" charset="0"/>
              </a:endParaRPr>
            </a:p>
          </p:txBody>
        </p:sp>
        <p:graphicFrame>
          <p:nvGraphicFramePr>
            <p:cNvPr id="11" name="Objeto 10"/>
            <p:cNvGraphicFramePr>
              <a:graphicFrameLocks noChangeAspect="1"/>
            </p:cNvGraphicFramePr>
            <p:nvPr>
              <p:extLst/>
            </p:nvPr>
          </p:nvGraphicFramePr>
          <p:xfrm>
            <a:off x="806820" y="3463851"/>
            <a:ext cx="7027863" cy="2738437"/>
          </p:xfrm>
          <a:graphic>
            <a:graphicData uri="http://schemas.openxmlformats.org/presentationml/2006/ole">
              <mc:AlternateContent xmlns:mc="http://schemas.openxmlformats.org/markup-compatibility/2006">
                <mc:Choice xmlns:v="urn:schemas-microsoft-com:vml" Requires="v">
                  <p:oleObj spid="_x0000_s86057" name="ChemSketch" r:id="rId4" imgW="2247480" imgH="840960" progId="ACD.ChemSketch.20">
                    <p:embed/>
                  </p:oleObj>
                </mc:Choice>
                <mc:Fallback>
                  <p:oleObj name="ChemSketch" r:id="rId4" imgW="2247480" imgH="840960" progId="ACD.ChemSketch.20">
                    <p:embed/>
                    <p:pic>
                      <p:nvPicPr>
                        <p:cNvPr id="0" name=""/>
                        <p:cNvPicPr>
                          <a:picLocks noChangeAspect="1" noChangeArrowheads="1"/>
                        </p:cNvPicPr>
                        <p:nvPr/>
                      </p:nvPicPr>
                      <p:blipFill>
                        <a:blip r:embed="rId5"/>
                        <a:srcRect/>
                        <a:stretch>
                          <a:fillRect/>
                        </a:stretch>
                      </p:blipFill>
                      <p:spPr bwMode="auto">
                        <a:xfrm>
                          <a:off x="806820" y="3463851"/>
                          <a:ext cx="7027863" cy="2738437"/>
                        </a:xfrm>
                        <a:prstGeom prst="rect">
                          <a:avLst/>
                        </a:prstGeom>
                        <a:noFill/>
                      </p:spPr>
                    </p:pic>
                  </p:oleObj>
                </mc:Fallback>
              </mc:AlternateContent>
            </a:graphicData>
          </a:graphic>
        </p:graphicFrame>
      </p:grpSp>
      <p:sp>
        <p:nvSpPr>
          <p:cNvPr id="7" name="Subtitle 2"/>
          <p:cNvSpPr txBox="1">
            <a:spLocks/>
          </p:cNvSpPr>
          <p:nvPr/>
        </p:nvSpPr>
        <p:spPr>
          <a:xfrm>
            <a:off x="7824192" y="5999797"/>
            <a:ext cx="2422116" cy="559793"/>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fontAlgn="base">
              <a:spcAft>
                <a:spcPct val="0"/>
              </a:spcAft>
            </a:pP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Hept-4-</a:t>
            </a:r>
            <a:r>
              <a:rPr lang="es-MX" sz="2400" dirty="0">
                <a:solidFill>
                  <a:srgbClr val="FF0000"/>
                </a:solidFill>
                <a:effectLst>
                  <a:outerShdw blurRad="38100" dist="38100" dir="2700000" algn="tl">
                    <a:srgbClr val="000000">
                      <a:alpha val="43137"/>
                    </a:srgbClr>
                  </a:outerShdw>
                </a:effectLst>
                <a:latin typeface="Arial Rounded MT Bold" panose="020F0704030504030204" pitchFamily="34" charset="0"/>
              </a:rPr>
              <a:t>en</a:t>
            </a:r>
            <a:r>
              <a:rPr lang="es-MX" sz="2400" dirty="0">
                <a:solidFill>
                  <a:srgbClr val="0000FF"/>
                </a:solidFill>
                <a:effectLst>
                  <a:outerShdw blurRad="38100" dist="38100" dir="2700000" algn="tl">
                    <a:srgbClr val="000000">
                      <a:alpha val="43137"/>
                    </a:srgbClr>
                  </a:outerShdw>
                </a:effectLst>
                <a:latin typeface="Arial Rounded MT Bold" panose="020F0704030504030204" pitchFamily="34" charset="0"/>
              </a:rPr>
              <a:t>al</a:t>
            </a:r>
          </a:p>
        </p:txBody>
      </p:sp>
      <p:sp>
        <p:nvSpPr>
          <p:cNvPr id="8" name="Subtitle 2"/>
          <p:cNvSpPr txBox="1">
            <a:spLocks/>
          </p:cNvSpPr>
          <p:nvPr/>
        </p:nvSpPr>
        <p:spPr>
          <a:xfrm>
            <a:off x="1775520" y="5907672"/>
            <a:ext cx="5760640" cy="761689"/>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Número indicador de la posición del enlace doble</a:t>
            </a:r>
          </a:p>
        </p:txBody>
      </p:sp>
      <p:cxnSp>
        <p:nvCxnSpPr>
          <p:cNvPr id="4" name="Conector recto de flecha 3"/>
          <p:cNvCxnSpPr/>
          <p:nvPr/>
        </p:nvCxnSpPr>
        <p:spPr>
          <a:xfrm flipV="1">
            <a:off x="2783632" y="4797154"/>
            <a:ext cx="2808312" cy="122413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2"/>
    </p:custDataLst>
    <p:extLst>
      <p:ext uri="{BB962C8B-B14F-4D97-AF65-F5344CB8AC3E}">
        <p14:creationId xmlns:p14="http://schemas.microsoft.com/office/powerpoint/2010/main" val="2777612066"/>
      </p:ext>
    </p:extLst>
  </p:cSld>
  <p:clrMapOvr>
    <a:masterClrMapping/>
  </p:clrMapOvr>
  <mc:AlternateContent xmlns:mc="http://schemas.openxmlformats.org/markup-compatibility/2006" xmlns:p14="http://schemas.microsoft.com/office/powerpoint/2010/main">
    <mc:Choice Requires="p14">
      <p:transition spd="slow" p14:dur="1200" advTm="8749">
        <p14:prism/>
      </p:transition>
    </mc:Choice>
    <mc:Fallback xmlns="">
      <p:transition spd="slow" advTm="8749">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854220" y="1517071"/>
            <a:ext cx="10803385" cy="4904509"/>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nSpc>
                <a:spcPct val="90000"/>
              </a:lnSpc>
              <a:spcBef>
                <a:spcPct val="0"/>
              </a:spcBef>
              <a:buFont typeface="Arial" panose="020B0604020202020204" pitchFamily="34" charset="0"/>
              <a:buNone/>
            </a:pPr>
            <a:r>
              <a:rPr lang="es-MX" altLang="es-MX" sz="3200" b="1" dirty="0">
                <a:latin typeface="Arial Rounded MT Bold" panose="020F0704030504030204" pitchFamily="34" charset="0"/>
                <a:ea typeface="+mj-ea"/>
                <a:cs typeface="+mj-cs"/>
              </a:rPr>
              <a:t>La polaridad es una propiedad importante de las moléculas porque de ella dependen en gran medida las propiedades físicas como el punto de fusión, el punto de ebullición y la solubilidad, y también las propiedades químicas. El momento bipolar, μ, es una medida cuantitativa de la polaridad de una molécula. Los momentos bipolares se pueden estudiar colocando a moléculas de sustancias polares y no polares entre placas con carga eléctrica, para observar la orientación de los polos.</a:t>
            </a:r>
          </a:p>
        </p:txBody>
      </p:sp>
      <p:sp>
        <p:nvSpPr>
          <p:cNvPr id="7" name="Rectangle 2"/>
          <p:cNvSpPr>
            <a:spLocks noChangeArrowheads="1"/>
          </p:cNvSpPr>
          <p:nvPr/>
        </p:nvSpPr>
        <p:spPr bwMode="auto">
          <a:xfrm>
            <a:off x="4656300" y="403570"/>
            <a:ext cx="3199227"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Polaridad</a:t>
            </a:r>
          </a:p>
        </p:txBody>
      </p:sp>
    </p:spTree>
    <p:extLst>
      <p:ext uri="{BB962C8B-B14F-4D97-AF65-F5344CB8AC3E}">
        <p14:creationId xmlns:p14="http://schemas.microsoft.com/office/powerpoint/2010/main" val="15200011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75520" y="404665"/>
            <a:ext cx="8712968" cy="1739023"/>
          </a:xfr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pPr algn="just" fontAlgn="base">
              <a:spcAft>
                <a:spcPct val="0"/>
              </a:spcAft>
            </a:pP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Si hay </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dos </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insaturaciones dobles, se adiciona el prefijo </a:t>
            </a:r>
            <a:r>
              <a:rPr lang="es-MX" dirty="0">
                <a:solidFill>
                  <a:srgbClr val="FF0000"/>
                </a:solidFill>
                <a:effectLst>
                  <a:outerShdw blurRad="38100" dist="38100" dir="2700000" algn="tl">
                    <a:srgbClr val="000000">
                      <a:alpha val="43137"/>
                    </a:srgbClr>
                  </a:outerShdw>
                </a:effectLst>
                <a:latin typeface="Arial Rounded MT Bold" panose="020F0704030504030204" pitchFamily="34" charset="0"/>
              </a:rPr>
              <a:t>di</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 así:</a:t>
            </a:r>
          </a:p>
          <a:p>
            <a:pPr algn="just" fontAlgn="base">
              <a:spcAft>
                <a:spcPct val="0"/>
              </a:spcAft>
            </a:pP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 - números indicadores </a:t>
            </a:r>
            <a:r>
              <a:rPr lang="en-US"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dirty="0">
                <a:solidFill>
                  <a:srgbClr val="FF0000"/>
                </a:solidFill>
                <a:effectLst>
                  <a:outerShdw blurRad="38100" dist="38100" dir="2700000" algn="tl">
                    <a:srgbClr val="000000">
                      <a:alpha val="43137"/>
                    </a:srgbClr>
                  </a:outerShdw>
                </a:effectLst>
                <a:latin typeface="Arial Rounded MT Bold" panose="020F0704030504030204" pitchFamily="34" charset="0"/>
              </a:rPr>
              <a:t>dien</a:t>
            </a:r>
            <a:r>
              <a:rPr lang="es-MX" dirty="0">
                <a:solidFill>
                  <a:srgbClr val="0000FF"/>
                </a:solidFill>
                <a:effectLst>
                  <a:outerShdw blurRad="38100" dist="38100" dir="2700000" algn="tl">
                    <a:srgbClr val="000000">
                      <a:alpha val="43137"/>
                    </a:srgbClr>
                  </a:outerShdw>
                </a:effectLst>
                <a:latin typeface="Arial Rounded MT Bold" panose="020F0704030504030204" pitchFamily="34" charset="0"/>
              </a:rPr>
              <a:t>al</a:t>
            </a:r>
            <a:r>
              <a:rPr lang="es-MX" dirty="0">
                <a:solidFill>
                  <a:schemeClr val="tx1"/>
                </a:solidFill>
                <a:effectLst>
                  <a:outerShdw blurRad="38100" dist="38100" dir="2700000" algn="tl">
                    <a:srgbClr val="000000">
                      <a:alpha val="43137"/>
                    </a:srgbClr>
                  </a:outerShdw>
                </a:effectLst>
                <a:latin typeface="Arial Rounded MT Bold" panose="020F0704030504030204" pitchFamily="34" charset="0"/>
              </a:rPr>
              <a:t>.</a:t>
            </a:r>
          </a:p>
        </p:txBody>
      </p:sp>
      <p:grpSp>
        <p:nvGrpSpPr>
          <p:cNvPr id="9" name="Grupo 8"/>
          <p:cNvGrpSpPr/>
          <p:nvPr/>
        </p:nvGrpSpPr>
        <p:grpSpPr>
          <a:xfrm>
            <a:off x="2171563" y="2492896"/>
            <a:ext cx="7472526" cy="3096344"/>
            <a:chOff x="555858" y="3284984"/>
            <a:chExt cx="7472526" cy="3096344"/>
          </a:xfrm>
        </p:grpSpPr>
        <p:sp>
          <p:nvSpPr>
            <p:cNvPr id="10" name="Subtitle 2"/>
            <p:cNvSpPr txBox="1">
              <a:spLocks/>
            </p:cNvSpPr>
            <p:nvPr/>
          </p:nvSpPr>
          <p:spPr>
            <a:xfrm>
              <a:off x="555858" y="3284984"/>
              <a:ext cx="7472526" cy="3096344"/>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base">
                <a:spcAft>
                  <a:spcPct val="0"/>
                </a:spcAft>
              </a:pPr>
              <a:endParaRPr lang="en-US" sz="2000" dirty="0">
                <a:solidFill>
                  <a:srgbClr val="FFFF00"/>
                </a:solidFill>
                <a:effectLst>
                  <a:outerShdw blurRad="38100" dist="38100" dir="2700000" algn="tl">
                    <a:srgbClr val="000000">
                      <a:alpha val="43137"/>
                    </a:srgbClr>
                  </a:outerShdw>
                </a:effectLst>
                <a:latin typeface="Arial Rounded MT Bold" panose="020F0704030504030204" pitchFamily="34" charset="0"/>
              </a:endParaRPr>
            </a:p>
          </p:txBody>
        </p:sp>
        <p:graphicFrame>
          <p:nvGraphicFramePr>
            <p:cNvPr id="11" name="Objeto 10"/>
            <p:cNvGraphicFramePr>
              <a:graphicFrameLocks noChangeAspect="1"/>
            </p:cNvGraphicFramePr>
            <p:nvPr>
              <p:extLst/>
            </p:nvPr>
          </p:nvGraphicFramePr>
          <p:xfrm>
            <a:off x="806820" y="3463851"/>
            <a:ext cx="7027863" cy="2738437"/>
          </p:xfrm>
          <a:graphic>
            <a:graphicData uri="http://schemas.openxmlformats.org/presentationml/2006/ole">
              <mc:AlternateContent xmlns:mc="http://schemas.openxmlformats.org/markup-compatibility/2006">
                <mc:Choice xmlns:v="urn:schemas-microsoft-com:vml" Requires="v">
                  <p:oleObj spid="_x0000_s87081" name="ChemSketch" r:id="rId4" imgW="2247480" imgH="840960" progId="ACD.ChemSketch.20">
                    <p:embed/>
                  </p:oleObj>
                </mc:Choice>
                <mc:Fallback>
                  <p:oleObj name="ChemSketch" r:id="rId4" imgW="2247480" imgH="840960" progId="ACD.ChemSketch.20">
                    <p:embed/>
                    <p:pic>
                      <p:nvPicPr>
                        <p:cNvPr id="0" name=""/>
                        <p:cNvPicPr>
                          <a:picLocks noChangeAspect="1" noChangeArrowheads="1"/>
                        </p:cNvPicPr>
                        <p:nvPr/>
                      </p:nvPicPr>
                      <p:blipFill>
                        <a:blip r:embed="rId5"/>
                        <a:srcRect/>
                        <a:stretch>
                          <a:fillRect/>
                        </a:stretch>
                      </p:blipFill>
                      <p:spPr bwMode="auto">
                        <a:xfrm>
                          <a:off x="806820" y="3463851"/>
                          <a:ext cx="7027863" cy="2738437"/>
                        </a:xfrm>
                        <a:prstGeom prst="rect">
                          <a:avLst/>
                        </a:prstGeom>
                        <a:noFill/>
                      </p:spPr>
                    </p:pic>
                  </p:oleObj>
                </mc:Fallback>
              </mc:AlternateContent>
            </a:graphicData>
          </a:graphic>
        </p:graphicFrame>
      </p:grpSp>
      <p:sp>
        <p:nvSpPr>
          <p:cNvPr id="7" name="Subtitle 2"/>
          <p:cNvSpPr txBox="1">
            <a:spLocks/>
          </p:cNvSpPr>
          <p:nvPr/>
        </p:nvSpPr>
        <p:spPr>
          <a:xfrm>
            <a:off x="4431662" y="5938450"/>
            <a:ext cx="2952328" cy="559793"/>
          </a:xfrm>
          <a:prstGeom prst="rect">
            <a:avLst/>
          </a:prstGeom>
          <a:solidFill>
            <a:schemeClr val="bg1"/>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fontAlgn="base">
              <a:spcAft>
                <a:spcPct val="0"/>
              </a:spcAft>
            </a:pP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Hepta-2, 4-</a:t>
            </a:r>
            <a:r>
              <a:rPr lang="es-MX" sz="2400" dirty="0">
                <a:solidFill>
                  <a:srgbClr val="FF0000"/>
                </a:solidFill>
                <a:effectLst>
                  <a:outerShdw blurRad="38100" dist="38100" dir="2700000" algn="tl">
                    <a:srgbClr val="000000">
                      <a:alpha val="43137"/>
                    </a:srgbClr>
                  </a:outerShdw>
                </a:effectLst>
                <a:latin typeface="Arial Rounded MT Bold" panose="020F0704030504030204" pitchFamily="34" charset="0"/>
              </a:rPr>
              <a:t>dien</a:t>
            </a:r>
            <a:r>
              <a:rPr lang="es-MX" sz="2400" dirty="0">
                <a:solidFill>
                  <a:srgbClr val="0000FF"/>
                </a:solidFill>
                <a:effectLst>
                  <a:outerShdw blurRad="38100" dist="38100" dir="2700000" algn="tl">
                    <a:srgbClr val="000000">
                      <a:alpha val="43137"/>
                    </a:srgbClr>
                  </a:outerShdw>
                </a:effectLst>
                <a:latin typeface="Arial Rounded MT Bold" panose="020F0704030504030204" pitchFamily="34" charset="0"/>
              </a:rPr>
              <a:t>al</a:t>
            </a:r>
          </a:p>
        </p:txBody>
      </p:sp>
    </p:spTree>
    <p:custDataLst>
      <p:tags r:id="rId2"/>
    </p:custDataLst>
    <p:extLst>
      <p:ext uri="{BB962C8B-B14F-4D97-AF65-F5344CB8AC3E}">
        <p14:creationId xmlns:p14="http://schemas.microsoft.com/office/powerpoint/2010/main" val="251513958"/>
      </p:ext>
    </p:extLst>
  </p:cSld>
  <p:clrMapOvr>
    <a:masterClrMapping/>
  </p:clrMapOvr>
  <mc:AlternateContent xmlns:mc="http://schemas.openxmlformats.org/markup-compatibility/2006" xmlns:p14="http://schemas.microsoft.com/office/powerpoint/2010/main">
    <mc:Choice Requires="p14">
      <p:transition spd="slow" p14:dur="1200" advTm="8749">
        <p14:prism/>
      </p:transition>
    </mc:Choice>
    <mc:Fallback xmlns="">
      <p:transition spd="slow" advTm="8749">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239253" y="1840271"/>
            <a:ext cx="9673390" cy="2900171"/>
          </a:xfr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l">
              <a:buFont typeface="Arial" panose="020B0604020202020204" pitchFamily="34" charset="0"/>
            </a:pPr>
            <a:r>
              <a:rPr lang="es-MX" sz="3200" b="1" dirty="0" smtClean="0">
                <a:solidFill>
                  <a:schemeClr val="accent4"/>
                </a:solidFill>
                <a:latin typeface="Arial Rounded MT Bold" panose="020F0704030504030204" pitchFamily="34" charset="0"/>
              </a:rPr>
              <a:t>5</a:t>
            </a:r>
            <a:r>
              <a:rPr lang="es-MX" sz="3200" b="1" dirty="0">
                <a:solidFill>
                  <a:schemeClr val="accent4"/>
                </a:solidFill>
                <a:latin typeface="Arial Rounded MT Bold" panose="020F0704030504030204" pitchFamily="34" charset="0"/>
              </a:rPr>
              <a:t>. Otros grupos funcionales: Éter, éster y </a:t>
            </a:r>
            <a:r>
              <a:rPr lang="es-MX" sz="3200" b="1" dirty="0" smtClean="0">
                <a:solidFill>
                  <a:schemeClr val="accent4"/>
                </a:solidFill>
                <a:latin typeface="Arial Rounded MT Bold" panose="020F0704030504030204" pitchFamily="34" charset="0"/>
              </a:rPr>
              <a:t>amino</a:t>
            </a:r>
            <a:br>
              <a:rPr lang="es-MX" sz="3200" b="1" dirty="0" smtClean="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a:r>
            <a:br>
              <a:rPr lang="es-MX" sz="3200" b="1" dirty="0">
                <a:solidFill>
                  <a:schemeClr val="accent4"/>
                </a:solidFill>
                <a:latin typeface="Arial Rounded MT Bold" panose="020F0704030504030204" pitchFamily="34" charset="0"/>
              </a:rPr>
            </a:br>
            <a:r>
              <a:rPr lang="es-MX" sz="3200" b="1" dirty="0" smtClean="0">
                <a:solidFill>
                  <a:schemeClr val="accent4"/>
                </a:solidFill>
                <a:latin typeface="Arial Rounded MT Bold" panose="020F0704030504030204" pitchFamily="34" charset="0"/>
              </a:rPr>
              <a:t>     5.1</a:t>
            </a:r>
            <a:r>
              <a:rPr lang="es-MX" sz="3200" b="1" dirty="0">
                <a:solidFill>
                  <a:schemeClr val="accent4"/>
                </a:solidFill>
                <a:latin typeface="Arial Rounded MT Bold" panose="020F0704030504030204" pitchFamily="34" charset="0"/>
              </a:rPr>
              <a:t>. Propiedades físicas y </a:t>
            </a:r>
            <a:r>
              <a:rPr lang="es-MX" sz="3200" b="1" dirty="0" smtClean="0">
                <a:solidFill>
                  <a:schemeClr val="accent4"/>
                </a:solidFill>
                <a:latin typeface="Arial Rounded MT Bold" panose="020F0704030504030204" pitchFamily="34" charset="0"/>
              </a:rPr>
              <a:t>químicas</a:t>
            </a:r>
            <a:br>
              <a:rPr lang="es-MX" sz="3200" b="1" dirty="0" smtClean="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a:t>
            </a:r>
            <a:r>
              <a:rPr lang="es-MX" sz="3200" b="1" dirty="0" smtClean="0">
                <a:solidFill>
                  <a:schemeClr val="accent4"/>
                </a:solidFill>
                <a:latin typeface="Arial Rounded MT Bold" panose="020F0704030504030204" pitchFamily="34" charset="0"/>
              </a:rPr>
              <a:t>    5.2</a:t>
            </a:r>
            <a:r>
              <a:rPr lang="es-MX" sz="3200" b="1" dirty="0">
                <a:solidFill>
                  <a:schemeClr val="accent4"/>
                </a:solidFill>
                <a:latin typeface="Arial Rounded MT Bold" panose="020F0704030504030204" pitchFamily="34" charset="0"/>
              </a:rPr>
              <a:t>. </a:t>
            </a:r>
            <a:r>
              <a:rPr lang="es-MX" sz="3200" b="1" dirty="0" smtClean="0">
                <a:solidFill>
                  <a:schemeClr val="accent4"/>
                </a:solidFill>
                <a:latin typeface="Arial Rounded MT Bold" panose="020F0704030504030204" pitchFamily="34" charset="0"/>
              </a:rPr>
              <a:t>Nomenclatura</a:t>
            </a:r>
            <a:br>
              <a:rPr lang="es-MX" sz="3200" b="1" dirty="0" smtClean="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a:t>
            </a:r>
            <a:r>
              <a:rPr lang="es-MX" sz="3200" b="1" dirty="0" smtClean="0">
                <a:solidFill>
                  <a:schemeClr val="accent4"/>
                </a:solidFill>
                <a:latin typeface="Arial Rounded MT Bold" panose="020F0704030504030204" pitchFamily="34" charset="0"/>
              </a:rPr>
              <a:t>    5.3</a:t>
            </a:r>
            <a:r>
              <a:rPr lang="es-MX" sz="3200" b="1" dirty="0">
                <a:solidFill>
                  <a:schemeClr val="accent4"/>
                </a:solidFill>
                <a:latin typeface="Arial Rounded MT Bold" panose="020F0704030504030204" pitchFamily="34" charset="0"/>
              </a:rPr>
              <a:t>. Importancia y aplicaciones</a:t>
            </a:r>
          </a:p>
        </p:txBody>
      </p:sp>
    </p:spTree>
    <p:extLst>
      <p:ext uri="{BB962C8B-B14F-4D97-AF65-F5344CB8AC3E}">
        <p14:creationId xmlns:p14="http://schemas.microsoft.com/office/powerpoint/2010/main" val="36208911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214701" y="170698"/>
            <a:ext cx="2273968"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smtClean="0">
                <a:solidFill>
                  <a:schemeClr val="tx1"/>
                </a:solidFill>
                <a:latin typeface="Arial Rounded MT Bold" panose="020F0704030504030204" pitchFamily="34" charset="0"/>
                <a:cs typeface="Arial" panose="020B0604020202020204" pitchFamily="34" charset="0"/>
              </a:rPr>
              <a:t>Éteres</a:t>
            </a:r>
            <a:endParaRPr kumimoji="0" lang="es-ES" altLang="es-MX" sz="3600" b="1" u="none" strike="noStrike" kern="0" cap="none" spc="0" normalizeH="0" baseline="0" noProof="0" dirty="0" smtClean="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angle 2"/>
          <p:cNvSpPr>
            <a:spLocks noChangeArrowheads="1"/>
          </p:cNvSpPr>
          <p:nvPr/>
        </p:nvSpPr>
        <p:spPr bwMode="auto">
          <a:xfrm>
            <a:off x="1515379" y="1072995"/>
            <a:ext cx="9294984" cy="1104721"/>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p>
            <a:pPr>
              <a:spcBef>
                <a:spcPct val="20000"/>
              </a:spcBef>
              <a:buFont typeface="Arial" pitchFamily="34" charset="0"/>
              <a:buNone/>
            </a:pPr>
            <a:r>
              <a:rPr lang="es-MX" altLang="es-MX" sz="2200" dirty="0" smtClean="0">
                <a:effectLst>
                  <a:outerShdw blurRad="38100" dist="38100" dir="2700000" algn="tl">
                    <a:srgbClr val="000000">
                      <a:alpha val="43137"/>
                    </a:srgbClr>
                  </a:outerShdw>
                </a:effectLst>
                <a:latin typeface="Arial Rounded MT Bold" panose="020F0704030504030204" pitchFamily="34" charset="0"/>
              </a:rPr>
              <a:t>Los éteres son compuestos de fórmulas R – O – R´, donde R y </a:t>
            </a:r>
            <a:r>
              <a:rPr lang="es-MX" altLang="es-MX" sz="2200" dirty="0" err="1" smtClean="0">
                <a:effectLst>
                  <a:outerShdw blurRad="38100" dist="38100" dir="2700000" algn="tl">
                    <a:srgbClr val="000000">
                      <a:alpha val="43137"/>
                    </a:srgbClr>
                  </a:outerShdw>
                </a:effectLst>
                <a:latin typeface="Arial Rounded MT Bold" panose="020F0704030504030204" pitchFamily="34" charset="0"/>
              </a:rPr>
              <a:t>R´son</a:t>
            </a:r>
            <a:r>
              <a:rPr lang="es-MX" altLang="es-MX" sz="2200" dirty="0" smtClean="0">
                <a:effectLst>
                  <a:outerShdw blurRad="38100" dist="38100" dir="2700000" algn="tl">
                    <a:srgbClr val="000000">
                      <a:alpha val="43137"/>
                    </a:srgbClr>
                  </a:outerShdw>
                </a:effectLst>
                <a:latin typeface="Arial Rounded MT Bold" panose="020F0704030504030204" pitchFamily="34" charset="0"/>
              </a:rPr>
              <a:t> grupos alquilo o arilo. Los dos grupos alquilo o arilo son idénticos en un éter simétrico y diferentes en un éter asimétrico.</a:t>
            </a:r>
            <a:endParaRPr lang="es-MX" alt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a:p>
            <a:pPr>
              <a:spcBef>
                <a:spcPct val="20000"/>
              </a:spcBef>
              <a:buFont typeface="Arial" pitchFamily="34" charset="0"/>
              <a:buNone/>
            </a:pPr>
            <a:endParaRPr lang="es-MX" altLang="es-MX" sz="2200" i="1"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grpSp>
        <p:nvGrpSpPr>
          <p:cNvPr id="5" name="Grupo 4"/>
          <p:cNvGrpSpPr/>
          <p:nvPr/>
        </p:nvGrpSpPr>
        <p:grpSpPr>
          <a:xfrm>
            <a:off x="3999710" y="2336618"/>
            <a:ext cx="3329593" cy="1251515"/>
            <a:chOff x="2531491" y="3420458"/>
            <a:chExt cx="2823743" cy="1151078"/>
          </a:xfrm>
          <a:solidFill>
            <a:srgbClr val="C39BE1"/>
          </a:solidFill>
        </p:grpSpPr>
        <p:sp>
          <p:nvSpPr>
            <p:cNvPr id="6" name="Subtitle 2"/>
            <p:cNvSpPr txBox="1">
              <a:spLocks/>
            </p:cNvSpPr>
            <p:nvPr/>
          </p:nvSpPr>
          <p:spPr>
            <a:xfrm>
              <a:off x="2531491" y="3420458"/>
              <a:ext cx="2823743" cy="1151078"/>
            </a:xfrm>
            <a:prstGeom prst="rect">
              <a:avLst/>
            </a:prstGeom>
            <a:gr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graphicFrame>
          <p:nvGraphicFramePr>
            <p:cNvPr id="3" name="Objeto 2"/>
            <p:cNvGraphicFramePr>
              <a:graphicFrameLocks noChangeAspect="1"/>
            </p:cNvGraphicFramePr>
            <p:nvPr>
              <p:extLst/>
            </p:nvPr>
          </p:nvGraphicFramePr>
          <p:xfrm>
            <a:off x="2827170" y="3753276"/>
            <a:ext cx="2473758" cy="485441"/>
          </p:xfrm>
          <a:graphic>
            <a:graphicData uri="http://schemas.openxmlformats.org/presentationml/2006/ole">
              <mc:AlternateContent xmlns:mc="http://schemas.openxmlformats.org/markup-compatibility/2006">
                <mc:Choice xmlns:v="urn:schemas-microsoft-com:vml" Requires="v">
                  <p:oleObj spid="_x0000_s88130" name="ChemSketch" r:id="rId3" imgW="1145520" imgH="226440" progId="ACD.ChemSketch.20">
                    <p:embed/>
                  </p:oleObj>
                </mc:Choice>
                <mc:Fallback>
                  <p:oleObj name="ChemSketch" r:id="rId3" imgW="1145520" imgH="226440" progId="ACD.ChemSketch.20">
                    <p:embed/>
                    <p:pic>
                      <p:nvPicPr>
                        <p:cNvPr id="0" name=""/>
                        <p:cNvPicPr>
                          <a:picLocks noChangeAspect="1" noChangeArrowheads="1"/>
                        </p:cNvPicPr>
                        <p:nvPr/>
                      </p:nvPicPr>
                      <p:blipFill>
                        <a:blip r:embed="rId4"/>
                        <a:srcRect/>
                        <a:stretch>
                          <a:fillRect/>
                        </a:stretch>
                      </p:blipFill>
                      <p:spPr bwMode="auto">
                        <a:xfrm>
                          <a:off x="2827170" y="3753276"/>
                          <a:ext cx="2473758" cy="485441"/>
                        </a:xfrm>
                        <a:prstGeom prst="rect">
                          <a:avLst/>
                        </a:prstGeom>
                        <a:noFill/>
                      </p:spPr>
                    </p:pic>
                  </p:oleObj>
                </mc:Fallback>
              </mc:AlternateContent>
            </a:graphicData>
          </a:graphic>
        </p:graphicFrame>
      </p:grpSp>
      <p:graphicFrame>
        <p:nvGraphicFramePr>
          <p:cNvPr id="8" name="Objeto 7"/>
          <p:cNvGraphicFramePr>
            <a:graphicFrameLocks noChangeAspect="1"/>
          </p:cNvGraphicFramePr>
          <p:nvPr>
            <p:extLst/>
          </p:nvPr>
        </p:nvGraphicFramePr>
        <p:xfrm>
          <a:off x="938463" y="3747035"/>
          <a:ext cx="9871900" cy="2688818"/>
        </p:xfrm>
        <a:graphic>
          <a:graphicData uri="http://schemas.openxmlformats.org/presentationml/2006/ole">
            <mc:AlternateContent xmlns:mc="http://schemas.openxmlformats.org/markup-compatibility/2006">
              <mc:Choice xmlns:v="urn:schemas-microsoft-com:vml" Requires="v">
                <p:oleObj spid="_x0000_s88131" name="ChemSketch" r:id="rId5" imgW="6796440" imgH="1843560" progId="ACD.ChemSketch.20">
                  <p:embed/>
                </p:oleObj>
              </mc:Choice>
              <mc:Fallback>
                <p:oleObj name="ChemSketch" r:id="rId5" imgW="6796440" imgH="1843560" progId="ACD.ChemSketch.20">
                  <p:embed/>
                  <p:pic>
                    <p:nvPicPr>
                      <p:cNvPr id="0" name=""/>
                      <p:cNvPicPr>
                        <a:picLocks noChangeAspect="1" noChangeArrowheads="1"/>
                      </p:cNvPicPr>
                      <p:nvPr/>
                    </p:nvPicPr>
                    <p:blipFill>
                      <a:blip r:embed="rId6"/>
                      <a:srcRect/>
                      <a:stretch>
                        <a:fillRect/>
                      </a:stretch>
                    </p:blipFill>
                    <p:spPr bwMode="auto">
                      <a:xfrm>
                        <a:off x="938463" y="3747035"/>
                        <a:ext cx="9871900" cy="2688818"/>
                      </a:xfrm>
                      <a:prstGeom prst="rect">
                        <a:avLst/>
                      </a:prstGeom>
                      <a:solidFill>
                        <a:srgbClr val="C39BE1"/>
                      </a:solidFill>
                    </p:spPr>
                  </p:pic>
                </p:oleObj>
              </mc:Fallback>
            </mc:AlternateContent>
          </a:graphicData>
        </a:graphic>
      </p:graphicFrame>
    </p:spTree>
    <p:extLst>
      <p:ext uri="{BB962C8B-B14F-4D97-AF65-F5344CB8AC3E}">
        <p14:creationId xmlns:p14="http://schemas.microsoft.com/office/powerpoint/2010/main" val="7029359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751974" y="1074175"/>
            <a:ext cx="10383251" cy="5567257"/>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7" name="Rectangle 2"/>
          <p:cNvSpPr>
            <a:spLocks noChangeArrowheads="1"/>
          </p:cNvSpPr>
          <p:nvPr/>
        </p:nvSpPr>
        <p:spPr bwMode="auto">
          <a:xfrm>
            <a:off x="4608095" y="341083"/>
            <a:ext cx="2057399"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smtClean="0">
                <a:solidFill>
                  <a:schemeClr val="tx1"/>
                </a:solidFill>
                <a:latin typeface="Arial" panose="020B0604020202020204" pitchFamily="34" charset="0"/>
                <a:cs typeface="Arial" panose="020B0604020202020204" pitchFamily="34" charset="0"/>
              </a:rPr>
              <a:t>Éteres</a:t>
            </a:r>
            <a:endPar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graphicFrame>
        <p:nvGraphicFramePr>
          <p:cNvPr id="5" name="Tabla 4"/>
          <p:cNvGraphicFramePr>
            <a:graphicFrameLocks noGrp="1"/>
          </p:cNvGraphicFramePr>
          <p:nvPr>
            <p:extLst/>
          </p:nvPr>
        </p:nvGraphicFramePr>
        <p:xfrm>
          <a:off x="1142999" y="1232795"/>
          <a:ext cx="9601200" cy="5305133"/>
        </p:xfrm>
        <a:graphic>
          <a:graphicData uri="http://schemas.openxmlformats.org/drawingml/2006/table">
            <a:tbl>
              <a:tblPr firstRow="1" firstCol="1" bandRow="1"/>
              <a:tblGrid>
                <a:gridCol w="1855528"/>
                <a:gridCol w="7745672"/>
              </a:tblGrid>
              <a:tr h="733133">
                <a:tc>
                  <a:txBody>
                    <a:bodyPr/>
                    <a:lstStyle/>
                    <a:p>
                      <a:pPr algn="ctr">
                        <a:lnSpc>
                          <a:spcPct val="150000"/>
                        </a:lnSpc>
                        <a:spcAft>
                          <a:spcPts val="0"/>
                        </a:spcAft>
                      </a:pPr>
                      <a:r>
                        <a:rPr lang="es-MX" sz="2000" b="1" dirty="0">
                          <a:effectLst/>
                          <a:latin typeface="Arial" panose="020B0604020202020204" pitchFamily="34" charset="0"/>
                          <a:ea typeface="Times New Roman" panose="02020603050405020304" pitchFamily="18" charset="0"/>
                        </a:rPr>
                        <a:t> </a:t>
                      </a:r>
                      <a:r>
                        <a:rPr lang="es-MX" sz="2000" b="1" dirty="0" smtClean="0">
                          <a:effectLst/>
                          <a:latin typeface="Arial" panose="020B0604020202020204" pitchFamily="34" charset="0"/>
                          <a:ea typeface="Times New Roman" panose="02020603050405020304" pitchFamily="18" charset="0"/>
                        </a:rPr>
                        <a:t>Estructura</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es-MX" sz="2000" dirty="0">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0"/>
                        </a:spcAft>
                      </a:pPr>
                      <a:r>
                        <a:rPr lang="es-MX" sz="2000" b="1" dirty="0" smtClean="0">
                          <a:effectLst/>
                          <a:latin typeface="Arial" panose="020B0604020202020204" pitchFamily="34" charset="0"/>
                          <a:ea typeface="Times New Roman" panose="02020603050405020304" pitchFamily="18" charset="0"/>
                        </a:rPr>
                        <a:t>Grupo </a:t>
                      </a:r>
                      <a:r>
                        <a:rPr lang="es-MX" sz="2000" b="1" dirty="0">
                          <a:effectLst/>
                          <a:latin typeface="Arial" panose="020B0604020202020204" pitchFamily="34" charset="0"/>
                          <a:ea typeface="Times New Roman" panose="02020603050405020304" pitchFamily="18" charset="0"/>
                        </a:rPr>
                        <a:t>funcional</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2000" dirty="0">
                          <a:effectLst/>
                          <a:latin typeface="Arial" panose="020B0604020202020204" pitchFamily="34" charset="0"/>
                          <a:ea typeface="Times New Roman" panose="02020603050405020304" pitchFamily="18" charset="0"/>
                        </a:rPr>
                        <a:t>Son derivados orgánicos del agua con dos grupos orgánicos unidos al mismo átomo de azufre. Los grupos orgánicos pueden ser alquilo, arilo o vinilo.</a:t>
                      </a:r>
                      <a:endParaRPr lang="es-MX"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0"/>
                        </a:spcAft>
                      </a:pPr>
                      <a:r>
                        <a:rPr lang="es-MX" sz="2000" b="1" dirty="0">
                          <a:effectLst/>
                          <a:latin typeface="Arial" panose="020B0604020202020204" pitchFamily="34" charset="0"/>
                          <a:ea typeface="Times New Roman" panose="02020603050405020304" pitchFamily="18" charset="0"/>
                        </a:rPr>
                        <a:t>Propiedades</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2000" dirty="0">
                          <a:effectLst/>
                          <a:latin typeface="Arial" panose="020B0604020202020204" pitchFamily="34" charset="0"/>
                          <a:ea typeface="Times New Roman" panose="02020603050405020304" pitchFamily="18" charset="0"/>
                        </a:rPr>
                        <a:t> </a:t>
                      </a:r>
                      <a:r>
                        <a:rPr lang="es-MX" sz="2000" dirty="0" smtClean="0">
                          <a:effectLst/>
                          <a:latin typeface="Arial" panose="020B0604020202020204" pitchFamily="34" charset="0"/>
                          <a:ea typeface="Times New Roman" panose="02020603050405020304" pitchFamily="18" charset="0"/>
                        </a:rPr>
                        <a:t>Los éteres</a:t>
                      </a:r>
                      <a:r>
                        <a:rPr lang="es-MX" sz="2000" baseline="0" dirty="0" smtClean="0">
                          <a:effectLst/>
                          <a:latin typeface="Arial" panose="020B0604020202020204" pitchFamily="34" charset="0"/>
                          <a:ea typeface="Times New Roman" panose="02020603050405020304" pitchFamily="18" charset="0"/>
                        </a:rPr>
                        <a:t> tienen una estructura angular, con un átomo de oxígeno con hibridación sp3 dando lugar a un ángulo de enlace casi tetraédrico. Son compuestos polares.</a:t>
                      </a:r>
                      <a:endParaRPr lang="es-MX"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0"/>
                        </a:spcAft>
                      </a:pPr>
                      <a:r>
                        <a:rPr lang="es-MX" sz="2000" b="1" dirty="0">
                          <a:effectLst/>
                          <a:latin typeface="Arial" panose="020B0604020202020204" pitchFamily="34" charset="0"/>
                          <a:ea typeface="Times New Roman" panose="02020603050405020304" pitchFamily="18" charset="0"/>
                        </a:rPr>
                        <a:t>Usos</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2000" dirty="0">
                          <a:effectLst/>
                          <a:latin typeface="Arial" panose="020B0604020202020204" pitchFamily="34" charset="0"/>
                          <a:ea typeface="Times New Roman" panose="02020603050405020304" pitchFamily="18" charset="0"/>
                        </a:rPr>
                        <a:t>El éter </a:t>
                      </a:r>
                      <a:r>
                        <a:rPr lang="es-MX" sz="2000" dirty="0" err="1">
                          <a:effectLst/>
                          <a:latin typeface="Arial" panose="020B0604020202020204" pitchFamily="34" charset="0"/>
                          <a:ea typeface="Times New Roman" panose="02020603050405020304" pitchFamily="18" charset="0"/>
                        </a:rPr>
                        <a:t>dietílico</a:t>
                      </a:r>
                      <a:r>
                        <a:rPr lang="es-MX" sz="2000" dirty="0">
                          <a:effectLst/>
                          <a:latin typeface="Arial" panose="020B0604020202020204" pitchFamily="34" charset="0"/>
                          <a:ea typeface="Times New Roman" panose="02020603050405020304" pitchFamily="18" charset="0"/>
                        </a:rPr>
                        <a:t> se utiliza como anestésico y como disolvente. </a:t>
                      </a:r>
                      <a:r>
                        <a:rPr lang="es-MX" sz="2000" dirty="0" err="1">
                          <a:effectLst/>
                          <a:latin typeface="Arial" panose="020B0604020202020204" pitchFamily="34" charset="0"/>
                          <a:ea typeface="Times New Roman" panose="02020603050405020304" pitchFamily="18" charset="0"/>
                        </a:rPr>
                        <a:t>Anisol</a:t>
                      </a:r>
                      <a:r>
                        <a:rPr lang="es-MX" sz="2000" dirty="0">
                          <a:effectLst/>
                          <a:latin typeface="Arial" panose="020B0604020202020204" pitchFamily="34" charset="0"/>
                          <a:ea typeface="Times New Roman" panose="02020603050405020304" pitchFamily="18" charset="0"/>
                        </a:rPr>
                        <a:t>, éter aromático de olor agradable utilizado en perfumería y el </a:t>
                      </a:r>
                      <a:r>
                        <a:rPr lang="es-MX" sz="2000" dirty="0" err="1">
                          <a:effectLst/>
                          <a:latin typeface="Arial" panose="020B0604020202020204" pitchFamily="34" charset="0"/>
                          <a:ea typeface="Times New Roman" panose="02020603050405020304" pitchFamily="18" charset="0"/>
                        </a:rPr>
                        <a:t>tetrahidrofurano</a:t>
                      </a:r>
                      <a:r>
                        <a:rPr lang="es-MX" sz="2000" dirty="0">
                          <a:effectLst/>
                          <a:latin typeface="Arial" panose="020B0604020202020204" pitchFamily="34" charset="0"/>
                          <a:ea typeface="Times New Roman" panose="02020603050405020304" pitchFamily="18" charset="0"/>
                        </a:rPr>
                        <a:t> (THF), un éter cíclico utilizado como disolvente.</a:t>
                      </a:r>
                      <a:endParaRPr lang="es-MX"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0"/>
                        </a:spcAft>
                      </a:pPr>
                      <a:r>
                        <a:rPr lang="es-MX" sz="2000" b="1" dirty="0">
                          <a:effectLst/>
                          <a:latin typeface="Arial" panose="020B0604020202020204" pitchFamily="34" charset="0"/>
                          <a:ea typeface="Times New Roman" panose="02020603050405020304" pitchFamily="18" charset="0"/>
                        </a:rPr>
                        <a:t>Ejemplos</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2000" dirty="0">
                          <a:effectLst/>
                          <a:latin typeface="Arial" panose="020B0604020202020204" pitchFamily="34" charset="0"/>
                          <a:ea typeface="Times New Roman" panose="02020603050405020304" pitchFamily="18" charset="0"/>
                        </a:rPr>
                        <a:t>El éter </a:t>
                      </a:r>
                      <a:r>
                        <a:rPr lang="es-MX" sz="2000" dirty="0" err="1">
                          <a:effectLst/>
                          <a:latin typeface="Arial" panose="020B0604020202020204" pitchFamily="34" charset="0"/>
                          <a:ea typeface="Times New Roman" panose="02020603050405020304" pitchFamily="18" charset="0"/>
                        </a:rPr>
                        <a:t>dietílico</a:t>
                      </a:r>
                      <a:r>
                        <a:rPr lang="es-MX" sz="2000" dirty="0">
                          <a:effectLst/>
                          <a:latin typeface="Arial" panose="020B0604020202020204" pitchFamily="34" charset="0"/>
                          <a:ea typeface="Times New Roman" panose="02020603050405020304" pitchFamily="18" charset="0"/>
                        </a:rPr>
                        <a:t>, </a:t>
                      </a:r>
                      <a:r>
                        <a:rPr lang="es-MX" sz="2000" dirty="0" err="1">
                          <a:effectLst/>
                          <a:latin typeface="Arial" panose="020B0604020202020204" pitchFamily="34" charset="0"/>
                          <a:ea typeface="Times New Roman" panose="02020603050405020304" pitchFamily="18" charset="0"/>
                        </a:rPr>
                        <a:t>anisol</a:t>
                      </a:r>
                      <a:r>
                        <a:rPr lang="es-MX" sz="2000" dirty="0">
                          <a:effectLst/>
                          <a:latin typeface="Arial" panose="020B0604020202020204" pitchFamily="34" charset="0"/>
                          <a:ea typeface="Times New Roman" panose="02020603050405020304" pitchFamily="18" charset="0"/>
                        </a:rPr>
                        <a:t>, THF</a:t>
                      </a:r>
                      <a:endParaRPr lang="es-MX"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Objeto 7"/>
          <p:cNvGraphicFramePr>
            <a:graphicFrameLocks noChangeAspect="1"/>
          </p:cNvGraphicFramePr>
          <p:nvPr>
            <p:extLst/>
          </p:nvPr>
        </p:nvGraphicFramePr>
        <p:xfrm>
          <a:off x="5313514" y="1244827"/>
          <a:ext cx="1260170" cy="718279"/>
        </p:xfrm>
        <a:graphic>
          <a:graphicData uri="http://schemas.openxmlformats.org/presentationml/2006/ole">
            <mc:AlternateContent xmlns:mc="http://schemas.openxmlformats.org/markup-compatibility/2006">
              <mc:Choice xmlns:v="urn:schemas-microsoft-com:vml" Requires="v">
                <p:oleObj spid="_x0000_s89122" name="ChemSketch" r:id="rId3" imgW="1091160" imgH="668520" progId="ACD.ChemSketch.20">
                  <p:embed/>
                </p:oleObj>
              </mc:Choice>
              <mc:Fallback>
                <p:oleObj name="ChemSketch" r:id="rId3" imgW="1091160" imgH="668520" progId="ACD.ChemSketch.20">
                  <p:embed/>
                  <p:pic>
                    <p:nvPicPr>
                      <p:cNvPr id="0" name=""/>
                      <p:cNvPicPr>
                        <a:picLocks noChangeAspect="1" noChangeArrowheads="1"/>
                      </p:cNvPicPr>
                      <p:nvPr/>
                    </p:nvPicPr>
                    <p:blipFill>
                      <a:blip r:embed="rId4"/>
                      <a:srcRect/>
                      <a:stretch>
                        <a:fillRect/>
                      </a:stretch>
                    </p:blipFill>
                    <p:spPr bwMode="auto">
                      <a:xfrm>
                        <a:off x="5313514" y="1244827"/>
                        <a:ext cx="1260170" cy="718279"/>
                      </a:xfrm>
                      <a:prstGeom prst="rect">
                        <a:avLst/>
                      </a:prstGeom>
                      <a:noFill/>
                    </p:spPr>
                  </p:pic>
                </p:oleObj>
              </mc:Fallback>
            </mc:AlternateContent>
          </a:graphicData>
        </a:graphic>
      </p:graphicFrame>
    </p:spTree>
    <p:extLst>
      <p:ext uri="{BB962C8B-B14F-4D97-AF65-F5344CB8AC3E}">
        <p14:creationId xmlns:p14="http://schemas.microsoft.com/office/powerpoint/2010/main" val="258922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626622" y="1644959"/>
            <a:ext cx="9298051" cy="1495283"/>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En </a:t>
            </a:r>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el sistema IUPAC, uno de los grupos alquilo y el átomo de oxígeno unidos, se consideran como un sustituyente </a:t>
            </a:r>
            <a:r>
              <a:rPr lang="es-MX" sz="2000" dirty="0" err="1">
                <a:solidFill>
                  <a:schemeClr val="tx1"/>
                </a:solidFill>
                <a:effectLst>
                  <a:outerShdw blurRad="38100" dist="38100" dir="2700000" algn="tl">
                    <a:srgbClr val="000000">
                      <a:alpha val="43137"/>
                    </a:srgbClr>
                  </a:outerShdw>
                </a:effectLst>
                <a:latin typeface="Arial Rounded MT Bold" panose="020F0704030504030204" pitchFamily="34" charset="0"/>
              </a:rPr>
              <a:t>alcoxi</a:t>
            </a:r>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 del otro grupo alquilo. En los éteres asimétricos, el grupo </a:t>
            </a:r>
            <a:r>
              <a:rPr lang="es-MX" sz="2000" dirty="0" err="1">
                <a:solidFill>
                  <a:schemeClr val="tx1"/>
                </a:solidFill>
                <a:effectLst>
                  <a:outerShdw blurRad="38100" dist="38100" dir="2700000" algn="tl">
                    <a:srgbClr val="000000">
                      <a:alpha val="43137"/>
                    </a:srgbClr>
                  </a:outerShdw>
                </a:effectLst>
                <a:latin typeface="Arial Rounded MT Bold" panose="020F0704030504030204" pitchFamily="34" charset="0"/>
              </a:rPr>
              <a:t>alcoxi</a:t>
            </a:r>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 contiene al alquilo con menor número de átomos de carbono.</a:t>
            </a:r>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799007" y="510702"/>
            <a:ext cx="6337300"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a:t>
            </a:r>
          </a:p>
        </p:txBody>
      </p:sp>
      <p:sp>
        <p:nvSpPr>
          <p:cNvPr id="5" name="Rectangle 2"/>
          <p:cNvSpPr>
            <a:spLocks noChangeArrowheads="1"/>
          </p:cNvSpPr>
          <p:nvPr/>
        </p:nvSpPr>
        <p:spPr bwMode="auto">
          <a:xfrm>
            <a:off x="533058" y="6298577"/>
            <a:ext cx="3858467" cy="24622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just" eaLnBrk="1" fontAlgn="base" hangingPunct="1">
              <a:spcBef>
                <a:spcPct val="0"/>
              </a:spcBef>
              <a:spcAft>
                <a:spcPct val="0"/>
              </a:spcAft>
              <a:defRPr/>
            </a:pPr>
            <a:r>
              <a:rPr kumimoji="0" lang="es-ES" altLang="es-MX" sz="1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IUPAC:  International </a:t>
            </a:r>
            <a:r>
              <a:rPr kumimoji="0" lang="es-ES" altLang="es-MX" sz="1000" b="1" i="1" u="none" strike="noStrike" kern="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Union</a:t>
            </a:r>
            <a:r>
              <a:rPr kumimoji="0" lang="es-ES" altLang="es-MX" sz="1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 of  </a:t>
            </a:r>
            <a:r>
              <a:rPr kumimoji="0" lang="es-ES" altLang="es-MX" sz="1000" b="1" i="1" u="none" strike="noStrike" kern="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Pure</a:t>
            </a:r>
            <a:r>
              <a:rPr kumimoji="0" lang="es-ES" altLang="es-MX" sz="1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 and </a:t>
            </a:r>
            <a:r>
              <a:rPr kumimoji="0" lang="es-ES" altLang="es-MX" sz="1000" b="1" i="1" u="none" strike="noStrike" kern="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Applied</a:t>
            </a:r>
            <a:r>
              <a:rPr kumimoji="0" lang="es-ES" altLang="es-MX" sz="1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 </a:t>
            </a:r>
            <a:r>
              <a:rPr kumimoji="0" lang="es-ES" altLang="es-MX" sz="1000" b="1" i="1" u="none" strike="noStrike" kern="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Chemistry</a:t>
            </a:r>
            <a:endParaRPr kumimoji="0" lang="es-ES" altLang="es-MX" sz="1000" b="1" i="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8" name="Subtitle 2"/>
          <p:cNvSpPr txBox="1">
            <a:spLocks/>
          </p:cNvSpPr>
          <p:nvPr/>
        </p:nvSpPr>
        <p:spPr>
          <a:xfrm>
            <a:off x="1626622" y="3528274"/>
            <a:ext cx="3994485" cy="2585735"/>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graphicFrame>
        <p:nvGraphicFramePr>
          <p:cNvPr id="9" name="Objeto 8"/>
          <p:cNvGraphicFramePr>
            <a:graphicFrameLocks noChangeAspect="1"/>
          </p:cNvGraphicFramePr>
          <p:nvPr>
            <p:extLst/>
          </p:nvPr>
        </p:nvGraphicFramePr>
        <p:xfrm>
          <a:off x="1756380" y="3528274"/>
          <a:ext cx="3612063" cy="2329704"/>
        </p:xfrm>
        <a:graphic>
          <a:graphicData uri="http://schemas.openxmlformats.org/presentationml/2006/ole">
            <mc:AlternateContent xmlns:mc="http://schemas.openxmlformats.org/markup-compatibility/2006">
              <mc:Choice xmlns:v="urn:schemas-microsoft-com:vml" Requires="v">
                <p:oleObj spid="_x0000_s90146" name="ChemSketch" r:id="rId3" imgW="1945080" imgH="1347480" progId="ACD.ChemSketch.20">
                  <p:embed/>
                </p:oleObj>
              </mc:Choice>
              <mc:Fallback>
                <p:oleObj name="ChemSketch" r:id="rId3" imgW="1945080" imgH="1347480" progId="ACD.ChemSketch.20">
                  <p:embed/>
                  <p:pic>
                    <p:nvPicPr>
                      <p:cNvPr id="0" name=""/>
                      <p:cNvPicPr>
                        <a:picLocks noChangeAspect="1" noChangeArrowheads="1"/>
                      </p:cNvPicPr>
                      <p:nvPr/>
                    </p:nvPicPr>
                    <p:blipFill>
                      <a:blip r:embed="rId4"/>
                      <a:srcRect/>
                      <a:stretch>
                        <a:fillRect/>
                      </a:stretch>
                    </p:blipFill>
                    <p:spPr bwMode="auto">
                      <a:xfrm>
                        <a:off x="1756380" y="3528274"/>
                        <a:ext cx="3612063" cy="2329704"/>
                      </a:xfrm>
                      <a:prstGeom prst="rect">
                        <a:avLst/>
                      </a:prstGeom>
                      <a:noFill/>
                    </p:spPr>
                  </p:pic>
                </p:oleObj>
              </mc:Fallback>
            </mc:AlternateContent>
          </a:graphicData>
        </a:graphic>
      </p:graphicFrame>
      <p:sp>
        <p:nvSpPr>
          <p:cNvPr id="10" name="Subtitle 2"/>
          <p:cNvSpPr txBox="1">
            <a:spLocks/>
          </p:cNvSpPr>
          <p:nvPr/>
        </p:nvSpPr>
        <p:spPr>
          <a:xfrm>
            <a:off x="5967657" y="3718262"/>
            <a:ext cx="4957016" cy="718873"/>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ctr"/>
            <a:r>
              <a:rPr kumimoji="0" lang="en-US" sz="2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2-metoxipentano</a:t>
            </a:r>
          </a:p>
        </p:txBody>
      </p:sp>
      <p:sp>
        <p:nvSpPr>
          <p:cNvPr id="11" name="Subtitle 2"/>
          <p:cNvSpPr txBox="1">
            <a:spLocks/>
          </p:cNvSpPr>
          <p:nvPr/>
        </p:nvSpPr>
        <p:spPr>
          <a:xfrm>
            <a:off x="5967657" y="5015155"/>
            <a:ext cx="1564111" cy="718873"/>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ctr"/>
            <a:r>
              <a:rPr kumimoji="0" lang="en-US" sz="2800" b="0"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metoxi</a:t>
            </a:r>
            <a:endParaRPr kumimoji="0" lang="en-US" sz="2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Flecha derecha 1"/>
          <p:cNvSpPr/>
          <p:nvPr/>
        </p:nvSpPr>
        <p:spPr>
          <a:xfrm flipH="1">
            <a:off x="4603026" y="5196613"/>
            <a:ext cx="1191356" cy="355959"/>
          </a:xfrm>
          <a:prstGeom prst="rightArrow">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347824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2018565" y="1183260"/>
            <a:ext cx="8135869" cy="496865"/>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rocedimiento para asignar nombre IUPAC a éteres ramificados</a:t>
            </a:r>
            <a:endParaRPr kumimoji="0" lang="en-US" sz="20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502769" y="368275"/>
            <a:ext cx="7167462"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Éteres</a:t>
            </a:r>
          </a:p>
        </p:txBody>
      </p:sp>
      <p:sp>
        <p:nvSpPr>
          <p:cNvPr id="8" name="Subtitle 2"/>
          <p:cNvSpPr txBox="1">
            <a:spLocks/>
          </p:cNvSpPr>
          <p:nvPr/>
        </p:nvSpPr>
        <p:spPr>
          <a:xfrm>
            <a:off x="1056256" y="1891493"/>
            <a:ext cx="10060486" cy="650218"/>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1. Se elige la cadena más larga de átomos de carbono, considerándose al </a:t>
            </a:r>
            <a:r>
              <a:rPr lang="es-MX" sz="1800" dirty="0" smtClean="0">
                <a:solidFill>
                  <a:srgbClr val="FF0000"/>
                </a:solidFill>
                <a:effectLst>
                  <a:outerShdw blurRad="38100" dist="38100" dir="2700000" algn="tl">
                    <a:srgbClr val="000000">
                      <a:alpha val="43137"/>
                    </a:srgbClr>
                  </a:outerShdw>
                </a:effectLst>
                <a:latin typeface="Arial Rounded MT Bold" panose="020F0704030504030204" pitchFamily="34" charset="0"/>
              </a:rPr>
              <a:t>grupo </a:t>
            </a:r>
            <a:r>
              <a:rPr lang="es-MX" sz="1800" dirty="0" err="1" smtClean="0">
                <a:solidFill>
                  <a:srgbClr val="FF0000"/>
                </a:solidFill>
                <a:effectLst>
                  <a:outerShdw blurRad="38100" dist="38100" dir="2700000" algn="tl">
                    <a:srgbClr val="000000">
                      <a:alpha val="43137"/>
                    </a:srgbClr>
                  </a:outerShdw>
                </a:effectLst>
                <a:latin typeface="Arial Rounded MT Bold" panose="020F0704030504030204" pitchFamily="34" charset="0"/>
              </a:rPr>
              <a:t>alcoxi</a:t>
            </a:r>
            <a:r>
              <a:rPr lang="es-MX" sz="1800" dirty="0" smtClean="0">
                <a:solidFill>
                  <a:srgbClr val="FF0000"/>
                </a:solidFill>
                <a:effectLst>
                  <a:outerShdw blurRad="38100" dist="38100" dir="2700000" algn="tl">
                    <a:srgbClr val="000000">
                      <a:alpha val="43137"/>
                    </a:srgbClr>
                  </a:outerShdw>
                </a:effectLst>
                <a:latin typeface="Arial Rounded MT Bold" panose="020F0704030504030204" pitchFamily="34" charset="0"/>
              </a:rPr>
              <a:t> </a:t>
            </a:r>
            <a:r>
              <a:rPr lang="es-MX" sz="1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como una ramificación más. Se procede de manera similar a los alcanos. </a:t>
            </a:r>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184525" y="2975022"/>
            <a:ext cx="7188075" cy="3527019"/>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3" name="Objeto 2"/>
          <p:cNvGraphicFramePr>
            <a:graphicFrameLocks noChangeAspect="1"/>
          </p:cNvGraphicFramePr>
          <p:nvPr>
            <p:extLst/>
          </p:nvPr>
        </p:nvGraphicFramePr>
        <p:xfrm>
          <a:off x="2385434" y="3108279"/>
          <a:ext cx="6493872" cy="3279510"/>
        </p:xfrm>
        <a:graphic>
          <a:graphicData uri="http://schemas.openxmlformats.org/presentationml/2006/ole">
            <mc:AlternateContent xmlns:mc="http://schemas.openxmlformats.org/markup-compatibility/2006">
              <mc:Choice xmlns:v="urn:schemas-microsoft-com:vml" Requires="v">
                <p:oleObj spid="_x0000_s91170" name="ChemSketch" r:id="rId3" imgW="3954600" imgH="2016000" progId="ACD.ChemSketch.20">
                  <p:embed/>
                </p:oleObj>
              </mc:Choice>
              <mc:Fallback>
                <p:oleObj name="ChemSketch" r:id="rId3" imgW="3954600" imgH="2016000" progId="ACD.ChemSketch.20">
                  <p:embed/>
                  <p:pic>
                    <p:nvPicPr>
                      <p:cNvPr id="0" name=""/>
                      <p:cNvPicPr>
                        <a:picLocks noChangeAspect="1" noChangeArrowheads="1"/>
                      </p:cNvPicPr>
                      <p:nvPr/>
                    </p:nvPicPr>
                    <p:blipFill>
                      <a:blip r:embed="rId4"/>
                      <a:srcRect/>
                      <a:stretch>
                        <a:fillRect/>
                      </a:stretch>
                    </p:blipFill>
                    <p:spPr bwMode="auto">
                      <a:xfrm>
                        <a:off x="2385434" y="3108279"/>
                        <a:ext cx="6493872" cy="3279510"/>
                      </a:xfrm>
                      <a:prstGeom prst="rect">
                        <a:avLst/>
                      </a:prstGeom>
                      <a:noFill/>
                    </p:spPr>
                  </p:pic>
                </p:oleObj>
              </mc:Fallback>
            </mc:AlternateContent>
          </a:graphicData>
        </a:graphic>
      </p:graphicFrame>
    </p:spTree>
    <p:extLst>
      <p:ext uri="{BB962C8B-B14F-4D97-AF65-F5344CB8AC3E}">
        <p14:creationId xmlns:p14="http://schemas.microsoft.com/office/powerpoint/2010/main" val="3147078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2502769" y="368275"/>
            <a:ext cx="7167462"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Éteres</a:t>
            </a:r>
          </a:p>
        </p:txBody>
      </p:sp>
      <p:sp>
        <p:nvSpPr>
          <p:cNvPr id="8" name="Subtitle 2"/>
          <p:cNvSpPr txBox="1">
            <a:spLocks/>
          </p:cNvSpPr>
          <p:nvPr/>
        </p:nvSpPr>
        <p:spPr>
          <a:xfrm>
            <a:off x="1284855" y="1551257"/>
            <a:ext cx="9339029" cy="650218"/>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2. Numera la cadena elegida comenzando por el extremo al que se encuentre más cercana la primera ramificación. </a:t>
            </a:r>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2165684" y="2447696"/>
            <a:ext cx="7832558" cy="4054345"/>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3" name="Objeto 2"/>
          <p:cNvGraphicFramePr>
            <a:graphicFrameLocks noChangeAspect="1"/>
          </p:cNvGraphicFramePr>
          <p:nvPr>
            <p:extLst/>
          </p:nvPr>
        </p:nvGraphicFramePr>
        <p:xfrm>
          <a:off x="2617662" y="2738126"/>
          <a:ext cx="6945148" cy="3517694"/>
        </p:xfrm>
        <a:graphic>
          <a:graphicData uri="http://schemas.openxmlformats.org/presentationml/2006/ole">
            <mc:AlternateContent xmlns:mc="http://schemas.openxmlformats.org/markup-compatibility/2006">
              <mc:Choice xmlns:v="urn:schemas-microsoft-com:vml" Requires="v">
                <p:oleObj spid="_x0000_s92194" name="ChemSketch" r:id="rId3" imgW="3943800" imgH="2016000" progId="ACD.ChemSketch.20">
                  <p:embed/>
                </p:oleObj>
              </mc:Choice>
              <mc:Fallback>
                <p:oleObj name="ChemSketch" r:id="rId3" imgW="3943800" imgH="2016000" progId="ACD.ChemSketch.20">
                  <p:embed/>
                  <p:pic>
                    <p:nvPicPr>
                      <p:cNvPr id="0" name=""/>
                      <p:cNvPicPr>
                        <a:picLocks noChangeAspect="1" noChangeArrowheads="1"/>
                      </p:cNvPicPr>
                      <p:nvPr/>
                    </p:nvPicPr>
                    <p:blipFill>
                      <a:blip r:embed="rId4"/>
                      <a:srcRect/>
                      <a:stretch>
                        <a:fillRect/>
                      </a:stretch>
                    </p:blipFill>
                    <p:spPr bwMode="auto">
                      <a:xfrm>
                        <a:off x="2617662" y="2738126"/>
                        <a:ext cx="6945148" cy="3517694"/>
                      </a:xfrm>
                      <a:prstGeom prst="rect">
                        <a:avLst/>
                      </a:prstGeom>
                      <a:noFill/>
                    </p:spPr>
                  </p:pic>
                </p:oleObj>
              </mc:Fallback>
            </mc:AlternateContent>
          </a:graphicData>
        </a:graphic>
      </p:graphicFrame>
    </p:spTree>
    <p:extLst>
      <p:ext uri="{BB962C8B-B14F-4D97-AF65-F5344CB8AC3E}">
        <p14:creationId xmlns:p14="http://schemas.microsoft.com/office/powerpoint/2010/main" val="4959713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2506713" y="316012"/>
            <a:ext cx="7167462"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Éteres</a:t>
            </a:r>
          </a:p>
        </p:txBody>
      </p:sp>
      <p:sp>
        <p:nvSpPr>
          <p:cNvPr id="8" name="Subtitle 2"/>
          <p:cNvSpPr txBox="1">
            <a:spLocks/>
          </p:cNvSpPr>
          <p:nvPr/>
        </p:nvSpPr>
        <p:spPr>
          <a:xfrm>
            <a:off x="843756" y="1037863"/>
            <a:ext cx="9856389" cy="650218"/>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r>
              <a:rPr lang="es-MX" sz="1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3</a:t>
            </a:r>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 Identifica y nombra  </a:t>
            </a:r>
            <a:r>
              <a:rPr lang="es-MX" sz="1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las cadenas laterales que </a:t>
            </a:r>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están </a:t>
            </a:r>
            <a:r>
              <a:rPr lang="es-MX" sz="1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enlazadas </a:t>
            </a:r>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a la cadena principal</a:t>
            </a:r>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9" name="Subtitle 2"/>
          <p:cNvSpPr txBox="1">
            <a:spLocks/>
          </p:cNvSpPr>
          <p:nvPr/>
        </p:nvSpPr>
        <p:spPr>
          <a:xfrm>
            <a:off x="714548" y="1763601"/>
            <a:ext cx="10609176" cy="4840277"/>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3" name="Objeto 2"/>
          <p:cNvGraphicFramePr>
            <a:graphicFrameLocks noChangeAspect="1"/>
          </p:cNvGraphicFramePr>
          <p:nvPr>
            <p:extLst/>
          </p:nvPr>
        </p:nvGraphicFramePr>
        <p:xfrm>
          <a:off x="1148686" y="1940558"/>
          <a:ext cx="9740900" cy="4417100"/>
        </p:xfrm>
        <a:graphic>
          <a:graphicData uri="http://schemas.openxmlformats.org/presentationml/2006/ole">
            <mc:AlternateContent xmlns:mc="http://schemas.openxmlformats.org/markup-compatibility/2006">
              <mc:Choice xmlns:v="urn:schemas-microsoft-com:vml" Requires="v">
                <p:oleObj spid="_x0000_s93218" name="ChemSketch" r:id="rId3" imgW="5528880" imgH="2714040" progId="ACD.ChemSketch.20">
                  <p:embed/>
                </p:oleObj>
              </mc:Choice>
              <mc:Fallback>
                <p:oleObj name="ChemSketch" r:id="rId3" imgW="5528880" imgH="2714040" progId="ACD.ChemSketch.20">
                  <p:embed/>
                  <p:pic>
                    <p:nvPicPr>
                      <p:cNvPr id="0" name=""/>
                      <p:cNvPicPr>
                        <a:picLocks noChangeAspect="1" noChangeArrowheads="1"/>
                      </p:cNvPicPr>
                      <p:nvPr/>
                    </p:nvPicPr>
                    <p:blipFill>
                      <a:blip r:embed="rId4"/>
                      <a:srcRect/>
                      <a:stretch>
                        <a:fillRect/>
                      </a:stretch>
                    </p:blipFill>
                    <p:spPr bwMode="auto">
                      <a:xfrm>
                        <a:off x="1148686" y="1940558"/>
                        <a:ext cx="9740900" cy="4417100"/>
                      </a:xfrm>
                      <a:prstGeom prst="rect">
                        <a:avLst/>
                      </a:prstGeom>
                      <a:noFill/>
                    </p:spPr>
                  </p:pic>
                </p:oleObj>
              </mc:Fallback>
            </mc:AlternateContent>
          </a:graphicData>
        </a:graphic>
      </p:graphicFrame>
    </p:spTree>
    <p:extLst>
      <p:ext uri="{BB962C8B-B14F-4D97-AF65-F5344CB8AC3E}">
        <p14:creationId xmlns:p14="http://schemas.microsoft.com/office/powerpoint/2010/main" val="1827511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1806165" y="159602"/>
            <a:ext cx="7167462" cy="646331"/>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 de Éteres</a:t>
            </a: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Subtitle 2"/>
          <p:cNvSpPr txBox="1">
            <a:spLocks/>
          </p:cNvSpPr>
          <p:nvPr/>
        </p:nvSpPr>
        <p:spPr>
          <a:xfrm>
            <a:off x="205700" y="1006560"/>
            <a:ext cx="11470410" cy="1694832"/>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4. </a:t>
            </a:r>
            <a:r>
              <a:rPr lang="es-MX" sz="1800" b="1" dirty="0" smtClean="0">
                <a:solidFill>
                  <a:srgbClr val="943634"/>
                </a:solidFill>
                <a:latin typeface="Arial" panose="020B0604020202020204" pitchFamily="34" charset="0"/>
              </a:rPr>
              <a:t>Ordena a</a:t>
            </a:r>
            <a:r>
              <a:rPr lang="es-MX" sz="1800" b="1" dirty="0" smtClean="0">
                <a:solidFill>
                  <a:srgbClr val="943634"/>
                </a:solidFill>
                <a:latin typeface="Arial" panose="020B0604020202020204" pitchFamily="34" charset="0"/>
                <a:ea typeface="Times New Roman" panose="02020603050405020304" pitchFamily="18" charset="0"/>
              </a:rPr>
              <a:t>lfabéticamente </a:t>
            </a:r>
            <a:r>
              <a:rPr lang="es-MX" sz="1800" b="1" dirty="0">
                <a:solidFill>
                  <a:srgbClr val="943634"/>
                </a:solidFill>
                <a:latin typeface="Arial" panose="020B0604020202020204" pitchFamily="34" charset="0"/>
                <a:ea typeface="Times New Roman" panose="02020603050405020304" pitchFamily="18" charset="0"/>
              </a:rPr>
              <a:t>todas las cadenas laterales, utiliza los prefijos apropiados para grupos iguales y siempre usa un número por cada uno de ellos (número localizador).  </a:t>
            </a:r>
            <a:endParaRPr lang="es-MX" sz="1800" dirty="0">
              <a:latin typeface="Times New Roman" panose="02020603050405020304" pitchFamily="18" charset="0"/>
              <a:ea typeface="Times New Roman" panose="02020603050405020304" pitchFamily="18" charset="0"/>
            </a:endParaRPr>
          </a:p>
          <a:p>
            <a:pPr algn="ctr">
              <a:spcAft>
                <a:spcPts val="0"/>
              </a:spcAft>
            </a:pPr>
            <a:r>
              <a:rPr lang="es-MX" sz="1800" dirty="0" smtClean="0">
                <a:solidFill>
                  <a:schemeClr val="tx1"/>
                </a:solidFill>
                <a:latin typeface="Arial" panose="020B0604020202020204" pitchFamily="34" charset="0"/>
                <a:ea typeface="Times New Roman" panose="02020603050405020304" pitchFamily="18" charset="0"/>
              </a:rPr>
              <a:t>3-</a:t>
            </a:r>
            <a:r>
              <a:rPr lang="es-MX" sz="1800" b="1" dirty="0">
                <a:solidFill>
                  <a:srgbClr val="E36C0A"/>
                </a:solidFill>
                <a:latin typeface="Arial" panose="020B0604020202020204" pitchFamily="34" charset="0"/>
                <a:ea typeface="Times New Roman" panose="02020603050405020304" pitchFamily="18" charset="0"/>
              </a:rPr>
              <a:t>cloro</a:t>
            </a:r>
            <a:r>
              <a:rPr lang="es-MX" sz="1800" dirty="0" smtClean="0">
                <a:solidFill>
                  <a:schemeClr val="tx1"/>
                </a:solidFill>
                <a:latin typeface="Arial" panose="020B0604020202020204" pitchFamily="34" charset="0"/>
                <a:ea typeface="Times New Roman" panose="02020603050405020304" pitchFamily="18" charset="0"/>
              </a:rPr>
              <a:t>-8-</a:t>
            </a:r>
            <a:r>
              <a:rPr lang="es-MX" sz="1800" b="1" dirty="0" smtClean="0">
                <a:solidFill>
                  <a:srgbClr val="E36C0A"/>
                </a:solidFill>
                <a:latin typeface="Arial" panose="020B0604020202020204" pitchFamily="34" charset="0"/>
                <a:ea typeface="Times New Roman" panose="02020603050405020304" pitchFamily="18" charset="0"/>
              </a:rPr>
              <a:t>etoxi</a:t>
            </a:r>
            <a:r>
              <a:rPr lang="es-MX" sz="1800" dirty="0" smtClean="0">
                <a:solidFill>
                  <a:schemeClr val="tx1"/>
                </a:solidFill>
                <a:latin typeface="Arial" panose="020B0604020202020204" pitchFamily="34" charset="0"/>
                <a:ea typeface="Times New Roman" panose="02020603050405020304" pitchFamily="18" charset="0"/>
              </a:rPr>
              <a:t>-7-</a:t>
            </a:r>
            <a:r>
              <a:rPr lang="es-MX" sz="1800" b="1" dirty="0" smtClean="0">
                <a:solidFill>
                  <a:srgbClr val="E36C0A"/>
                </a:solidFill>
                <a:latin typeface="Arial" panose="020B0604020202020204" pitchFamily="34" charset="0"/>
                <a:ea typeface="Times New Roman" panose="02020603050405020304" pitchFamily="18" charset="0"/>
              </a:rPr>
              <a:t>isopropil</a:t>
            </a:r>
            <a:r>
              <a:rPr lang="es-MX" sz="1800" dirty="0" smtClean="0">
                <a:solidFill>
                  <a:schemeClr val="tx1"/>
                </a:solidFill>
                <a:latin typeface="Arial" panose="020B0604020202020204" pitchFamily="34" charset="0"/>
                <a:ea typeface="Times New Roman" panose="02020603050405020304" pitchFamily="18" charset="0"/>
              </a:rPr>
              <a:t>-2,4-di</a:t>
            </a:r>
            <a:r>
              <a:rPr lang="es-MX" sz="1800" b="1" dirty="0" smtClean="0">
                <a:solidFill>
                  <a:srgbClr val="E36C0A"/>
                </a:solidFill>
                <a:latin typeface="Arial" panose="020B0604020202020204" pitchFamily="34" charset="0"/>
                <a:ea typeface="Times New Roman" panose="02020603050405020304" pitchFamily="18" charset="0"/>
              </a:rPr>
              <a:t>metil</a:t>
            </a:r>
            <a:r>
              <a:rPr lang="es-MX" sz="1800" b="1" dirty="0" smtClean="0">
                <a:solidFill>
                  <a:srgbClr val="00B050"/>
                </a:solidFill>
                <a:latin typeface="Arial" panose="020B0604020202020204" pitchFamily="34" charset="0"/>
                <a:ea typeface="Times New Roman" panose="02020603050405020304" pitchFamily="18" charset="0"/>
              </a:rPr>
              <a:t>dodecano</a:t>
            </a:r>
            <a:endParaRPr lang="es-MX" sz="1800" dirty="0">
              <a:latin typeface="Times New Roman" panose="02020603050405020304" pitchFamily="18" charset="0"/>
              <a:ea typeface="Times New Roman" panose="02020603050405020304" pitchFamily="18" charset="0"/>
            </a:endParaRPr>
          </a:p>
          <a:p>
            <a:pPr algn="just">
              <a:spcAft>
                <a:spcPts val="0"/>
              </a:spcAft>
            </a:pPr>
            <a:r>
              <a:rPr lang="es-MX" sz="1800" b="1" dirty="0">
                <a:solidFill>
                  <a:srgbClr val="943634"/>
                </a:solidFill>
                <a:latin typeface="Arial" panose="020B0604020202020204" pitchFamily="34" charset="0"/>
                <a:ea typeface="Times New Roman" panose="02020603050405020304" pitchFamily="18" charset="0"/>
              </a:rPr>
              <a:t> </a:t>
            </a:r>
            <a:r>
              <a:rPr lang="es-MX" sz="1800" b="1" dirty="0" smtClean="0">
                <a:solidFill>
                  <a:srgbClr val="403152"/>
                </a:solidFill>
                <a:latin typeface="Arial" panose="020B0604020202020204" pitchFamily="34" charset="0"/>
                <a:ea typeface="Times New Roman" panose="02020603050405020304" pitchFamily="18" charset="0"/>
              </a:rPr>
              <a:t>Siempre </a:t>
            </a:r>
            <a:r>
              <a:rPr lang="es-MX" sz="1800" b="1" dirty="0">
                <a:solidFill>
                  <a:srgbClr val="403152"/>
                </a:solidFill>
                <a:latin typeface="Arial" panose="020B0604020202020204" pitchFamily="34" charset="0"/>
                <a:ea typeface="Times New Roman" panose="02020603050405020304" pitchFamily="18" charset="0"/>
              </a:rPr>
              <a:t>escribe al final el nombre de la cadena principal, el cual es igual </a:t>
            </a:r>
            <a:r>
              <a:rPr lang="es-MX" sz="1800" b="1" dirty="0" smtClean="0">
                <a:solidFill>
                  <a:srgbClr val="403152"/>
                </a:solidFill>
                <a:latin typeface="Arial" panose="020B0604020202020204" pitchFamily="34" charset="0"/>
                <a:ea typeface="Times New Roman" panose="02020603050405020304" pitchFamily="18" charset="0"/>
              </a:rPr>
              <a:t>al del alcano con el mismo número de </a:t>
            </a:r>
            <a:r>
              <a:rPr lang="es-MX" sz="1800" b="1" dirty="0">
                <a:solidFill>
                  <a:srgbClr val="403152"/>
                </a:solidFill>
                <a:latin typeface="Arial" panose="020B0604020202020204" pitchFamily="34" charset="0"/>
                <a:ea typeface="Times New Roman" panose="02020603050405020304" pitchFamily="18" charset="0"/>
              </a:rPr>
              <a:t>átomos de </a:t>
            </a:r>
            <a:r>
              <a:rPr lang="es-MX" sz="1800" b="1" dirty="0" smtClean="0">
                <a:solidFill>
                  <a:srgbClr val="403152"/>
                </a:solidFill>
                <a:latin typeface="Arial" panose="020B0604020202020204" pitchFamily="34" charset="0"/>
                <a:ea typeface="Times New Roman" panose="02020603050405020304" pitchFamily="18" charset="0"/>
              </a:rPr>
              <a:t>carbono. </a:t>
            </a:r>
            <a:endParaRPr kumimoji="0" lang="en-US" sz="1800" b="0" u="none" strike="noStrike" kern="120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1" name="Subtitle 2"/>
          <p:cNvSpPr txBox="1">
            <a:spLocks/>
          </p:cNvSpPr>
          <p:nvPr/>
        </p:nvSpPr>
        <p:spPr>
          <a:xfrm>
            <a:off x="984738" y="2798795"/>
            <a:ext cx="9326112" cy="3902486"/>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graphicFrame>
        <p:nvGraphicFramePr>
          <p:cNvPr id="12" name="Objeto 11"/>
          <p:cNvGraphicFramePr>
            <a:graphicFrameLocks noChangeAspect="1"/>
          </p:cNvGraphicFramePr>
          <p:nvPr>
            <p:extLst/>
          </p:nvPr>
        </p:nvGraphicFramePr>
        <p:xfrm>
          <a:off x="1366371" y="2971943"/>
          <a:ext cx="8562845" cy="3882900"/>
        </p:xfrm>
        <a:graphic>
          <a:graphicData uri="http://schemas.openxmlformats.org/presentationml/2006/ole">
            <mc:AlternateContent xmlns:mc="http://schemas.openxmlformats.org/markup-compatibility/2006">
              <mc:Choice xmlns:v="urn:schemas-microsoft-com:vml" Requires="v">
                <p:oleObj spid="_x0000_s94242" name="ChemSketch" r:id="rId3" imgW="5528880" imgH="2714040" progId="ACD.ChemSketch.20">
                  <p:embed/>
                </p:oleObj>
              </mc:Choice>
              <mc:Fallback>
                <p:oleObj name="ChemSketch" r:id="rId3" imgW="5528880" imgH="2714040" progId="ACD.ChemSketch.20">
                  <p:embed/>
                  <p:pic>
                    <p:nvPicPr>
                      <p:cNvPr id="0" name=""/>
                      <p:cNvPicPr>
                        <a:picLocks noChangeAspect="1" noChangeArrowheads="1"/>
                      </p:cNvPicPr>
                      <p:nvPr/>
                    </p:nvPicPr>
                    <p:blipFill>
                      <a:blip r:embed="rId4"/>
                      <a:srcRect/>
                      <a:stretch>
                        <a:fillRect/>
                      </a:stretch>
                    </p:blipFill>
                    <p:spPr bwMode="auto">
                      <a:xfrm>
                        <a:off x="1366371" y="2971943"/>
                        <a:ext cx="8562845" cy="3882900"/>
                      </a:xfrm>
                      <a:prstGeom prst="rect">
                        <a:avLst/>
                      </a:prstGeom>
                      <a:noFill/>
                    </p:spPr>
                  </p:pic>
                </p:oleObj>
              </mc:Fallback>
            </mc:AlternateContent>
          </a:graphicData>
        </a:graphic>
      </p:graphicFrame>
    </p:spTree>
    <p:extLst>
      <p:ext uri="{BB962C8B-B14F-4D97-AF65-F5344CB8AC3E}">
        <p14:creationId xmlns:p14="http://schemas.microsoft.com/office/powerpoint/2010/main" val="18069635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620126" y="181611"/>
            <a:ext cx="2273968" cy="646331"/>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Aminas</a:t>
            </a:r>
          </a:p>
        </p:txBody>
      </p:sp>
      <p:sp>
        <p:nvSpPr>
          <p:cNvPr id="2" name="Rectangle 2"/>
          <p:cNvSpPr>
            <a:spLocks noChangeArrowheads="1"/>
          </p:cNvSpPr>
          <p:nvPr/>
        </p:nvSpPr>
        <p:spPr bwMode="auto">
          <a:xfrm>
            <a:off x="1109618" y="1017650"/>
            <a:ext cx="9294984" cy="901764"/>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p>
            <a:pPr>
              <a:spcBef>
                <a:spcPct val="20000"/>
              </a:spcBef>
              <a:buFont typeface="Arial" pitchFamily="34" charset="0"/>
              <a:buNone/>
            </a:pPr>
            <a:r>
              <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Las  aminas son compuestos orgánicos de la forma R – NH</a:t>
            </a:r>
            <a:r>
              <a:rPr lang="es-MX" altLang="es-MX" sz="2200" baseline="-250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2</a:t>
            </a:r>
            <a:r>
              <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 donde R es un grupo alquilo o arilo.</a:t>
            </a:r>
            <a:endParaRPr lang="es-MX" alt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graphicFrame>
        <p:nvGraphicFramePr>
          <p:cNvPr id="8" name="Objeto 7"/>
          <p:cNvGraphicFramePr>
            <a:graphicFrameLocks noChangeAspect="1"/>
          </p:cNvGraphicFramePr>
          <p:nvPr>
            <p:extLst/>
          </p:nvPr>
        </p:nvGraphicFramePr>
        <p:xfrm>
          <a:off x="830179" y="2120035"/>
          <a:ext cx="9853863" cy="4505116"/>
        </p:xfrm>
        <a:graphic>
          <a:graphicData uri="http://schemas.openxmlformats.org/presentationml/2006/ole">
            <mc:AlternateContent xmlns:mc="http://schemas.openxmlformats.org/markup-compatibility/2006">
              <mc:Choice xmlns:v="urn:schemas-microsoft-com:vml" Requires="v">
                <p:oleObj spid="_x0000_s95266" name="ChemSketch" r:id="rId3" imgW="8103960" imgH="3687120" progId="ACD.ChemSketch.20">
                  <p:embed/>
                </p:oleObj>
              </mc:Choice>
              <mc:Fallback>
                <p:oleObj name="ChemSketch" r:id="rId3" imgW="8103960" imgH="3687120" progId="ACD.ChemSketch.20">
                  <p:embed/>
                  <p:pic>
                    <p:nvPicPr>
                      <p:cNvPr id="0" name=""/>
                      <p:cNvPicPr>
                        <a:picLocks noChangeAspect="1" noChangeArrowheads="1"/>
                      </p:cNvPicPr>
                      <p:nvPr/>
                    </p:nvPicPr>
                    <p:blipFill>
                      <a:blip r:embed="rId4"/>
                      <a:srcRect/>
                      <a:stretch>
                        <a:fillRect/>
                      </a:stretch>
                    </p:blipFill>
                    <p:spPr bwMode="auto">
                      <a:xfrm>
                        <a:off x="830179" y="2120035"/>
                        <a:ext cx="9853863" cy="4505116"/>
                      </a:xfrm>
                      <a:prstGeom prst="rect">
                        <a:avLst/>
                      </a:prstGeom>
                      <a:solidFill>
                        <a:srgbClr val="C39BE1"/>
                      </a:solidFill>
                    </p:spPr>
                  </p:pic>
                </p:oleObj>
              </mc:Fallback>
            </mc:AlternateContent>
          </a:graphicData>
        </a:graphic>
      </p:graphicFrame>
    </p:spTree>
    <p:extLst>
      <p:ext uri="{BB962C8B-B14F-4D97-AF65-F5344CB8AC3E}">
        <p14:creationId xmlns:p14="http://schemas.microsoft.com/office/powerpoint/2010/main" val="38961747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854220" y="1517071"/>
            <a:ext cx="10803385" cy="4904509"/>
          </a:xfrm>
          <a:prstGeom prst="rect">
            <a:avLst/>
          </a:prstGeom>
          <a:solidFill>
            <a:srgbClr val="00B050"/>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nSpc>
                <a:spcPct val="90000"/>
              </a:lnSpc>
              <a:spcBef>
                <a:spcPct val="0"/>
              </a:spcBef>
              <a:buFont typeface="Arial" panose="020B0604020202020204" pitchFamily="34" charset="0"/>
              <a:buNone/>
            </a:pPr>
            <a:endParaRPr lang="es-MX" altLang="es-MX" sz="3200" b="1" dirty="0">
              <a:latin typeface="Arial Rounded MT Bold" panose="020F0704030504030204" pitchFamily="34" charset="0"/>
              <a:ea typeface="+mj-ea"/>
              <a:cs typeface="+mj-cs"/>
            </a:endParaRPr>
          </a:p>
        </p:txBody>
      </p:sp>
      <p:sp>
        <p:nvSpPr>
          <p:cNvPr id="7" name="Rectangle 2"/>
          <p:cNvSpPr>
            <a:spLocks noChangeArrowheads="1"/>
          </p:cNvSpPr>
          <p:nvPr/>
        </p:nvSpPr>
        <p:spPr bwMode="auto">
          <a:xfrm>
            <a:off x="4656300" y="403570"/>
            <a:ext cx="3199227" cy="646331"/>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Polaridad</a:t>
            </a:r>
          </a:p>
        </p:txBody>
      </p:sp>
      <p:pic>
        <p:nvPicPr>
          <p:cNvPr id="11" name="Imagen 10"/>
          <p:cNvPicPr>
            <a:picLocks noChangeAspect="1"/>
          </p:cNvPicPr>
          <p:nvPr/>
        </p:nvPicPr>
        <p:blipFill>
          <a:blip r:embed="rId2"/>
          <a:stretch>
            <a:fillRect/>
          </a:stretch>
        </p:blipFill>
        <p:spPr>
          <a:xfrm>
            <a:off x="854220" y="1879548"/>
            <a:ext cx="10518300" cy="4179553"/>
          </a:xfrm>
          <a:prstGeom prst="rect">
            <a:avLst/>
          </a:prstGeom>
        </p:spPr>
      </p:pic>
    </p:spTree>
    <p:extLst>
      <p:ext uri="{BB962C8B-B14F-4D97-AF65-F5344CB8AC3E}">
        <p14:creationId xmlns:p14="http://schemas.microsoft.com/office/powerpoint/2010/main" val="19052400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751974" y="1074175"/>
            <a:ext cx="10383251" cy="5567257"/>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2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a typeface="+mn-ea"/>
              <a:cs typeface="+mn-cs"/>
            </a:endParaRPr>
          </a:p>
        </p:txBody>
      </p:sp>
      <p:sp>
        <p:nvSpPr>
          <p:cNvPr id="7" name="Rectangle 2"/>
          <p:cNvSpPr>
            <a:spLocks noChangeArrowheads="1"/>
          </p:cNvSpPr>
          <p:nvPr/>
        </p:nvSpPr>
        <p:spPr bwMode="auto">
          <a:xfrm>
            <a:off x="4608095" y="341083"/>
            <a:ext cx="2057399" cy="646331"/>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Aminas</a:t>
            </a:r>
          </a:p>
        </p:txBody>
      </p:sp>
      <p:graphicFrame>
        <p:nvGraphicFramePr>
          <p:cNvPr id="9" name="Tabla 8"/>
          <p:cNvGraphicFramePr>
            <a:graphicFrameLocks noGrp="1"/>
          </p:cNvGraphicFramePr>
          <p:nvPr>
            <p:extLst/>
          </p:nvPr>
        </p:nvGraphicFramePr>
        <p:xfrm>
          <a:off x="1477761" y="1667167"/>
          <a:ext cx="9158155" cy="4773098"/>
        </p:xfrm>
        <a:graphic>
          <a:graphicData uri="http://schemas.openxmlformats.org/drawingml/2006/table">
            <a:tbl>
              <a:tblPr firstRow="1" firstCol="1" bandRow="1"/>
              <a:tblGrid>
                <a:gridCol w="1769905"/>
                <a:gridCol w="7388250"/>
              </a:tblGrid>
              <a:tr h="738807">
                <a:tc>
                  <a:txBody>
                    <a:bodyPr/>
                    <a:lstStyle/>
                    <a:p>
                      <a:pPr algn="ctr">
                        <a:lnSpc>
                          <a:spcPct val="150000"/>
                        </a:lnSpc>
                        <a:spcAft>
                          <a:spcPts val="0"/>
                        </a:spcAft>
                      </a:pPr>
                      <a:r>
                        <a:rPr lang="es-MX" sz="1600" b="1" dirty="0">
                          <a:effectLst/>
                          <a:latin typeface="Arial" panose="020B0604020202020204" pitchFamily="34" charset="0"/>
                          <a:ea typeface="Times New Roman" panose="02020603050405020304" pitchFamily="18" charset="0"/>
                        </a:rPr>
                        <a:t> </a:t>
                      </a:r>
                      <a:r>
                        <a:rPr lang="es-MX" sz="1600" b="1" dirty="0" smtClean="0">
                          <a:effectLst/>
                          <a:latin typeface="Arial" panose="020B0604020202020204" pitchFamily="34" charset="0"/>
                          <a:ea typeface="Times New Roman" panose="02020603050405020304" pitchFamily="18" charset="0"/>
                        </a:rPr>
                        <a:t>Estructura</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es-MX" sz="1600">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8807">
                <a:tc>
                  <a:txBody>
                    <a:bodyPr/>
                    <a:lstStyle/>
                    <a:p>
                      <a:pPr algn="ctr">
                        <a:lnSpc>
                          <a:spcPct val="150000"/>
                        </a:lnSpc>
                        <a:spcAft>
                          <a:spcPts val="0"/>
                        </a:spcAft>
                      </a:pPr>
                      <a:r>
                        <a:rPr lang="es-MX" sz="1600" b="1" dirty="0">
                          <a:effectLst/>
                          <a:latin typeface="Arial" panose="020B0604020202020204" pitchFamily="34" charset="0"/>
                          <a:ea typeface="Times New Roman" panose="02020603050405020304" pitchFamily="18" charset="0"/>
                        </a:rPr>
                        <a:t> </a:t>
                      </a:r>
                      <a:r>
                        <a:rPr lang="es-MX" sz="1600" b="1" dirty="0" smtClean="0">
                          <a:effectLst/>
                          <a:latin typeface="Arial" panose="020B0604020202020204" pitchFamily="34" charset="0"/>
                          <a:ea typeface="Times New Roman" panose="02020603050405020304" pitchFamily="18" charset="0"/>
                        </a:rPr>
                        <a:t>Grupo </a:t>
                      </a:r>
                      <a:r>
                        <a:rPr lang="es-MX" sz="1600" b="1" dirty="0">
                          <a:effectLst/>
                          <a:latin typeface="Arial" panose="020B0604020202020204" pitchFamily="34" charset="0"/>
                          <a:ea typeface="Times New Roman" panose="02020603050405020304" pitchFamily="18" charset="0"/>
                        </a:rPr>
                        <a:t>funcional</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600" dirty="0">
                          <a:effectLst/>
                          <a:latin typeface="Arial" panose="020B0604020202020204" pitchFamily="34" charset="0"/>
                          <a:ea typeface="Times New Roman" panose="02020603050405020304" pitchFamily="18" charset="0"/>
                        </a:rPr>
                        <a:t>Las aminas son derivados orgánicos del amoniaco de la misma manera en la que los alcoholes y los éteres son derivados orgánicos del agua.</a:t>
                      </a:r>
                      <a:endParaRPr lang="es-MX"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5825">
                <a:tc>
                  <a:txBody>
                    <a:bodyPr/>
                    <a:lstStyle/>
                    <a:p>
                      <a:pPr algn="ctr">
                        <a:lnSpc>
                          <a:spcPct val="150000"/>
                        </a:lnSpc>
                        <a:spcAft>
                          <a:spcPts val="0"/>
                        </a:spcAft>
                      </a:pPr>
                      <a:r>
                        <a:rPr lang="es-MX" sz="1600" b="1" dirty="0">
                          <a:effectLst/>
                          <a:latin typeface="Arial" panose="020B0604020202020204" pitchFamily="34" charset="0"/>
                          <a:ea typeface="Times New Roman" panose="02020603050405020304" pitchFamily="18" charset="0"/>
                        </a:rPr>
                        <a:t>Usos</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600" dirty="0">
                          <a:effectLst/>
                          <a:latin typeface="Arial" panose="020B0604020202020204" pitchFamily="34" charset="0"/>
                          <a:ea typeface="Times New Roman" panose="02020603050405020304" pitchFamily="18" charset="0"/>
                        </a:rPr>
                        <a:t>Las aminas se encuentran ampliamente distribuidas en todos los organismos vivos; por ejemplo, la </a:t>
                      </a:r>
                      <a:r>
                        <a:rPr lang="es-MX" sz="1600" dirty="0" err="1">
                          <a:effectLst/>
                          <a:latin typeface="Arial" panose="020B0604020202020204" pitchFamily="34" charset="0"/>
                          <a:ea typeface="Times New Roman" panose="02020603050405020304" pitchFamily="18" charset="0"/>
                        </a:rPr>
                        <a:t>trietilamina</a:t>
                      </a:r>
                      <a:r>
                        <a:rPr lang="es-MX" sz="1600" dirty="0">
                          <a:effectLst/>
                          <a:latin typeface="Arial" panose="020B0604020202020204" pitchFamily="34" charset="0"/>
                          <a:ea typeface="Times New Roman" panose="02020603050405020304" pitchFamily="18" charset="0"/>
                        </a:rPr>
                        <a:t> la encontramos en los tejidos animales y es parcialmente responsable del olor distintivo del pescado, la nicotina se encuentra en el tabaco, la cocaína es un estimulante hallado en el arbusto de coca en Sudamérica. Los aminoácidos son las partes estructurales de las proteínas, y las bases aminas cíclicas son componentes de los ácidos nucleicos. La mayoría de los agentes farmacéuticos contienen aminas y las coenzimas para catálisis biológica también lo son.</a:t>
                      </a:r>
                      <a:endParaRPr lang="es-MX"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404">
                <a:tc>
                  <a:txBody>
                    <a:bodyPr/>
                    <a:lstStyle/>
                    <a:p>
                      <a:pPr algn="ctr">
                        <a:lnSpc>
                          <a:spcPct val="150000"/>
                        </a:lnSpc>
                        <a:spcAft>
                          <a:spcPts val="0"/>
                        </a:spcAft>
                      </a:pPr>
                      <a:r>
                        <a:rPr lang="es-MX" sz="1600" b="1" dirty="0">
                          <a:effectLst/>
                          <a:latin typeface="Arial" panose="020B0604020202020204" pitchFamily="34" charset="0"/>
                          <a:ea typeface="Times New Roman" panose="02020603050405020304" pitchFamily="18" charset="0"/>
                        </a:rPr>
                        <a:t>Ejemplos</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MX" sz="1600" dirty="0" err="1">
                          <a:effectLst/>
                          <a:latin typeface="Arial" panose="020B0604020202020204" pitchFamily="34" charset="0"/>
                          <a:ea typeface="Times New Roman" panose="02020603050405020304" pitchFamily="18" charset="0"/>
                        </a:rPr>
                        <a:t>Trietilamina</a:t>
                      </a:r>
                      <a:r>
                        <a:rPr lang="es-MX" sz="1600" dirty="0">
                          <a:effectLst/>
                          <a:latin typeface="Arial" panose="020B0604020202020204" pitchFamily="34" charset="0"/>
                          <a:ea typeface="Times New Roman" panose="02020603050405020304" pitchFamily="18" charset="0"/>
                        </a:rPr>
                        <a:t>, cocaína, aminoácidos, quinolina, </a:t>
                      </a:r>
                      <a:r>
                        <a:rPr lang="es-MX" sz="1600" dirty="0" err="1">
                          <a:effectLst/>
                          <a:latin typeface="Arial" panose="020B0604020202020204" pitchFamily="34" charset="0"/>
                          <a:ea typeface="Times New Roman" panose="02020603050405020304" pitchFamily="18" charset="0"/>
                        </a:rPr>
                        <a:t>imidazol</a:t>
                      </a:r>
                      <a:r>
                        <a:rPr lang="es-MX" sz="1600" dirty="0">
                          <a:effectLst/>
                          <a:latin typeface="Arial" panose="020B0604020202020204" pitchFamily="34" charset="0"/>
                          <a:ea typeface="Times New Roman" panose="02020603050405020304" pitchFamily="18" charset="0"/>
                        </a:rPr>
                        <a:t>, </a:t>
                      </a:r>
                      <a:r>
                        <a:rPr lang="es-MX" sz="1600" dirty="0" err="1">
                          <a:effectLst/>
                          <a:latin typeface="Arial" panose="020B0604020202020204" pitchFamily="34" charset="0"/>
                          <a:ea typeface="Times New Roman" panose="02020603050405020304" pitchFamily="18" charset="0"/>
                        </a:rPr>
                        <a:t>indol</a:t>
                      </a:r>
                      <a:r>
                        <a:rPr lang="es-MX" sz="1600" dirty="0">
                          <a:effectLst/>
                          <a:latin typeface="Arial" panose="020B0604020202020204" pitchFamily="34" charset="0"/>
                          <a:ea typeface="Times New Roman" panose="02020603050405020304" pitchFamily="18" charset="0"/>
                        </a:rPr>
                        <a:t>.</a:t>
                      </a:r>
                      <a:endParaRPr lang="es-MX"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0" name="Objeto 9"/>
          <p:cNvGraphicFramePr>
            <a:graphicFrameLocks noChangeAspect="1"/>
          </p:cNvGraphicFramePr>
          <p:nvPr>
            <p:extLst/>
          </p:nvPr>
        </p:nvGraphicFramePr>
        <p:xfrm>
          <a:off x="5636794" y="1667167"/>
          <a:ext cx="1181853" cy="672034"/>
        </p:xfrm>
        <a:graphic>
          <a:graphicData uri="http://schemas.openxmlformats.org/presentationml/2006/ole">
            <mc:AlternateContent xmlns:mc="http://schemas.openxmlformats.org/markup-compatibility/2006">
              <mc:Choice xmlns:v="urn:schemas-microsoft-com:vml" Requires="v">
                <p:oleObj spid="_x0000_s96290" name="ChemSketch" r:id="rId3" imgW="963168" imgH="588264" progId="ACD.ChemSketch.20">
                  <p:embed/>
                </p:oleObj>
              </mc:Choice>
              <mc:Fallback>
                <p:oleObj name="ChemSketch" r:id="rId3" imgW="963168" imgH="588264"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6794" y="1667167"/>
                        <a:ext cx="1181853" cy="672034"/>
                      </a:xfrm>
                      <a:prstGeom prst="rect">
                        <a:avLst/>
                      </a:prstGeom>
                      <a:noFill/>
                    </p:spPr>
                  </p:pic>
                </p:oleObj>
              </mc:Fallback>
            </mc:AlternateContent>
          </a:graphicData>
        </a:graphic>
      </p:graphicFrame>
    </p:spTree>
    <p:extLst>
      <p:ext uri="{BB962C8B-B14F-4D97-AF65-F5344CB8AC3E}">
        <p14:creationId xmlns:p14="http://schemas.microsoft.com/office/powerpoint/2010/main" val="37714465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944979" y="276225"/>
            <a:ext cx="2273968" cy="646331"/>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Aminas</a:t>
            </a:r>
          </a:p>
        </p:txBody>
      </p:sp>
      <p:sp>
        <p:nvSpPr>
          <p:cNvPr id="2" name="Rectangle 2"/>
          <p:cNvSpPr>
            <a:spLocks noChangeArrowheads="1"/>
          </p:cNvSpPr>
          <p:nvPr/>
        </p:nvSpPr>
        <p:spPr bwMode="auto">
          <a:xfrm>
            <a:off x="3520593" y="1612046"/>
            <a:ext cx="5122740" cy="901764"/>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p>
            <a:pPr>
              <a:spcBef>
                <a:spcPct val="20000"/>
              </a:spcBef>
              <a:buFont typeface="Arial" pitchFamily="34" charset="0"/>
              <a:buNone/>
            </a:pPr>
            <a:r>
              <a:rPr lang="es-MX" altLang="es-MX" sz="2200" dirty="0" smtClean="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rPr>
              <a:t>Algunas aminas de la vida cotidiana.</a:t>
            </a:r>
            <a:endParaRPr lang="es-MX" altLang="es-MX" sz="2200" dirty="0">
              <a:effectLst>
                <a:outerShdw blurRad="38100" dist="38100" dir="2700000" algn="tl">
                  <a:srgbClr val="000000">
                    <a:alpha val="43137"/>
                  </a:srgbClr>
                </a:outerShdw>
              </a:effectLst>
              <a:latin typeface="Arial Rounded MT Bold" panose="020F0704030504030204" pitchFamily="34" charset="0"/>
              <a:sym typeface="Symbol" panose="05050102010706020507" pitchFamily="18" charset="2"/>
            </a:endParaRPr>
          </a:p>
        </p:txBody>
      </p:sp>
      <p:graphicFrame>
        <p:nvGraphicFramePr>
          <p:cNvPr id="14" name="Objeto 13"/>
          <p:cNvGraphicFramePr>
            <a:graphicFrameLocks noChangeAspect="1"/>
          </p:cNvGraphicFramePr>
          <p:nvPr>
            <p:extLst/>
          </p:nvPr>
        </p:nvGraphicFramePr>
        <p:xfrm>
          <a:off x="888880" y="2983946"/>
          <a:ext cx="10386165" cy="2958015"/>
        </p:xfrm>
        <a:graphic>
          <a:graphicData uri="http://schemas.openxmlformats.org/presentationml/2006/ole">
            <mc:AlternateContent xmlns:mc="http://schemas.openxmlformats.org/markup-compatibility/2006">
              <mc:Choice xmlns:v="urn:schemas-microsoft-com:vml" Requires="v">
                <p:oleObj spid="_x0000_s97314" name="Documento" r:id="rId4" imgW="5975957" imgH="1697607" progId="Word.Document.12">
                  <p:embed/>
                </p:oleObj>
              </mc:Choice>
              <mc:Fallback>
                <p:oleObj name="Documento" r:id="rId4" imgW="5975957" imgH="1697607" progId="Word.Document.12">
                  <p:embed/>
                  <p:pic>
                    <p:nvPicPr>
                      <p:cNvPr id="0" name=""/>
                      <p:cNvPicPr/>
                      <p:nvPr/>
                    </p:nvPicPr>
                    <p:blipFill>
                      <a:blip r:embed="rId5"/>
                      <a:stretch>
                        <a:fillRect/>
                      </a:stretch>
                    </p:blipFill>
                    <p:spPr>
                      <a:xfrm>
                        <a:off x="888880" y="2983946"/>
                        <a:ext cx="10386165" cy="2958015"/>
                      </a:xfrm>
                      <a:prstGeom prst="rect">
                        <a:avLst/>
                      </a:prstGeom>
                      <a:solidFill>
                        <a:srgbClr val="C39BE1"/>
                      </a:solidFill>
                    </p:spPr>
                  </p:pic>
                </p:oleObj>
              </mc:Fallback>
            </mc:AlternateContent>
          </a:graphicData>
        </a:graphic>
      </p:graphicFrame>
    </p:spTree>
    <p:extLst>
      <p:ext uri="{BB962C8B-B14F-4D97-AF65-F5344CB8AC3E}">
        <p14:creationId xmlns:p14="http://schemas.microsoft.com/office/powerpoint/2010/main" val="4844296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292743" y="923516"/>
            <a:ext cx="9298051" cy="1180413"/>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Las aminas primarias se nombran de varias maneras en el sistema de la IUPAC. Para las aminas sencillas, se adiciona el sufijo –amina al nombre del sustituyente alquilo o arilo.</a:t>
            </a:r>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4210211" y="192718"/>
            <a:ext cx="6337300" cy="646331"/>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a:t>
            </a:r>
          </a:p>
        </p:txBody>
      </p:sp>
      <p:graphicFrame>
        <p:nvGraphicFramePr>
          <p:cNvPr id="16" name="Objeto 15"/>
          <p:cNvGraphicFramePr>
            <a:graphicFrameLocks noChangeAspect="1"/>
          </p:cNvGraphicFramePr>
          <p:nvPr>
            <p:extLst/>
          </p:nvPr>
        </p:nvGraphicFramePr>
        <p:xfrm>
          <a:off x="1808921" y="2308916"/>
          <a:ext cx="8265693" cy="4316235"/>
        </p:xfrm>
        <a:graphic>
          <a:graphicData uri="http://schemas.openxmlformats.org/presentationml/2006/ole">
            <mc:AlternateContent xmlns:mc="http://schemas.openxmlformats.org/markup-compatibility/2006">
              <mc:Choice xmlns:v="urn:schemas-microsoft-com:vml" Requires="v">
                <p:oleObj spid="_x0000_s98338" name="Documento" r:id="rId4" imgW="5975236" imgH="2722353" progId="Word.Document.12">
                  <p:embed/>
                </p:oleObj>
              </mc:Choice>
              <mc:Fallback>
                <p:oleObj name="Documento" r:id="rId4" imgW="5975236" imgH="2722353" progId="Word.Document.12">
                  <p:embed/>
                  <p:pic>
                    <p:nvPicPr>
                      <p:cNvPr id="0" name=""/>
                      <p:cNvPicPr/>
                      <p:nvPr/>
                    </p:nvPicPr>
                    <p:blipFill>
                      <a:blip r:embed="rId5"/>
                      <a:stretch>
                        <a:fillRect/>
                      </a:stretch>
                    </p:blipFill>
                    <p:spPr>
                      <a:xfrm>
                        <a:off x="1808921" y="2308916"/>
                        <a:ext cx="8265693" cy="4316235"/>
                      </a:xfrm>
                      <a:prstGeom prst="rect">
                        <a:avLst/>
                      </a:prstGeom>
                      <a:solidFill>
                        <a:srgbClr val="C39BE1"/>
                      </a:solidFill>
                    </p:spPr>
                  </p:pic>
                </p:oleObj>
              </mc:Fallback>
            </mc:AlternateContent>
          </a:graphicData>
        </a:graphic>
      </p:graphicFrame>
    </p:spTree>
    <p:extLst>
      <p:ext uri="{BB962C8B-B14F-4D97-AF65-F5344CB8AC3E}">
        <p14:creationId xmlns:p14="http://schemas.microsoft.com/office/powerpoint/2010/main" val="29474879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249460" y="1345244"/>
            <a:ext cx="9298051" cy="833095"/>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Por otro lado, el sufijo –amina puede utilizarse en lugar de la terminación – </a:t>
            </a:r>
            <a:r>
              <a:rPr lang="es-MX" sz="20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o </a:t>
            </a:r>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en el nombre del compuesto principal.</a:t>
            </a:r>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658310" y="348925"/>
            <a:ext cx="6337300" cy="646331"/>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a:t>
            </a:r>
          </a:p>
        </p:txBody>
      </p:sp>
      <p:graphicFrame>
        <p:nvGraphicFramePr>
          <p:cNvPr id="3" name="Tabla 2"/>
          <p:cNvGraphicFramePr>
            <a:graphicFrameLocks noGrp="1"/>
          </p:cNvGraphicFramePr>
          <p:nvPr>
            <p:extLst/>
          </p:nvPr>
        </p:nvGraphicFramePr>
        <p:xfrm>
          <a:off x="1391141" y="2874653"/>
          <a:ext cx="9156370" cy="2250799"/>
        </p:xfrm>
        <a:graphic>
          <a:graphicData uri="http://schemas.openxmlformats.org/drawingml/2006/table">
            <a:tbl>
              <a:tblPr firstRow="1" bandRow="1">
                <a:tableStyleId>{5940675A-B579-460E-94D1-54222C63F5DA}</a:tableStyleId>
              </a:tblPr>
              <a:tblGrid>
                <a:gridCol w="4578185"/>
                <a:gridCol w="4578185"/>
              </a:tblGrid>
              <a:tr h="1625577">
                <a:tc>
                  <a:txBody>
                    <a:bodyPr/>
                    <a:lstStyle/>
                    <a:p>
                      <a:endParaRPr lang="es-MX" dirty="0" smtClean="0"/>
                    </a:p>
                    <a:p>
                      <a:endParaRPr lang="es-MX" dirty="0" smtClean="0"/>
                    </a:p>
                    <a:p>
                      <a:endParaRPr lang="es-MX" dirty="0" smtClean="0"/>
                    </a:p>
                    <a:p>
                      <a:endParaRPr lang="es-MX" dirty="0"/>
                    </a:p>
                  </a:txBody>
                  <a:tcPr>
                    <a:solidFill>
                      <a:srgbClr val="C39BE1"/>
                    </a:solidFill>
                  </a:tcPr>
                </a:tc>
                <a:tc>
                  <a:txBody>
                    <a:bodyPr/>
                    <a:lstStyle/>
                    <a:p>
                      <a:endParaRPr lang="es-MX" dirty="0"/>
                    </a:p>
                  </a:txBody>
                  <a:tcPr>
                    <a:solidFill>
                      <a:srgbClr val="C39BE1"/>
                    </a:solidFill>
                  </a:tcPr>
                </a:tc>
              </a:tr>
              <a:tr h="625222">
                <a:tc>
                  <a:txBody>
                    <a:bodyPr/>
                    <a:lstStyle/>
                    <a:p>
                      <a:pPr algn="ctr">
                        <a:lnSpc>
                          <a:spcPct val="150000"/>
                        </a:lnSpc>
                        <a:spcAft>
                          <a:spcPts val="0"/>
                        </a:spcAft>
                      </a:pPr>
                      <a:r>
                        <a:rPr lang="es-MX" sz="2000" dirty="0">
                          <a:effectLst/>
                          <a:latin typeface="Arial" panose="020B0604020202020204" pitchFamily="34" charset="0"/>
                          <a:ea typeface="Times New Roman" panose="02020603050405020304" pitchFamily="18" charset="0"/>
                        </a:rPr>
                        <a:t>4,4-dimetilciclohexanamina</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solidFill>
                      <a:srgbClr val="C39BE1"/>
                    </a:solidFill>
                  </a:tcPr>
                </a:tc>
                <a:tc>
                  <a:txBody>
                    <a:bodyPr/>
                    <a:lstStyle/>
                    <a:p>
                      <a:pPr algn="ctr">
                        <a:lnSpc>
                          <a:spcPct val="150000"/>
                        </a:lnSpc>
                        <a:spcAft>
                          <a:spcPts val="0"/>
                        </a:spcAft>
                      </a:pPr>
                      <a:r>
                        <a:rPr lang="es-MX" sz="2000" dirty="0">
                          <a:effectLst/>
                          <a:latin typeface="Arial" panose="020B0604020202020204" pitchFamily="34" charset="0"/>
                          <a:ea typeface="Times New Roman" panose="02020603050405020304" pitchFamily="18" charset="0"/>
                        </a:rPr>
                        <a:t>1,4-butanodiamina</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solidFill>
                      <a:srgbClr val="C39BE1"/>
                    </a:solidFill>
                  </a:tcPr>
                </a:tc>
              </a:tr>
            </a:tbl>
          </a:graphicData>
        </a:graphic>
      </p:graphicFrame>
      <p:sp>
        <p:nvSpPr>
          <p:cNvPr id="8" name="Rectangle 2"/>
          <p:cNvSpPr>
            <a:spLocks noChangeArrowheads="1"/>
          </p:cNvSpPr>
          <p:nvPr/>
        </p:nvSpPr>
        <p:spPr bwMode="auto">
          <a:xfrm>
            <a:off x="2899610" y="34196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 name="Objeto 8"/>
          <p:cNvGraphicFramePr>
            <a:graphicFrameLocks noChangeAspect="1"/>
          </p:cNvGraphicFramePr>
          <p:nvPr>
            <p:extLst/>
          </p:nvPr>
        </p:nvGraphicFramePr>
        <p:xfrm>
          <a:off x="2075615" y="3197334"/>
          <a:ext cx="3386722" cy="1130769"/>
        </p:xfrm>
        <a:graphic>
          <a:graphicData uri="http://schemas.openxmlformats.org/presentationml/2006/ole">
            <mc:AlternateContent xmlns:mc="http://schemas.openxmlformats.org/markup-compatibility/2006">
              <mc:Choice xmlns:v="urn:schemas-microsoft-com:vml" Requires="v">
                <p:oleObj spid="_x0000_s99394" name="ChemSketch" r:id="rId3" imgW="1793520" imgH="603720" progId="ACD.ChemSketch.20">
                  <p:embed/>
                </p:oleObj>
              </mc:Choice>
              <mc:Fallback>
                <p:oleObj name="ChemSketch" r:id="rId3" imgW="1793520" imgH="603720" progId="ACD.ChemSketch.20">
                  <p:embed/>
                  <p:pic>
                    <p:nvPicPr>
                      <p:cNvPr id="0" name=""/>
                      <p:cNvPicPr>
                        <a:picLocks noChangeAspect="1" noChangeArrowheads="1"/>
                      </p:cNvPicPr>
                      <p:nvPr/>
                    </p:nvPicPr>
                    <p:blipFill>
                      <a:blip r:embed="rId4"/>
                      <a:srcRect/>
                      <a:stretch>
                        <a:fillRect/>
                      </a:stretch>
                    </p:blipFill>
                    <p:spPr bwMode="auto">
                      <a:xfrm>
                        <a:off x="2075615" y="3197334"/>
                        <a:ext cx="3386722" cy="1130769"/>
                      </a:xfrm>
                      <a:prstGeom prst="rect">
                        <a:avLst/>
                      </a:prstGeom>
                      <a:noFill/>
                    </p:spPr>
                  </p:pic>
                </p:oleObj>
              </mc:Fallback>
            </mc:AlternateContent>
          </a:graphicData>
        </a:graphic>
      </p:graphicFrame>
      <p:sp>
        <p:nvSpPr>
          <p:cNvPr id="10" name="Rectangle 4"/>
          <p:cNvSpPr>
            <a:spLocks noChangeArrowheads="1"/>
          </p:cNvSpPr>
          <p:nvPr/>
        </p:nvSpPr>
        <p:spPr bwMode="auto">
          <a:xfrm>
            <a:off x="6930190" y="3762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 name="Objeto 10"/>
          <p:cNvGraphicFramePr>
            <a:graphicFrameLocks noChangeAspect="1"/>
          </p:cNvGraphicFramePr>
          <p:nvPr>
            <p:extLst/>
          </p:nvPr>
        </p:nvGraphicFramePr>
        <p:xfrm>
          <a:off x="6146811" y="3370399"/>
          <a:ext cx="4080031" cy="717413"/>
        </p:xfrm>
        <a:graphic>
          <a:graphicData uri="http://schemas.openxmlformats.org/presentationml/2006/ole">
            <mc:AlternateContent xmlns:mc="http://schemas.openxmlformats.org/markup-compatibility/2006">
              <mc:Choice xmlns:v="urn:schemas-microsoft-com:vml" Requires="v">
                <p:oleObj spid="_x0000_s99395" name="ChemSketch" r:id="rId5" imgW="2506680" imgH="442080" progId="ACD.ChemSketch.20">
                  <p:embed/>
                </p:oleObj>
              </mc:Choice>
              <mc:Fallback>
                <p:oleObj name="ChemSketch" r:id="rId5" imgW="2506680" imgH="442080" progId="ACD.ChemSketch.20">
                  <p:embed/>
                  <p:pic>
                    <p:nvPicPr>
                      <p:cNvPr id="0" name=""/>
                      <p:cNvPicPr>
                        <a:picLocks noChangeAspect="1" noChangeArrowheads="1"/>
                      </p:cNvPicPr>
                      <p:nvPr/>
                    </p:nvPicPr>
                    <p:blipFill>
                      <a:blip r:embed="rId6"/>
                      <a:srcRect/>
                      <a:stretch>
                        <a:fillRect/>
                      </a:stretch>
                    </p:blipFill>
                    <p:spPr bwMode="auto">
                      <a:xfrm>
                        <a:off x="6146811" y="3370399"/>
                        <a:ext cx="4080031" cy="717413"/>
                      </a:xfrm>
                      <a:prstGeom prst="rect">
                        <a:avLst/>
                      </a:prstGeom>
                      <a:noFill/>
                    </p:spPr>
                  </p:pic>
                </p:oleObj>
              </mc:Fallback>
            </mc:AlternateContent>
          </a:graphicData>
        </a:graphic>
      </p:graphicFrame>
    </p:spTree>
    <p:extLst>
      <p:ext uri="{BB962C8B-B14F-4D97-AF65-F5344CB8AC3E}">
        <p14:creationId xmlns:p14="http://schemas.microsoft.com/office/powerpoint/2010/main" val="40814366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242468" y="1617205"/>
            <a:ext cx="9298051" cy="833095"/>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Las aminas con más de un grupo funcional se nombran considerando al –NH</a:t>
            </a:r>
            <a:r>
              <a:rPr lang="es-MX" sz="2000" baseline="-25000" dirty="0">
                <a:solidFill>
                  <a:schemeClr val="tx1"/>
                </a:solidFill>
                <a:effectLst>
                  <a:outerShdw blurRad="38100" dist="38100" dir="2700000" algn="tl">
                    <a:srgbClr val="000000">
                      <a:alpha val="43137"/>
                    </a:srgbClr>
                  </a:outerShdw>
                </a:effectLst>
                <a:latin typeface="Arial Rounded MT Bold" panose="020F0704030504030204" pitchFamily="34" charset="0"/>
              </a:rPr>
              <a:t>2</a:t>
            </a:r>
            <a:r>
              <a:rPr lang="es-MX" sz="2000" dirty="0">
                <a:solidFill>
                  <a:schemeClr val="tx1"/>
                </a:solidFill>
                <a:effectLst>
                  <a:outerShdw blurRad="38100" dist="38100" dir="2700000" algn="tl">
                    <a:srgbClr val="000000">
                      <a:alpha val="43137"/>
                    </a:srgbClr>
                  </a:outerShdw>
                </a:effectLst>
                <a:latin typeface="Arial Rounded MT Bold" panose="020F0704030504030204" pitchFamily="34" charset="0"/>
              </a:rPr>
              <a:t> como un sustituyente amino en la molécula principal.</a:t>
            </a:r>
            <a:endParaRPr kumimoji="0" lang="en-US" sz="18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658310" y="348925"/>
            <a:ext cx="6337300" cy="646331"/>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a:t>
            </a:r>
          </a:p>
        </p:txBody>
      </p:sp>
      <p:graphicFrame>
        <p:nvGraphicFramePr>
          <p:cNvPr id="3" name="Tabla 2"/>
          <p:cNvGraphicFramePr>
            <a:graphicFrameLocks noGrp="1"/>
          </p:cNvGraphicFramePr>
          <p:nvPr>
            <p:extLst/>
          </p:nvPr>
        </p:nvGraphicFramePr>
        <p:xfrm>
          <a:off x="695675" y="3169154"/>
          <a:ext cx="10419348" cy="2693605"/>
        </p:xfrm>
        <a:graphic>
          <a:graphicData uri="http://schemas.openxmlformats.org/drawingml/2006/table">
            <a:tbl>
              <a:tblPr firstRow="1" bandRow="1">
                <a:tableStyleId>{5940675A-B579-460E-94D1-54222C63F5DA}</a:tableStyleId>
              </a:tblPr>
              <a:tblGrid>
                <a:gridCol w="3100276"/>
                <a:gridCol w="3521677"/>
                <a:gridCol w="3797395"/>
              </a:tblGrid>
              <a:tr h="1945381">
                <a:tc>
                  <a:txBody>
                    <a:bodyPr/>
                    <a:lstStyle/>
                    <a:p>
                      <a:endParaRPr lang="es-MX" dirty="0" smtClean="0"/>
                    </a:p>
                    <a:p>
                      <a:endParaRPr lang="es-MX" dirty="0" smtClean="0"/>
                    </a:p>
                    <a:p>
                      <a:endParaRPr lang="es-MX" dirty="0" smtClean="0"/>
                    </a:p>
                    <a:p>
                      <a:endParaRPr lang="es-MX" dirty="0"/>
                    </a:p>
                  </a:txBody>
                  <a:tcPr>
                    <a:solidFill>
                      <a:srgbClr val="C39BE1"/>
                    </a:solidFill>
                  </a:tcPr>
                </a:tc>
                <a:tc>
                  <a:txBody>
                    <a:bodyPr/>
                    <a:lstStyle/>
                    <a:p>
                      <a:endParaRPr lang="es-MX" dirty="0"/>
                    </a:p>
                  </a:txBody>
                  <a:tcPr>
                    <a:solidFill>
                      <a:srgbClr val="C39BE1"/>
                    </a:solidFill>
                  </a:tcPr>
                </a:tc>
                <a:tc>
                  <a:txBody>
                    <a:bodyPr/>
                    <a:lstStyle/>
                    <a:p>
                      <a:endParaRPr lang="es-MX" dirty="0"/>
                    </a:p>
                  </a:txBody>
                  <a:tcPr>
                    <a:solidFill>
                      <a:srgbClr val="C39BE1"/>
                    </a:solidFill>
                  </a:tcPr>
                </a:tc>
              </a:tr>
              <a:tr h="748224">
                <a:tc>
                  <a:txBody>
                    <a:bodyPr/>
                    <a:lstStyle/>
                    <a:p>
                      <a:pPr algn="ctr">
                        <a:lnSpc>
                          <a:spcPct val="150000"/>
                        </a:lnSpc>
                        <a:spcAft>
                          <a:spcPts val="0"/>
                        </a:spcAft>
                      </a:pPr>
                      <a:r>
                        <a:rPr lang="es-MX" sz="2000">
                          <a:effectLst/>
                          <a:latin typeface="Arial" panose="020B0604020202020204" pitchFamily="34" charset="0"/>
                          <a:ea typeface="Times New Roman" panose="02020603050405020304" pitchFamily="18" charset="0"/>
                        </a:rPr>
                        <a:t>Ácido 2-aminobutanoico</a:t>
                      </a:r>
                      <a:endParaRPr lang="es-MX" sz="2000">
                        <a:effectLst/>
                        <a:latin typeface="Times New Roman" panose="02020603050405020304" pitchFamily="18" charset="0"/>
                        <a:ea typeface="Times New Roman" panose="02020603050405020304" pitchFamily="18" charset="0"/>
                      </a:endParaRPr>
                    </a:p>
                  </a:txBody>
                  <a:tcPr marL="68580" marR="68580" marT="0" marB="0" anchor="ctr">
                    <a:solidFill>
                      <a:srgbClr val="C39BE1"/>
                    </a:solidFill>
                  </a:tcPr>
                </a:tc>
                <a:tc>
                  <a:txBody>
                    <a:bodyPr/>
                    <a:lstStyle/>
                    <a:p>
                      <a:pPr algn="ctr">
                        <a:lnSpc>
                          <a:spcPct val="150000"/>
                        </a:lnSpc>
                        <a:spcAft>
                          <a:spcPts val="0"/>
                        </a:spcAft>
                      </a:pPr>
                      <a:r>
                        <a:rPr lang="es-MX" sz="2000">
                          <a:effectLst/>
                          <a:latin typeface="Arial" panose="020B0604020202020204" pitchFamily="34" charset="0"/>
                          <a:ea typeface="Times New Roman" panose="02020603050405020304" pitchFamily="18" charset="0"/>
                        </a:rPr>
                        <a:t>Ácido 2,4-diaminobenzoico</a:t>
                      </a:r>
                      <a:endParaRPr lang="es-MX" sz="2000">
                        <a:effectLst/>
                        <a:latin typeface="Times New Roman" panose="02020603050405020304" pitchFamily="18" charset="0"/>
                        <a:ea typeface="Times New Roman" panose="02020603050405020304" pitchFamily="18" charset="0"/>
                      </a:endParaRPr>
                    </a:p>
                  </a:txBody>
                  <a:tcPr marL="68580" marR="68580" marT="0" marB="0" anchor="ctr">
                    <a:solidFill>
                      <a:srgbClr val="C39BE1"/>
                    </a:solidFill>
                  </a:tcPr>
                </a:tc>
                <a:tc>
                  <a:txBody>
                    <a:bodyPr/>
                    <a:lstStyle/>
                    <a:p>
                      <a:pPr algn="ctr">
                        <a:lnSpc>
                          <a:spcPct val="150000"/>
                        </a:lnSpc>
                        <a:spcAft>
                          <a:spcPts val="0"/>
                        </a:spcAft>
                      </a:pPr>
                      <a:r>
                        <a:rPr lang="es-MX" sz="2000" dirty="0">
                          <a:effectLst/>
                          <a:latin typeface="Arial" panose="020B0604020202020204" pitchFamily="34" charset="0"/>
                          <a:ea typeface="Times New Roman" panose="02020603050405020304" pitchFamily="18" charset="0"/>
                        </a:rPr>
                        <a:t>4-amino-2-butanona</a:t>
                      </a:r>
                      <a:endParaRPr lang="es-MX" sz="2000" dirty="0">
                        <a:effectLst/>
                        <a:latin typeface="Times New Roman" panose="02020603050405020304" pitchFamily="18" charset="0"/>
                        <a:ea typeface="Times New Roman" panose="02020603050405020304" pitchFamily="18" charset="0"/>
                      </a:endParaRPr>
                    </a:p>
                  </a:txBody>
                  <a:tcPr marL="68580" marR="68580" marT="0" marB="0" anchor="ctr">
                    <a:solidFill>
                      <a:srgbClr val="C39BE1"/>
                    </a:solidFill>
                  </a:tcPr>
                </a:tc>
              </a:tr>
            </a:tbl>
          </a:graphicData>
        </a:graphic>
      </p:graphicFrame>
      <p:sp>
        <p:nvSpPr>
          <p:cNvPr id="8" name="Rectangle 2"/>
          <p:cNvSpPr>
            <a:spLocks noChangeArrowheads="1"/>
          </p:cNvSpPr>
          <p:nvPr/>
        </p:nvSpPr>
        <p:spPr bwMode="auto">
          <a:xfrm>
            <a:off x="2899610" y="34196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4"/>
          <p:cNvSpPr>
            <a:spLocks noChangeArrowheads="1"/>
          </p:cNvSpPr>
          <p:nvPr/>
        </p:nvSpPr>
        <p:spPr bwMode="auto">
          <a:xfrm>
            <a:off x="6930190" y="3762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 name="Rectangle 2"/>
          <p:cNvSpPr>
            <a:spLocks noChangeArrowheads="1"/>
          </p:cNvSpPr>
          <p:nvPr/>
        </p:nvSpPr>
        <p:spPr bwMode="auto">
          <a:xfrm>
            <a:off x="1249460" y="3762718"/>
            <a:ext cx="1917796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nvPr>
        </p:nvGraphicFramePr>
        <p:xfrm>
          <a:off x="1242468" y="3336834"/>
          <a:ext cx="2313368" cy="1548317"/>
        </p:xfrm>
        <a:graphic>
          <a:graphicData uri="http://schemas.openxmlformats.org/presentationml/2006/ole">
            <mc:AlternateContent xmlns:mc="http://schemas.openxmlformats.org/markup-compatibility/2006">
              <mc:Choice xmlns:v="urn:schemas-microsoft-com:vml" Requires="v">
                <p:oleObj spid="_x0000_s100450" name="ChemSketch" r:id="rId3" imgW="1213104" imgH="810768" progId="ACD.ChemSketch.20">
                  <p:embed/>
                </p:oleObj>
              </mc:Choice>
              <mc:Fallback>
                <p:oleObj name="ChemSketch" r:id="rId3" imgW="1213104" imgH="810768"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2468" y="3336834"/>
                        <a:ext cx="2313368" cy="1548317"/>
                      </a:xfrm>
                      <a:prstGeom prst="rect">
                        <a:avLst/>
                      </a:prstGeom>
                      <a:noFill/>
                    </p:spPr>
                  </p:pic>
                </p:oleObj>
              </mc:Fallback>
            </mc:AlternateContent>
          </a:graphicData>
        </a:graphic>
      </p:graphicFrame>
      <p:sp>
        <p:nvSpPr>
          <p:cNvPr id="12" name="Rectangle 5"/>
          <p:cNvSpPr>
            <a:spLocks noChangeArrowheads="1"/>
          </p:cNvSpPr>
          <p:nvPr/>
        </p:nvSpPr>
        <p:spPr bwMode="auto">
          <a:xfrm>
            <a:off x="5105839" y="35873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3" name="Objeto 12"/>
          <p:cNvGraphicFramePr>
            <a:graphicFrameLocks noChangeAspect="1"/>
          </p:cNvGraphicFramePr>
          <p:nvPr>
            <p:extLst/>
          </p:nvPr>
        </p:nvGraphicFramePr>
        <p:xfrm>
          <a:off x="5112703" y="3336833"/>
          <a:ext cx="1357591" cy="1718785"/>
        </p:xfrm>
        <a:graphic>
          <a:graphicData uri="http://schemas.openxmlformats.org/presentationml/2006/ole">
            <mc:AlternateContent xmlns:mc="http://schemas.openxmlformats.org/markup-compatibility/2006">
              <mc:Choice xmlns:v="urn:schemas-microsoft-com:vml" Requires="v">
                <p:oleObj spid="_x0000_s100451" name="ChemSketch" r:id="rId5" imgW="917448" imgH="1316736" progId="ACD.ChemSketch.20">
                  <p:embed/>
                </p:oleObj>
              </mc:Choice>
              <mc:Fallback>
                <p:oleObj name="ChemSketch" r:id="rId5" imgW="917448" imgH="1316736" progId="ACD.ChemSketch.2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12703" y="3336833"/>
                        <a:ext cx="1357591" cy="1718785"/>
                      </a:xfrm>
                      <a:prstGeom prst="rect">
                        <a:avLst/>
                      </a:prstGeom>
                      <a:noFill/>
                    </p:spPr>
                  </p:pic>
                </p:oleObj>
              </mc:Fallback>
            </mc:AlternateContent>
          </a:graphicData>
        </a:graphic>
      </p:graphicFrame>
      <p:sp>
        <p:nvSpPr>
          <p:cNvPr id="14" name="Rectangle 7"/>
          <p:cNvSpPr>
            <a:spLocks noChangeArrowheads="1"/>
          </p:cNvSpPr>
          <p:nvPr/>
        </p:nvSpPr>
        <p:spPr bwMode="auto">
          <a:xfrm>
            <a:off x="7744805" y="365226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5" name="Objeto 14"/>
          <p:cNvGraphicFramePr>
            <a:graphicFrameLocks noChangeAspect="1"/>
          </p:cNvGraphicFramePr>
          <p:nvPr>
            <p:extLst/>
          </p:nvPr>
        </p:nvGraphicFramePr>
        <p:xfrm>
          <a:off x="7744805" y="3652267"/>
          <a:ext cx="2981304" cy="1044993"/>
        </p:xfrm>
        <a:graphic>
          <a:graphicData uri="http://schemas.openxmlformats.org/presentationml/2006/ole">
            <mc:AlternateContent xmlns:mc="http://schemas.openxmlformats.org/markup-compatibility/2006">
              <mc:Choice xmlns:v="urn:schemas-microsoft-com:vml" Requires="v">
                <p:oleObj spid="_x0000_s100452" name="ChemSketch" r:id="rId7" imgW="1844040" imgH="643128" progId="ACD.ChemSketch.20">
                  <p:embed/>
                </p:oleObj>
              </mc:Choice>
              <mc:Fallback>
                <p:oleObj name="ChemSketch" r:id="rId7" imgW="1844040" imgH="643128" progId="ACD.ChemSketch.2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44805" y="3652267"/>
                        <a:ext cx="2981304" cy="1044993"/>
                      </a:xfrm>
                      <a:prstGeom prst="rect">
                        <a:avLst/>
                      </a:prstGeom>
                      <a:noFill/>
                    </p:spPr>
                  </p:pic>
                </p:oleObj>
              </mc:Fallback>
            </mc:AlternateContent>
          </a:graphicData>
        </a:graphic>
      </p:graphicFrame>
    </p:spTree>
    <p:extLst>
      <p:ext uri="{BB962C8B-B14F-4D97-AF65-F5344CB8AC3E}">
        <p14:creationId xmlns:p14="http://schemas.microsoft.com/office/powerpoint/2010/main" val="14272243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177934" y="1848576"/>
            <a:ext cx="9298051" cy="833095"/>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Las aminas simétricas secundarias y terciarias simétricas se nombran añadiendo al grupo alquilo el prefijo di- o </a:t>
            </a:r>
            <a:r>
              <a:rPr lang="es-MX" sz="2400" dirty="0" err="1">
                <a:solidFill>
                  <a:schemeClr val="tx1"/>
                </a:solidFill>
                <a:effectLst>
                  <a:outerShdw blurRad="38100" dist="38100" dir="2700000" algn="tl">
                    <a:srgbClr val="000000">
                      <a:alpha val="43137"/>
                    </a:srgbClr>
                  </a:outerShdw>
                </a:effectLst>
                <a:latin typeface="Arial Rounded MT Bold" panose="020F0704030504030204" pitchFamily="34" charset="0"/>
              </a:rPr>
              <a:t>tri</a:t>
            </a: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a:t>
            </a:r>
            <a:endParaRPr kumimoji="0" lang="en-US" sz="24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658310" y="348925"/>
            <a:ext cx="6337300" cy="646331"/>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a:t>
            </a:r>
          </a:p>
        </p:txBody>
      </p:sp>
      <p:sp>
        <p:nvSpPr>
          <p:cNvPr id="8" name="Rectangle 2"/>
          <p:cNvSpPr>
            <a:spLocks noChangeArrowheads="1"/>
          </p:cNvSpPr>
          <p:nvPr/>
        </p:nvSpPr>
        <p:spPr bwMode="auto">
          <a:xfrm>
            <a:off x="2899610" y="34196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4"/>
          <p:cNvSpPr>
            <a:spLocks noChangeArrowheads="1"/>
          </p:cNvSpPr>
          <p:nvPr/>
        </p:nvSpPr>
        <p:spPr bwMode="auto">
          <a:xfrm>
            <a:off x="6930190" y="3762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 name="Rectangle 2"/>
          <p:cNvSpPr>
            <a:spLocks noChangeArrowheads="1"/>
          </p:cNvSpPr>
          <p:nvPr/>
        </p:nvSpPr>
        <p:spPr bwMode="auto">
          <a:xfrm>
            <a:off x="1249460" y="3762718"/>
            <a:ext cx="1917796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2" name="Rectangle 5"/>
          <p:cNvSpPr>
            <a:spLocks noChangeArrowheads="1"/>
          </p:cNvSpPr>
          <p:nvPr/>
        </p:nvSpPr>
        <p:spPr bwMode="auto">
          <a:xfrm>
            <a:off x="5105839" y="35873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7"/>
          <p:cNvSpPr>
            <a:spLocks noChangeArrowheads="1"/>
          </p:cNvSpPr>
          <p:nvPr/>
        </p:nvSpPr>
        <p:spPr bwMode="auto">
          <a:xfrm>
            <a:off x="7744805" y="365226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6" name="Tabla 15"/>
          <p:cNvGraphicFramePr>
            <a:graphicFrameLocks noGrp="1"/>
          </p:cNvGraphicFramePr>
          <p:nvPr>
            <p:extLst/>
          </p:nvPr>
        </p:nvGraphicFramePr>
        <p:xfrm>
          <a:off x="1423185" y="3288028"/>
          <a:ext cx="9156370" cy="2250799"/>
        </p:xfrm>
        <a:graphic>
          <a:graphicData uri="http://schemas.openxmlformats.org/drawingml/2006/table">
            <a:tbl>
              <a:tblPr firstRow="1" bandRow="1">
                <a:tableStyleId>{5940675A-B579-460E-94D1-54222C63F5DA}</a:tableStyleId>
              </a:tblPr>
              <a:tblGrid>
                <a:gridCol w="4578185"/>
                <a:gridCol w="4578185"/>
              </a:tblGrid>
              <a:tr h="1625577">
                <a:tc>
                  <a:txBody>
                    <a:bodyPr/>
                    <a:lstStyle/>
                    <a:p>
                      <a:endParaRPr lang="es-MX" dirty="0" smtClean="0"/>
                    </a:p>
                    <a:p>
                      <a:endParaRPr lang="es-MX" dirty="0" smtClean="0"/>
                    </a:p>
                    <a:p>
                      <a:endParaRPr lang="es-MX" dirty="0" smtClean="0"/>
                    </a:p>
                    <a:p>
                      <a:endParaRPr lang="es-MX" dirty="0"/>
                    </a:p>
                  </a:txBody>
                  <a:tcPr>
                    <a:solidFill>
                      <a:srgbClr val="C39BE1"/>
                    </a:solidFill>
                  </a:tcPr>
                </a:tc>
                <a:tc>
                  <a:txBody>
                    <a:bodyPr/>
                    <a:lstStyle/>
                    <a:p>
                      <a:endParaRPr lang="es-MX" dirty="0"/>
                    </a:p>
                  </a:txBody>
                  <a:tcPr>
                    <a:solidFill>
                      <a:srgbClr val="C39BE1"/>
                    </a:solidFill>
                  </a:tcPr>
                </a:tc>
              </a:tr>
              <a:tr h="625222">
                <a:tc>
                  <a:txBody>
                    <a:bodyPr/>
                    <a:lstStyle/>
                    <a:p>
                      <a:pPr algn="ctr">
                        <a:lnSpc>
                          <a:spcPct val="150000"/>
                        </a:lnSpc>
                        <a:spcAft>
                          <a:spcPts val="0"/>
                        </a:spcAft>
                      </a:pPr>
                      <a:r>
                        <a:rPr lang="es-MX" sz="2400">
                          <a:effectLst/>
                          <a:latin typeface="Arial" panose="020B0604020202020204" pitchFamily="34" charset="0"/>
                          <a:ea typeface="Times New Roman" panose="02020603050405020304" pitchFamily="18" charset="0"/>
                        </a:rPr>
                        <a:t>Difenilamina</a:t>
                      </a:r>
                      <a:endParaRPr lang="es-MX" sz="2400">
                        <a:effectLst/>
                        <a:latin typeface="Times New Roman" panose="02020603050405020304" pitchFamily="18" charset="0"/>
                        <a:ea typeface="Times New Roman" panose="02020603050405020304" pitchFamily="18" charset="0"/>
                      </a:endParaRPr>
                    </a:p>
                  </a:txBody>
                  <a:tcPr marL="68580" marR="68580" marT="0" marB="0" anchor="ctr">
                    <a:solidFill>
                      <a:srgbClr val="C39BE1"/>
                    </a:solidFill>
                  </a:tcPr>
                </a:tc>
                <a:tc>
                  <a:txBody>
                    <a:bodyPr/>
                    <a:lstStyle/>
                    <a:p>
                      <a:pPr algn="ctr">
                        <a:lnSpc>
                          <a:spcPct val="150000"/>
                        </a:lnSpc>
                        <a:spcAft>
                          <a:spcPts val="0"/>
                        </a:spcAft>
                      </a:pPr>
                      <a:r>
                        <a:rPr lang="es-MX" sz="2400" dirty="0" err="1">
                          <a:effectLst/>
                          <a:latin typeface="Arial" panose="020B0604020202020204" pitchFamily="34" charset="0"/>
                          <a:ea typeface="Times New Roman" panose="02020603050405020304" pitchFamily="18" charset="0"/>
                        </a:rPr>
                        <a:t>trietilamina</a:t>
                      </a:r>
                      <a:endParaRPr lang="es-MX" sz="2400" dirty="0">
                        <a:effectLst/>
                        <a:latin typeface="Times New Roman" panose="02020603050405020304" pitchFamily="18" charset="0"/>
                        <a:ea typeface="Times New Roman" panose="02020603050405020304" pitchFamily="18" charset="0"/>
                      </a:endParaRPr>
                    </a:p>
                  </a:txBody>
                  <a:tcPr marL="68580" marR="68580" marT="0" marB="0" anchor="ctr">
                    <a:solidFill>
                      <a:srgbClr val="C39BE1"/>
                    </a:solidFill>
                  </a:tcPr>
                </a:tc>
              </a:tr>
            </a:tbl>
          </a:graphicData>
        </a:graphic>
      </p:graphicFrame>
      <p:sp>
        <p:nvSpPr>
          <p:cNvPr id="9" name="Rectangle 2"/>
          <p:cNvSpPr>
            <a:spLocks noChangeArrowheads="1"/>
          </p:cNvSpPr>
          <p:nvPr/>
        </p:nvSpPr>
        <p:spPr bwMode="auto">
          <a:xfrm>
            <a:off x="2386803" y="3521894"/>
            <a:ext cx="1804062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1" name="Objeto 10"/>
          <p:cNvGraphicFramePr>
            <a:graphicFrameLocks noChangeAspect="1"/>
          </p:cNvGraphicFramePr>
          <p:nvPr>
            <p:extLst/>
          </p:nvPr>
        </p:nvGraphicFramePr>
        <p:xfrm>
          <a:off x="2411856" y="3371583"/>
          <a:ext cx="2071853" cy="1508083"/>
        </p:xfrm>
        <a:graphic>
          <a:graphicData uri="http://schemas.openxmlformats.org/presentationml/2006/ole">
            <mc:AlternateContent xmlns:mc="http://schemas.openxmlformats.org/markup-compatibility/2006">
              <mc:Choice xmlns:v="urn:schemas-microsoft-com:vml" Requires="v">
                <p:oleObj spid="_x0000_s101442" name="ChemSketch" r:id="rId3" imgW="1402080" imgH="1014984" progId="ACD.ChemSketch.20">
                  <p:embed/>
                </p:oleObj>
              </mc:Choice>
              <mc:Fallback>
                <p:oleObj name="ChemSketch" r:id="rId3" imgW="1402080" imgH="1014984"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856" y="3371583"/>
                        <a:ext cx="2071853" cy="1508083"/>
                      </a:xfrm>
                      <a:prstGeom prst="rect">
                        <a:avLst/>
                      </a:prstGeom>
                      <a:noFill/>
                    </p:spPr>
                  </p:pic>
                </p:oleObj>
              </mc:Fallback>
            </mc:AlternateContent>
          </a:graphicData>
        </a:graphic>
      </p:graphicFrame>
      <p:sp>
        <p:nvSpPr>
          <p:cNvPr id="19" name="Rectangle 4"/>
          <p:cNvSpPr>
            <a:spLocks noChangeArrowheads="1"/>
          </p:cNvSpPr>
          <p:nvPr/>
        </p:nvSpPr>
        <p:spPr bwMode="auto">
          <a:xfrm>
            <a:off x="6385062" y="3710809"/>
            <a:ext cx="26649926" cy="46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20" name="Objeto 19"/>
          <p:cNvGraphicFramePr>
            <a:graphicFrameLocks noChangeAspect="1"/>
          </p:cNvGraphicFramePr>
          <p:nvPr>
            <p:extLst/>
          </p:nvPr>
        </p:nvGraphicFramePr>
        <p:xfrm>
          <a:off x="6410114" y="3501750"/>
          <a:ext cx="3435342" cy="1207574"/>
        </p:xfrm>
        <a:graphic>
          <a:graphicData uri="http://schemas.openxmlformats.org/presentationml/2006/ole">
            <mc:AlternateContent xmlns:mc="http://schemas.openxmlformats.org/markup-compatibility/2006">
              <mc:Choice xmlns:v="urn:schemas-microsoft-com:vml" Requires="v">
                <p:oleObj spid="_x0000_s101443" name="ChemSketch" r:id="rId5" imgW="2407920" imgH="701040" progId="ACD.ChemSketch.20">
                  <p:embed/>
                </p:oleObj>
              </mc:Choice>
              <mc:Fallback>
                <p:oleObj name="ChemSketch" r:id="rId5" imgW="2407920" imgH="701040" progId="ACD.ChemSketch.2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10114" y="3501750"/>
                        <a:ext cx="3435342" cy="1207574"/>
                      </a:xfrm>
                      <a:prstGeom prst="rect">
                        <a:avLst/>
                      </a:prstGeom>
                      <a:noFill/>
                    </p:spPr>
                  </p:pic>
                </p:oleObj>
              </mc:Fallback>
            </mc:AlternateContent>
          </a:graphicData>
        </a:graphic>
      </p:graphicFrame>
    </p:spTree>
    <p:extLst>
      <p:ext uri="{BB962C8B-B14F-4D97-AF65-F5344CB8AC3E}">
        <p14:creationId xmlns:p14="http://schemas.microsoft.com/office/powerpoint/2010/main" val="42689051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83030" y="1106107"/>
            <a:ext cx="11786992" cy="2037952"/>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Las aminas </a:t>
            </a:r>
            <a:r>
              <a:rPr lang="es-MX" sz="24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secundarias, terciarias y cuaternarias sustituidas </a:t>
            </a: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asimétricamente se nombran como aminas primarias N-sustituidas. Se selecciona el grupo alquilo más largo como el nombre principal, y los otros grupos alquilo son los N-sustituyentes en el componente principal (N debido a que están unidos al nitrógeno).</a:t>
            </a:r>
            <a:endParaRPr kumimoji="0" lang="en-US" sz="24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7" name="Rectangle 2"/>
          <p:cNvSpPr>
            <a:spLocks noChangeArrowheads="1"/>
          </p:cNvSpPr>
          <p:nvPr/>
        </p:nvSpPr>
        <p:spPr bwMode="auto">
          <a:xfrm>
            <a:off x="2783570" y="249749"/>
            <a:ext cx="6337300" cy="646331"/>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a:t>
            </a:r>
          </a:p>
        </p:txBody>
      </p:sp>
      <p:graphicFrame>
        <p:nvGraphicFramePr>
          <p:cNvPr id="16" name="Tabla 15"/>
          <p:cNvGraphicFramePr>
            <a:graphicFrameLocks noGrp="1"/>
          </p:cNvGraphicFramePr>
          <p:nvPr>
            <p:extLst/>
          </p:nvPr>
        </p:nvGraphicFramePr>
        <p:xfrm>
          <a:off x="1424139" y="3339164"/>
          <a:ext cx="9156370" cy="2798589"/>
        </p:xfrm>
        <a:graphic>
          <a:graphicData uri="http://schemas.openxmlformats.org/drawingml/2006/table">
            <a:tbl>
              <a:tblPr firstRow="1" bandRow="1">
                <a:tableStyleId>{5940675A-B579-460E-94D1-54222C63F5DA}</a:tableStyleId>
              </a:tblPr>
              <a:tblGrid>
                <a:gridCol w="4578185"/>
                <a:gridCol w="4578185"/>
              </a:tblGrid>
              <a:tr h="2247444">
                <a:tc>
                  <a:txBody>
                    <a:bodyPr/>
                    <a:lstStyle/>
                    <a:p>
                      <a:endParaRPr lang="es-MX" dirty="0" smtClean="0"/>
                    </a:p>
                    <a:p>
                      <a:endParaRPr lang="es-MX" dirty="0" smtClean="0"/>
                    </a:p>
                    <a:p>
                      <a:endParaRPr lang="es-MX" dirty="0" smtClean="0"/>
                    </a:p>
                    <a:p>
                      <a:endParaRPr lang="es-MX" dirty="0"/>
                    </a:p>
                  </a:txBody>
                  <a:tcPr>
                    <a:solidFill>
                      <a:srgbClr val="C39BE1"/>
                    </a:solidFill>
                  </a:tcPr>
                </a:tc>
                <a:tc>
                  <a:txBody>
                    <a:bodyPr/>
                    <a:lstStyle/>
                    <a:p>
                      <a:endParaRPr lang="es-MX" dirty="0"/>
                    </a:p>
                  </a:txBody>
                  <a:tcPr>
                    <a:solidFill>
                      <a:srgbClr val="C39BE1"/>
                    </a:solidFill>
                  </a:tcPr>
                </a:tc>
              </a:tr>
              <a:tr h="551145">
                <a:tc>
                  <a:txBody>
                    <a:bodyPr/>
                    <a:lstStyle/>
                    <a:p>
                      <a:pPr algn="ctr">
                        <a:lnSpc>
                          <a:spcPct val="150000"/>
                        </a:lnSpc>
                        <a:spcAft>
                          <a:spcPts val="0"/>
                        </a:spcAft>
                      </a:pPr>
                      <a:r>
                        <a:rPr lang="es-MX" sz="2400">
                          <a:effectLst/>
                          <a:latin typeface="Arial" panose="020B0604020202020204" pitchFamily="34" charset="0"/>
                          <a:ea typeface="Times New Roman" panose="02020603050405020304" pitchFamily="18" charset="0"/>
                        </a:rPr>
                        <a:t>N-etil-N-metilciclohexilamina</a:t>
                      </a:r>
                      <a:endParaRPr lang="es-MX" sz="2400">
                        <a:effectLst/>
                        <a:latin typeface="Times New Roman" panose="02020603050405020304" pitchFamily="18" charset="0"/>
                        <a:ea typeface="Times New Roman" panose="02020603050405020304" pitchFamily="18" charset="0"/>
                      </a:endParaRPr>
                    </a:p>
                  </a:txBody>
                  <a:tcPr marL="68580" marR="68580" marT="0" marB="0" anchor="ctr">
                    <a:solidFill>
                      <a:srgbClr val="C39BE1"/>
                    </a:solidFill>
                  </a:tcPr>
                </a:tc>
                <a:tc>
                  <a:txBody>
                    <a:bodyPr/>
                    <a:lstStyle/>
                    <a:p>
                      <a:pPr algn="ctr">
                        <a:lnSpc>
                          <a:spcPct val="150000"/>
                        </a:lnSpc>
                        <a:spcAft>
                          <a:spcPts val="0"/>
                        </a:spcAft>
                      </a:pPr>
                      <a:r>
                        <a:rPr lang="es-MX" sz="2400" dirty="0">
                          <a:effectLst/>
                          <a:latin typeface="Arial" panose="020B0604020202020204" pitchFamily="34" charset="0"/>
                          <a:ea typeface="Times New Roman" panose="02020603050405020304" pitchFamily="18" charset="0"/>
                        </a:rPr>
                        <a:t>N,N-</a:t>
                      </a:r>
                      <a:r>
                        <a:rPr lang="es-MX" sz="2400" dirty="0" err="1">
                          <a:effectLst/>
                          <a:latin typeface="Arial" panose="020B0604020202020204" pitchFamily="34" charset="0"/>
                          <a:ea typeface="Times New Roman" panose="02020603050405020304" pitchFamily="18" charset="0"/>
                        </a:rPr>
                        <a:t>dimetilpropilamina</a:t>
                      </a:r>
                      <a:endParaRPr lang="es-MX" sz="2400" dirty="0">
                        <a:effectLst/>
                        <a:latin typeface="Times New Roman" panose="02020603050405020304" pitchFamily="18" charset="0"/>
                        <a:ea typeface="Times New Roman" panose="02020603050405020304" pitchFamily="18" charset="0"/>
                      </a:endParaRPr>
                    </a:p>
                  </a:txBody>
                  <a:tcPr marL="68580" marR="68580" marT="0" marB="0" anchor="ctr">
                    <a:solidFill>
                      <a:srgbClr val="C39BE1"/>
                    </a:solidFill>
                  </a:tcPr>
                </a:tc>
              </a:tr>
            </a:tbl>
          </a:graphicData>
        </a:graphic>
      </p:graphicFrame>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nvPr>
        </p:nvGraphicFramePr>
        <p:xfrm>
          <a:off x="2533650" y="3667125"/>
          <a:ext cx="1731963" cy="1704975"/>
        </p:xfrm>
        <a:graphic>
          <a:graphicData uri="http://schemas.openxmlformats.org/presentationml/2006/ole">
            <mc:AlternateContent xmlns:mc="http://schemas.openxmlformats.org/markup-compatibility/2006">
              <mc:Choice xmlns:v="urn:schemas-microsoft-com:vml" Requires="v">
                <p:oleObj spid="_x0000_s102466" name="ChemSketch" r:id="rId3" imgW="1707120" imgH="1681920" progId="ACD.ChemSketch.20">
                  <p:embed/>
                </p:oleObj>
              </mc:Choice>
              <mc:Fallback>
                <p:oleObj name="ChemSketch" r:id="rId3" imgW="1707120" imgH="1681920" progId="ACD.ChemSketch.20">
                  <p:embed/>
                  <p:pic>
                    <p:nvPicPr>
                      <p:cNvPr id="0" name=""/>
                      <p:cNvPicPr>
                        <a:picLocks noChangeAspect="1" noChangeArrowheads="1"/>
                      </p:cNvPicPr>
                      <p:nvPr/>
                    </p:nvPicPr>
                    <p:blipFill>
                      <a:blip r:embed="rId4"/>
                      <a:srcRect/>
                      <a:stretch>
                        <a:fillRect/>
                      </a:stretch>
                    </p:blipFill>
                    <p:spPr bwMode="auto">
                      <a:xfrm>
                        <a:off x="2533650" y="3667125"/>
                        <a:ext cx="1731963" cy="1704975"/>
                      </a:xfrm>
                      <a:prstGeom prst="rect">
                        <a:avLst/>
                      </a:prstGeom>
                      <a:noFill/>
                    </p:spPr>
                  </p:pic>
                </p:oleObj>
              </mc:Fallback>
            </mc:AlternateContent>
          </a:graphicData>
        </a:graphic>
      </p:graphicFrame>
      <p:graphicFrame>
        <p:nvGraphicFramePr>
          <p:cNvPr id="15" name="Objeto 14"/>
          <p:cNvGraphicFramePr>
            <a:graphicFrameLocks noChangeAspect="1"/>
          </p:cNvGraphicFramePr>
          <p:nvPr>
            <p:extLst/>
          </p:nvPr>
        </p:nvGraphicFramePr>
        <p:xfrm>
          <a:off x="6923098" y="3726158"/>
          <a:ext cx="3255618" cy="1546532"/>
        </p:xfrm>
        <a:graphic>
          <a:graphicData uri="http://schemas.openxmlformats.org/presentationml/2006/ole">
            <mc:AlternateContent xmlns:mc="http://schemas.openxmlformats.org/markup-compatibility/2006">
              <mc:Choice xmlns:v="urn:schemas-microsoft-com:vml" Requires="v">
                <p:oleObj spid="_x0000_s102467" name="ChemSketch" r:id="rId5" imgW="1264920" imgH="600456" progId="ACD.ChemSketch.20">
                  <p:embed/>
                </p:oleObj>
              </mc:Choice>
              <mc:Fallback>
                <p:oleObj name="ChemSketch" r:id="rId5" imgW="1264920" imgH="600456" progId="ACD.ChemSketch.2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23098" y="3726158"/>
                        <a:ext cx="3255618" cy="1546532"/>
                      </a:xfrm>
                      <a:prstGeom prst="rect">
                        <a:avLst/>
                      </a:prstGeom>
                      <a:noFill/>
                    </p:spPr>
                  </p:pic>
                </p:oleObj>
              </mc:Fallback>
            </mc:AlternateContent>
          </a:graphicData>
        </a:graphic>
      </p:graphicFrame>
    </p:spTree>
    <p:extLst>
      <p:ext uri="{BB962C8B-B14F-4D97-AF65-F5344CB8AC3E}">
        <p14:creationId xmlns:p14="http://schemas.microsoft.com/office/powerpoint/2010/main" val="38646766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2783570" y="249749"/>
            <a:ext cx="6337300" cy="646331"/>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a:t>
            </a: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nvPr>
        </p:nvGraphicFramePr>
        <p:xfrm>
          <a:off x="2000514" y="2329657"/>
          <a:ext cx="7696938" cy="4289754"/>
        </p:xfrm>
        <a:graphic>
          <a:graphicData uri="http://schemas.openxmlformats.org/presentationml/2006/ole">
            <mc:AlternateContent xmlns:mc="http://schemas.openxmlformats.org/markup-compatibility/2006">
              <mc:Choice xmlns:v="urn:schemas-microsoft-com:vml" Requires="v">
                <p:oleObj spid="_x0000_s103458" name="ChemSketch" r:id="rId3" imgW="2917440" imgH="1627920" progId="ACD.ChemSketch.20">
                  <p:embed/>
                </p:oleObj>
              </mc:Choice>
              <mc:Fallback>
                <p:oleObj name="ChemSketch" r:id="rId3" imgW="2917440" imgH="1627920" progId="ACD.ChemSketch.20">
                  <p:embed/>
                  <p:pic>
                    <p:nvPicPr>
                      <p:cNvPr id="0" name=""/>
                      <p:cNvPicPr>
                        <a:picLocks noChangeAspect="1" noChangeArrowheads="1"/>
                      </p:cNvPicPr>
                      <p:nvPr/>
                    </p:nvPicPr>
                    <p:blipFill>
                      <a:blip r:embed="rId4"/>
                      <a:srcRect/>
                      <a:stretch>
                        <a:fillRect/>
                      </a:stretch>
                    </p:blipFill>
                    <p:spPr bwMode="auto">
                      <a:xfrm>
                        <a:off x="2000514" y="2329657"/>
                        <a:ext cx="7696938" cy="4289754"/>
                      </a:xfrm>
                      <a:prstGeom prst="rect">
                        <a:avLst/>
                      </a:prstGeom>
                      <a:solidFill>
                        <a:srgbClr val="C39BE1"/>
                      </a:solidFill>
                    </p:spPr>
                  </p:pic>
                </p:oleObj>
              </mc:Fallback>
            </mc:AlternateContent>
          </a:graphicData>
        </a:graphic>
      </p:graphicFrame>
      <p:sp>
        <p:nvSpPr>
          <p:cNvPr id="9" name="Subtitle 2"/>
          <p:cNvSpPr txBox="1">
            <a:spLocks/>
          </p:cNvSpPr>
          <p:nvPr/>
        </p:nvSpPr>
        <p:spPr>
          <a:xfrm>
            <a:off x="1975735" y="1145828"/>
            <a:ext cx="7721717" cy="794882"/>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400" noProof="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Numera la cadena dando prioridad al N ramificado</a:t>
            </a:r>
            <a:endParaRPr kumimoji="0" lang="en-US" sz="24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Tree>
    <p:extLst>
      <p:ext uri="{BB962C8B-B14F-4D97-AF65-F5344CB8AC3E}">
        <p14:creationId xmlns:p14="http://schemas.microsoft.com/office/powerpoint/2010/main" val="32082631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2783570" y="249749"/>
            <a:ext cx="6337300" cy="646331"/>
          </a:xfrm>
          <a:prstGeom prst="rect">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Nomenclatura IUPAC</a:t>
            </a: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nvPr>
        </p:nvGraphicFramePr>
        <p:xfrm>
          <a:off x="837295" y="2020239"/>
          <a:ext cx="10229850" cy="4633913"/>
        </p:xfrm>
        <a:graphic>
          <a:graphicData uri="http://schemas.openxmlformats.org/presentationml/2006/ole">
            <mc:AlternateContent xmlns:mc="http://schemas.openxmlformats.org/markup-compatibility/2006">
              <mc:Choice xmlns:v="urn:schemas-microsoft-com:vml" Requires="v">
                <p:oleObj spid="_x0000_s104482" name="ChemSketch" r:id="rId3" imgW="3879000" imgH="1757520" progId="ACD.ChemSketch.20">
                  <p:embed/>
                </p:oleObj>
              </mc:Choice>
              <mc:Fallback>
                <p:oleObj name="ChemSketch" r:id="rId3" imgW="3879000" imgH="1757520" progId="ACD.ChemSketch.20">
                  <p:embed/>
                  <p:pic>
                    <p:nvPicPr>
                      <p:cNvPr id="0" name=""/>
                      <p:cNvPicPr>
                        <a:picLocks noChangeAspect="1" noChangeArrowheads="1"/>
                      </p:cNvPicPr>
                      <p:nvPr/>
                    </p:nvPicPr>
                    <p:blipFill>
                      <a:blip r:embed="rId4"/>
                      <a:srcRect/>
                      <a:stretch>
                        <a:fillRect/>
                      </a:stretch>
                    </p:blipFill>
                    <p:spPr bwMode="auto">
                      <a:xfrm>
                        <a:off x="837295" y="2020239"/>
                        <a:ext cx="10229850" cy="4633913"/>
                      </a:xfrm>
                      <a:prstGeom prst="rect">
                        <a:avLst/>
                      </a:prstGeom>
                      <a:solidFill>
                        <a:srgbClr val="C39BE1"/>
                      </a:solidFill>
                    </p:spPr>
                  </p:pic>
                </p:oleObj>
              </mc:Fallback>
            </mc:AlternateContent>
          </a:graphicData>
        </a:graphic>
      </p:graphicFrame>
      <p:sp>
        <p:nvSpPr>
          <p:cNvPr id="6" name="Subtitle 2"/>
          <p:cNvSpPr txBox="1">
            <a:spLocks/>
          </p:cNvSpPr>
          <p:nvPr/>
        </p:nvSpPr>
        <p:spPr>
          <a:xfrm>
            <a:off x="601579" y="954653"/>
            <a:ext cx="11069053" cy="794882"/>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4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Identifica y nombra las ramificaciones del N y de la cadena principal.</a:t>
            </a:r>
            <a:endParaRPr kumimoji="0" lang="en-US" sz="24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Tree>
    <p:extLst>
      <p:ext uri="{BB962C8B-B14F-4D97-AF65-F5344CB8AC3E}">
        <p14:creationId xmlns:p14="http://schemas.microsoft.com/office/powerpoint/2010/main" val="33539750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nvPr>
        </p:nvGraphicFramePr>
        <p:xfrm>
          <a:off x="2269958" y="3187916"/>
          <a:ext cx="7652084" cy="3466237"/>
        </p:xfrm>
        <a:graphic>
          <a:graphicData uri="http://schemas.openxmlformats.org/presentationml/2006/ole">
            <mc:AlternateContent xmlns:mc="http://schemas.openxmlformats.org/markup-compatibility/2006">
              <mc:Choice xmlns:v="urn:schemas-microsoft-com:vml" Requires="v">
                <p:oleObj spid="_x0000_s105506" name="ChemSketch" r:id="rId3" imgW="3879000" imgH="1757520" progId="ACD.ChemSketch.20">
                  <p:embed/>
                </p:oleObj>
              </mc:Choice>
              <mc:Fallback>
                <p:oleObj name="ChemSketch" r:id="rId3" imgW="3879000" imgH="1757520" progId="ACD.ChemSketch.20">
                  <p:embed/>
                  <p:pic>
                    <p:nvPicPr>
                      <p:cNvPr id="0" name=""/>
                      <p:cNvPicPr>
                        <a:picLocks noChangeAspect="1" noChangeArrowheads="1"/>
                      </p:cNvPicPr>
                      <p:nvPr/>
                    </p:nvPicPr>
                    <p:blipFill>
                      <a:blip r:embed="rId4"/>
                      <a:srcRect/>
                      <a:stretch>
                        <a:fillRect/>
                      </a:stretch>
                    </p:blipFill>
                    <p:spPr bwMode="auto">
                      <a:xfrm>
                        <a:off x="2269958" y="3187916"/>
                        <a:ext cx="7652084" cy="3466237"/>
                      </a:xfrm>
                      <a:prstGeom prst="rect">
                        <a:avLst/>
                      </a:prstGeom>
                      <a:solidFill>
                        <a:srgbClr val="C39BE1"/>
                      </a:solidFill>
                    </p:spPr>
                  </p:pic>
                </p:oleObj>
              </mc:Fallback>
            </mc:AlternateContent>
          </a:graphicData>
        </a:graphic>
      </p:graphicFrame>
      <p:sp>
        <p:nvSpPr>
          <p:cNvPr id="6" name="Subtitle 2"/>
          <p:cNvSpPr txBox="1">
            <a:spLocks/>
          </p:cNvSpPr>
          <p:nvPr/>
        </p:nvSpPr>
        <p:spPr>
          <a:xfrm>
            <a:off x="242637" y="403963"/>
            <a:ext cx="11706726" cy="1665468"/>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a:r>
              <a:rPr lang="es-MX" sz="24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Ordena alfabéticamente las N ramificaciones (antecediéndolas con N-) y las de la cadena principal (con su número localizador). El nombre del compuesto es la raíz del alcano con el mismo número de átomos de carbono que la cadena principal - </a:t>
            </a:r>
            <a:r>
              <a:rPr lang="es-MX" sz="2400" dirty="0">
                <a:solidFill>
                  <a:schemeClr val="tx1"/>
                </a:solidFill>
                <a:effectLst>
                  <a:outerShdw blurRad="38100" dist="38100" dir="2700000" algn="tl">
                    <a:srgbClr val="000000">
                      <a:alpha val="43137"/>
                    </a:srgbClr>
                  </a:outerShdw>
                </a:effectLst>
                <a:latin typeface="Arial Rounded MT Bold" panose="020F0704030504030204" pitchFamily="34" charset="0"/>
              </a:rPr>
              <a:t>posición del N en la cadena </a:t>
            </a:r>
            <a:r>
              <a:rPr lang="es-MX" sz="2400"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principal-terminación amina.  </a:t>
            </a:r>
            <a:endParaRPr kumimoji="0" lang="en-US" sz="24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8" name="Subtitle 2"/>
          <p:cNvSpPr txBox="1">
            <a:spLocks/>
          </p:cNvSpPr>
          <p:nvPr/>
        </p:nvSpPr>
        <p:spPr>
          <a:xfrm>
            <a:off x="3346785" y="2239652"/>
            <a:ext cx="4979067" cy="778042"/>
          </a:xfrm>
          <a:prstGeom prst="rect">
            <a:avLst/>
          </a:prstGeom>
          <a:solidFill>
            <a:srgbClr val="C39BE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ctr"/>
            <a:r>
              <a:rPr kumimoji="0" lang="en-US" sz="24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N-etil-N-isopropil</a:t>
            </a:r>
            <a:r>
              <a:rPr kumimoji="0" lang="en-US" sz="2400" b="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Arial Rounded MT Bold" panose="020F0704030504030204" pitchFamily="34" charset="0"/>
              </a:rPr>
              <a:t>butan</a:t>
            </a:r>
            <a:r>
              <a:rPr kumimoji="0" lang="en-US" sz="2400" b="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-1-</a:t>
            </a:r>
            <a:r>
              <a:rPr kumimoji="0" lang="en-US" sz="2400" b="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Arial Rounded MT Bold" panose="020F0704030504030204" pitchFamily="34" charset="0"/>
              </a:rPr>
              <a:t>amina</a:t>
            </a:r>
          </a:p>
        </p:txBody>
      </p:sp>
    </p:spTree>
    <p:extLst>
      <p:ext uri="{BB962C8B-B14F-4D97-AF65-F5344CB8AC3E}">
        <p14:creationId xmlns:p14="http://schemas.microsoft.com/office/powerpoint/2010/main" val="24967085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5|2.2|1.9|1.4"/>
</p:tagLst>
</file>

<file path=ppt/tags/tag10.xml><?xml version="1.0" encoding="utf-8"?>
<p:tagLst xmlns:a="http://schemas.openxmlformats.org/drawingml/2006/main" xmlns:r="http://schemas.openxmlformats.org/officeDocument/2006/relationships" xmlns:p="http://schemas.openxmlformats.org/presentationml/2006/main">
  <p:tag name="TIMING" val="|0.5|2.2|1.9|1.4"/>
</p:tagLst>
</file>

<file path=ppt/tags/tag11.xml><?xml version="1.0" encoding="utf-8"?>
<p:tagLst xmlns:a="http://schemas.openxmlformats.org/drawingml/2006/main" xmlns:r="http://schemas.openxmlformats.org/officeDocument/2006/relationships" xmlns:p="http://schemas.openxmlformats.org/presentationml/2006/main">
  <p:tag name="TIMING" val="|0.5|2.2|1.9|1.4"/>
</p:tagLst>
</file>

<file path=ppt/tags/tag2.xml><?xml version="1.0" encoding="utf-8"?>
<p:tagLst xmlns:a="http://schemas.openxmlformats.org/drawingml/2006/main" xmlns:r="http://schemas.openxmlformats.org/officeDocument/2006/relationships" xmlns:p="http://schemas.openxmlformats.org/presentationml/2006/main">
  <p:tag name="TIMING" val="|0.5|2.2|1.9|1.4"/>
</p:tagLst>
</file>

<file path=ppt/tags/tag3.xml><?xml version="1.0" encoding="utf-8"?>
<p:tagLst xmlns:a="http://schemas.openxmlformats.org/drawingml/2006/main" xmlns:r="http://schemas.openxmlformats.org/officeDocument/2006/relationships" xmlns:p="http://schemas.openxmlformats.org/presentationml/2006/main">
  <p:tag name="TIMING" val="|0.5|2.2|1.9|1.4"/>
</p:tagLst>
</file>

<file path=ppt/tags/tag4.xml><?xml version="1.0" encoding="utf-8"?>
<p:tagLst xmlns:a="http://schemas.openxmlformats.org/drawingml/2006/main" xmlns:r="http://schemas.openxmlformats.org/officeDocument/2006/relationships" xmlns:p="http://schemas.openxmlformats.org/presentationml/2006/main">
  <p:tag name="TIMING" val="|0.5|2.2|1.9|1.4"/>
</p:tagLst>
</file>

<file path=ppt/tags/tag5.xml><?xml version="1.0" encoding="utf-8"?>
<p:tagLst xmlns:a="http://schemas.openxmlformats.org/drawingml/2006/main" xmlns:r="http://schemas.openxmlformats.org/officeDocument/2006/relationships" xmlns:p="http://schemas.openxmlformats.org/presentationml/2006/main">
  <p:tag name="TIMING" val="|0.5|2.2|1.9|1.4"/>
</p:tagLst>
</file>

<file path=ppt/tags/tag6.xml><?xml version="1.0" encoding="utf-8"?>
<p:tagLst xmlns:a="http://schemas.openxmlformats.org/drawingml/2006/main" xmlns:r="http://schemas.openxmlformats.org/officeDocument/2006/relationships" xmlns:p="http://schemas.openxmlformats.org/presentationml/2006/main">
  <p:tag name="TIMING" val="|0.5|2.2|1.9|1.4"/>
</p:tagLst>
</file>

<file path=ppt/tags/tag7.xml><?xml version="1.0" encoding="utf-8"?>
<p:tagLst xmlns:a="http://schemas.openxmlformats.org/drawingml/2006/main" xmlns:r="http://schemas.openxmlformats.org/officeDocument/2006/relationships" xmlns:p="http://schemas.openxmlformats.org/presentationml/2006/main">
  <p:tag name="TIMING" val="|0.5|2.2|1.9|1.4"/>
</p:tagLst>
</file>

<file path=ppt/tags/tag8.xml><?xml version="1.0" encoding="utf-8"?>
<p:tagLst xmlns:a="http://schemas.openxmlformats.org/drawingml/2006/main" xmlns:r="http://schemas.openxmlformats.org/officeDocument/2006/relationships" xmlns:p="http://schemas.openxmlformats.org/presentationml/2006/main">
  <p:tag name="TIMING" val="|0.5|2.2|1.9|1.4"/>
</p:tagLst>
</file>

<file path=ppt/tags/tag9.xml><?xml version="1.0" encoding="utf-8"?>
<p:tagLst xmlns:a="http://schemas.openxmlformats.org/drawingml/2006/main" xmlns:r="http://schemas.openxmlformats.org/officeDocument/2006/relationships" xmlns:p="http://schemas.openxmlformats.org/presentationml/2006/main">
  <p:tag name="TIMING" val="|0.5|2.2|1.9|1.4"/>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1230</TotalTime>
  <Words>3513</Words>
  <Application>Microsoft Office PowerPoint</Application>
  <PresentationFormat>Panorámica</PresentationFormat>
  <Paragraphs>398</Paragraphs>
  <Slides>104</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3</vt:i4>
      </vt:variant>
      <vt:variant>
        <vt:lpstr>Títulos de diapositiva</vt:lpstr>
      </vt:variant>
      <vt:variant>
        <vt:i4>104</vt:i4>
      </vt:variant>
    </vt:vector>
  </HeadingPairs>
  <TitlesOfParts>
    <vt:vector size="115" baseType="lpstr">
      <vt:lpstr>Arial</vt:lpstr>
      <vt:lpstr>Arial Rounded MT Bold</vt:lpstr>
      <vt:lpstr>Calibri</vt:lpstr>
      <vt:lpstr>Calibri Light</vt:lpstr>
      <vt:lpstr>Symbol</vt:lpstr>
      <vt:lpstr>Tahoma</vt:lpstr>
      <vt:lpstr>Times New Roman</vt:lpstr>
      <vt:lpstr>Tema de Office</vt:lpstr>
      <vt:lpstr>ChemSketch</vt:lpstr>
      <vt:lpstr>Ecuación</vt:lpstr>
      <vt:lpstr>Documento</vt:lpstr>
      <vt:lpstr>Otros Compuestos Orgánicos</vt:lpstr>
      <vt:lpstr>Presentación de PowerPoint</vt:lpstr>
      <vt:lpstr>Presentación de PowerPoint</vt:lpstr>
      <vt:lpstr>Presentación de PowerPoint</vt:lpstr>
      <vt:lpstr>1. Grupos Funcionales     1.1 Identificación     1.2 Polaridad     1.3 Puentes de Hidrógeno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2. Alcoholes     2.1 Propiedades físicas y químicas     2.2 Nomenclatura     2.3 Reacciones de oxidación     2.4 Importancia y aplicaciones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4. Grupo funcional carboxilo: Ácidos carboxílicos            4.1. Propiedades físicas y químicas      4.2. Nomenclatura      4.3. Importancia y aplicaciones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3. Aldehídos y cetonas       3.1. Propiedades físicas y químicas      3.2. Nomenclatura      3.3. Importancia y aplicaciones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5. Otros grupos funcionales: Éter, éster y amino       5.1. Propiedades físicas y químicas      5.2. Nomenclatura      5.3. Importancia y aplicaciones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FERNANDO BECERRIL</dc:creator>
  <cp:lastModifiedBy>FBM</cp:lastModifiedBy>
  <cp:revision>117</cp:revision>
  <dcterms:created xsi:type="dcterms:W3CDTF">2015-08-10T20:25:34Z</dcterms:created>
  <dcterms:modified xsi:type="dcterms:W3CDTF">2017-10-19T20:16:43Z</dcterms:modified>
</cp:coreProperties>
</file>