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notesSlides/notesSlide30.xml" ContentType="application/vnd.openxmlformats-officedocument.presentationml.notesSlide+xml"/>
  <Override PartName="/ppt/tags/tag32.xml" ContentType="application/vnd.openxmlformats-officedocument.presentationml.tags+xml"/>
  <Override PartName="/ppt/notesSlides/notesSlide31.xml" ContentType="application/vnd.openxmlformats-officedocument.presentationml.notesSlide+xml"/>
  <Override PartName="/ppt/tags/tag33.xml" ContentType="application/vnd.openxmlformats-officedocument.presentationml.tags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3" r:id="rId1"/>
  </p:sldMasterIdLst>
  <p:notesMasterIdLst>
    <p:notesMasterId r:id="rId39"/>
  </p:notesMasterIdLst>
  <p:handoutMasterIdLst>
    <p:handoutMasterId r:id="rId40"/>
  </p:handoutMasterIdLst>
  <p:sldIdLst>
    <p:sldId id="600" r:id="rId2"/>
    <p:sldId id="601" r:id="rId3"/>
    <p:sldId id="602" r:id="rId4"/>
    <p:sldId id="603" r:id="rId5"/>
    <p:sldId id="489" r:id="rId6"/>
    <p:sldId id="488" r:id="rId7"/>
    <p:sldId id="545" r:id="rId8"/>
    <p:sldId id="571" r:id="rId9"/>
    <p:sldId id="548" r:id="rId10"/>
    <p:sldId id="572" r:id="rId11"/>
    <p:sldId id="573" r:id="rId12"/>
    <p:sldId id="549" r:id="rId13"/>
    <p:sldId id="580" r:id="rId14"/>
    <p:sldId id="574" r:id="rId15"/>
    <p:sldId id="575" r:id="rId16"/>
    <p:sldId id="576" r:id="rId17"/>
    <p:sldId id="577" r:id="rId18"/>
    <p:sldId id="578" r:id="rId19"/>
    <p:sldId id="581" r:id="rId20"/>
    <p:sldId id="579" r:id="rId21"/>
    <p:sldId id="582" r:id="rId22"/>
    <p:sldId id="585" r:id="rId23"/>
    <p:sldId id="584" r:id="rId24"/>
    <p:sldId id="586" r:id="rId25"/>
    <p:sldId id="587" r:id="rId26"/>
    <p:sldId id="588" r:id="rId27"/>
    <p:sldId id="589" r:id="rId28"/>
    <p:sldId id="590" r:id="rId29"/>
    <p:sldId id="591" r:id="rId30"/>
    <p:sldId id="592" r:id="rId31"/>
    <p:sldId id="593" r:id="rId32"/>
    <p:sldId id="594" r:id="rId33"/>
    <p:sldId id="595" r:id="rId34"/>
    <p:sldId id="596" r:id="rId35"/>
    <p:sldId id="599" r:id="rId36"/>
    <p:sldId id="598" r:id="rId37"/>
    <p:sldId id="597" r:id="rId38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800000"/>
    <a:srgbClr val="00FF00"/>
    <a:srgbClr val="CC0000"/>
    <a:srgbClr val="990099"/>
    <a:srgbClr val="0099CC"/>
    <a:srgbClr val="6699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6" autoAdjust="0"/>
    <p:restoredTop sz="94660" autoAdjust="0"/>
  </p:normalViewPr>
  <p:slideViewPr>
    <p:cSldViewPr>
      <p:cViewPr varScale="1">
        <p:scale>
          <a:sx n="80" d="100"/>
          <a:sy n="80" d="100"/>
        </p:scale>
        <p:origin x="1158" y="78"/>
      </p:cViewPr>
      <p:guideLst>
        <p:guide orient="horz" pos="2160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>
            <a:lvl1pPr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6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b" anchorCtr="0" compatLnSpc="1">
            <a:prstTxWarp prst="textNoShape">
              <a:avLst/>
            </a:prstTxWarp>
          </a:bodyPr>
          <a:lstStyle>
            <a:lvl1pPr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6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b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73166FF-463E-4C41-8012-3CC479E5A2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7366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>
            <a:lvl1pPr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b" anchorCtr="0" compatLnSpc="1">
            <a:prstTxWarp prst="textNoShape">
              <a:avLst/>
            </a:prstTxWarp>
          </a:bodyPr>
          <a:lstStyle>
            <a:lvl1pPr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b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9FBC79A-AD5B-44E3-B6F1-46A4BA29CC8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91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6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15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407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16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840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17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5900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18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784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19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842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20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7252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21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477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22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8294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23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8107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24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01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7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464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25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283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26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8604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27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6924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28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29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3656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30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7935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31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8494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32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21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33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376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34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429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8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4731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35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7563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36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2874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37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322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9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007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10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935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11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899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12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450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13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719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14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413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1A428B-D152-473F-8470-82915893199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0730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2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1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318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15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75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961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D004E1-CC29-4193-A509-52D12E035B56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B28765-D7D9-467E-9157-483DE29659D9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4700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9E99FA-69B3-4C49-AC54-C83DA5C0350F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62CBC1-F289-4EA4-9D7B-AA6ADD286278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466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6F7D22-BB91-4522-9DB0-9D551326A828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CE842-9A0D-4744-9D6B-3B5794E0FB06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7965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5D270C-E16A-4691-9094-EE8C9B7DEF9F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0A185-C3CD-4BBD-BC6E-430F3ABADD14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6751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7AD6D6-168D-44EA-A69B-BD0B10CCA217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6560A-EAAB-49FF-B2C0-334186618CB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51662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E79AC-52B3-44EE-BCFC-E42BF2E35767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C59C5-8F2B-466C-848A-359D48852A6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31990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33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4771B3-252C-4ED0-845C-9757BD44A28C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9F94F3-D7E5-4E68-9A73-9312630E7D6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4593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0AAA0-A10F-4985-A0F9-1386F671F3F1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92514-6606-4A77-8074-29F0CB270210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41267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CB094C-55E7-4D85-B844-040099E5B930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E8170D-19D2-404A-A3B3-BE891D6E004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7255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grpSp>
        <p:nvGrpSpPr>
          <p:cNvPr id="8" name="Group 14"/>
          <p:cNvGrpSpPr>
            <a:grpSpLocks/>
          </p:cNvGrpSpPr>
          <p:nvPr userDrawn="1"/>
        </p:nvGrpSpPr>
        <p:grpSpPr bwMode="auto">
          <a:xfrm>
            <a:off x="144463" y="90488"/>
            <a:ext cx="8542337" cy="1052512"/>
            <a:chOff x="80" y="624"/>
            <a:chExt cx="5381" cy="663"/>
          </a:xfrm>
        </p:grpSpPr>
        <p:sp>
          <p:nvSpPr>
            <p:cNvPr id="9" name="Rectangle 2"/>
            <p:cNvSpPr>
              <a:spLocks noChangeArrowheads="1"/>
            </p:cNvSpPr>
            <p:nvPr/>
          </p:nvSpPr>
          <p:spPr bwMode="ltGray">
            <a:xfrm>
              <a:off x="263" y="692"/>
              <a:ext cx="276" cy="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ltGray">
            <a:xfrm>
              <a:off x="504" y="692"/>
              <a:ext cx="207" cy="29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ltGray">
            <a:xfrm>
              <a:off x="574" y="958"/>
              <a:ext cx="232" cy="299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ltGray">
            <a:xfrm>
              <a:off x="80" y="912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gray">
            <a:xfrm>
              <a:off x="480" y="624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gray">
            <a:xfrm>
              <a:off x="279" y="1122"/>
              <a:ext cx="5182" cy="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198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  <p:sldLayoutId id="2147484135" r:id="rId12"/>
    <p:sldLayoutId id="2147484136" r:id="rId13"/>
    <p:sldLayoutId id="2147484137" r:id="rId14"/>
    <p:sldLayoutId id="2147484138" r:id="rId15"/>
    <p:sldLayoutId id="2147484139" r:id="rId16"/>
    <p:sldLayoutId id="2147484140" r:id="rId17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4" Type="http://schemas.openxmlformats.org/officeDocument/2006/relationships/image" Target="../media/image3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4" Type="http://schemas.openxmlformats.org/officeDocument/2006/relationships/image" Target="../media/image3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4" Type="http://schemas.openxmlformats.org/officeDocument/2006/relationships/image" Target="../media/image32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Relationship Id="rId4" Type="http://schemas.openxmlformats.org/officeDocument/2006/relationships/image" Target="../media/image34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4.jpg"/><Relationship Id="rId2" Type="http://schemas.openxmlformats.org/officeDocument/2006/relationships/tags" Target="../tags/tag2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1.png"/><Relationship Id="rId2" Type="http://schemas.openxmlformats.org/officeDocument/2006/relationships/tags" Target="../tags/tag2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27.xml"/><Relationship Id="rId9" Type="http://schemas.openxmlformats.org/officeDocument/2006/relationships/image" Target="../media/image40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image" Target="../media/image45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9.bin"/><Relationship Id="rId2" Type="http://schemas.openxmlformats.org/officeDocument/2006/relationships/tags" Target="../tags/tag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2.wmf"/><Relationship Id="rId11" Type="http://schemas.openxmlformats.org/officeDocument/2006/relationships/image" Target="../media/image44.wmf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8.bin"/><Relationship Id="rId4" Type="http://schemas.openxmlformats.org/officeDocument/2006/relationships/notesSlide" Target="../notesSlides/notesSlide28.xml"/><Relationship Id="rId9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image" Target="../media/image51.png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50.wmf"/><Relationship Id="rId2" Type="http://schemas.openxmlformats.org/officeDocument/2006/relationships/tags" Target="../tags/tag3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49.wmf"/><Relationship Id="rId4" Type="http://schemas.openxmlformats.org/officeDocument/2006/relationships/notesSlide" Target="../notesSlides/notesSlide29.xml"/><Relationship Id="rId9" Type="http://schemas.openxmlformats.org/officeDocument/2006/relationships/oleObject" Target="../embeddings/oleObject12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4.jpg"/><Relationship Id="rId2" Type="http://schemas.openxmlformats.org/officeDocument/2006/relationships/tags" Target="../tags/tag3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3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3.wmf"/><Relationship Id="rId2" Type="http://schemas.openxmlformats.org/officeDocument/2006/relationships/tags" Target="../tags/tag3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54.png"/><Relationship Id="rId4" Type="http://schemas.openxmlformats.org/officeDocument/2006/relationships/notesSlide" Target="../notesSlides/notesSlide3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17.bin"/><Relationship Id="rId2" Type="http://schemas.openxmlformats.org/officeDocument/2006/relationships/tags" Target="../tags/tag3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16.bin"/><Relationship Id="rId4" Type="http://schemas.openxmlformats.org/officeDocument/2006/relationships/notesSlide" Target="../notesSlides/notesSlide32.xml"/><Relationship Id="rId9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095999" y="1872494"/>
            <a:ext cx="2376264" cy="581061"/>
          </a:xfr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ctr">
            <a:noAutofit/>
          </a:bodyPr>
          <a:lstStyle/>
          <a:p>
            <a:pPr>
              <a:buFont typeface="Arial" panose="020B0604020202020204" pitchFamily="34" charset="0"/>
            </a:pPr>
            <a:r>
              <a:rPr lang="es-MX" sz="2400" b="1" dirty="0" smtClean="0">
                <a:latin typeface="Arial Rounded MT Bold" panose="020F0704030504030204" pitchFamily="34" charset="0"/>
              </a:rPr>
              <a:t>mezclas</a:t>
            </a:r>
            <a:endParaRPr lang="es-MX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771801" y="3429000"/>
            <a:ext cx="5700462" cy="2182326"/>
          </a:xfr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/>
          <a:p>
            <a:pPr algn="r">
              <a:spcBef>
                <a:spcPct val="0"/>
              </a:spcBef>
            </a:pPr>
            <a:r>
              <a:rPr lang="es-MX" sz="16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Universidad Autónoma del Estado de México</a:t>
            </a:r>
          </a:p>
          <a:p>
            <a:pPr algn="r">
              <a:spcBef>
                <a:spcPct val="0"/>
              </a:spcBef>
            </a:pPr>
            <a:r>
              <a:rPr lang="es-MX" sz="16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Dirección del Nivel Medio Superior</a:t>
            </a:r>
          </a:p>
          <a:p>
            <a:pPr algn="r">
              <a:spcBef>
                <a:spcPct val="0"/>
              </a:spcBef>
            </a:pPr>
            <a:r>
              <a:rPr lang="es-MX" sz="16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Plantel “Dr. Pablo González Casanova”</a:t>
            </a:r>
          </a:p>
          <a:p>
            <a:pPr algn="r">
              <a:spcBef>
                <a:spcPct val="0"/>
              </a:spcBef>
            </a:pPr>
            <a:r>
              <a:rPr lang="es-MX" sz="1600" b="1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tercer </a:t>
            </a:r>
            <a:r>
              <a:rPr lang="es-MX" sz="16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Semestre</a:t>
            </a:r>
          </a:p>
          <a:p>
            <a:pPr algn="r">
              <a:spcBef>
                <a:spcPct val="0"/>
              </a:spcBef>
            </a:pPr>
            <a:r>
              <a:rPr lang="es-MX" sz="16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Química </a:t>
            </a:r>
            <a:r>
              <a:rPr lang="es-MX" sz="1600" b="1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I</a:t>
            </a:r>
            <a:endParaRPr lang="es-MX" sz="1600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  <a:p>
            <a:pPr algn="r">
              <a:spcBef>
                <a:spcPct val="0"/>
              </a:spcBef>
            </a:pPr>
            <a:r>
              <a:rPr lang="es-MX" sz="16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Módulo IV</a:t>
            </a:r>
          </a:p>
          <a:p>
            <a:pPr algn="r">
              <a:spcBef>
                <a:spcPct val="0"/>
              </a:spcBef>
            </a:pPr>
            <a:r>
              <a:rPr lang="es-MX" sz="16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2017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28184" y="404664"/>
            <a:ext cx="2249758" cy="462515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>
            <a:lvl1pPr indent="0" algn="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400" b="1">
                <a:latin typeface="Arial Rounded MT Bold" panose="020F0704030504030204" pitchFamily="34" charset="0"/>
                <a:ea typeface="+mj-ea"/>
                <a:cs typeface="+mj-cs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QUÍMICA I</a:t>
            </a:r>
            <a:endParaRPr lang="es-MX" sz="2800" dirty="0">
              <a:solidFill>
                <a:schemeClr val="tx1"/>
              </a:solidFill>
            </a:endParaRPr>
          </a:p>
        </p:txBody>
      </p:sp>
      <p:pic>
        <p:nvPicPr>
          <p:cNvPr id="10" name="0 Imag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98" y="1041940"/>
            <a:ext cx="2015352" cy="201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10" descr="C:\Users\Alumno\Desktop\logo admin16-20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49" y="3343760"/>
            <a:ext cx="2015352" cy="2267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7623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627784" y="744795"/>
            <a:ext cx="3383807" cy="52396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s-MX" sz="2800" b="1" i="1" dirty="0" smtClean="0">
                <a:cs typeface="Arial" panose="020B0604020202020204" pitchFamily="34" charset="0"/>
              </a:rPr>
              <a:t>Fase dispersa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endParaRPr lang="es-MX" sz="2400" b="1" i="1" dirty="0" smtClean="0">
              <a:latin typeface="+mn-lt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619672" y="2420888"/>
            <a:ext cx="5976664" cy="20882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>
                <a:solidFill>
                  <a:schemeClr val="tx1"/>
                </a:solidFill>
              </a:rPr>
              <a:t>Son las partículas coloidales y tienen un diámetro en el rango de 1000 a 20,000 pm </a:t>
            </a:r>
            <a:r>
              <a:rPr lang="es-MX" sz="2800" b="1" i="1" dirty="0" smtClean="0">
                <a:solidFill>
                  <a:schemeClr val="tx1"/>
                </a:solidFill>
              </a:rPr>
              <a:t>de diámetro, </a:t>
            </a:r>
            <a:r>
              <a:rPr lang="es-MX" sz="2800" b="1" i="1" dirty="0">
                <a:solidFill>
                  <a:schemeClr val="tx1"/>
                </a:solidFill>
              </a:rPr>
              <a:t>son similares al soluto de una disolución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528458"/>
      </p:ext>
    </p:extLst>
  </p:cSld>
  <p:clrMapOvr>
    <a:masterClrMapping/>
  </p:clrMapOvr>
  <p:transition spd="slow" advTm="1149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12129" y="1412776"/>
            <a:ext cx="8136904" cy="2747706"/>
          </a:xfrm>
          <a:prstGeom prst="rect">
            <a:avLst/>
          </a:prstGeom>
          <a:noFill/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sz="2800" b="1" i="1" dirty="0" smtClean="0">
                <a:latin typeface="+mn-lt"/>
              </a:rPr>
              <a:t>Son mezclas heterogéneas formadas por una fase dispersa, es decir, un soluto sólido insoluble y una fase dispersante, representada por un líquido. Las partículas en la fase dispersa con mayores a 100 nanómetros de tamaño, pueden observarse a simple vista y sedimentan cuando la suspensión está en reposo.</a:t>
            </a:r>
            <a:endParaRPr lang="es-MX" sz="2800" b="1" i="1" dirty="0">
              <a:latin typeface="+mn-lt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576112" y="4414790"/>
            <a:ext cx="4499944" cy="21602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Tiene aspecto opaco como, por ejemplo, aceite en agua, jugos de frutas, arcilla en agua, pinturas, etc.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988677" y="634503"/>
            <a:ext cx="3383807" cy="52396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s-MX" b="1" i="1" dirty="0" smtClean="0">
                <a:cs typeface="Arial" panose="020B0604020202020204" pitchFamily="34" charset="0"/>
              </a:rPr>
              <a:t>Suspensión</a:t>
            </a:r>
            <a:endParaRPr lang="es-MX" b="1" i="1" dirty="0"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endParaRPr lang="es-MX" sz="2400" b="1" i="1" dirty="0" smtClean="0">
              <a:latin typeface="+mn-lt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460" y="4108055"/>
            <a:ext cx="1847850" cy="24669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65609368"/>
      </p:ext>
    </p:extLst>
  </p:cSld>
  <p:clrMapOvr>
    <a:masterClrMapping/>
  </p:clrMapOvr>
  <p:transition spd="slow" advTm="3199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627784" y="592716"/>
            <a:ext cx="5184848" cy="118622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 de separación de mezclas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39552" y="2450271"/>
            <a:ext cx="8136904" cy="107433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>
                <a:solidFill>
                  <a:schemeClr val="tx1"/>
                </a:solidFill>
              </a:rPr>
              <a:t>Los métodos de separación de mezclas se basan en las diferentes propiedades físicas de sus </a:t>
            </a:r>
            <a:r>
              <a:rPr lang="es-MX" sz="2800" b="1" i="1" dirty="0" smtClean="0">
                <a:solidFill>
                  <a:schemeClr val="tx1"/>
                </a:solidFill>
              </a:rPr>
              <a:t>componentes: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623368" y="4365104"/>
            <a:ext cx="6912768" cy="10801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Punto de fusión, punto de ebullición, densidad, presión de vapor, solubilidad, etc.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5423882"/>
      </p:ext>
    </p:extLst>
  </p:cSld>
  <p:clrMapOvr>
    <a:masterClrMapping/>
  </p:clrMapOvr>
  <p:transition spd="slow" advTm="1359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411488" y="293295"/>
            <a:ext cx="5184848" cy="118622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 de separación de mezclas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954131" y="2141573"/>
            <a:ext cx="2198591" cy="107433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Filtración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Destilación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647292" y="3789040"/>
            <a:ext cx="3528392" cy="108012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Cromatografía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Evaporación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4202653" y="1966757"/>
            <a:ext cx="2736304" cy="107433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Cristalización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Centrifugación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5652120" y="3567855"/>
            <a:ext cx="2808312" cy="107433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Decantación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Sublimación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788024" y="5168953"/>
            <a:ext cx="2808312" cy="107433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Tamizado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Magnetismo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056227"/>
      </p:ext>
    </p:extLst>
  </p:cSld>
  <p:clrMapOvr>
    <a:masterClrMapping/>
  </p:clrMapOvr>
  <p:transition spd="slow" advTm="2072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563888" y="1133691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Filtración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68878"/>
            <a:ext cx="3837900" cy="22322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464124" y="2362098"/>
            <a:ext cx="4320752" cy="35885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>
                <a:solidFill>
                  <a:schemeClr val="tx1"/>
                </a:solidFill>
              </a:rPr>
              <a:t>Una mezcla que tiene un componente líquido y otro que es un sólido  no soluble en dicho líquido, se puede separar por filtración. Aquí la propiedad aprovechada es la solubilidad</a:t>
            </a:r>
            <a:r>
              <a:rPr lang="es-MX" sz="2800" b="1" i="1" dirty="0" smtClean="0">
                <a:solidFill>
                  <a:schemeClr val="tx1"/>
                </a:solidFill>
              </a:rPr>
              <a:t>. 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8772176"/>
      </p:ext>
    </p:extLst>
  </p:cSld>
  <p:clrMapOvr>
    <a:masterClrMapping/>
  </p:clrMapOvr>
  <p:transition spd="slow" advTm="1900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563888" y="1133691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Destilación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37902"/>
            <a:ext cx="2683167" cy="244839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464124" y="2362098"/>
            <a:ext cx="4320752" cy="40192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Toma como base los diferentes puntos de ebullición de los componentes líquidos de la mezcla. El más volátil se separa primero y luego lo irán haciendo los menos volátiles. Existe primero la vaporización y después la condensación.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933056"/>
            <a:ext cx="3872430" cy="217824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43530238"/>
      </p:ext>
    </p:extLst>
  </p:cSld>
  <p:clrMapOvr>
    <a:masterClrMapping/>
  </p:clrMapOvr>
  <p:transition spd="slow" advTm="2281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563888" y="1133691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Cromatografía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2952328" cy="165330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563888" y="2060848"/>
            <a:ext cx="5472236" cy="44644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Consiste en separar la mezcla utilizando dos fases: una estacionaria y una móvil, al ponerse en contacto, la fase móvil se desplaza a través del material estacionario y sus diversos componentes avanzan a distintas velocidades dejando tras de sí bandas de colores, que contienen los distintos componentes de la fase móvil.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277603"/>
            <a:ext cx="2952326" cy="165330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90859948"/>
      </p:ext>
    </p:extLst>
  </p:cSld>
  <p:clrMapOvr>
    <a:masterClrMapping/>
  </p:clrMapOvr>
  <p:transition spd="slow" advTm="2172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563888" y="1133691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Filtración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46" y="4197169"/>
            <a:ext cx="3259631" cy="182539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464124" y="2362098"/>
            <a:ext cx="4320752" cy="25790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Fase estacionaria: medio poroso como papel, placa cubierta con material especial o columna rellena (generalmente </a:t>
            </a:r>
            <a:r>
              <a:rPr lang="es-MX" sz="2800" b="1" i="1" dirty="0" err="1" smtClean="0">
                <a:solidFill>
                  <a:schemeClr val="tx1"/>
                </a:solidFill>
              </a:rPr>
              <a:t>sílica</a:t>
            </a:r>
            <a:r>
              <a:rPr lang="es-MX" sz="2800" b="1" i="1" dirty="0" smtClean="0">
                <a:solidFill>
                  <a:schemeClr val="tx1"/>
                </a:solidFill>
              </a:rPr>
              <a:t> gel)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62098"/>
            <a:ext cx="3619500" cy="12668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464124" y="5157192"/>
            <a:ext cx="4320752" cy="147176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Fase móvil: disolvente apropiado a las propiedades de la muestra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6979197"/>
      </p:ext>
    </p:extLst>
  </p:cSld>
  <p:clrMapOvr>
    <a:masterClrMapping/>
  </p:clrMapOvr>
  <p:transition spd="slow" advTm="2301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563888" y="1133691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Cristalización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60" y="2415647"/>
            <a:ext cx="2531134" cy="18959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464124" y="2362098"/>
            <a:ext cx="4320752" cy="20030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Se utiliza cuando se requiere obtener una sustancia con alto grado de pureza o separar el disolvente del sólido disuelto.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464124" y="4653136"/>
            <a:ext cx="4320752" cy="20030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La mezcla se calienta lo suficiente para evaporar el disolvente y los cristales quedan como residuo sólido.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60" y="4653136"/>
            <a:ext cx="2531134" cy="18959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5539963"/>
      </p:ext>
    </p:extLst>
  </p:cSld>
  <p:clrMapOvr>
    <a:masterClrMapping/>
  </p:clrMapOvr>
  <p:transition spd="slow" advTm="2189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563888" y="1133691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Cristalización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40" y="1248814"/>
            <a:ext cx="2531134" cy="16935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283968" y="2769992"/>
            <a:ext cx="4320752" cy="308312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También se puede inducir la cristalización mediante el enfriamiento de la mezcla, por fricción o por la “siembra” de cristales iguales al sólido  disuelto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53136"/>
            <a:ext cx="1921412" cy="18959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948" y="3127263"/>
            <a:ext cx="1603711" cy="13974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0705135"/>
      </p:ext>
    </p:extLst>
  </p:cSld>
  <p:clrMapOvr>
    <a:masterClrMapping/>
  </p:clrMapOvr>
  <p:transition spd="slow" advTm="1961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7944" y="4221088"/>
            <a:ext cx="4657959" cy="1228492"/>
          </a:xfr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/>
          <a:p>
            <a:pPr>
              <a:spcBef>
                <a:spcPct val="0"/>
              </a:spcBef>
            </a:pPr>
            <a:r>
              <a:rPr lang="es-MX"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Autor:</a:t>
            </a:r>
          </a:p>
          <a:p>
            <a:pPr>
              <a:spcBef>
                <a:spcPct val="0"/>
              </a:spcBef>
            </a:pPr>
            <a:endParaRPr lang="es-MX" sz="2000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es-MX"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Fernando Becerril Morales</a:t>
            </a:r>
          </a:p>
        </p:txBody>
      </p:sp>
      <p:pic>
        <p:nvPicPr>
          <p:cNvPr id="5" name="Imagen 4" descr="C:\Users\Alumno\Desktop\logo admin16-20 (2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56" y="1669381"/>
            <a:ext cx="2066424" cy="2417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4859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563888" y="1133691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Centrifugación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77407"/>
            <a:ext cx="2236595" cy="16752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464124" y="2362098"/>
            <a:ext cx="4320752" cy="35885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Se utiliza cuando se tiene un sólido insoluble que se encuentra disperso en un líquido de alta densidad. Debido a la viscosidad del líquido, la sedimentación es difícil. 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259235"/>
            <a:ext cx="2236595" cy="16752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5041063"/>
            <a:ext cx="2236595" cy="16752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90445801"/>
      </p:ext>
    </p:extLst>
  </p:cSld>
  <p:clrMapOvr>
    <a:masterClrMapping/>
  </p:clrMapOvr>
  <p:transition spd="slow" advTm="1897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563888" y="1133691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Decantación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77407"/>
            <a:ext cx="2236595" cy="16752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701431" y="3068960"/>
            <a:ext cx="4320752" cy="20882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Se utiliza para separar dos líquidos no miscibles o un sólido insoluble sedimentado en la mezcla con un líquido.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772" y="3259235"/>
            <a:ext cx="864491" cy="16752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12" y="5157192"/>
            <a:ext cx="3312369" cy="13801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52292636"/>
      </p:ext>
    </p:extLst>
  </p:cSld>
  <p:clrMapOvr>
    <a:masterClrMapping/>
  </p:clrMapOvr>
  <p:transition spd="slow" advTm="1816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563888" y="1133691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Sublimación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50659"/>
            <a:ext cx="3364704" cy="1240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427984" y="2564904"/>
            <a:ext cx="4320752" cy="3600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Se calienta la mezcla de dos o más sólidos y separándose aquel que tiene la propiedad de sublimar (como el yodo, CO</a:t>
            </a:r>
            <a:r>
              <a:rPr lang="es-MX" sz="2800" b="1" i="1" baseline="-25000" dirty="0" smtClean="0">
                <a:solidFill>
                  <a:schemeClr val="tx1"/>
                </a:solidFill>
              </a:rPr>
              <a:t>2</a:t>
            </a:r>
            <a:r>
              <a:rPr lang="es-MX" sz="2800" b="1" i="1" dirty="0" smtClean="0">
                <a:solidFill>
                  <a:schemeClr val="tx1"/>
                </a:solidFill>
              </a:rPr>
              <a:t> sólido, alcanfor), recuperándolo en otro recipiente o dispositivo.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9" y="4293096"/>
            <a:ext cx="2821056" cy="21049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9256130"/>
      </p:ext>
    </p:extLst>
  </p:cSld>
  <p:clrMapOvr>
    <a:masterClrMapping/>
  </p:clrMapOvr>
  <p:transition spd="slow" advTm="2047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195736" y="683433"/>
            <a:ext cx="5184848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30771"/>
            <a:ext cx="4133019" cy="11236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923928" y="3384377"/>
            <a:ext cx="4320752" cy="20162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Es la medida de la cantidad de soluto contenida en una determinada cantidad de disolvente o disolución.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477164"/>
            <a:ext cx="2236595" cy="154904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71589672"/>
      </p:ext>
    </p:extLst>
  </p:cSld>
  <p:clrMapOvr>
    <a:masterClrMapping/>
  </p:clrMapOvr>
  <p:transition spd="slow" advTm="1321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413120" y="768947"/>
            <a:ext cx="4175067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Disoluciones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653136"/>
            <a:ext cx="4133019" cy="11236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67171" y="2276872"/>
            <a:ext cx="8568952" cy="14999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Disoluciones no saturada: en la cual la concentración de soluto es menor a la que tiene una disolución saturada bajo las mismas condiciones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562735"/>
      </p:ext>
    </p:extLst>
  </p:cSld>
  <p:clrMapOvr>
    <a:masterClrMapping/>
  </p:clrMapOvr>
  <p:transition spd="slow" advTm="1135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699792" y="725508"/>
            <a:ext cx="4175067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Disoluciones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14" y="4797152"/>
            <a:ext cx="4133019" cy="11236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23528" y="1944942"/>
            <a:ext cx="8568952" cy="227614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Disoluciones saturada: es la que contiene tanto soluto como puede hallarse disuelto en el disolvente según los medios ordinarios. El soluto disuelto se encuentra en equilibrio dinámico con el soluto sin disolver.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796180"/>
      </p:ext>
    </p:extLst>
  </p:cSld>
  <p:clrMapOvr>
    <a:masterClrMapping/>
  </p:clrMapOvr>
  <p:transition spd="slow" advTm="1781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490015" y="990632"/>
            <a:ext cx="4175067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Disoluciones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14" y="4950263"/>
            <a:ext cx="4133019" cy="11236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51520" y="2075980"/>
            <a:ext cx="8568952" cy="25922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Disoluciones sobre saturada: en la cual la concentración del soluto es mayor que la presente en la disolución saturada bajo las mismas condiciones. Es inestable y puede convertirse en disolución saturada si se “siembra” un cristal de soluto. El exceso de soluto se cristaliza separándose de la disolución.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330904"/>
      </p:ext>
    </p:extLst>
  </p:cSld>
  <p:clrMapOvr>
    <a:masterClrMapping/>
  </p:clrMapOvr>
  <p:transition spd="slow" advTm="1990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03648" y="602263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Formas de expresar la concentración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267744" y="1932054"/>
            <a:ext cx="4104456" cy="22322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Porcentaje</a:t>
            </a:r>
          </a:p>
          <a:p>
            <a:pPr marL="457200" indent="-457200">
              <a:lnSpc>
                <a:spcPct val="115000"/>
              </a:lnSpc>
              <a:buBlip>
                <a:blip r:embed="rId5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masa – masa (m/m)</a:t>
            </a:r>
          </a:p>
          <a:p>
            <a:pPr marL="457200" indent="-457200">
              <a:lnSpc>
                <a:spcPct val="115000"/>
              </a:lnSpc>
              <a:buBlip>
                <a:blip r:embed="rId5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volumen – volumen (v/v)</a:t>
            </a:r>
          </a:p>
          <a:p>
            <a:pPr marL="457200" indent="-457200">
              <a:lnSpc>
                <a:spcPct val="115000"/>
              </a:lnSpc>
              <a:buBlip>
                <a:blip r:embed="rId5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masa – volumen (m/v)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411896" y="4869160"/>
            <a:ext cx="4104456" cy="7106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Partes por millón (ppm)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8589145"/>
      </p:ext>
    </p:extLst>
  </p:cSld>
  <p:clrMapOvr>
    <a:masterClrMapping/>
  </p:clrMapOvr>
  <p:transition spd="slow" advTm="1056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03648" y="602263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ES" sz="3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Formas de expresar la concentración</a:t>
            </a:r>
            <a:endParaRPr lang="es-ES" sz="3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267744" y="1932054"/>
            <a:ext cx="4104456" cy="70485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Molaridad (M)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61910" y="3501008"/>
            <a:ext cx="4104456" cy="7106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Normalidad (N)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261910" y="5075796"/>
            <a:ext cx="4104456" cy="7106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err="1" smtClean="0">
                <a:solidFill>
                  <a:schemeClr val="tx1"/>
                </a:solidFill>
              </a:rPr>
              <a:t>Molalidad</a:t>
            </a:r>
            <a:r>
              <a:rPr lang="es-MX" sz="2800" b="1" i="1" dirty="0" smtClean="0">
                <a:solidFill>
                  <a:schemeClr val="tx1"/>
                </a:solidFill>
              </a:rPr>
              <a:t> (m)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8541877"/>
      </p:ext>
    </p:extLst>
  </p:cSld>
  <p:clrMapOvr>
    <a:masterClrMapping/>
  </p:clrMapOvr>
  <p:transition spd="slow" advTm="898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03648" y="602263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3200" b="1" i="1" dirty="0">
                <a:solidFill>
                  <a:schemeClr val="tx1"/>
                </a:solidFill>
              </a:rPr>
              <a:t>Molaridad (M</a:t>
            </a:r>
            <a:r>
              <a:rPr lang="es-MX" sz="3200" b="1" i="1" dirty="0" smtClean="0">
                <a:solidFill>
                  <a:schemeClr val="tx1"/>
                </a:solidFill>
              </a:rPr>
              <a:t>)</a:t>
            </a:r>
            <a:endParaRPr lang="es-MX" sz="3200" b="1" i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4614721"/>
              </p:ext>
            </p:extLst>
          </p:nvPr>
        </p:nvGraphicFramePr>
        <p:xfrm>
          <a:off x="1463675" y="3933825"/>
          <a:ext cx="648335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90" name="Ecuación" r:id="rId5" imgW="1574640" imgH="419040" progId="Equation.3">
                  <p:embed/>
                </p:oleObj>
              </mc:Choice>
              <mc:Fallback>
                <p:oleObj name="Ecuación" r:id="rId5" imgW="15746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3675" y="3933825"/>
                        <a:ext cx="6483350" cy="1841500"/>
                      </a:xfrm>
                      <a:prstGeom prst="rect">
                        <a:avLst/>
                      </a:prstGeom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43608" y="1700808"/>
            <a:ext cx="5400600" cy="115212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Se define como la cantidad de moles de soluto en un litro de disolución.</a:t>
            </a:r>
          </a:p>
          <a:p>
            <a:pPr marL="457200" indent="-457200">
              <a:lnSpc>
                <a:spcPct val="115000"/>
              </a:lnSpc>
              <a:buBlip>
                <a:blip r:embed="rId7"/>
              </a:buBlip>
            </a:pP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6020172" y="3093414"/>
            <a:ext cx="3015952" cy="5991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Unidades: mol/L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07629687"/>
      </p:ext>
    </p:extLst>
  </p:cSld>
  <p:clrMapOvr>
    <a:masterClrMapping/>
  </p:clrMapOvr>
  <p:transition spd="slow" advTm="1629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950341" y="3933056"/>
            <a:ext cx="6014147" cy="1552328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>
            <a:lvl1pPr indent="0" algn="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400" b="1">
                <a:latin typeface="Arial Rounded MT Bold" panose="020F0704030504030204" pitchFamily="34" charset="0"/>
                <a:ea typeface="+mj-ea"/>
                <a:cs typeface="+mj-cs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s-MX" sz="2000" dirty="0">
                <a:solidFill>
                  <a:schemeClr val="tx1"/>
                </a:solidFill>
              </a:rPr>
              <a:t>Universidad Autónoma del Estado de México</a:t>
            </a:r>
          </a:p>
          <a:p>
            <a:r>
              <a:rPr lang="es-MX" sz="2000" dirty="0">
                <a:solidFill>
                  <a:schemeClr val="tx1"/>
                </a:solidFill>
              </a:rPr>
              <a:t>Dirección del Nivel Medio Superior</a:t>
            </a:r>
          </a:p>
          <a:p>
            <a:r>
              <a:rPr lang="es-MX" sz="2000" dirty="0">
                <a:solidFill>
                  <a:schemeClr val="tx1"/>
                </a:solidFill>
              </a:rPr>
              <a:t>Plantel “Dr. Pablo González Casanova”</a:t>
            </a:r>
          </a:p>
          <a:p>
            <a:r>
              <a:rPr lang="es-MX" sz="2000" dirty="0">
                <a:solidFill>
                  <a:schemeClr val="tx1"/>
                </a:solidFill>
              </a:rPr>
              <a:t>Química </a:t>
            </a:r>
            <a:r>
              <a:rPr lang="es-MX" sz="2000" dirty="0" smtClean="0">
                <a:solidFill>
                  <a:schemeClr val="tx1"/>
                </a:solidFill>
              </a:rPr>
              <a:t>I</a:t>
            </a:r>
            <a:endParaRPr lang="es-MX" sz="2000" dirty="0">
              <a:solidFill>
                <a:schemeClr val="tx1"/>
              </a:solidFill>
            </a:endParaRPr>
          </a:p>
          <a:p>
            <a:r>
              <a:rPr lang="es-MX" sz="2000" dirty="0">
                <a:solidFill>
                  <a:schemeClr val="tx1"/>
                </a:solidFill>
              </a:rPr>
              <a:t>2017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491880" y="1844824"/>
            <a:ext cx="3663564" cy="424114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MX" altLang="es-MX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Módulo IV. </a:t>
            </a:r>
            <a:r>
              <a:rPr lang="es-MX" altLang="es-MX" sz="2400" b="1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Mezclas</a:t>
            </a:r>
            <a:endParaRPr lang="es-ES" altLang="es-MX" sz="2400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pic>
        <p:nvPicPr>
          <p:cNvPr id="5" name="Imagen 4" descr="C:\Users\Alumno\Desktop\logo admin16-20 (2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27" y="3068052"/>
            <a:ext cx="2066424" cy="2417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9630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03648" y="602263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3200" b="1" i="1" dirty="0">
                <a:solidFill>
                  <a:schemeClr val="tx1"/>
                </a:solidFill>
              </a:rPr>
              <a:t>Molaridad (M</a:t>
            </a:r>
            <a:r>
              <a:rPr lang="es-MX" sz="3200" b="1" i="1" dirty="0" smtClean="0">
                <a:solidFill>
                  <a:schemeClr val="tx1"/>
                </a:solidFill>
              </a:rPr>
              <a:t>)</a:t>
            </a:r>
            <a:endParaRPr lang="es-MX" sz="3200" b="1" i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816564"/>
              </p:ext>
            </p:extLst>
          </p:nvPr>
        </p:nvGraphicFramePr>
        <p:xfrm>
          <a:off x="877888" y="4673600"/>
          <a:ext cx="731520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3" name="Ecuación" r:id="rId5" imgW="3657600" imgH="622080" progId="Equation.3">
                  <p:embed/>
                </p:oleObj>
              </mc:Choice>
              <mc:Fallback>
                <p:oleObj name="Ecuación" r:id="rId5" imgW="365760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4673600"/>
                        <a:ext cx="7315200" cy="1238250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635524" y="2201134"/>
            <a:ext cx="5400600" cy="16595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Debes utilizar tu tabla periódica para obtener la masa atómica de cada elemento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51520" y="1700369"/>
            <a:ext cx="3015952" cy="248452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Calcula el pm sumando las masas atómicas de todos los elementos en el compuesto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35802459"/>
      </p:ext>
    </p:extLst>
  </p:cSld>
  <p:clrMapOvr>
    <a:masterClrMapping/>
  </p:clrMapOvr>
  <p:transition spd="slow" advTm="1958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03648" y="602263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3200" b="1" i="1" dirty="0">
                <a:solidFill>
                  <a:schemeClr val="tx1"/>
                </a:solidFill>
              </a:rPr>
              <a:t>Molaridad (M</a:t>
            </a:r>
            <a:r>
              <a:rPr lang="es-MX" sz="3200" b="1" i="1" dirty="0" smtClean="0">
                <a:solidFill>
                  <a:schemeClr val="tx1"/>
                </a:solidFill>
              </a:rPr>
              <a:t>)</a:t>
            </a:r>
            <a:endParaRPr lang="es-MX" sz="3200" b="1" i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531285"/>
              </p:ext>
            </p:extLst>
          </p:nvPr>
        </p:nvGraphicFramePr>
        <p:xfrm>
          <a:off x="2555776" y="4595566"/>
          <a:ext cx="3384376" cy="1682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6" name="Ecuación" r:id="rId5" imgW="838080" imgH="419040" progId="Equation.3">
                  <p:embed/>
                </p:oleObj>
              </mc:Choice>
              <mc:Fallback>
                <p:oleObj name="Ecuación" r:id="rId5" imgW="838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595566"/>
                        <a:ext cx="3384376" cy="1682573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635524" y="2201134"/>
            <a:ext cx="5400600" cy="16595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Recuerda que el volumen debe estar en litros:</a:t>
            </a:r>
          </a:p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1 L = 1000 mL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51520" y="1700369"/>
            <a:ext cx="3015952" cy="248452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Alternativamente puedes utilizar la siguiente expresión para calcular la concentración molar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42978403"/>
      </p:ext>
    </p:extLst>
  </p:cSld>
  <p:clrMapOvr>
    <a:masterClrMapping/>
  </p:clrMapOvr>
  <p:transition spd="slow" advTm="1537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115616" y="192265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3200" b="1" i="1" dirty="0">
                <a:solidFill>
                  <a:schemeClr val="tx1"/>
                </a:solidFill>
              </a:rPr>
              <a:t>Molaridad (M</a:t>
            </a:r>
            <a:r>
              <a:rPr lang="es-MX" sz="3200" b="1" i="1" dirty="0" smtClean="0">
                <a:solidFill>
                  <a:schemeClr val="tx1"/>
                </a:solidFill>
              </a:rPr>
              <a:t>)</a:t>
            </a:r>
            <a:endParaRPr lang="es-MX" sz="3200" b="1" i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124588"/>
              </p:ext>
            </p:extLst>
          </p:nvPr>
        </p:nvGraphicFramePr>
        <p:xfrm>
          <a:off x="3707904" y="1023376"/>
          <a:ext cx="4005730" cy="2067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93" name="Ecuación" r:id="rId5" imgW="2006280" imgH="1041120" progId="Equation.3">
                  <p:embed/>
                </p:oleObj>
              </mc:Choice>
              <mc:Fallback>
                <p:oleObj name="Ecuación" r:id="rId5" imgW="200628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1023376"/>
                        <a:ext cx="4005730" cy="2067221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51520" y="1280149"/>
            <a:ext cx="3015952" cy="301294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400" b="1" i="1" dirty="0" smtClean="0">
                <a:solidFill>
                  <a:schemeClr val="tx1"/>
                </a:solidFill>
              </a:rPr>
              <a:t>Ejemplo: determina la concentración molar de una disolución preparada con 1.2 g de MgCl</a:t>
            </a:r>
            <a:r>
              <a:rPr lang="es-MX" sz="2400" b="1" i="1" baseline="-25000" dirty="0" smtClean="0">
                <a:solidFill>
                  <a:schemeClr val="tx1"/>
                </a:solidFill>
              </a:rPr>
              <a:t>2</a:t>
            </a:r>
            <a:r>
              <a:rPr lang="es-MX" sz="2400" b="1" i="1" dirty="0" smtClean="0">
                <a:solidFill>
                  <a:schemeClr val="tx1"/>
                </a:solidFill>
              </a:rPr>
              <a:t> y que se aforó a 250 mL. Asume pureza del reactivo de 100 %.</a:t>
            </a:r>
            <a:endParaRPr lang="es-MX" sz="2400" b="1" i="1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584" y="5491268"/>
            <a:ext cx="6420386" cy="1349580"/>
          </a:xfrm>
          <a:prstGeom prst="rect">
            <a:avLst/>
          </a:prstGeom>
        </p:spPr>
      </p:pic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356372"/>
              </p:ext>
            </p:extLst>
          </p:nvPr>
        </p:nvGraphicFramePr>
        <p:xfrm>
          <a:off x="4067989" y="3280706"/>
          <a:ext cx="4614862" cy="201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94" name="Ecuación" r:id="rId8" imgW="2311200" imgH="1015920" progId="Equation.3">
                  <p:embed/>
                </p:oleObj>
              </mc:Choice>
              <mc:Fallback>
                <p:oleObj name="Ecuación" r:id="rId8" imgW="231120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89" y="3280706"/>
                        <a:ext cx="4614862" cy="2016125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447265348"/>
      </p:ext>
    </p:extLst>
  </p:cSld>
  <p:clrMapOvr>
    <a:masterClrMapping/>
  </p:clrMapOvr>
  <p:transition spd="slow" advTm="2625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115616" y="192265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3200" b="1" i="1" dirty="0">
                <a:solidFill>
                  <a:schemeClr val="tx1"/>
                </a:solidFill>
              </a:rPr>
              <a:t>Molaridad (M</a:t>
            </a:r>
            <a:r>
              <a:rPr lang="es-MX" sz="3200" b="1" i="1" dirty="0" smtClean="0">
                <a:solidFill>
                  <a:schemeClr val="tx1"/>
                </a:solidFill>
              </a:rPr>
              <a:t>)</a:t>
            </a:r>
            <a:endParaRPr lang="es-MX" sz="3200" b="1" i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6079438"/>
              </p:ext>
            </p:extLst>
          </p:nvPr>
        </p:nvGraphicFramePr>
        <p:xfrm>
          <a:off x="0" y="5691967"/>
          <a:ext cx="2699792" cy="560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68" name="Ecuación" r:id="rId5" imgW="2006280" imgH="419040" progId="Equation.3">
                  <p:embed/>
                </p:oleObj>
              </mc:Choice>
              <mc:Fallback>
                <p:oleObj name="Ecuación" r:id="rId5" imgW="20062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691967"/>
                        <a:ext cx="2699792" cy="560717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98868" y="970676"/>
            <a:ext cx="8568952" cy="12752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400" b="1" i="1" dirty="0" smtClean="0">
                <a:solidFill>
                  <a:schemeClr val="tx1"/>
                </a:solidFill>
              </a:rPr>
              <a:t>Ejemplo: determina la masa de reactivo de NaNO</a:t>
            </a:r>
            <a:r>
              <a:rPr lang="es-MX" sz="2400" b="1" i="1" baseline="-25000" dirty="0" smtClean="0">
                <a:solidFill>
                  <a:schemeClr val="tx1"/>
                </a:solidFill>
              </a:rPr>
              <a:t>3</a:t>
            </a:r>
            <a:r>
              <a:rPr lang="es-MX" sz="2400" b="1" i="1" dirty="0" smtClean="0">
                <a:solidFill>
                  <a:schemeClr val="tx1"/>
                </a:solidFill>
              </a:rPr>
              <a:t> que se requiere para preparar 500 mL de una disolución 0.0125 M de NaNO</a:t>
            </a:r>
            <a:r>
              <a:rPr lang="es-MX" sz="2400" b="1" i="1" baseline="-25000" dirty="0" smtClean="0">
                <a:solidFill>
                  <a:schemeClr val="tx1"/>
                </a:solidFill>
              </a:rPr>
              <a:t>3</a:t>
            </a:r>
            <a:r>
              <a:rPr lang="es-MX" sz="2400" b="1" i="1" dirty="0" smtClean="0">
                <a:solidFill>
                  <a:schemeClr val="tx1"/>
                </a:solidFill>
              </a:rPr>
              <a:t> en agua destilada. El reactivo tiene una pureza del 97.5 % en masa.</a:t>
            </a:r>
            <a:endParaRPr lang="es-MX" sz="2400" b="1" i="1" dirty="0">
              <a:solidFill>
                <a:schemeClr val="tx1"/>
              </a:solidFill>
            </a:endParaRPr>
          </a:p>
        </p:txBody>
      </p: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91343"/>
              </p:ext>
            </p:extLst>
          </p:nvPr>
        </p:nvGraphicFramePr>
        <p:xfrm>
          <a:off x="1475656" y="2493015"/>
          <a:ext cx="5363669" cy="1291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69" name="Ecuación" r:id="rId7" imgW="3670200" imgH="888840" progId="Equation.3">
                  <p:embed/>
                </p:oleObj>
              </mc:Choice>
              <mc:Fallback>
                <p:oleObj name="Ecuación" r:id="rId7" imgW="36702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493015"/>
                        <a:ext cx="5363669" cy="1291431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31016" y="5213286"/>
            <a:ext cx="6231434" cy="1487361"/>
          </a:xfrm>
          <a:prstGeom prst="rect">
            <a:avLst/>
          </a:prstGeom>
        </p:spPr>
      </p:pic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941271"/>
              </p:ext>
            </p:extLst>
          </p:nvPr>
        </p:nvGraphicFramePr>
        <p:xfrm>
          <a:off x="218717" y="3965579"/>
          <a:ext cx="3597483" cy="719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70" name="Ecuación" r:id="rId10" imgW="2145960" imgH="431640" progId="Equation.3">
                  <p:embed/>
                </p:oleObj>
              </mc:Choice>
              <mc:Fallback>
                <p:oleObj name="Ecuación" r:id="rId10" imgW="2145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17" y="3965579"/>
                        <a:ext cx="3597483" cy="719768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847313"/>
              </p:ext>
            </p:extLst>
          </p:nvPr>
        </p:nvGraphicFramePr>
        <p:xfrm>
          <a:off x="4056226" y="4031522"/>
          <a:ext cx="5060879" cy="1043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71" name="Ecuación" r:id="rId12" imgW="3047760" imgH="660240" progId="Equation.3">
                  <p:embed/>
                </p:oleObj>
              </mc:Choice>
              <mc:Fallback>
                <p:oleObj name="Ecuación" r:id="rId12" imgW="30477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6226" y="4031522"/>
                        <a:ext cx="5060879" cy="1043247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upo 19"/>
          <p:cNvGrpSpPr/>
          <p:nvPr/>
        </p:nvGrpSpPr>
        <p:grpSpPr>
          <a:xfrm>
            <a:off x="683568" y="3138730"/>
            <a:ext cx="792088" cy="826849"/>
            <a:chOff x="683568" y="3138730"/>
            <a:chExt cx="792088" cy="826849"/>
          </a:xfrm>
        </p:grpSpPr>
        <p:cxnSp>
          <p:nvCxnSpPr>
            <p:cNvPr id="6" name="Conector recto 5"/>
            <p:cNvCxnSpPr/>
            <p:nvPr/>
          </p:nvCxnSpPr>
          <p:spPr>
            <a:xfrm flipH="1">
              <a:off x="683568" y="3138730"/>
              <a:ext cx="79208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/>
            <p:cNvCxnSpPr/>
            <p:nvPr/>
          </p:nvCxnSpPr>
          <p:spPr>
            <a:xfrm>
              <a:off x="683568" y="3138730"/>
              <a:ext cx="0" cy="82684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o 18"/>
          <p:cNvGrpSpPr/>
          <p:nvPr/>
        </p:nvGrpSpPr>
        <p:grpSpPr>
          <a:xfrm>
            <a:off x="2339752" y="4603161"/>
            <a:ext cx="1716474" cy="412956"/>
            <a:chOff x="2339752" y="4603161"/>
            <a:chExt cx="1716474" cy="412956"/>
          </a:xfrm>
        </p:grpSpPr>
        <p:cxnSp>
          <p:nvCxnSpPr>
            <p:cNvPr id="16" name="Conector angular 15"/>
            <p:cNvCxnSpPr/>
            <p:nvPr/>
          </p:nvCxnSpPr>
          <p:spPr>
            <a:xfrm>
              <a:off x="2339752" y="4760296"/>
              <a:ext cx="1716474" cy="255821"/>
            </a:xfrm>
            <a:prstGeom prst="bentConnector3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17"/>
            <p:cNvCxnSpPr/>
            <p:nvPr/>
          </p:nvCxnSpPr>
          <p:spPr>
            <a:xfrm flipV="1">
              <a:off x="2339752" y="4603161"/>
              <a:ext cx="0" cy="16437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  <p:extLst>
      <p:ext uri="{BB962C8B-B14F-4D97-AF65-F5344CB8AC3E}">
        <p14:creationId xmlns:p14="http://schemas.microsoft.com/office/powerpoint/2010/main" val="2720075910"/>
      </p:ext>
    </p:extLst>
  </p:cSld>
  <p:clrMapOvr>
    <a:masterClrMapping/>
  </p:clrMapOvr>
  <p:transition spd="slow" advTm="3903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115616" y="192265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3200" b="1" i="1" dirty="0">
                <a:solidFill>
                  <a:schemeClr val="tx1"/>
                </a:solidFill>
              </a:rPr>
              <a:t>Molaridad (M</a:t>
            </a:r>
            <a:r>
              <a:rPr lang="es-MX" sz="3200" b="1" i="1" dirty="0" smtClean="0">
                <a:solidFill>
                  <a:schemeClr val="tx1"/>
                </a:solidFill>
              </a:rPr>
              <a:t>)</a:t>
            </a:r>
            <a:endParaRPr lang="es-MX" sz="3200" b="1" i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67910"/>
              </p:ext>
            </p:extLst>
          </p:nvPr>
        </p:nvGraphicFramePr>
        <p:xfrm>
          <a:off x="0" y="5691967"/>
          <a:ext cx="2699792" cy="560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8" name="Ecuación" r:id="rId5" imgW="2006280" imgH="419040" progId="Equation.3">
                  <p:embed/>
                </p:oleObj>
              </mc:Choice>
              <mc:Fallback>
                <p:oleObj name="Ecuación" r:id="rId5" imgW="20062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691967"/>
                        <a:ext cx="2699792" cy="560717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98868" y="970676"/>
            <a:ext cx="8568952" cy="12752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400" b="1" i="1" dirty="0" smtClean="0">
                <a:solidFill>
                  <a:schemeClr val="tx1"/>
                </a:solidFill>
              </a:rPr>
              <a:t>Ejemplo: determina la concentración molar de 250 mL de una disolución preparada con 1.5 mL de reactivo de </a:t>
            </a:r>
            <a:r>
              <a:rPr lang="es-MX" sz="2400" b="1" i="1" dirty="0" err="1" smtClean="0">
                <a:solidFill>
                  <a:schemeClr val="tx1"/>
                </a:solidFill>
              </a:rPr>
              <a:t>HCl</a:t>
            </a:r>
            <a:r>
              <a:rPr lang="es-MX" sz="2400" b="1" i="1" dirty="0" smtClean="0">
                <a:solidFill>
                  <a:schemeClr val="tx1"/>
                </a:solidFill>
              </a:rPr>
              <a:t> (d = 1.19 g/mL y pureza de 37 %). </a:t>
            </a:r>
            <a:endParaRPr lang="es-MX" sz="2400" b="1" i="1" dirty="0">
              <a:solidFill>
                <a:schemeClr val="tx1"/>
              </a:solidFill>
            </a:endParaRPr>
          </a:p>
        </p:txBody>
      </p: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09430"/>
              </p:ext>
            </p:extLst>
          </p:nvPr>
        </p:nvGraphicFramePr>
        <p:xfrm>
          <a:off x="1458080" y="2291764"/>
          <a:ext cx="5078106" cy="1127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9" name="Ecuación" r:id="rId7" imgW="3073320" imgH="685800" progId="Equation.3">
                  <p:embed/>
                </p:oleObj>
              </mc:Choice>
              <mc:Fallback>
                <p:oleObj name="Ecuación" r:id="rId7" imgW="30733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8080" y="2291764"/>
                        <a:ext cx="5078106" cy="1127670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006149"/>
              </p:ext>
            </p:extLst>
          </p:nvPr>
        </p:nvGraphicFramePr>
        <p:xfrm>
          <a:off x="115888" y="3878263"/>
          <a:ext cx="35115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80" name="Ecuación" r:id="rId9" imgW="2793960" imgH="660240" progId="Equation.3">
                  <p:embed/>
                </p:oleObj>
              </mc:Choice>
              <mc:Fallback>
                <p:oleObj name="Ecuación" r:id="rId9" imgW="27939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3878263"/>
                        <a:ext cx="3511550" cy="825500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992504"/>
              </p:ext>
            </p:extLst>
          </p:nvPr>
        </p:nvGraphicFramePr>
        <p:xfrm>
          <a:off x="4069514" y="3488531"/>
          <a:ext cx="3754438" cy="160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81" name="Ecuación" r:id="rId11" imgW="2260440" imgH="1015920" progId="Equation.3">
                  <p:embed/>
                </p:oleObj>
              </mc:Choice>
              <mc:Fallback>
                <p:oleObj name="Ecuación" r:id="rId11" imgW="226044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9514" y="3488531"/>
                        <a:ext cx="3754438" cy="1604963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upo 19"/>
          <p:cNvGrpSpPr/>
          <p:nvPr/>
        </p:nvGrpSpPr>
        <p:grpSpPr>
          <a:xfrm>
            <a:off x="683568" y="3138730"/>
            <a:ext cx="792088" cy="826849"/>
            <a:chOff x="683568" y="3138730"/>
            <a:chExt cx="792088" cy="826849"/>
          </a:xfrm>
        </p:grpSpPr>
        <p:cxnSp>
          <p:nvCxnSpPr>
            <p:cNvPr id="6" name="Conector recto 5"/>
            <p:cNvCxnSpPr/>
            <p:nvPr/>
          </p:nvCxnSpPr>
          <p:spPr>
            <a:xfrm flipH="1">
              <a:off x="683568" y="3138730"/>
              <a:ext cx="79208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/>
            <p:cNvCxnSpPr/>
            <p:nvPr/>
          </p:nvCxnSpPr>
          <p:spPr>
            <a:xfrm>
              <a:off x="683568" y="3138730"/>
              <a:ext cx="0" cy="82684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o 18"/>
          <p:cNvGrpSpPr/>
          <p:nvPr/>
        </p:nvGrpSpPr>
        <p:grpSpPr>
          <a:xfrm>
            <a:off x="2339752" y="4603161"/>
            <a:ext cx="1716474" cy="412956"/>
            <a:chOff x="2339752" y="4603161"/>
            <a:chExt cx="1716474" cy="412956"/>
          </a:xfrm>
        </p:grpSpPr>
        <p:cxnSp>
          <p:nvCxnSpPr>
            <p:cNvPr id="16" name="Conector angular 15"/>
            <p:cNvCxnSpPr/>
            <p:nvPr/>
          </p:nvCxnSpPr>
          <p:spPr>
            <a:xfrm>
              <a:off x="2339752" y="4760296"/>
              <a:ext cx="1716474" cy="255821"/>
            </a:xfrm>
            <a:prstGeom prst="bentConnector3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17"/>
            <p:cNvCxnSpPr/>
            <p:nvPr/>
          </p:nvCxnSpPr>
          <p:spPr>
            <a:xfrm flipV="1">
              <a:off x="2339752" y="4603161"/>
              <a:ext cx="0" cy="16437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Imagen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31016" y="5390008"/>
            <a:ext cx="6205108" cy="1309234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372895488"/>
      </p:ext>
    </p:extLst>
  </p:cSld>
  <p:clrMapOvr>
    <a:masterClrMapping/>
  </p:clrMapOvr>
  <p:transition spd="slow" advTm="3918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03648" y="602263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3200" b="1" i="1" dirty="0">
                <a:solidFill>
                  <a:schemeClr val="tx1"/>
                </a:solidFill>
              </a:rPr>
              <a:t>Partes por Millón (ppm)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786559"/>
              </p:ext>
            </p:extLst>
          </p:nvPr>
        </p:nvGraphicFramePr>
        <p:xfrm>
          <a:off x="53888" y="5007399"/>
          <a:ext cx="8820472" cy="1185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22" name="Ecuación" r:id="rId5" imgW="3327120" imgH="419040" progId="Equation.3">
                  <p:embed/>
                </p:oleObj>
              </mc:Choice>
              <mc:Fallback>
                <p:oleObj name="Ecuación" r:id="rId5" imgW="33271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88" y="5007399"/>
                        <a:ext cx="8820472" cy="1185877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11560" y="1838958"/>
            <a:ext cx="7848872" cy="16226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Se define como la cantidad de miligramos de soluto en un litro de disolución.</a:t>
            </a:r>
          </a:p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Es independiente de la naturaleza química del soluto.</a:t>
            </a:r>
          </a:p>
          <a:p>
            <a:pPr marL="457200" indent="-457200">
              <a:lnSpc>
                <a:spcPct val="115000"/>
              </a:lnSpc>
              <a:buBlip>
                <a:blip r:embed="rId7"/>
              </a:buBlip>
            </a:pP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932040" y="3990586"/>
            <a:ext cx="3816052" cy="5991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Unidades: mg/l  o  ppm</a:t>
            </a: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91620076"/>
      </p:ext>
    </p:extLst>
  </p:cSld>
  <p:clrMapOvr>
    <a:masterClrMapping/>
  </p:clrMapOvr>
  <p:transition spd="slow" advTm="1167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03648" y="602263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3200" b="1" i="1" dirty="0">
                <a:solidFill>
                  <a:schemeClr val="tx1"/>
                </a:solidFill>
              </a:rPr>
              <a:t>Partes por Millón (ppm)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44898" y="1404554"/>
            <a:ext cx="3015952" cy="251452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Se utiliza generalmente cuando la cantidad de soluto es muy baja</a:t>
            </a:r>
            <a:endParaRPr lang="es-MX" sz="2800" b="1" i="1" dirty="0">
              <a:solidFill>
                <a:schemeClr val="tx1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3728741" y="2239539"/>
            <a:ext cx="5400600" cy="2033060"/>
            <a:chOff x="3596035" y="2886580"/>
            <a:chExt cx="5400600" cy="1659531"/>
          </a:xfrm>
        </p:grpSpPr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3596035" y="2886580"/>
              <a:ext cx="5400600" cy="165953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92075" tIns="46038" rIns="92075" bIns="46038"/>
            <a:lstStyle/>
            <a:p>
              <a:pPr>
                <a:lnSpc>
                  <a:spcPct val="115000"/>
                </a:lnSpc>
              </a:pPr>
              <a:r>
                <a:rPr lang="es-MX" sz="2800" b="1" i="1" dirty="0" smtClean="0">
                  <a:solidFill>
                    <a:schemeClr val="tx1"/>
                  </a:solidFill>
                </a:rPr>
                <a:t>Recuerda para convertir de g a mg: 1000 mg = 1 g</a:t>
              </a:r>
            </a:p>
            <a:p>
              <a:pPr>
                <a:lnSpc>
                  <a:spcPct val="115000"/>
                </a:lnSpc>
              </a:pPr>
              <a:endParaRPr lang="es-MX" sz="2800" b="1" i="1" dirty="0">
                <a:solidFill>
                  <a:schemeClr val="tx1"/>
                </a:solidFill>
              </a:endParaRPr>
            </a:p>
          </p:txBody>
        </p:sp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41959" y="3802237"/>
              <a:ext cx="4538836" cy="554312"/>
            </a:xfrm>
            <a:prstGeom prst="rect">
              <a:avLst/>
            </a:prstGeom>
          </p:spPr>
        </p:pic>
      </p:grp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910558"/>
              </p:ext>
            </p:extLst>
          </p:nvPr>
        </p:nvGraphicFramePr>
        <p:xfrm>
          <a:off x="827584" y="4969578"/>
          <a:ext cx="7472363" cy="118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6" name="Ecuación" r:id="rId6" imgW="2819160" imgH="419040" progId="Equation.3">
                  <p:embed/>
                </p:oleObj>
              </mc:Choice>
              <mc:Fallback>
                <p:oleObj name="Ecuación" r:id="rId6" imgW="28191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969578"/>
                        <a:ext cx="7472363" cy="1185862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800046" y="4298810"/>
            <a:ext cx="2448272" cy="5559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2800" b="1" i="1" dirty="0" smtClean="0">
                <a:solidFill>
                  <a:schemeClr val="tx1"/>
                </a:solidFill>
              </a:rPr>
              <a:t>También</a:t>
            </a:r>
          </a:p>
          <a:p>
            <a:pPr>
              <a:lnSpc>
                <a:spcPct val="115000"/>
              </a:lnSpc>
            </a:pPr>
            <a:endParaRPr lang="es-MX" sz="2800" b="1" i="1" dirty="0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85512270"/>
      </p:ext>
    </p:extLst>
  </p:cSld>
  <p:clrMapOvr>
    <a:masterClrMapping/>
  </p:clrMapOvr>
  <p:transition spd="slow" advTm="1760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115616" y="192265"/>
            <a:ext cx="7416824" cy="68743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 algn="ctr">
              <a:lnSpc>
                <a:spcPct val="115000"/>
              </a:lnSpc>
            </a:pPr>
            <a:r>
              <a:rPr lang="es-MX" sz="3200" b="1" i="1" dirty="0" smtClean="0">
                <a:solidFill>
                  <a:schemeClr val="tx1"/>
                </a:solidFill>
              </a:rPr>
              <a:t>Partes por Millón (ppm)</a:t>
            </a:r>
            <a:endParaRPr lang="es-MX" sz="3200" b="1" i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289177"/>
              </p:ext>
            </p:extLst>
          </p:nvPr>
        </p:nvGraphicFramePr>
        <p:xfrm>
          <a:off x="2195736" y="3934967"/>
          <a:ext cx="3757323" cy="77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4" name="Ecuación" r:id="rId5" imgW="2031840" imgH="419040" progId="Equation.3">
                  <p:embed/>
                </p:oleObj>
              </mc:Choice>
              <mc:Fallback>
                <p:oleObj name="Ecuación" r:id="rId5" imgW="20318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934967"/>
                        <a:ext cx="3757323" cy="771963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98868" y="970676"/>
            <a:ext cx="8568952" cy="12752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400" b="1" i="1" dirty="0" smtClean="0">
                <a:solidFill>
                  <a:schemeClr val="tx1"/>
                </a:solidFill>
              </a:rPr>
              <a:t>Ejemplo: determina la concentración en partes por millón de una disolución que contiene 0.067 g de HNO</a:t>
            </a:r>
            <a:r>
              <a:rPr lang="es-MX" sz="2400" b="1" i="1" baseline="-25000" dirty="0" smtClean="0">
                <a:solidFill>
                  <a:schemeClr val="tx1"/>
                </a:solidFill>
              </a:rPr>
              <a:t>3  </a:t>
            </a:r>
            <a:r>
              <a:rPr lang="es-MX" sz="2400" b="1" i="1" dirty="0" smtClean="0">
                <a:solidFill>
                  <a:schemeClr val="tx1"/>
                </a:solidFill>
              </a:rPr>
              <a:t>en 500 mL de agua.</a:t>
            </a:r>
            <a:endParaRPr lang="es-MX" sz="2400" b="1" i="1" baseline="-25000" dirty="0">
              <a:solidFill>
                <a:schemeClr val="tx1"/>
              </a:solidFill>
            </a:endParaRPr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6996856"/>
              </p:ext>
            </p:extLst>
          </p:nvPr>
        </p:nvGraphicFramePr>
        <p:xfrm>
          <a:off x="827584" y="5301208"/>
          <a:ext cx="7139809" cy="1067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5" name="Ecuación" r:id="rId7" imgW="2666880" imgH="419040" progId="Equation.3">
                  <p:embed/>
                </p:oleObj>
              </mc:Choice>
              <mc:Fallback>
                <p:oleObj name="Ecuación" r:id="rId7" imgW="26668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301208"/>
                        <a:ext cx="7139809" cy="1067132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0540" y="2740361"/>
            <a:ext cx="6896100" cy="733425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3369349095"/>
      </p:ext>
    </p:extLst>
  </p:cSld>
  <p:clrMapOvr>
    <a:masterClrMapping/>
  </p:clrMapOvr>
  <p:transition spd="slow" advTm="2191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887578" y="2420889"/>
            <a:ext cx="6017370" cy="3747516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>
            <a:lvl1pPr indent="0" algn="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400" b="1">
                <a:latin typeface="Arial Rounded MT Bold" panose="020F0704030504030204" pitchFamily="34" charset="0"/>
                <a:ea typeface="+mj-ea"/>
                <a:cs typeface="+mj-cs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just"/>
            <a:r>
              <a:rPr lang="es-MX" sz="2000" dirty="0">
                <a:solidFill>
                  <a:schemeClr val="tx1"/>
                </a:solidFill>
              </a:rPr>
              <a:t>Esta presentación tiene la intención de funcionar como un material de apoyo para los alumnos de </a:t>
            </a:r>
            <a:r>
              <a:rPr lang="es-MX" sz="2000" dirty="0" smtClean="0">
                <a:solidFill>
                  <a:schemeClr val="tx1"/>
                </a:solidFill>
              </a:rPr>
              <a:t>tercer semestre </a:t>
            </a:r>
            <a:r>
              <a:rPr lang="es-MX" sz="2000" dirty="0">
                <a:solidFill>
                  <a:schemeClr val="tx1"/>
                </a:solidFill>
              </a:rPr>
              <a:t>que  cursan la materia de Química </a:t>
            </a:r>
            <a:r>
              <a:rPr lang="es-MX" sz="2000" dirty="0" smtClean="0">
                <a:solidFill>
                  <a:schemeClr val="tx1"/>
                </a:solidFill>
              </a:rPr>
              <a:t>I</a:t>
            </a:r>
            <a:r>
              <a:rPr lang="es-MX" sz="2000" dirty="0">
                <a:solidFill>
                  <a:schemeClr val="tx1"/>
                </a:solidFill>
              </a:rPr>
              <a:t>. El alumno puede consultar esta presentación reiteradamente para resolver dudas. Muestra una descripción de cada uno de los contenidos del Módulo IV. </a:t>
            </a:r>
            <a:endParaRPr lang="es-MX" sz="2000" dirty="0" smtClean="0">
              <a:solidFill>
                <a:schemeClr val="tx1"/>
              </a:solidFill>
            </a:endParaRPr>
          </a:p>
          <a:p>
            <a:pPr algn="just"/>
            <a:r>
              <a:rPr lang="es-MX" sz="2000" dirty="0" smtClean="0">
                <a:solidFill>
                  <a:schemeClr val="tx1"/>
                </a:solidFill>
              </a:rPr>
              <a:t>Se describen los diferentes tipos de mezclas, así como sus propiedades principales, los métodos de separación de mezclas, la concentración de soluciones y las distintas maneras de expresar y determinar la concentración de una solución.</a:t>
            </a:r>
            <a:endParaRPr lang="es-MX" sz="2000" dirty="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452474" y="1504983"/>
            <a:ext cx="2887579" cy="424114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MX" altLang="es-MX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Guion Explicativo</a:t>
            </a:r>
            <a:endParaRPr lang="es-ES" altLang="es-MX" sz="2400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pic>
        <p:nvPicPr>
          <p:cNvPr id="5" name="Imagen 4" descr="C:\Users\Alumno\Desktop\logo admin16-20 (2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27" y="2847480"/>
            <a:ext cx="2066424" cy="2417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6141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763688" y="2492896"/>
            <a:ext cx="5544616" cy="1754326"/>
          </a:xfrm>
          <a:prstGeom prst="rect">
            <a:avLst/>
          </a:prstGeom>
          <a:noFill/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3600" b="1" dirty="0" smtClean="0">
                <a:cs typeface="Arial" panose="020B0604020202020204" pitchFamily="34" charset="0"/>
              </a:rPr>
              <a:t>DISOLUCIONES, COLOIDES Y SUSPENSIONES</a:t>
            </a:r>
            <a:endParaRPr lang="es-ES" sz="3600" b="1" dirty="0"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0075730"/>
      </p:ext>
    </p:extLst>
  </p:cSld>
  <p:clrMapOvr>
    <a:masterClrMapping/>
  </p:clrMapOvr>
  <p:transition spd="slow" advTm="3846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2420888"/>
            <a:ext cx="8136904" cy="1512168"/>
          </a:xfrm>
          <a:prstGeom prst="rect">
            <a:avLst/>
          </a:prstGeom>
          <a:noFill/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sz="2800" b="1" i="1" dirty="0" smtClean="0">
                <a:latin typeface="+mn-lt"/>
              </a:rPr>
              <a:t>Es una mezcla homogénea en la que se encuentran dos o más sustancias puras; su composición puede variar dentro de ciertos límites.</a:t>
            </a:r>
            <a:endParaRPr lang="es-MX" sz="2800" b="1" i="1" dirty="0">
              <a:latin typeface="+mn-lt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772220" y="982837"/>
            <a:ext cx="3383807" cy="52396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s-MX" b="1" i="1" dirty="0">
                <a:cs typeface="Arial" panose="020B0604020202020204" pitchFamily="34" charset="0"/>
              </a:rPr>
              <a:t>Disolución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endParaRPr lang="es-MX" sz="2400" b="1" i="1" dirty="0" smtClean="0">
              <a:latin typeface="+mn-lt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i="1" dirty="0">
              <a:solidFill>
                <a:srgbClr val="002060"/>
              </a:solidFill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 advTm="821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146436" y="1145600"/>
            <a:ext cx="6949280" cy="1005433"/>
          </a:xfrm>
          <a:prstGeom prst="rect">
            <a:avLst/>
          </a:prstGeom>
          <a:noFill/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sz="2800" b="1" i="1" dirty="0" smtClean="0">
                <a:latin typeface="+mn-lt"/>
              </a:rPr>
              <a:t>Consiste en un soluto, o más, disuelto en un disolvente.</a:t>
            </a:r>
            <a:endParaRPr lang="es-MX" sz="2800" b="1" i="1" dirty="0">
              <a:latin typeface="+mn-lt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3347864" y="2621587"/>
            <a:ext cx="2546424" cy="3888432"/>
            <a:chOff x="2951820" y="2132856"/>
            <a:chExt cx="2546424" cy="3888432"/>
          </a:xfrm>
        </p:grpSpPr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2951820" y="2132856"/>
              <a:ext cx="2546424" cy="3888432"/>
            </a:xfrm>
            <a:prstGeom prst="rect">
              <a:avLst/>
            </a:prstGeom>
            <a:solidFill>
              <a:schemeClr val="accent5"/>
            </a:solidFill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2000" y="2337358"/>
              <a:ext cx="1846064" cy="3498291"/>
            </a:xfrm>
            <a:prstGeom prst="rect">
              <a:avLst/>
            </a:prstGeom>
          </p:spPr>
        </p:pic>
      </p:grp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00034" y="2257440"/>
            <a:ext cx="2620404" cy="3907864"/>
          </a:xfrm>
          <a:prstGeom prst="rect">
            <a:avLst/>
          </a:prstGeom>
          <a:noFill/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sz="2800" b="1" i="1" dirty="0" smtClean="0">
                <a:latin typeface="+mn-lt"/>
              </a:rPr>
              <a:t>Soluto: Sustancia disuelta en una disolución; por lo regular presente en menor cantidad que el disolvente.</a:t>
            </a:r>
            <a:endParaRPr lang="es-MX" sz="2800" b="1" i="1" dirty="0">
              <a:latin typeface="+mn-lt"/>
            </a:endParaRPr>
          </a:p>
        </p:txBody>
      </p:sp>
      <p:cxnSp>
        <p:nvCxnSpPr>
          <p:cNvPr id="7" name="Conector angular 6"/>
          <p:cNvCxnSpPr/>
          <p:nvPr/>
        </p:nvCxnSpPr>
        <p:spPr>
          <a:xfrm>
            <a:off x="400034" y="2703916"/>
            <a:ext cx="3811926" cy="725084"/>
          </a:xfrm>
          <a:prstGeom prst="bentConnector3">
            <a:avLst/>
          </a:prstGeom>
          <a:ln w="285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6695356" y="1776211"/>
            <a:ext cx="2340768" cy="4245077"/>
          </a:xfrm>
          <a:prstGeom prst="rect">
            <a:avLst/>
          </a:prstGeom>
          <a:noFill/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sz="2800" b="1" i="1" dirty="0" smtClean="0">
                <a:latin typeface="+mn-lt"/>
              </a:rPr>
              <a:t>Disolvente: Sustancia disolvente en una disolución; por lo general presente en mayor cantidad que el soluto</a:t>
            </a:r>
            <a:endParaRPr lang="es-MX" sz="2800" b="1" i="1" dirty="0">
              <a:latin typeface="+mn-lt"/>
            </a:endParaRPr>
          </a:p>
        </p:txBody>
      </p:sp>
      <p:cxnSp>
        <p:nvCxnSpPr>
          <p:cNvPr id="15" name="Conector angular 14"/>
          <p:cNvCxnSpPr/>
          <p:nvPr/>
        </p:nvCxnSpPr>
        <p:spPr>
          <a:xfrm rot="10800000" flipV="1">
            <a:off x="4562140" y="2257440"/>
            <a:ext cx="3815544" cy="325979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2772220" y="448255"/>
            <a:ext cx="3383807" cy="52396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s-MX" b="1" i="1" dirty="0">
                <a:cs typeface="Arial" panose="020B0604020202020204" pitchFamily="34" charset="0"/>
              </a:rPr>
              <a:t>Disolución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endParaRPr lang="es-MX" sz="2400" b="1" i="1" dirty="0" smtClean="0">
              <a:latin typeface="+mn-lt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i="1" dirty="0">
              <a:solidFill>
                <a:srgbClr val="002060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2118968"/>
      </p:ext>
    </p:extLst>
  </p:cSld>
  <p:clrMapOvr>
    <a:masterClrMapping/>
  </p:clrMapOvr>
  <p:transition spd="slow" advTm="2615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12129" y="1412777"/>
            <a:ext cx="8136904" cy="1440160"/>
          </a:xfrm>
          <a:prstGeom prst="rect">
            <a:avLst/>
          </a:prstGeom>
          <a:noFill/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MX" sz="2800" b="1" i="1" dirty="0" smtClean="0">
                <a:latin typeface="+mn-lt"/>
              </a:rPr>
              <a:t>Dispersión de partículas de una sustancia (fase dispersa) entre un medio dispersor, formado por otra sustancia, no presentan sedimentación al dejar la mezcla en reposo.</a:t>
            </a:r>
            <a:endParaRPr lang="es-MX" sz="2800" b="1" i="1" dirty="0">
              <a:latin typeface="+mn-lt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706906" y="3356992"/>
            <a:ext cx="3888012" cy="21602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/>
          <a:p>
            <a:pPr>
              <a:lnSpc>
                <a:spcPct val="115000"/>
              </a:lnSpc>
            </a:pPr>
            <a:r>
              <a:rPr lang="es-MX" sz="2800" b="1" i="1" dirty="0">
                <a:solidFill>
                  <a:schemeClr val="tx1"/>
                </a:solidFill>
              </a:rPr>
              <a:t>Esta formado por dos fases: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Fase dispersante</a:t>
            </a: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endParaRPr lang="es-MX" sz="2800" b="1" i="1" dirty="0">
              <a:solidFill>
                <a:schemeClr val="tx1"/>
              </a:solidFill>
            </a:endParaRPr>
          </a:p>
          <a:p>
            <a:pPr marL="457200" indent="-457200">
              <a:lnSpc>
                <a:spcPct val="115000"/>
              </a:lnSpc>
              <a:buBlip>
                <a:blip r:embed="rId4"/>
              </a:buBlip>
            </a:pPr>
            <a:r>
              <a:rPr lang="es-MX" sz="2800" b="1" i="1" dirty="0" smtClean="0">
                <a:solidFill>
                  <a:schemeClr val="tx1"/>
                </a:solidFill>
              </a:rPr>
              <a:t>Fase </a:t>
            </a:r>
            <a:r>
              <a:rPr lang="es-MX" sz="2800" b="1" i="1" dirty="0">
                <a:solidFill>
                  <a:schemeClr val="tx1"/>
                </a:solidFill>
              </a:rPr>
              <a:t>dispersa</a:t>
            </a:r>
          </a:p>
          <a:p>
            <a:pPr>
              <a:lnSpc>
                <a:spcPct val="115000"/>
              </a:lnSpc>
            </a:pPr>
            <a:endParaRPr lang="es-MX" sz="2800" b="1" i="1" dirty="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988677" y="634503"/>
            <a:ext cx="3383807" cy="52396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s-MX" b="1" i="1" dirty="0" smtClean="0">
                <a:cs typeface="Arial" panose="020B0604020202020204" pitchFamily="34" charset="0"/>
              </a:rPr>
              <a:t>Coloide</a:t>
            </a:r>
            <a:endParaRPr lang="es-MX" b="1" i="1" dirty="0"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endParaRPr lang="es-MX" sz="2400" b="1" i="1" dirty="0" smtClean="0">
              <a:latin typeface="+mn-lt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424" y="4784855"/>
            <a:ext cx="2278506" cy="146475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58667"/>
            <a:ext cx="2609236" cy="14611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1660179"/>
      </p:ext>
    </p:extLst>
  </p:cSld>
  <p:clrMapOvr>
    <a:masterClrMapping/>
  </p:clrMapOvr>
  <p:transition spd="slow" advTm="2266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627784" y="744795"/>
            <a:ext cx="3383807" cy="52396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s-MX" sz="2800" b="1" i="1" dirty="0" smtClean="0">
                <a:cs typeface="Arial" panose="020B0604020202020204" pitchFamily="34" charset="0"/>
              </a:rPr>
              <a:t>Fase dispersante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endParaRPr lang="es-MX" sz="2400" b="1" i="1" dirty="0" smtClean="0">
              <a:latin typeface="+mn-lt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547664" y="2060848"/>
            <a:ext cx="5976664" cy="17281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s-MX" sz="2800" b="1" i="1" dirty="0" smtClean="0">
                <a:latin typeface="+mn-lt"/>
              </a:rPr>
              <a:t>Es la sustancia en la cual se encuentran distribuidas las partículas coloidales, es similar al disolvente de una disolución</a:t>
            </a:r>
            <a:endParaRPr lang="es-MX" sz="2800" b="1" i="1" dirty="0"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3410204"/>
      </p:ext>
    </p:extLst>
  </p:cSld>
  <p:clrMapOvr>
    <a:masterClrMapping/>
  </p:clrMapOvr>
  <p:transition spd="slow" advTm="1086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4.1|7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5|8|3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6|10.3|1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8|7|5.6|2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|3.9|5.2|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9|5.3|2.1|2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1|6.8|1.8|1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3|5|2|1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7|7.6|1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|2.4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3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2|5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5|10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1|13.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2|3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6|2.1|1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|4|2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1|5.5|3.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2|2.8|3.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4|7|5.4|3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1|8|13|1.4|2.6|1.4|2.3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7|2.5|3.2|5.1|2.7|5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3|3.2|7.6|1.3|5.2|1.3|9.5|2.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|4.7|1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2|3.6|3.5|1.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2|4.2|2.1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6|6.8|5.2|2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|16.9|5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1|3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.7|3.2|2.8|2.3|2.5"/>
</p:tagLst>
</file>

<file path=ppt/theme/theme1.xml><?xml version="1.0" encoding="utf-8"?>
<a:theme xmlns:a="http://schemas.openxmlformats.org/drawingml/2006/main" name="Gota">
  <a:themeElements>
    <a:clrScheme name="Got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Got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t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Gota</Template>
  <TotalTime>7094</TotalTime>
  <Words>1281</Words>
  <Application>Microsoft Office PowerPoint</Application>
  <PresentationFormat>Presentación en pantalla (4:3)</PresentationFormat>
  <Paragraphs>152</Paragraphs>
  <Slides>37</Slides>
  <Notes>32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4" baseType="lpstr">
      <vt:lpstr>Arial</vt:lpstr>
      <vt:lpstr>Arial Rounded MT Bold</vt:lpstr>
      <vt:lpstr>Comic Sans MS</vt:lpstr>
      <vt:lpstr>Tahoma</vt:lpstr>
      <vt:lpstr>Tw Cen MT</vt:lpstr>
      <vt:lpstr>Gota</vt:lpstr>
      <vt:lpstr>Ecuación</vt:lpstr>
      <vt:lpstr>mezclas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FBM</dc:creator>
  <cp:lastModifiedBy>FBM</cp:lastModifiedBy>
  <cp:revision>540</cp:revision>
  <cp:lastPrinted>1601-01-01T00:00:00Z</cp:lastPrinted>
  <dcterms:created xsi:type="dcterms:W3CDTF">2003-09-30T09:02:03Z</dcterms:created>
  <dcterms:modified xsi:type="dcterms:W3CDTF">2017-10-18T20:27:25Z</dcterms:modified>
</cp:coreProperties>
</file>