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5" r:id="rId1"/>
    <p:sldMasterId id="2147483908" r:id="rId2"/>
  </p:sldMasterIdLst>
  <p:notesMasterIdLst>
    <p:notesMasterId r:id="rId41"/>
  </p:notesMasterIdLst>
  <p:handoutMasterIdLst>
    <p:handoutMasterId r:id="rId42"/>
  </p:handoutMasterIdLst>
  <p:sldIdLst>
    <p:sldId id="518" r:id="rId3"/>
    <p:sldId id="519" r:id="rId4"/>
    <p:sldId id="520" r:id="rId5"/>
    <p:sldId id="521" r:id="rId6"/>
    <p:sldId id="490" r:id="rId7"/>
    <p:sldId id="450" r:id="rId8"/>
    <p:sldId id="488" r:id="rId9"/>
    <p:sldId id="503" r:id="rId10"/>
    <p:sldId id="504" r:id="rId11"/>
    <p:sldId id="505" r:id="rId12"/>
    <p:sldId id="506" r:id="rId13"/>
    <p:sldId id="456" r:id="rId14"/>
    <p:sldId id="508" r:id="rId15"/>
    <p:sldId id="510" r:id="rId16"/>
    <p:sldId id="535" r:id="rId17"/>
    <p:sldId id="516" r:id="rId18"/>
    <p:sldId id="507" r:id="rId19"/>
    <p:sldId id="514" r:id="rId20"/>
    <p:sldId id="536" r:id="rId21"/>
    <p:sldId id="537" r:id="rId22"/>
    <p:sldId id="538" r:id="rId23"/>
    <p:sldId id="539" r:id="rId24"/>
    <p:sldId id="540" r:id="rId25"/>
    <p:sldId id="543" r:id="rId26"/>
    <p:sldId id="542" r:id="rId27"/>
    <p:sldId id="522" r:id="rId28"/>
    <p:sldId id="523" r:id="rId29"/>
    <p:sldId id="524" r:id="rId30"/>
    <p:sldId id="525" r:id="rId31"/>
    <p:sldId id="526" r:id="rId32"/>
    <p:sldId id="527" r:id="rId33"/>
    <p:sldId id="528" r:id="rId34"/>
    <p:sldId id="529" r:id="rId35"/>
    <p:sldId id="530" r:id="rId36"/>
    <p:sldId id="531" r:id="rId37"/>
    <p:sldId id="532" r:id="rId38"/>
    <p:sldId id="533" r:id="rId39"/>
    <p:sldId id="534" r:id="rId40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folHlink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folHlink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folHlink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folHlink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folHlink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folHlink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folHlink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folHlink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folHlink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2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00FF00"/>
    <a:srgbClr val="CC0000"/>
    <a:srgbClr val="990099"/>
    <a:srgbClr val="0099CC"/>
    <a:srgbClr val="669900"/>
    <a:srgbClr val="009900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56" autoAdjust="0"/>
    <p:restoredTop sz="94660" autoAdjust="0"/>
  </p:normalViewPr>
  <p:slideViewPr>
    <p:cSldViewPr>
      <p:cViewPr varScale="1">
        <p:scale>
          <a:sx n="80" d="100"/>
          <a:sy n="80" d="100"/>
        </p:scale>
        <p:origin x="1158" y="78"/>
      </p:cViewPr>
      <p:guideLst>
        <p:guide orient="horz" pos="2160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7192" tIns="48596" rIns="97192" bIns="48596" numCol="1" anchor="t" anchorCtr="0" compatLnSpc="1">
            <a:prstTxWarp prst="textNoShape">
              <a:avLst/>
            </a:prstTxWarp>
          </a:bodyPr>
          <a:lstStyle>
            <a:lvl1pPr defTabSz="971550" eaLnBrk="1" hangingPunct="1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7192" tIns="48596" rIns="97192" bIns="48596" numCol="1" anchor="t" anchorCtr="0" compatLnSpc="1">
            <a:prstTxWarp prst="textNoShape">
              <a:avLst/>
            </a:prstTxWarp>
          </a:bodyPr>
          <a:lstStyle>
            <a:lvl1pPr algn="r" defTabSz="971550" eaLnBrk="1" hangingPunct="1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16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7192" tIns="48596" rIns="97192" bIns="48596" numCol="1" anchor="b" anchorCtr="0" compatLnSpc="1">
            <a:prstTxWarp prst="textNoShape">
              <a:avLst/>
            </a:prstTxWarp>
          </a:bodyPr>
          <a:lstStyle>
            <a:lvl1pPr defTabSz="971550" eaLnBrk="1" hangingPunct="1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16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7192" tIns="48596" rIns="97192" bIns="48596" numCol="1" anchor="b" anchorCtr="0" compatLnSpc="1">
            <a:prstTxWarp prst="textNoShape">
              <a:avLst/>
            </a:prstTxWarp>
          </a:bodyPr>
          <a:lstStyle>
            <a:lvl1pPr algn="r" defTabSz="971550" eaLnBrk="1" hangingPunct="1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73166FF-463E-4C41-8012-3CC479E5A20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73669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7192" tIns="48596" rIns="97192" bIns="48596" numCol="1" anchor="t" anchorCtr="0" compatLnSpc="1">
            <a:prstTxWarp prst="textNoShape">
              <a:avLst/>
            </a:prstTxWarp>
          </a:bodyPr>
          <a:lstStyle>
            <a:lvl1pPr defTabSz="971550" eaLnBrk="1" hangingPunct="1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7192" tIns="48596" rIns="97192" bIns="48596" numCol="1" anchor="t" anchorCtr="0" compatLnSpc="1">
            <a:prstTxWarp prst="textNoShape">
              <a:avLst/>
            </a:prstTxWarp>
          </a:bodyPr>
          <a:lstStyle>
            <a:lvl1pPr algn="r" defTabSz="971550" eaLnBrk="1" hangingPunct="1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7192" tIns="48596" rIns="97192" bIns="485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45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7192" tIns="48596" rIns="97192" bIns="48596" numCol="1" anchor="b" anchorCtr="0" compatLnSpc="1">
            <a:prstTxWarp prst="textNoShape">
              <a:avLst/>
            </a:prstTxWarp>
          </a:bodyPr>
          <a:lstStyle>
            <a:lvl1pPr defTabSz="971550" eaLnBrk="1" hangingPunct="1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5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7192" tIns="48596" rIns="97192" bIns="48596" numCol="1" anchor="b" anchorCtr="0" compatLnSpc="1">
            <a:prstTxWarp prst="textNoShape">
              <a:avLst/>
            </a:prstTxWarp>
          </a:bodyPr>
          <a:lstStyle>
            <a:lvl1pPr algn="r" defTabSz="971550" eaLnBrk="1" hangingPunct="1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9FBC79A-AD5B-44E3-B6F1-46A4BA29CC8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9148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7F80A59-9D09-4B0F-92A1-0271DCB9E8E5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6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9128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32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916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33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4287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34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8818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35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3613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36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7900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37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0500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38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204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7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2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8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610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9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040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10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851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11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1218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A0ED885-5EE3-40C8-98CB-DDBD6A8F3DF5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12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575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7F80A59-9D09-4B0F-92A1-0271DCB9E8E5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28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0892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15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15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D0FFA0-27DC-4438-AF24-A5D8D70B8021}" type="slidenum">
              <a:rPr kumimoji="0" lang="es-ES" sz="1300" smtClean="0">
                <a:solidFill>
                  <a:schemeClr val="tx2"/>
                </a:solidFill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29</a:t>
            </a:fld>
            <a:endParaRPr kumimoji="0" lang="es-ES" sz="1300" smtClean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932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434130" y="1138425"/>
            <a:ext cx="6108200" cy="15270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8720" y="5261460"/>
            <a:ext cx="6400800" cy="1068935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rgbClr val="FFABC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1A428B-D152-473F-8470-829158931990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579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292">
        <p14:vortex dir="r"/>
      </p:transition>
    </mc:Choice>
    <mc:Fallback xmlns="">
      <p:transition spd="slow" advTm="46292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CB094C-55E7-4D85-B844-040099E5B930}" type="datetimeFigureOut">
              <a:rPr lang="en-US" smtClean="0"/>
              <a:pPr>
                <a:defRPr/>
              </a:pPr>
              <a:t>10/20/2017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E8170D-19D2-404A-A3B3-BE891D6E004E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69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292">
        <p14:vortex dir="r"/>
      </p:transition>
    </mc:Choice>
    <mc:Fallback xmlns="">
      <p:transition spd="slow" advTm="46292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D004E1-CC29-4193-A509-52D12E035B56}" type="datetimeFigureOut">
              <a:rPr lang="en-US" smtClean="0"/>
              <a:pPr>
                <a:defRPr/>
              </a:pPr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B28765-D7D9-467E-9157-483DE29659D9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716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292">
        <p14:vortex dir="r"/>
      </p:transition>
    </mc:Choice>
    <mc:Fallback xmlns="">
      <p:transition spd="slow" advTm="46292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9E99FA-69B3-4C49-AC54-C83DA5C0350F}" type="datetimeFigureOut">
              <a:rPr lang="en-US" smtClean="0"/>
              <a:pPr>
                <a:defRPr/>
              </a:pPr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62CBC1-F289-4EA4-9D7B-AA6ADD286278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619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292">
        <p14:vortex dir="r"/>
      </p:transition>
    </mc:Choice>
    <mc:Fallback xmlns="">
      <p:transition spd="slow" advTm="46292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434130" y="1138425"/>
            <a:ext cx="6108200" cy="15270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8720" y="5261460"/>
            <a:ext cx="6400800" cy="1068935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rgbClr val="FFABC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277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9540" y="1291130"/>
            <a:ext cx="824607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E200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46070" cy="412303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3736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527605"/>
            <a:ext cx="6558080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E200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5" y="1443835"/>
            <a:ext cx="6558080" cy="427574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731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818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284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9540" y="1291130"/>
            <a:ext cx="593902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E2007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2054655"/>
            <a:ext cx="3817625" cy="773424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E2007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818180"/>
            <a:ext cx="3817625" cy="303505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410" y="2054655"/>
            <a:ext cx="3817625" cy="77342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E2007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410" y="2818180"/>
            <a:ext cx="3817625" cy="303505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0922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802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9540" y="1291130"/>
            <a:ext cx="824607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E2007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46070" cy="412303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6F7D22-BB91-4522-9DB0-9D551326A828}" type="datetimeFigureOut">
              <a:rPr lang="en-US" smtClean="0"/>
              <a:pPr>
                <a:defRPr/>
              </a:pPr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2CE842-9A0D-4744-9D6B-3B5794E0FB06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521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292">
        <p14:vortex dir="r"/>
      </p:transition>
    </mc:Choice>
    <mc:Fallback xmlns="">
      <p:transition spd="slow" advTm="46292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6417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7294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1250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2150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602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527605"/>
            <a:ext cx="6558080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E2007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5" y="1443835"/>
            <a:ext cx="6558080" cy="427574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AF5020-0E94-4847-B130-106DE8D04974}" type="datetimeFigureOut">
              <a:rPr lang="en-US" smtClean="0"/>
              <a:pPr>
                <a:defRPr/>
              </a:pPr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4833DE-88B1-4008-AA49-E83D319D3EC7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275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292">
        <p14:vortex dir="r"/>
      </p:transition>
    </mc:Choice>
    <mc:Fallback xmlns="">
      <p:transition spd="slow" advTm="46292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5D270C-E16A-4691-9094-EE8C9B7DEF9F}" type="datetimeFigureOut">
              <a:rPr lang="en-US" smtClean="0"/>
              <a:pPr>
                <a:defRPr/>
              </a:pPr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10A185-C3CD-4BBD-BC6E-430F3ABADD14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7037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292">
        <p14:vortex dir="r"/>
      </p:transition>
    </mc:Choice>
    <mc:Fallback xmlns="">
      <p:transition spd="slow" advTm="46292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7AD6D6-168D-44EA-A69B-BD0B10CCA217}" type="datetimeFigureOut">
              <a:rPr lang="en-US" smtClean="0"/>
              <a:pPr>
                <a:defRPr/>
              </a:pPr>
              <a:t>10/20/2017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F6560A-EAAB-49FF-B2C0-334186618CBD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8765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292">
        <p14:vortex dir="r"/>
      </p:transition>
    </mc:Choice>
    <mc:Fallback xmlns="">
      <p:transition spd="slow" advTm="46292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9540" y="1291130"/>
            <a:ext cx="593902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E2007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2054655"/>
            <a:ext cx="3817625" cy="773424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E2007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818180"/>
            <a:ext cx="3817625" cy="303505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410" y="2054655"/>
            <a:ext cx="3817625" cy="77342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E2007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410" y="2818180"/>
            <a:ext cx="3817625" cy="303505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E79AC-52B3-44EE-BCFC-E42BF2E35767}" type="datetimeFigureOut">
              <a:rPr lang="en-US" smtClean="0"/>
              <a:pPr>
                <a:defRPr/>
              </a:pPr>
              <a:t>10/20/2017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C59C5-8F2B-466C-848A-359D48852A6E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693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292">
        <p14:vortex dir="r"/>
      </p:transition>
    </mc:Choice>
    <mc:Fallback xmlns="">
      <p:transition spd="slow" advTm="46292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AF5020-0E94-4847-B130-106DE8D04974}" type="datetimeFigureOut">
              <a:rPr lang="en-US" smtClean="0"/>
              <a:pPr>
                <a:defRPr/>
              </a:pPr>
              <a:t>10/20/2017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4833DE-88B1-4008-AA49-E83D319D3EC7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68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292">
        <p14:vortex dir="r"/>
      </p:transition>
    </mc:Choice>
    <mc:Fallback xmlns="">
      <p:transition spd="slow" advTm="46292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4771B3-252C-4ED0-845C-9757BD44A28C}" type="datetimeFigureOut">
              <a:rPr lang="en-US" smtClean="0"/>
              <a:pPr>
                <a:defRPr/>
              </a:pPr>
              <a:t>10/20/2017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9F94F3-D7E5-4E68-9A73-9312630E7D6B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062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292">
        <p14:vortex dir="r"/>
      </p:transition>
    </mc:Choice>
    <mc:Fallback xmlns="">
      <p:transition spd="slow" advTm="46292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20AAA0-A10F-4985-A0F9-1386F671F3F1}" type="datetimeFigureOut">
              <a:rPr lang="en-US" smtClean="0"/>
              <a:pPr>
                <a:defRPr/>
              </a:pPr>
              <a:t>10/20/2017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B92514-6606-4A77-8074-29F0CB270210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848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292">
        <p14:vortex dir="r"/>
      </p:transition>
    </mc:Choice>
    <mc:Fallback xmlns="">
      <p:transition spd="slow" advTm="46292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AAF5020-0E94-4847-B130-106DE8D04974}" type="datetimeFigureOut">
              <a:rPr lang="en-US" smtClean="0"/>
              <a:pPr>
                <a:defRPr/>
              </a:pPr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74833DE-88B1-4008-AA49-E83D319D3EC7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  <p:grpSp>
        <p:nvGrpSpPr>
          <p:cNvPr id="7" name="Group 14"/>
          <p:cNvGrpSpPr>
            <a:grpSpLocks/>
          </p:cNvGrpSpPr>
          <p:nvPr userDrawn="1"/>
        </p:nvGrpSpPr>
        <p:grpSpPr bwMode="auto">
          <a:xfrm>
            <a:off x="144463" y="90488"/>
            <a:ext cx="8542337" cy="1052512"/>
            <a:chOff x="80" y="624"/>
            <a:chExt cx="5381" cy="663"/>
          </a:xfrm>
        </p:grpSpPr>
        <p:sp>
          <p:nvSpPr>
            <p:cNvPr id="8" name="Rectangle 2"/>
            <p:cNvSpPr>
              <a:spLocks noChangeArrowheads="1"/>
            </p:cNvSpPr>
            <p:nvPr/>
          </p:nvSpPr>
          <p:spPr bwMode="ltGray">
            <a:xfrm>
              <a:off x="263" y="692"/>
              <a:ext cx="276" cy="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defRPr/>
              </a:pPr>
              <a:endParaRPr kumimoji="1" lang="es-ES" sz="2400" smtClean="0">
                <a:solidFill>
                  <a:schemeClr val="tx1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" name="Rectangle 3"/>
            <p:cNvSpPr>
              <a:spLocks noChangeArrowheads="1"/>
            </p:cNvSpPr>
            <p:nvPr/>
          </p:nvSpPr>
          <p:spPr bwMode="ltGray">
            <a:xfrm>
              <a:off x="504" y="692"/>
              <a:ext cx="207" cy="29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defRPr/>
              </a:pPr>
              <a:endParaRPr kumimoji="1" lang="es-ES" sz="2400" smtClean="0">
                <a:solidFill>
                  <a:schemeClr val="tx1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0" name="Rectangle 4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defRPr/>
              </a:pPr>
              <a:endParaRPr kumimoji="1" lang="es-ES" sz="2400" smtClean="0">
                <a:solidFill>
                  <a:schemeClr val="tx1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/>
          </p:nvSpPr>
          <p:spPr bwMode="ltGray">
            <a:xfrm>
              <a:off x="574" y="958"/>
              <a:ext cx="232" cy="299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defRPr/>
              </a:pPr>
              <a:endParaRPr kumimoji="1" lang="es-ES" sz="2400" smtClean="0">
                <a:solidFill>
                  <a:schemeClr val="tx1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2" name="Rectangle 6"/>
            <p:cNvSpPr>
              <a:spLocks noChangeArrowheads="1"/>
            </p:cNvSpPr>
            <p:nvPr/>
          </p:nvSpPr>
          <p:spPr bwMode="ltGray">
            <a:xfrm>
              <a:off x="80" y="912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defRPr/>
              </a:pPr>
              <a:endParaRPr kumimoji="1" lang="es-ES" sz="2400" smtClean="0">
                <a:solidFill>
                  <a:schemeClr val="tx1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gray">
            <a:xfrm>
              <a:off x="480" y="624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defRPr/>
              </a:pPr>
              <a:endParaRPr kumimoji="1" lang="es-ES" sz="2400" smtClean="0">
                <a:solidFill>
                  <a:schemeClr val="tx1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4" name="Rectangle 8"/>
            <p:cNvSpPr>
              <a:spLocks noChangeArrowheads="1"/>
            </p:cNvSpPr>
            <p:nvPr/>
          </p:nvSpPr>
          <p:spPr bwMode="gray">
            <a:xfrm>
              <a:off x="279" y="1122"/>
              <a:ext cx="5182" cy="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defRPr/>
              </a:pPr>
              <a:endParaRPr kumimoji="1" lang="es-ES" sz="2400" smtClean="0">
                <a:solidFill>
                  <a:schemeClr val="tx1"/>
                </a:solidFill>
                <a:latin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946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07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Tm="46292">
        <p14:vortex dir="r"/>
      </p:transition>
    </mc:Choice>
    <mc:Fallback xmlns="">
      <p:transition spd="slow" advTm="46292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10/20/2017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407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  <p:sldLayoutId id="214748392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slideLayout" Target="../slideLayouts/slideLayout8.xml"/><Relationship Id="rId7" Type="http://schemas.openxmlformats.org/officeDocument/2006/relationships/oleObject" Target="../embeddings/oleObject10.bin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8.xml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16.bin"/><Relationship Id="rId3" Type="http://schemas.openxmlformats.org/officeDocument/2006/relationships/slideLayout" Target="../slideLayouts/slideLayout8.xml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23.wmf"/><Relationship Id="rId2" Type="http://schemas.openxmlformats.org/officeDocument/2006/relationships/tags" Target="../tags/tag14.xml"/><Relationship Id="rId16" Type="http://schemas.openxmlformats.org/officeDocument/2006/relationships/image" Target="../media/image25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17.bin"/><Relationship Id="rId10" Type="http://schemas.openxmlformats.org/officeDocument/2006/relationships/image" Target="../media/image22.wmf"/><Relationship Id="rId4" Type="http://schemas.openxmlformats.org/officeDocument/2006/relationships/image" Target="../media/image19.e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24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7.wmf"/><Relationship Id="rId2" Type="http://schemas.openxmlformats.org/officeDocument/2006/relationships/tags" Target="../tags/tag15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26.wmf"/><Relationship Id="rId4" Type="http://schemas.openxmlformats.org/officeDocument/2006/relationships/oleObject" Target="../embeddings/oleObject18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8.wmf"/><Relationship Id="rId2" Type="http://schemas.openxmlformats.org/officeDocument/2006/relationships/tags" Target="../tags/tag1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0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29.wmf"/><Relationship Id="rId4" Type="http://schemas.openxmlformats.org/officeDocument/2006/relationships/oleObject" Target="../embeddings/oleObject22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1.wmf"/><Relationship Id="rId2" Type="http://schemas.openxmlformats.org/officeDocument/2006/relationships/tags" Target="../tags/tag19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30.wmf"/><Relationship Id="rId4" Type="http://schemas.openxmlformats.org/officeDocument/2006/relationships/oleObject" Target="../embeddings/oleObject24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26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4.wmf"/><Relationship Id="rId2" Type="http://schemas.openxmlformats.org/officeDocument/2006/relationships/tags" Target="../tags/tag2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33.wmf"/><Relationship Id="rId4" Type="http://schemas.openxmlformats.org/officeDocument/2006/relationships/oleObject" Target="../embeddings/oleObject27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3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31.bin"/><Relationship Id="rId5" Type="http://schemas.openxmlformats.org/officeDocument/2006/relationships/image" Target="../media/image36.wmf"/><Relationship Id="rId4" Type="http://schemas.openxmlformats.org/officeDocument/2006/relationships/oleObject" Target="../embeddings/oleObject30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38.wmf"/><Relationship Id="rId4" Type="http://schemas.openxmlformats.org/officeDocument/2006/relationships/oleObject" Target="../embeddings/oleObject32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39.wmf"/><Relationship Id="rId4" Type="http://schemas.openxmlformats.org/officeDocument/2006/relationships/oleObject" Target="../embeddings/oleObject33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40.wmf"/><Relationship Id="rId4" Type="http://schemas.openxmlformats.org/officeDocument/2006/relationships/oleObject" Target="../embeddings/oleObject34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41.wmf"/><Relationship Id="rId4" Type="http://schemas.openxmlformats.org/officeDocument/2006/relationships/oleObject" Target="../embeddings/oleObject35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41.wmf"/><Relationship Id="rId4" Type="http://schemas.openxmlformats.org/officeDocument/2006/relationships/oleObject" Target="../embeddings/oleObject36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42.wmf"/><Relationship Id="rId4" Type="http://schemas.openxmlformats.org/officeDocument/2006/relationships/oleObject" Target="../embeddings/oleObject37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43.wmf"/><Relationship Id="rId4" Type="http://schemas.openxmlformats.org/officeDocument/2006/relationships/oleObject" Target="../embeddings/oleObject38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44.wmf"/><Relationship Id="rId4" Type="http://schemas.openxmlformats.org/officeDocument/2006/relationships/oleObject" Target="../embeddings/oleObject39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slideLayout" Target="../slideLayouts/slideLayout8.xml"/><Relationship Id="rId7" Type="http://schemas.openxmlformats.org/officeDocument/2006/relationships/oleObject" Target="../embeddings/oleObject3.bin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slideLayout" Target="../slideLayouts/slideLayout8.xml"/><Relationship Id="rId7" Type="http://schemas.openxmlformats.org/officeDocument/2006/relationships/oleObject" Target="../embeddings/oleObject5.bin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slideLayout" Target="../slideLayouts/slideLayout8.xml"/><Relationship Id="rId7" Type="http://schemas.openxmlformats.org/officeDocument/2006/relationships/oleObject" Target="../embeddings/oleObject7.bin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1.wmf"/><Relationship Id="rId4" Type="http://schemas.openxmlformats.org/officeDocument/2006/relationships/notesSlide" Target="../notesSlides/notesSlide4.xml"/><Relationship Id="rId9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815045" y="2049616"/>
            <a:ext cx="3684238" cy="581061"/>
          </a:xfrm>
          <a:solidFill>
            <a:srgbClr val="00B050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68580" tIns="34290" rIns="68580" bIns="34290" rtlCol="0" anchor="ctr">
            <a:noAutofit/>
          </a:bodyPr>
          <a:lstStyle/>
          <a:p>
            <a:pPr>
              <a:buFont typeface="Arial" panose="020B0604020202020204" pitchFamily="34" charset="0"/>
            </a:pPr>
            <a:r>
              <a:rPr lang="es-MX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Reacciones Químicas</a:t>
            </a:r>
            <a:endParaRPr lang="es-MX" sz="2400" b="1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2859480" y="3429000"/>
            <a:ext cx="5639803" cy="2267566"/>
          </a:xfrm>
          <a:solidFill>
            <a:srgbClr val="00B050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68580" tIns="34290" rIns="68580" bIns="34290" rtlCol="0" anchor="b">
            <a:noAutofit/>
          </a:bodyPr>
          <a:lstStyle/>
          <a:p>
            <a:pPr algn="r">
              <a:spcBef>
                <a:spcPct val="0"/>
              </a:spcBef>
            </a:pPr>
            <a:r>
              <a:rPr lang="es-MX" sz="1950" b="1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Universidad Autónoma del Estado de México</a:t>
            </a:r>
          </a:p>
          <a:p>
            <a:pPr algn="r">
              <a:spcBef>
                <a:spcPct val="0"/>
              </a:spcBef>
            </a:pPr>
            <a:r>
              <a:rPr lang="es-MX" sz="1950" b="1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Dirección del Nivel Medio Superior</a:t>
            </a:r>
          </a:p>
          <a:p>
            <a:pPr algn="r">
              <a:spcBef>
                <a:spcPct val="0"/>
              </a:spcBef>
            </a:pPr>
            <a:r>
              <a:rPr lang="es-MX" sz="1950" b="1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Plantel “Dr. Pablo González Casanova”</a:t>
            </a:r>
          </a:p>
          <a:p>
            <a:pPr algn="r">
              <a:spcBef>
                <a:spcPct val="0"/>
              </a:spcBef>
            </a:pPr>
            <a:r>
              <a:rPr lang="es-MX" sz="1950" b="1" dirty="0" smtClean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Tercer </a:t>
            </a:r>
            <a:r>
              <a:rPr lang="es-MX" sz="1950" b="1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Semestre</a:t>
            </a:r>
          </a:p>
          <a:p>
            <a:pPr algn="r">
              <a:spcBef>
                <a:spcPct val="0"/>
              </a:spcBef>
            </a:pPr>
            <a:r>
              <a:rPr lang="es-MX" sz="1950" b="1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Química </a:t>
            </a:r>
            <a:r>
              <a:rPr lang="es-MX" sz="1950" b="1" dirty="0" smtClean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I</a:t>
            </a:r>
            <a:endParaRPr lang="es-MX" sz="1950" b="1" dirty="0">
              <a:solidFill>
                <a:schemeClr val="tx1"/>
              </a:solidFill>
              <a:latin typeface="Arial Rounded MT Bold" panose="020F0704030504030204" pitchFamily="34" charset="0"/>
              <a:ea typeface="+mj-ea"/>
              <a:cs typeface="+mj-cs"/>
            </a:endParaRPr>
          </a:p>
          <a:p>
            <a:pPr algn="r">
              <a:spcBef>
                <a:spcPct val="0"/>
              </a:spcBef>
            </a:pPr>
            <a:r>
              <a:rPr lang="es-MX" sz="1950" b="1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Módulo </a:t>
            </a:r>
            <a:r>
              <a:rPr lang="es-MX" sz="1950" b="1" dirty="0" smtClean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III</a:t>
            </a:r>
            <a:endParaRPr lang="es-MX" sz="1950" b="1" dirty="0">
              <a:solidFill>
                <a:schemeClr val="tx1"/>
              </a:solidFill>
              <a:latin typeface="Arial Rounded MT Bold" panose="020F0704030504030204" pitchFamily="34" charset="0"/>
              <a:ea typeface="+mj-ea"/>
              <a:cs typeface="+mj-cs"/>
            </a:endParaRPr>
          </a:p>
          <a:p>
            <a:pPr algn="r">
              <a:spcBef>
                <a:spcPct val="0"/>
              </a:spcBef>
            </a:pPr>
            <a:r>
              <a:rPr lang="es-MX" sz="1950" b="1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2017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544669" y="1041940"/>
            <a:ext cx="1956610" cy="390507"/>
          </a:xfrm>
          <a:prstGeom prst="rect">
            <a:avLst/>
          </a:prstGeom>
          <a:solidFill>
            <a:srgbClr val="00B050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68580" tIns="34290" rIns="68580" bIns="34290" rtlCol="0" anchor="b">
            <a:noAutofit/>
          </a:bodyPr>
          <a:lstStyle>
            <a:lvl1pPr indent="0" algn="r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2400" b="1">
                <a:latin typeface="Arial Rounded MT Bold" panose="020F0704030504030204" pitchFamily="34" charset="0"/>
                <a:ea typeface="+mj-ea"/>
                <a:cs typeface="+mj-cs"/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algn="ctr"/>
            <a:r>
              <a:rPr lang="es-MX" dirty="0">
                <a:solidFill>
                  <a:schemeClr val="tx1"/>
                </a:solidFill>
              </a:rPr>
              <a:t>Química </a:t>
            </a:r>
            <a:r>
              <a:rPr lang="es-MX" dirty="0" smtClean="0">
                <a:solidFill>
                  <a:schemeClr val="tx1"/>
                </a:solidFill>
              </a:rPr>
              <a:t>I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10" name="0 Imag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398" y="1041940"/>
            <a:ext cx="2015352" cy="2015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n 10" descr="C:\Users\Alumno\Desktop\logo admin16-20 (2)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49" y="3343760"/>
            <a:ext cx="2015352" cy="22675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204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3347864" y="1353182"/>
            <a:ext cx="5184848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i="1" dirty="0" smtClean="0">
                <a:cs typeface="Arial" panose="020B0604020202020204" pitchFamily="34" charset="0"/>
              </a:rPr>
              <a:t>Las ecuaciones químicas</a:t>
            </a:r>
            <a:endParaRPr lang="es-ES" sz="2800" b="1" i="1" dirty="0"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4" name="Grupo 3"/>
          <p:cNvGrpSpPr/>
          <p:nvPr/>
        </p:nvGrpSpPr>
        <p:grpSpPr>
          <a:xfrm>
            <a:off x="2195736" y="2348880"/>
            <a:ext cx="6612942" cy="1933047"/>
            <a:chOff x="539824" y="1664372"/>
            <a:chExt cx="3168080" cy="1116556"/>
          </a:xfrm>
        </p:grpSpPr>
        <p:sp>
          <p:nvSpPr>
            <p:cNvPr id="14" name="Rectangle 2"/>
            <p:cNvSpPr>
              <a:spLocks noChangeArrowheads="1"/>
            </p:cNvSpPr>
            <p:nvPr/>
          </p:nvSpPr>
          <p:spPr bwMode="auto">
            <a:xfrm>
              <a:off x="539824" y="1664372"/>
              <a:ext cx="3168080" cy="1116556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3" name="Objeto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29557279"/>
                </p:ext>
              </p:extLst>
            </p:nvPr>
          </p:nvGraphicFramePr>
          <p:xfrm>
            <a:off x="833245" y="1722185"/>
            <a:ext cx="2604808" cy="10004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72" name="Ecuación" r:id="rId5" imgW="1879560" imgH="507960" progId="Equation.3">
                    <p:embed/>
                  </p:oleObj>
                </mc:Choice>
                <mc:Fallback>
                  <p:oleObj name="Ecuación" r:id="rId5" imgW="1879560" imgH="507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3245" y="1722185"/>
                          <a:ext cx="2604808" cy="100040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7" name="Grupo 16"/>
          <p:cNvGrpSpPr/>
          <p:nvPr/>
        </p:nvGrpSpPr>
        <p:grpSpPr>
          <a:xfrm>
            <a:off x="467544" y="4660552"/>
            <a:ext cx="6612942" cy="1733551"/>
            <a:chOff x="539824" y="1639471"/>
            <a:chExt cx="3168080" cy="1001324"/>
          </a:xfrm>
        </p:grpSpPr>
        <p:sp>
          <p:nvSpPr>
            <p:cNvPr id="18" name="Rectangle 2"/>
            <p:cNvSpPr>
              <a:spLocks noChangeArrowheads="1"/>
            </p:cNvSpPr>
            <p:nvPr/>
          </p:nvSpPr>
          <p:spPr bwMode="auto">
            <a:xfrm>
              <a:off x="539824" y="1664373"/>
              <a:ext cx="3168080" cy="915043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r>
                <a:rPr lang="es-MX" sz="2400" b="1" i="1" dirty="0" smtClean="0">
                  <a:solidFill>
                    <a:srgbClr val="002060"/>
                  </a:solidFill>
                  <a:latin typeface="+mn-lt"/>
                </a:rPr>
                <a:t>Sobre la flecha o debajo </a:t>
              </a: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r>
                <a:rPr lang="es-MX" sz="2400" b="1" i="1" dirty="0" smtClean="0">
                  <a:solidFill>
                    <a:srgbClr val="002060"/>
                  </a:solidFill>
                  <a:latin typeface="+mn-lt"/>
                </a:rPr>
                <a:t>de ella se anotan las </a:t>
              </a: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r>
                <a:rPr lang="es-MX" sz="2400" b="1" i="1" dirty="0" smtClean="0">
                  <a:solidFill>
                    <a:srgbClr val="002060"/>
                  </a:solidFill>
                  <a:latin typeface="+mn-lt"/>
                </a:rPr>
                <a:t>condiciones de reacción</a:t>
              </a: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19" name="Objeto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00170713"/>
                </p:ext>
              </p:extLst>
            </p:nvPr>
          </p:nvGraphicFramePr>
          <p:xfrm>
            <a:off x="2415859" y="1639471"/>
            <a:ext cx="1179579" cy="1001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73" name="Ecuación" r:id="rId7" imgW="850680" imgH="507960" progId="Equation.3">
                    <p:embed/>
                  </p:oleObj>
                </mc:Choice>
                <mc:Fallback>
                  <p:oleObj name="Ecuación" r:id="rId7" imgW="850680" imgH="507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15859" y="1639471"/>
                          <a:ext cx="1179579" cy="1001324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custDataLst>
      <p:tags r:id="rId2"/>
    </p:custDataLst>
    <p:extLst>
      <p:ext uri="{BB962C8B-B14F-4D97-AF65-F5344CB8AC3E}">
        <p14:creationId xmlns:p14="http://schemas.microsoft.com/office/powerpoint/2010/main" val="425026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4637">
        <p14:prism/>
      </p:transition>
    </mc:Choice>
    <mc:Fallback xmlns="">
      <p:transition spd="slow" advTm="1463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3410269" y="998622"/>
            <a:ext cx="5184848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i="1" dirty="0" smtClean="0">
                <a:cs typeface="Arial" panose="020B0604020202020204" pitchFamily="34" charset="0"/>
              </a:rPr>
              <a:t>Las ecuaciones químicas</a:t>
            </a:r>
            <a:endParaRPr lang="es-ES" sz="2800" b="1" i="1" dirty="0"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4" name="Grupo 3"/>
          <p:cNvGrpSpPr/>
          <p:nvPr/>
        </p:nvGrpSpPr>
        <p:grpSpPr>
          <a:xfrm>
            <a:off x="347506" y="1850851"/>
            <a:ext cx="6612942" cy="1439564"/>
            <a:chOff x="539824" y="1664372"/>
            <a:chExt cx="3168080" cy="1116556"/>
          </a:xfrm>
        </p:grpSpPr>
        <p:sp>
          <p:nvSpPr>
            <p:cNvPr id="14" name="Rectangle 2"/>
            <p:cNvSpPr>
              <a:spLocks noChangeArrowheads="1"/>
            </p:cNvSpPr>
            <p:nvPr/>
          </p:nvSpPr>
          <p:spPr bwMode="auto">
            <a:xfrm>
              <a:off x="539824" y="1664372"/>
              <a:ext cx="3168080" cy="1116556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3" name="Objeto 2"/>
            <p:cNvGraphicFramePr>
              <a:graphicFrameLocks noChangeAspect="1"/>
            </p:cNvGraphicFramePr>
            <p:nvPr/>
          </p:nvGraphicFramePr>
          <p:xfrm>
            <a:off x="539825" y="1994569"/>
            <a:ext cx="3107230" cy="4504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40" name="Ecuación" r:id="rId5" imgW="2450880" imgH="228600" progId="Equation.3">
                    <p:embed/>
                  </p:oleObj>
                </mc:Choice>
                <mc:Fallback>
                  <p:oleObj name="Ecuación" r:id="rId5" imgW="24508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9825" y="1994569"/>
                          <a:ext cx="3107230" cy="45045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49137" y="3793321"/>
            <a:ext cx="3095641" cy="497280"/>
          </a:xfrm>
          <a:prstGeom prst="rect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buNone/>
            </a:pPr>
            <a:r>
              <a:rPr lang="es-MX" sz="2400" b="1" i="1" dirty="0" smtClean="0">
                <a:solidFill>
                  <a:srgbClr val="002060"/>
                </a:solidFill>
                <a:latin typeface="+mn-lt"/>
              </a:rPr>
              <a:t>∆ Calentamiento 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4733763" y="3546439"/>
            <a:ext cx="4032448" cy="1827584"/>
          </a:xfrm>
          <a:prstGeom prst="rect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buNone/>
            </a:pPr>
            <a:r>
              <a:rPr lang="es-MX" sz="2400" b="1" i="1" dirty="0" smtClean="0">
                <a:solidFill>
                  <a:srgbClr val="002060"/>
                </a:solidFill>
                <a:latin typeface="+mn-lt"/>
              </a:rPr>
              <a:t>∆H = Entalpía de reacción</a:t>
            </a:r>
          </a:p>
          <a:p>
            <a:pPr>
              <a:lnSpc>
                <a:spcPct val="115000"/>
              </a:lnSpc>
              <a:spcBef>
                <a:spcPct val="0"/>
              </a:spcBef>
              <a:buNone/>
            </a:pPr>
            <a:r>
              <a:rPr lang="es-MX" sz="2400" b="1" i="1" dirty="0" smtClean="0">
                <a:solidFill>
                  <a:srgbClr val="002060"/>
                </a:solidFill>
                <a:latin typeface="+mn-lt"/>
              </a:rPr>
              <a:t>(energía calorífica asociada a la reacción química)           </a:t>
            </a: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323528" y="5630047"/>
            <a:ext cx="8820471" cy="891807"/>
          </a:xfrm>
          <a:prstGeom prst="rect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buNone/>
            </a:pPr>
            <a:r>
              <a:rPr lang="es-MX" sz="2400" b="1" i="1" dirty="0" smtClean="0">
                <a:solidFill>
                  <a:srgbClr val="002060"/>
                </a:solidFill>
                <a:latin typeface="+mn-lt"/>
              </a:rPr>
              <a:t>∆H &gt; 0, es una reacción endotérmica (absorbe energía)</a:t>
            </a:r>
          </a:p>
          <a:p>
            <a:pPr>
              <a:lnSpc>
                <a:spcPct val="115000"/>
              </a:lnSpc>
              <a:spcBef>
                <a:spcPct val="0"/>
              </a:spcBef>
              <a:buNone/>
            </a:pPr>
            <a:r>
              <a:rPr lang="es-MX" sz="2400" b="1" i="1" dirty="0" smtClean="0">
                <a:solidFill>
                  <a:srgbClr val="002060"/>
                </a:solidFill>
                <a:latin typeface="+mn-lt"/>
              </a:rPr>
              <a:t>∆H &lt; 0, es una reacción exotérmica (libera energía)</a:t>
            </a:r>
          </a:p>
          <a:p>
            <a:pPr marL="342900" indent="-342900">
              <a:lnSpc>
                <a:spcPct val="115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es-MX" sz="2400" b="1" i="1" dirty="0" smtClean="0">
              <a:solidFill>
                <a:srgbClr val="002060"/>
              </a:solidFill>
              <a:latin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712970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478">
        <p14:prism/>
      </p:transition>
    </mc:Choice>
    <mc:Fallback xmlns="">
      <p:transition spd="slow" advTm="2047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419872" y="815443"/>
            <a:ext cx="5184848" cy="954107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i="1" dirty="0" smtClean="0">
                <a:cs typeface="Arial" panose="020B0604020202020204" pitchFamily="34" charset="0"/>
              </a:rPr>
              <a:t>Clasificación de Reacciones químicas</a:t>
            </a:r>
            <a:endParaRPr lang="es-ES" sz="2800" b="1" i="1" dirty="0">
              <a:cs typeface="Arial" panose="020B0604020202020204" pitchFamily="34" charset="0"/>
            </a:endParaRPr>
          </a:p>
        </p:txBody>
      </p:sp>
      <p:grpSp>
        <p:nvGrpSpPr>
          <p:cNvPr id="18" name="Grupo 17"/>
          <p:cNvGrpSpPr/>
          <p:nvPr/>
        </p:nvGrpSpPr>
        <p:grpSpPr>
          <a:xfrm>
            <a:off x="-25189" y="1988840"/>
            <a:ext cx="9259210" cy="4617320"/>
            <a:chOff x="107505" y="1393109"/>
            <a:chExt cx="9259210" cy="4617320"/>
          </a:xfrm>
        </p:grpSpPr>
        <p:sp>
          <p:nvSpPr>
            <p:cNvPr id="16" name="Rectangle 2"/>
            <p:cNvSpPr>
              <a:spLocks noChangeArrowheads="1"/>
            </p:cNvSpPr>
            <p:nvPr/>
          </p:nvSpPr>
          <p:spPr bwMode="auto">
            <a:xfrm>
              <a:off x="416630" y="1393109"/>
              <a:ext cx="8640960" cy="4617320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pic>
          <p:nvPicPr>
            <p:cNvPr id="13" name="Imagen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7505" y="1844823"/>
              <a:ext cx="9259210" cy="371389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2566">
        <p14:prism/>
      </p:transition>
    </mc:Choice>
    <mc:Fallback xmlns="">
      <p:transition spd="slow" advTm="1256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3131840" y="101208"/>
            <a:ext cx="2520280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dirty="0" smtClean="0">
                <a:cs typeface="Arial" panose="020B0604020202020204" pitchFamily="34" charset="0"/>
              </a:rPr>
              <a:t>Ejemplo</a:t>
            </a:r>
            <a:endParaRPr lang="es-ES" sz="2800" b="1" dirty="0">
              <a:cs typeface="Arial" panose="020B0604020202020204" pitchFamily="34" charset="0"/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562683" y="764704"/>
            <a:ext cx="8225204" cy="3672408"/>
            <a:chOff x="500127" y="1764008"/>
            <a:chExt cx="8225204" cy="3897240"/>
          </a:xfrm>
        </p:grpSpPr>
        <p:sp>
          <p:nvSpPr>
            <p:cNvPr id="37" name="Rectangle 2"/>
            <p:cNvSpPr>
              <a:spLocks noChangeArrowheads="1"/>
            </p:cNvSpPr>
            <p:nvPr/>
          </p:nvSpPr>
          <p:spPr bwMode="auto">
            <a:xfrm>
              <a:off x="500127" y="1764008"/>
              <a:ext cx="8176329" cy="3897240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2141" y="2222516"/>
              <a:ext cx="8163190" cy="3355613"/>
            </a:xfrm>
            <a:prstGeom prst="rect">
              <a:avLst/>
            </a:prstGeom>
          </p:spPr>
        </p:pic>
      </p:grp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62683" y="4577388"/>
            <a:ext cx="8176329" cy="2031325"/>
          </a:xfrm>
          <a:prstGeom prst="rect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1" dirty="0" smtClean="0">
                <a:cs typeface="Arial" panose="020B0604020202020204" pitchFamily="34" charset="0"/>
              </a:rPr>
              <a:t>En esta tabla se describen algunas reacciones de desplazamiento, las cuales pueden ocurrir cuando un metal activo desplaza de su compuesto de un metal menos activo o al hidrógeno, para lo cual es necesario tomar en cuenta la serie de actividad de los metales.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1" dirty="0" smtClean="0">
                <a:cs typeface="Arial" panose="020B0604020202020204" pitchFamily="34" charset="0"/>
              </a:rPr>
              <a:t>Del mismo modo un no metal activo puede desplazar se un compuesto a un no metal menos activo, predominantemente esto ocurre en el caso de los halógenos.</a:t>
            </a:r>
            <a:endParaRPr lang="es-ES" sz="1800" b="1" dirty="0"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048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4186">
        <p14:prism/>
      </p:transition>
    </mc:Choice>
    <mc:Fallback xmlns="">
      <p:transition spd="slow" advTm="141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2411760" y="1171710"/>
            <a:ext cx="4536230" cy="5538391"/>
            <a:chOff x="2195735" y="1085473"/>
            <a:chExt cx="4536230" cy="5538391"/>
          </a:xfrm>
        </p:grpSpPr>
        <p:sp>
          <p:nvSpPr>
            <p:cNvPr id="37" name="Rectangle 2"/>
            <p:cNvSpPr>
              <a:spLocks noChangeArrowheads="1"/>
            </p:cNvSpPr>
            <p:nvPr/>
          </p:nvSpPr>
          <p:spPr bwMode="auto">
            <a:xfrm rot="16200000">
              <a:off x="1694654" y="1586554"/>
              <a:ext cx="5538391" cy="4536230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pic>
          <p:nvPicPr>
            <p:cNvPr id="21510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3124" y="1563112"/>
              <a:ext cx="3981450" cy="4583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619672" y="189778"/>
            <a:ext cx="5796505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i="1" dirty="0" smtClean="0">
                <a:cs typeface="Arial" panose="020B0604020202020204" pitchFamily="34" charset="0"/>
              </a:rPr>
              <a:t>Serie de actividad de los metales</a:t>
            </a:r>
            <a:endParaRPr lang="es-ES" sz="2800" b="1" i="1" dirty="0"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53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8844">
        <p14:prism/>
      </p:transition>
    </mc:Choice>
    <mc:Fallback xmlns="">
      <p:transition spd="slow" advTm="884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2"/>
          <p:cNvSpPr>
            <a:spLocks noChangeArrowheads="1"/>
          </p:cNvSpPr>
          <p:nvPr/>
        </p:nvSpPr>
        <p:spPr bwMode="auto">
          <a:xfrm rot="16200000">
            <a:off x="2101276" y="1651250"/>
            <a:ext cx="5157193" cy="4536230"/>
          </a:xfrm>
          <a:prstGeom prst="rect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vert"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s-MX" sz="2400" b="1" dirty="0" smtClean="0">
                <a:latin typeface="+mn-lt"/>
              </a:rPr>
              <a:t>Un halógeno más activo puede desplazar a un halógeno menos activo de un compuesto.</a:t>
            </a:r>
          </a:p>
          <a:p>
            <a:pPr algn="ctr"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es-MX" sz="2400" b="1" dirty="0">
              <a:latin typeface="+mn-lt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es-MX" sz="2400" b="1" dirty="0" smtClean="0">
              <a:latin typeface="+mn-lt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es-MX" sz="2400" b="1" dirty="0">
              <a:latin typeface="+mn-lt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es-MX" sz="2400" b="1" dirty="0" smtClean="0">
              <a:latin typeface="+mn-lt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es-MX" sz="2400" b="1" dirty="0">
              <a:latin typeface="+mn-lt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s-MX" sz="2400" b="1" dirty="0" smtClean="0">
                <a:latin typeface="+mn-lt"/>
              </a:rPr>
              <a:t>Por lo tanto el F puede desplazar a los demás halógenos de sus compuestos, mientras que el I, no puede desplazar a ninguno.</a:t>
            </a:r>
          </a:p>
          <a:p>
            <a:pPr algn="ctr"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es-MX" sz="2400" b="1" i="1" dirty="0" smtClean="0">
              <a:latin typeface="+mn-lt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es-MX" sz="2400" b="1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529593" y="332656"/>
            <a:ext cx="6300561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dirty="0" smtClean="0">
                <a:cs typeface="Arial" panose="020B0604020202020204" pitchFamily="34" charset="0"/>
              </a:rPr>
              <a:t>Serie de actividad de los halógenos</a:t>
            </a:r>
            <a:endParaRPr lang="es-ES" sz="2800" b="1" dirty="0">
              <a:cs typeface="Arial" panose="020B0604020202020204" pitchFamily="34" charset="0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155193"/>
              </p:ext>
            </p:extLst>
          </p:nvPr>
        </p:nvGraphicFramePr>
        <p:xfrm>
          <a:off x="3779912" y="2996952"/>
          <a:ext cx="1991914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5957"/>
                <a:gridCol w="995957"/>
              </a:tblGrid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Reactividad</a:t>
                      </a:r>
                    </a:p>
                    <a:p>
                      <a:pPr algn="ctr"/>
                      <a:r>
                        <a:rPr lang="es-MX" dirty="0" smtClean="0"/>
                        <a:t>→</a:t>
                      </a:r>
                      <a:endParaRPr lang="es-MX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Cl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Br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797310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8844">
        <p14:prism/>
      </p:transition>
    </mc:Choice>
    <mc:Fallback xmlns="">
      <p:transition spd="slow" advTm="884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3707904" y="208616"/>
            <a:ext cx="2016224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i="1" dirty="0" smtClean="0">
                <a:cs typeface="Arial" panose="020B0604020202020204" pitchFamily="34" charset="0"/>
              </a:rPr>
              <a:t>Ejercicio</a:t>
            </a:r>
            <a:endParaRPr lang="es-ES" sz="2800" b="1" i="1" dirty="0">
              <a:cs typeface="Arial" panose="020B0604020202020204" pitchFamily="34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251520" y="2276872"/>
            <a:ext cx="9073007" cy="4176464"/>
            <a:chOff x="251520" y="2276872"/>
            <a:chExt cx="9073007" cy="3897240"/>
          </a:xfrm>
        </p:grpSpPr>
        <p:sp>
          <p:nvSpPr>
            <p:cNvPr id="37" name="Rectangle 2"/>
            <p:cNvSpPr>
              <a:spLocks noChangeArrowheads="1"/>
            </p:cNvSpPr>
            <p:nvPr/>
          </p:nvSpPr>
          <p:spPr bwMode="auto">
            <a:xfrm>
              <a:off x="716150" y="2276872"/>
              <a:ext cx="8176329" cy="3897240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pic>
          <p:nvPicPr>
            <p:cNvPr id="35" name="Imagen 3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1520" y="2857340"/>
              <a:ext cx="9073007" cy="2736304"/>
            </a:xfrm>
            <a:prstGeom prst="rect">
              <a:avLst/>
            </a:prstGeom>
          </p:spPr>
        </p:pic>
        <p:cxnSp>
          <p:nvCxnSpPr>
            <p:cNvPr id="40" name="Conector recto 39"/>
            <p:cNvCxnSpPr/>
            <p:nvPr/>
          </p:nvCxnSpPr>
          <p:spPr bwMode="auto">
            <a:xfrm>
              <a:off x="899592" y="3865452"/>
              <a:ext cx="777686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" name="CuadroTexto 6"/>
          <p:cNvSpPr txBox="1"/>
          <p:nvPr/>
        </p:nvSpPr>
        <p:spPr>
          <a:xfrm>
            <a:off x="5148064" y="3243527"/>
            <a:ext cx="302433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400" dirty="0" smtClean="0"/>
              <a:t>Desplazamiento sencillo (de metal)</a:t>
            </a:r>
            <a:endParaRPr lang="es-MX" sz="1400" dirty="0"/>
          </a:p>
        </p:txBody>
      </p:sp>
      <p:sp>
        <p:nvSpPr>
          <p:cNvPr id="8" name="CuadroTexto 7"/>
          <p:cNvSpPr txBox="1"/>
          <p:nvPr/>
        </p:nvSpPr>
        <p:spPr>
          <a:xfrm>
            <a:off x="5148064" y="3671491"/>
            <a:ext cx="3024336" cy="2923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300" dirty="0"/>
              <a:t>Desplazamiento </a:t>
            </a:r>
            <a:r>
              <a:rPr lang="es-MX" sz="1300" dirty="0" smtClean="0"/>
              <a:t>doble (Neutralización)</a:t>
            </a:r>
            <a:endParaRPr lang="es-MX" sz="1300" dirty="0"/>
          </a:p>
        </p:txBody>
      </p:sp>
      <p:sp>
        <p:nvSpPr>
          <p:cNvPr id="9" name="CuadroTexto 8"/>
          <p:cNvSpPr txBox="1"/>
          <p:nvPr/>
        </p:nvSpPr>
        <p:spPr>
          <a:xfrm>
            <a:off x="5133176" y="4048357"/>
            <a:ext cx="302433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400" dirty="0" smtClean="0"/>
              <a:t>Descomposición</a:t>
            </a:r>
            <a:endParaRPr lang="es-MX" sz="14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5133176" y="4425222"/>
            <a:ext cx="302433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400" dirty="0" smtClean="0"/>
              <a:t>Síntesis o composición</a:t>
            </a:r>
            <a:endParaRPr lang="es-MX" sz="1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5133176" y="4815977"/>
            <a:ext cx="302433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400" dirty="0" smtClean="0"/>
              <a:t>Desplazamiento doble</a:t>
            </a:r>
            <a:endParaRPr lang="es-MX" sz="14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5145732" y="5201167"/>
            <a:ext cx="302433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1400" dirty="0" smtClean="0"/>
              <a:t>Desplazamiento sencillo (de no metal)</a:t>
            </a:r>
            <a:endParaRPr lang="es-MX" sz="1400" dirty="0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699858" y="976593"/>
            <a:ext cx="8176329" cy="954107"/>
          </a:xfrm>
          <a:prstGeom prst="rect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dirty="0" smtClean="0">
                <a:cs typeface="Arial" panose="020B0604020202020204" pitchFamily="34" charset="0"/>
              </a:rPr>
              <a:t>Determina el tipo de reacción representada en cada ecuación química</a:t>
            </a:r>
            <a:endParaRPr lang="es-ES" sz="2800" b="1" dirty="0"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258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1930">
        <p14:prism/>
      </p:transition>
    </mc:Choice>
    <mc:Fallback xmlns="">
      <p:transition spd="slow" advTm="1193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3347864" y="332656"/>
            <a:ext cx="2376264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i="1" dirty="0" smtClean="0">
                <a:cs typeface="Arial" panose="020B0604020202020204" pitchFamily="34" charset="0"/>
              </a:rPr>
              <a:t>Ejercicio</a:t>
            </a:r>
            <a:endParaRPr lang="es-ES" sz="2800" b="1" i="1" dirty="0">
              <a:cs typeface="Arial" panose="020B0604020202020204" pitchFamily="34" charset="0"/>
            </a:endParaRPr>
          </a:p>
        </p:txBody>
      </p:sp>
      <p:grpSp>
        <p:nvGrpSpPr>
          <p:cNvPr id="15" name="Grupo 14"/>
          <p:cNvGrpSpPr/>
          <p:nvPr/>
        </p:nvGrpSpPr>
        <p:grpSpPr>
          <a:xfrm>
            <a:off x="323528" y="2420888"/>
            <a:ext cx="9045888" cy="3897240"/>
            <a:chOff x="179512" y="1772816"/>
            <a:chExt cx="9045888" cy="3897240"/>
          </a:xfrm>
        </p:grpSpPr>
        <p:sp>
          <p:nvSpPr>
            <p:cNvPr id="37" name="Rectangle 2"/>
            <p:cNvSpPr>
              <a:spLocks noChangeArrowheads="1"/>
            </p:cNvSpPr>
            <p:nvPr/>
          </p:nvSpPr>
          <p:spPr bwMode="auto">
            <a:xfrm>
              <a:off x="535188" y="1772816"/>
              <a:ext cx="8176329" cy="3897240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9512" y="2564904"/>
              <a:ext cx="9045888" cy="2625338"/>
            </a:xfrm>
            <a:prstGeom prst="rect">
              <a:avLst/>
            </a:prstGeom>
          </p:spPr>
        </p:pic>
      </p:grp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65729" y="1264345"/>
            <a:ext cx="8176329" cy="954107"/>
          </a:xfrm>
          <a:prstGeom prst="rect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dirty="0" smtClean="0">
                <a:cs typeface="Arial" panose="020B0604020202020204" pitchFamily="34" charset="0"/>
              </a:rPr>
              <a:t>Completa las siguientes reacciones e indica el tipo al que corresponde.</a:t>
            </a:r>
            <a:endParaRPr lang="es-ES" sz="2800" b="1" dirty="0"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6259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9030">
        <p14:prism/>
      </p:transition>
    </mc:Choice>
    <mc:Fallback xmlns="">
      <p:transition spd="slow" advTm="903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3150345" y="185339"/>
            <a:ext cx="2682552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i="1" dirty="0" smtClean="0">
                <a:cs typeface="Arial" panose="020B0604020202020204" pitchFamily="34" charset="0"/>
              </a:rPr>
              <a:t>Ejercicio</a:t>
            </a:r>
            <a:endParaRPr lang="es-ES" sz="2800" b="1" i="1" dirty="0">
              <a:cs typeface="Arial" panose="020B0604020202020204" pitchFamily="34" charset="0"/>
            </a:endParaRPr>
          </a:p>
        </p:txBody>
      </p:sp>
      <p:grpSp>
        <p:nvGrpSpPr>
          <p:cNvPr id="15" name="Grupo 14"/>
          <p:cNvGrpSpPr/>
          <p:nvPr/>
        </p:nvGrpSpPr>
        <p:grpSpPr>
          <a:xfrm>
            <a:off x="-152387" y="2229135"/>
            <a:ext cx="9612560" cy="4464496"/>
            <a:chOff x="179512" y="1772816"/>
            <a:chExt cx="9045888" cy="3897240"/>
          </a:xfrm>
        </p:grpSpPr>
        <p:sp>
          <p:nvSpPr>
            <p:cNvPr id="37" name="Rectangle 2"/>
            <p:cNvSpPr>
              <a:spLocks noChangeArrowheads="1"/>
            </p:cNvSpPr>
            <p:nvPr/>
          </p:nvSpPr>
          <p:spPr bwMode="auto">
            <a:xfrm>
              <a:off x="535188" y="1772816"/>
              <a:ext cx="8176329" cy="3897240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9512" y="2564904"/>
              <a:ext cx="9045888" cy="2625338"/>
            </a:xfrm>
            <a:prstGeom prst="rect">
              <a:avLst/>
            </a:prstGeom>
          </p:spPr>
        </p:pic>
      </p:grpSp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2100202"/>
              </p:ext>
            </p:extLst>
          </p:nvPr>
        </p:nvGraphicFramePr>
        <p:xfrm>
          <a:off x="620289" y="3507617"/>
          <a:ext cx="3202976" cy="33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8" name="Ecuación" r:id="rId5" imgW="1498320" imgH="228600" progId="Equation.3">
                  <p:embed/>
                </p:oleObj>
              </mc:Choice>
              <mc:Fallback>
                <p:oleObj name="Ecuación" r:id="rId5" imgW="14983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289" y="3507617"/>
                        <a:ext cx="3202976" cy="337837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6619468"/>
              </p:ext>
            </p:extLst>
          </p:nvPr>
        </p:nvGraphicFramePr>
        <p:xfrm>
          <a:off x="672949" y="3921676"/>
          <a:ext cx="2738768" cy="321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9" name="Ecuación" r:id="rId7" imgW="1346040" imgH="228600" progId="Equation.3">
                  <p:embed/>
                </p:oleObj>
              </mc:Choice>
              <mc:Fallback>
                <p:oleObj name="Ecuación" r:id="rId7" imgW="1346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949" y="3921676"/>
                        <a:ext cx="2738768" cy="321763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1865685"/>
              </p:ext>
            </p:extLst>
          </p:nvPr>
        </p:nvGraphicFramePr>
        <p:xfrm>
          <a:off x="616516" y="4292314"/>
          <a:ext cx="2660650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0" name="Ecuación" r:id="rId9" imgW="1244520" imgH="228600" progId="Equation.3">
                  <p:embed/>
                </p:oleObj>
              </mc:Choice>
              <mc:Fallback>
                <p:oleObj name="Ecuación" r:id="rId9" imgW="12445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516" y="4292314"/>
                        <a:ext cx="2660650" cy="338137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9758121"/>
              </p:ext>
            </p:extLst>
          </p:nvPr>
        </p:nvGraphicFramePr>
        <p:xfrm>
          <a:off x="616516" y="4711983"/>
          <a:ext cx="2362200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1" name="Ecuación" r:id="rId11" imgW="1104840" imgH="228600" progId="Equation.3">
                  <p:embed/>
                </p:oleObj>
              </mc:Choice>
              <mc:Fallback>
                <p:oleObj name="Ecuación" r:id="rId11" imgW="11048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516" y="4711983"/>
                        <a:ext cx="2362200" cy="338137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to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2451619"/>
              </p:ext>
            </p:extLst>
          </p:nvPr>
        </p:nvGraphicFramePr>
        <p:xfrm>
          <a:off x="616516" y="5135603"/>
          <a:ext cx="3875105" cy="2882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2" name="Ecuación" r:id="rId13" imgW="2006280" imgH="215640" progId="Equation.3">
                  <p:embed/>
                </p:oleObj>
              </mc:Choice>
              <mc:Fallback>
                <p:oleObj name="Ecuación" r:id="rId13" imgW="20062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516" y="5135603"/>
                        <a:ext cx="3875105" cy="288266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4737806"/>
              </p:ext>
            </p:extLst>
          </p:nvPr>
        </p:nvGraphicFramePr>
        <p:xfrm>
          <a:off x="603189" y="5480247"/>
          <a:ext cx="3665538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3" name="Ecuación" r:id="rId15" imgW="1714320" imgH="215640" progId="Equation.3">
                  <p:embed/>
                </p:oleObj>
              </mc:Choice>
              <mc:Fallback>
                <p:oleObj name="Ecuación" r:id="rId15" imgW="17143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189" y="5480247"/>
                        <a:ext cx="3665538" cy="319087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4851661" y="3507617"/>
            <a:ext cx="3528392" cy="3378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Desplazamiento sencillo (de no metal)</a:t>
            </a:r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4851661" y="3918179"/>
            <a:ext cx="3528392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Síntesis o composición</a:t>
            </a:r>
            <a:endParaRPr lang="es-MX" dirty="0"/>
          </a:p>
        </p:txBody>
      </p:sp>
      <p:sp>
        <p:nvSpPr>
          <p:cNvPr id="14" name="CuadroTexto 13"/>
          <p:cNvSpPr txBox="1"/>
          <p:nvPr/>
        </p:nvSpPr>
        <p:spPr>
          <a:xfrm>
            <a:off x="4851661" y="4302409"/>
            <a:ext cx="3528392" cy="3378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Descomposición</a:t>
            </a:r>
            <a:endParaRPr lang="es-MX" dirty="0"/>
          </a:p>
        </p:txBody>
      </p:sp>
      <p:sp>
        <p:nvSpPr>
          <p:cNvPr id="16" name="CuadroTexto 15"/>
          <p:cNvSpPr txBox="1"/>
          <p:nvPr/>
        </p:nvSpPr>
        <p:spPr>
          <a:xfrm>
            <a:off x="4851661" y="4677407"/>
            <a:ext cx="3528392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/>
              <a:t>Síntesis o </a:t>
            </a:r>
            <a:r>
              <a:rPr lang="es-MX" dirty="0" smtClean="0"/>
              <a:t>composición</a:t>
            </a:r>
            <a:endParaRPr lang="es-MX" dirty="0"/>
          </a:p>
        </p:txBody>
      </p:sp>
      <p:sp>
        <p:nvSpPr>
          <p:cNvPr id="17" name="CuadroTexto 16"/>
          <p:cNvSpPr txBox="1"/>
          <p:nvPr/>
        </p:nvSpPr>
        <p:spPr>
          <a:xfrm>
            <a:off x="4855210" y="5086032"/>
            <a:ext cx="3528392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Desplazamiento doble</a:t>
            </a:r>
            <a:endParaRPr lang="es-MX" dirty="0"/>
          </a:p>
        </p:txBody>
      </p:sp>
      <p:sp>
        <p:nvSpPr>
          <p:cNvPr id="18" name="CuadroTexto 17"/>
          <p:cNvSpPr txBox="1"/>
          <p:nvPr/>
        </p:nvSpPr>
        <p:spPr>
          <a:xfrm>
            <a:off x="4851661" y="5470262"/>
            <a:ext cx="3528392" cy="3378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Desplazamiento sencillo (de metal)</a:t>
            </a:r>
            <a:endParaRPr lang="es-MX" dirty="0"/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481669" y="1047367"/>
            <a:ext cx="8176329" cy="954107"/>
          </a:xfrm>
          <a:prstGeom prst="rect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dirty="0" smtClean="0">
                <a:cs typeface="Arial" panose="020B0604020202020204" pitchFamily="34" charset="0"/>
              </a:rPr>
              <a:t>Completa las siguientes reacciones e indica el tipo al que corresponde.</a:t>
            </a:r>
            <a:endParaRPr lang="es-ES" sz="2800" b="1" dirty="0">
              <a:cs typeface="Arial" panose="020B0604020202020204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85661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9113">
        <p14:prism/>
      </p:transition>
    </mc:Choice>
    <mc:Fallback xmlns="">
      <p:transition spd="slow" advTm="91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654155" y="182677"/>
            <a:ext cx="8022317" cy="954107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dirty="0" smtClean="0">
                <a:cs typeface="Arial" panose="020B0604020202020204" pitchFamily="34" charset="0"/>
              </a:rPr>
              <a:t>Clasificación de reacciones de acuerdo a los cambios de energía</a:t>
            </a:r>
            <a:endParaRPr lang="es-ES" sz="2800" b="1" dirty="0">
              <a:cs typeface="Arial" panose="020B0604020202020204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607299" y="2752854"/>
            <a:ext cx="8176329" cy="830997"/>
          </a:xfrm>
          <a:prstGeom prst="rect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1" dirty="0" smtClean="0">
                <a:cs typeface="Arial" panose="020B0604020202020204" pitchFamily="34" charset="0"/>
              </a:rPr>
              <a:t>Una reacción que libera energía al efectuarse es denominada </a:t>
            </a:r>
            <a:r>
              <a:rPr lang="es-ES" sz="2400" b="1" dirty="0" smtClean="0">
                <a:solidFill>
                  <a:srgbClr val="800000"/>
                </a:solidFill>
                <a:cs typeface="Arial" panose="020B0604020202020204" pitchFamily="34" charset="0"/>
              </a:rPr>
              <a:t>reacción exotérmica.</a:t>
            </a:r>
            <a:endParaRPr lang="es-ES" sz="2400" b="1" dirty="0">
              <a:solidFill>
                <a:srgbClr val="800000"/>
              </a:solidFill>
              <a:cs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23528" y="5598040"/>
            <a:ext cx="8460100" cy="830997"/>
          </a:xfrm>
          <a:prstGeom prst="rect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1800" b="1" dirty="0" smtClean="0">
                <a:cs typeface="Arial" panose="020B0604020202020204" pitchFamily="34" charset="0"/>
              </a:rPr>
              <a:t>Una reacción que absorbe energía al efectuarse es denominada </a:t>
            </a:r>
            <a:r>
              <a:rPr lang="es-ES" sz="2400" b="1" dirty="0" smtClean="0">
                <a:solidFill>
                  <a:srgbClr val="800000"/>
                </a:solidFill>
                <a:cs typeface="Arial" panose="020B0604020202020204" pitchFamily="34" charset="0"/>
              </a:rPr>
              <a:t>reacción endotérmica.</a:t>
            </a:r>
            <a:endParaRPr lang="es-ES" sz="2400" b="1" dirty="0">
              <a:solidFill>
                <a:srgbClr val="800000"/>
              </a:solidFill>
              <a:cs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5" name="Grupo 4"/>
          <p:cNvGrpSpPr/>
          <p:nvPr/>
        </p:nvGrpSpPr>
        <p:grpSpPr>
          <a:xfrm>
            <a:off x="1907704" y="1319460"/>
            <a:ext cx="5184576" cy="1101428"/>
            <a:chOff x="1907704" y="1319460"/>
            <a:chExt cx="5184576" cy="1101428"/>
          </a:xfrm>
        </p:grpSpPr>
        <p:sp>
          <p:nvSpPr>
            <p:cNvPr id="37" name="Rectangle 2"/>
            <p:cNvSpPr>
              <a:spLocks noChangeArrowheads="1"/>
            </p:cNvSpPr>
            <p:nvPr/>
          </p:nvSpPr>
          <p:spPr bwMode="auto">
            <a:xfrm>
              <a:off x="1907704" y="1319460"/>
              <a:ext cx="5184576" cy="1101428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4" name="Objeto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29836159"/>
                </p:ext>
              </p:extLst>
            </p:nvPr>
          </p:nvGraphicFramePr>
          <p:xfrm>
            <a:off x="1907704" y="1580005"/>
            <a:ext cx="5122465" cy="65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61" name="Ecuación" r:id="rId4" imgW="1574800" imgH="203200" progId="Equation.3">
                    <p:embed/>
                  </p:oleObj>
                </mc:Choice>
                <mc:Fallback>
                  <p:oleObj name="Ecuación" r:id="rId4" imgW="1574800" imgH="20320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7704" y="1580005"/>
                          <a:ext cx="5122465" cy="65195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upo 7"/>
          <p:cNvGrpSpPr/>
          <p:nvPr/>
        </p:nvGrpSpPr>
        <p:grpSpPr>
          <a:xfrm>
            <a:off x="1907704" y="3915817"/>
            <a:ext cx="5184576" cy="1101428"/>
            <a:chOff x="1907704" y="3915817"/>
            <a:chExt cx="5184576" cy="1101428"/>
          </a:xfrm>
        </p:grpSpPr>
        <p:sp>
          <p:nvSpPr>
            <p:cNvPr id="10" name="Rectangle 2"/>
            <p:cNvSpPr>
              <a:spLocks noChangeArrowheads="1"/>
            </p:cNvSpPr>
            <p:nvPr/>
          </p:nvSpPr>
          <p:spPr bwMode="auto">
            <a:xfrm>
              <a:off x="1907704" y="3915817"/>
              <a:ext cx="5184576" cy="1101428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11" name="Objeto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19105503"/>
                </p:ext>
              </p:extLst>
            </p:nvPr>
          </p:nvGraphicFramePr>
          <p:xfrm>
            <a:off x="1928813" y="4176713"/>
            <a:ext cx="5080000" cy="650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62" name="Ecuación" r:id="rId6" imgW="1562040" imgH="203040" progId="Equation.3">
                    <p:embed/>
                  </p:oleObj>
                </mc:Choice>
                <mc:Fallback>
                  <p:oleObj name="Ecuación" r:id="rId6" imgW="156204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8813" y="4176713"/>
                          <a:ext cx="5080000" cy="65087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custDataLst>
      <p:tags r:id="rId2"/>
    </p:custDataLst>
    <p:extLst>
      <p:ext uri="{BB962C8B-B14F-4D97-AF65-F5344CB8AC3E}">
        <p14:creationId xmlns:p14="http://schemas.microsoft.com/office/powerpoint/2010/main" val="141569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4186">
        <p14:prism/>
      </p:transition>
    </mc:Choice>
    <mc:Fallback xmlns="">
      <p:transition spd="slow" advTm="141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44364" y="3933056"/>
            <a:ext cx="4481539" cy="1228492"/>
          </a:xfrm>
          <a:solidFill>
            <a:srgbClr val="00B050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68580" tIns="34290" rIns="68580" bIns="34290" rtlCol="0" anchor="b">
            <a:noAutofit/>
          </a:bodyPr>
          <a:lstStyle/>
          <a:p>
            <a:pPr algn="ctr">
              <a:spcBef>
                <a:spcPct val="0"/>
              </a:spcBef>
            </a:pPr>
            <a:r>
              <a:rPr lang="es-MX" sz="2400" b="1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Autor:</a:t>
            </a:r>
          </a:p>
          <a:p>
            <a:pPr algn="ctr">
              <a:spcBef>
                <a:spcPct val="0"/>
              </a:spcBef>
            </a:pPr>
            <a:endParaRPr lang="es-MX" b="1" dirty="0">
              <a:solidFill>
                <a:schemeClr val="tx1"/>
              </a:solidFill>
              <a:latin typeface="Arial Rounded MT Bold" panose="020F0704030504030204" pitchFamily="34" charset="0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es-MX" sz="2400" b="1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Fernando Becerril Morales</a:t>
            </a:r>
          </a:p>
        </p:txBody>
      </p:sp>
      <p:pic>
        <p:nvPicPr>
          <p:cNvPr id="5" name="Imagen 4" descr="C:\Users\Alumno\Desktop\logo admin16-20 (2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56" y="1669381"/>
            <a:ext cx="2066424" cy="24173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53023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2236557" y="251129"/>
            <a:ext cx="4464512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dirty="0" smtClean="0">
                <a:cs typeface="Arial" panose="020B0604020202020204" pitchFamily="34" charset="0"/>
              </a:rPr>
              <a:t>Reacción Exotérmica</a:t>
            </a:r>
            <a:endParaRPr lang="es-ES" sz="2800" b="1" dirty="0">
              <a:cs typeface="Arial" panose="020B0604020202020204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611560" y="2445335"/>
            <a:ext cx="7421085" cy="1200329"/>
          </a:xfrm>
          <a:prstGeom prst="rect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400" b="1" dirty="0" smtClean="0">
                <a:cs typeface="Arial" panose="020B0604020202020204" pitchFamily="34" charset="0"/>
              </a:rPr>
              <a:t>En una ecuación química, la liberación de energía se puede representar de distintas maneras, dependiendo de los fines que se persigan:</a:t>
            </a:r>
            <a:endParaRPr lang="es-ES" sz="2400" b="1" dirty="0">
              <a:cs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5" name="Grupo 4"/>
          <p:cNvGrpSpPr/>
          <p:nvPr/>
        </p:nvGrpSpPr>
        <p:grpSpPr>
          <a:xfrm>
            <a:off x="1876525" y="1059128"/>
            <a:ext cx="5184576" cy="1101428"/>
            <a:chOff x="1876525" y="1059128"/>
            <a:chExt cx="5184576" cy="1101428"/>
          </a:xfrm>
        </p:grpSpPr>
        <p:sp>
          <p:nvSpPr>
            <p:cNvPr id="37" name="Rectangle 2"/>
            <p:cNvSpPr>
              <a:spLocks noChangeArrowheads="1"/>
            </p:cNvSpPr>
            <p:nvPr/>
          </p:nvSpPr>
          <p:spPr bwMode="auto">
            <a:xfrm>
              <a:off x="1876525" y="1059128"/>
              <a:ext cx="5184576" cy="1101428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4" name="Objeto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66925032"/>
                </p:ext>
              </p:extLst>
            </p:nvPr>
          </p:nvGraphicFramePr>
          <p:xfrm>
            <a:off x="1876525" y="1319673"/>
            <a:ext cx="5122465" cy="65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86" name="Ecuación" r:id="rId4" imgW="1574800" imgH="203200" progId="Equation.3">
                    <p:embed/>
                  </p:oleObj>
                </mc:Choice>
                <mc:Fallback>
                  <p:oleObj name="Ecuación" r:id="rId4" imgW="1574800" imgH="203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76525" y="1319673"/>
                          <a:ext cx="5122465" cy="65195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" name="Grupo 11"/>
          <p:cNvGrpSpPr/>
          <p:nvPr/>
        </p:nvGrpSpPr>
        <p:grpSpPr>
          <a:xfrm>
            <a:off x="1814414" y="5301208"/>
            <a:ext cx="5184576" cy="1101428"/>
            <a:chOff x="1876525" y="1059128"/>
            <a:chExt cx="5184576" cy="1101428"/>
          </a:xfrm>
        </p:grpSpPr>
        <p:sp>
          <p:nvSpPr>
            <p:cNvPr id="13" name="Rectangle 2"/>
            <p:cNvSpPr>
              <a:spLocks noChangeArrowheads="1"/>
            </p:cNvSpPr>
            <p:nvPr/>
          </p:nvSpPr>
          <p:spPr bwMode="auto">
            <a:xfrm>
              <a:off x="1876525" y="1059128"/>
              <a:ext cx="5184576" cy="1101428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14" name="Objeto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68379972"/>
                </p:ext>
              </p:extLst>
            </p:nvPr>
          </p:nvGraphicFramePr>
          <p:xfrm>
            <a:off x="1938536" y="1358620"/>
            <a:ext cx="4999038" cy="571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87" name="Ecuación" r:id="rId6" imgW="1536480" imgH="177480" progId="Equation.3">
                    <p:embed/>
                  </p:oleObj>
                </mc:Choice>
                <mc:Fallback>
                  <p:oleObj name="Ecuación" r:id="rId6" imgW="15364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38536" y="1358620"/>
                          <a:ext cx="4999038" cy="5715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827584" y="4061232"/>
            <a:ext cx="6728483" cy="830997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400" b="1" dirty="0" smtClean="0">
                <a:cs typeface="Arial" panose="020B0604020202020204" pitchFamily="34" charset="0"/>
              </a:rPr>
              <a:t>1. Indicando la cantidad de energía con sus respectivas unidades:</a:t>
            </a:r>
            <a:endParaRPr lang="es-ES" sz="2400" b="1" dirty="0">
              <a:cs typeface="Arial" panose="020B0604020202020204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10457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4186">
        <p14:prism/>
      </p:transition>
    </mc:Choice>
    <mc:Fallback xmlns="">
      <p:transition spd="slow" advTm="141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2236557" y="251129"/>
            <a:ext cx="4464512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dirty="0" smtClean="0">
                <a:cs typeface="Arial" panose="020B0604020202020204" pitchFamily="34" charset="0"/>
              </a:rPr>
              <a:t>Reacción Exotérmica</a:t>
            </a:r>
            <a:endParaRPr lang="es-ES" sz="2800" b="1" dirty="0">
              <a:cs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12" name="Grupo 11"/>
          <p:cNvGrpSpPr/>
          <p:nvPr/>
        </p:nvGrpSpPr>
        <p:grpSpPr>
          <a:xfrm>
            <a:off x="451570" y="3158502"/>
            <a:ext cx="8104956" cy="1101428"/>
            <a:chOff x="745694" y="1059128"/>
            <a:chExt cx="7288197" cy="1101428"/>
          </a:xfrm>
        </p:grpSpPr>
        <p:sp>
          <p:nvSpPr>
            <p:cNvPr id="13" name="Rectangle 2"/>
            <p:cNvSpPr>
              <a:spLocks noChangeArrowheads="1"/>
            </p:cNvSpPr>
            <p:nvPr/>
          </p:nvSpPr>
          <p:spPr bwMode="auto">
            <a:xfrm>
              <a:off x="745694" y="1059128"/>
              <a:ext cx="7187422" cy="1101428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14" name="Objeto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09089332"/>
                </p:ext>
              </p:extLst>
            </p:nvPr>
          </p:nvGraphicFramePr>
          <p:xfrm>
            <a:off x="844884" y="1358960"/>
            <a:ext cx="7189007" cy="571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01" name="Ecuación" r:id="rId4" imgW="2209680" imgH="177480" progId="Equation.3">
                    <p:embed/>
                  </p:oleObj>
                </mc:Choice>
                <mc:Fallback>
                  <p:oleObj name="Ecuación" r:id="rId4" imgW="22096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44884" y="1358960"/>
                          <a:ext cx="7189007" cy="5715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1027738" y="1967913"/>
            <a:ext cx="6728483" cy="461665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400" b="1" dirty="0" smtClean="0">
                <a:cs typeface="Arial" panose="020B0604020202020204" pitchFamily="34" charset="0"/>
              </a:rPr>
              <a:t>2. Escribiendo la entalpía de reacción:</a:t>
            </a:r>
            <a:endParaRPr lang="es-ES" sz="2400" b="1" dirty="0">
              <a:cs typeface="Arial" panose="020B0604020202020204" pitchFamily="34" charset="0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251520" y="5157192"/>
            <a:ext cx="8392988" cy="430887"/>
          </a:xfrm>
          <a:prstGeom prst="rect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200" b="1" dirty="0" smtClean="0">
                <a:cs typeface="Arial" panose="020B0604020202020204" pitchFamily="34" charset="0"/>
              </a:rPr>
              <a:t>El signo negativo expresa que libera esa cantidad de energía</a:t>
            </a:r>
            <a:endParaRPr lang="es-ES" sz="2200" b="1" dirty="0">
              <a:cs typeface="Arial" panose="020B0604020202020204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82410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4186">
        <p14:prism/>
      </p:transition>
    </mc:Choice>
    <mc:Fallback xmlns="">
      <p:transition spd="slow" advTm="141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2339744" y="277697"/>
            <a:ext cx="4464512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dirty="0" smtClean="0">
                <a:cs typeface="Arial" panose="020B0604020202020204" pitchFamily="34" charset="0"/>
              </a:rPr>
              <a:t>Reacción Exotérmica</a:t>
            </a:r>
            <a:endParaRPr lang="es-ES" sz="2800" b="1" dirty="0">
              <a:cs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1207758" y="2013333"/>
            <a:ext cx="6728483" cy="461665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400" b="1" dirty="0" smtClean="0">
                <a:cs typeface="Arial" panose="020B0604020202020204" pitchFamily="34" charset="0"/>
              </a:rPr>
              <a:t>3. Simplemente indicado que libera energía:</a:t>
            </a:r>
            <a:endParaRPr lang="es-ES" sz="2400" b="1" dirty="0">
              <a:cs typeface="Arial" panose="020B0604020202020204" pitchFamily="34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1979711" y="3789040"/>
            <a:ext cx="5184576" cy="1101428"/>
            <a:chOff x="1876525" y="1059128"/>
            <a:chExt cx="5184576" cy="1101428"/>
          </a:xfrm>
        </p:grpSpPr>
        <p:sp>
          <p:nvSpPr>
            <p:cNvPr id="16" name="Rectangle 2"/>
            <p:cNvSpPr>
              <a:spLocks noChangeArrowheads="1"/>
            </p:cNvSpPr>
            <p:nvPr/>
          </p:nvSpPr>
          <p:spPr bwMode="auto">
            <a:xfrm>
              <a:off x="1876525" y="1059128"/>
              <a:ext cx="5184576" cy="1101428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17" name="Objeto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71008225"/>
                </p:ext>
              </p:extLst>
            </p:nvPr>
          </p:nvGraphicFramePr>
          <p:xfrm>
            <a:off x="1876525" y="1319673"/>
            <a:ext cx="5122465" cy="65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25" name="Ecuación" r:id="rId4" imgW="1574800" imgH="203200" progId="Equation.3">
                    <p:embed/>
                  </p:oleObj>
                </mc:Choice>
                <mc:Fallback>
                  <p:oleObj name="Ecuación" r:id="rId4" imgW="1574800" imgH="203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76525" y="1319673"/>
                          <a:ext cx="5122465" cy="65195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custDataLst>
      <p:tags r:id="rId2"/>
    </p:custDataLst>
    <p:extLst>
      <p:ext uri="{BB962C8B-B14F-4D97-AF65-F5344CB8AC3E}">
        <p14:creationId xmlns:p14="http://schemas.microsoft.com/office/powerpoint/2010/main" val="2435856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4186">
        <p14:prism/>
      </p:transition>
    </mc:Choice>
    <mc:Fallback xmlns="">
      <p:transition spd="slow" advTm="141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2236557" y="251129"/>
            <a:ext cx="4464512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dirty="0" smtClean="0">
                <a:cs typeface="Arial" panose="020B0604020202020204" pitchFamily="34" charset="0"/>
              </a:rPr>
              <a:t>Reacción Endotérmica</a:t>
            </a:r>
            <a:endParaRPr lang="es-ES" sz="2800" b="1" dirty="0">
              <a:cs typeface="Arial" panose="020B0604020202020204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611560" y="2445335"/>
            <a:ext cx="7421085" cy="1200329"/>
          </a:xfrm>
          <a:prstGeom prst="rect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400" b="1" dirty="0" smtClean="0">
                <a:cs typeface="Arial" panose="020B0604020202020204" pitchFamily="34" charset="0"/>
              </a:rPr>
              <a:t>En una ecuación química, la absorción de energía se puede representar de distintas maneras, dependiendo de los fines que se persigan:</a:t>
            </a:r>
            <a:endParaRPr lang="es-ES" sz="2400" b="1" dirty="0">
              <a:cs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5" name="Grupo 4"/>
          <p:cNvGrpSpPr/>
          <p:nvPr/>
        </p:nvGrpSpPr>
        <p:grpSpPr>
          <a:xfrm>
            <a:off x="1876525" y="1059128"/>
            <a:ext cx="5184576" cy="1101428"/>
            <a:chOff x="1876525" y="1059128"/>
            <a:chExt cx="5184576" cy="1101428"/>
          </a:xfrm>
        </p:grpSpPr>
        <p:sp>
          <p:nvSpPr>
            <p:cNvPr id="37" name="Rectangle 2"/>
            <p:cNvSpPr>
              <a:spLocks noChangeArrowheads="1"/>
            </p:cNvSpPr>
            <p:nvPr/>
          </p:nvSpPr>
          <p:spPr bwMode="auto">
            <a:xfrm>
              <a:off x="1876525" y="1059128"/>
              <a:ext cx="5184576" cy="1101428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4" name="Objeto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85710172"/>
                </p:ext>
              </p:extLst>
            </p:nvPr>
          </p:nvGraphicFramePr>
          <p:xfrm>
            <a:off x="1897063" y="1319213"/>
            <a:ext cx="5081587" cy="6524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856" name="Ecuación" r:id="rId4" imgW="1562040" imgH="203040" progId="Equation.3">
                    <p:embed/>
                  </p:oleObj>
                </mc:Choice>
                <mc:Fallback>
                  <p:oleObj name="Ecuación" r:id="rId4" imgW="156204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97063" y="1319213"/>
                          <a:ext cx="5081587" cy="652462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" name="Grupo 11"/>
          <p:cNvGrpSpPr/>
          <p:nvPr/>
        </p:nvGrpSpPr>
        <p:grpSpPr>
          <a:xfrm>
            <a:off x="1814414" y="5301208"/>
            <a:ext cx="5184576" cy="1101428"/>
            <a:chOff x="1876525" y="1059128"/>
            <a:chExt cx="5184576" cy="1101428"/>
          </a:xfrm>
        </p:grpSpPr>
        <p:sp>
          <p:nvSpPr>
            <p:cNvPr id="13" name="Rectangle 2"/>
            <p:cNvSpPr>
              <a:spLocks noChangeArrowheads="1"/>
            </p:cNvSpPr>
            <p:nvPr/>
          </p:nvSpPr>
          <p:spPr bwMode="auto">
            <a:xfrm>
              <a:off x="1876525" y="1059128"/>
              <a:ext cx="5184576" cy="1101428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14" name="Objeto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11764763"/>
                </p:ext>
              </p:extLst>
            </p:nvPr>
          </p:nvGraphicFramePr>
          <p:xfrm>
            <a:off x="1938536" y="1358620"/>
            <a:ext cx="4999038" cy="571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857" name="Ecuación" r:id="rId6" imgW="1536480" imgH="177480" progId="Equation.3">
                    <p:embed/>
                  </p:oleObj>
                </mc:Choice>
                <mc:Fallback>
                  <p:oleObj name="Ecuación" r:id="rId6" imgW="15364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38536" y="1358620"/>
                          <a:ext cx="4999038" cy="5715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827584" y="4061232"/>
            <a:ext cx="6728483" cy="830997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400" b="1" dirty="0" smtClean="0">
                <a:cs typeface="Arial" panose="020B0604020202020204" pitchFamily="34" charset="0"/>
              </a:rPr>
              <a:t>1. Indicando la cantidad de energía que se absorbe con sus respectivas unidades:</a:t>
            </a:r>
            <a:endParaRPr lang="es-ES" sz="2400" b="1" dirty="0">
              <a:cs typeface="Arial" panose="020B0604020202020204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49456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4186">
        <p14:prism/>
      </p:transition>
    </mc:Choice>
    <mc:Fallback xmlns="">
      <p:transition spd="slow" advTm="141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2236557" y="251129"/>
            <a:ext cx="4464512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dirty="0" smtClean="0">
                <a:cs typeface="Arial" panose="020B0604020202020204" pitchFamily="34" charset="0"/>
              </a:rPr>
              <a:t>Reacción Endotérmica</a:t>
            </a:r>
            <a:endParaRPr lang="es-ES" sz="2800" b="1" dirty="0">
              <a:cs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12" name="Grupo 11"/>
          <p:cNvGrpSpPr/>
          <p:nvPr/>
        </p:nvGrpSpPr>
        <p:grpSpPr>
          <a:xfrm>
            <a:off x="411510" y="2948944"/>
            <a:ext cx="8104956" cy="1101428"/>
            <a:chOff x="745694" y="1059128"/>
            <a:chExt cx="7288197" cy="1101428"/>
          </a:xfrm>
        </p:grpSpPr>
        <p:sp>
          <p:nvSpPr>
            <p:cNvPr id="13" name="Rectangle 2"/>
            <p:cNvSpPr>
              <a:spLocks noChangeArrowheads="1"/>
            </p:cNvSpPr>
            <p:nvPr/>
          </p:nvSpPr>
          <p:spPr bwMode="auto">
            <a:xfrm>
              <a:off x="745694" y="1059128"/>
              <a:ext cx="7187422" cy="1101428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14" name="Objeto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99219572"/>
                </p:ext>
              </p:extLst>
            </p:nvPr>
          </p:nvGraphicFramePr>
          <p:xfrm>
            <a:off x="844884" y="1358960"/>
            <a:ext cx="7189007" cy="571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873" name="Ecuación" r:id="rId4" imgW="2209680" imgH="177480" progId="Equation.3">
                    <p:embed/>
                  </p:oleObj>
                </mc:Choice>
                <mc:Fallback>
                  <p:oleObj name="Ecuación" r:id="rId4" imgW="22096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44884" y="1358960"/>
                          <a:ext cx="7189007" cy="5715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1027738" y="1556792"/>
            <a:ext cx="6728483" cy="461665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400" b="1" dirty="0" smtClean="0">
                <a:cs typeface="Arial" panose="020B0604020202020204" pitchFamily="34" charset="0"/>
              </a:rPr>
              <a:t>2. Escribiendo la entalpía de reacción:</a:t>
            </a:r>
            <a:endParaRPr lang="es-ES" sz="2400" b="1" dirty="0">
              <a:cs typeface="Arial" panose="020B0604020202020204" pitchFamily="34" charset="0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272319" y="4980859"/>
            <a:ext cx="8392988" cy="769441"/>
          </a:xfrm>
          <a:prstGeom prst="rect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200" b="1" dirty="0" smtClean="0">
                <a:cs typeface="Arial" panose="020B0604020202020204" pitchFamily="34" charset="0"/>
              </a:rPr>
              <a:t>El signo positivo expresa que absorbe esa cantidad de energía</a:t>
            </a:r>
            <a:endParaRPr lang="es-ES" sz="2200" b="1" dirty="0">
              <a:cs typeface="Arial" panose="020B0604020202020204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66964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4186">
        <p14:prism/>
      </p:transition>
    </mc:Choice>
    <mc:Fallback xmlns="">
      <p:transition spd="slow" advTm="141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2339744" y="277697"/>
            <a:ext cx="4464512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dirty="0" smtClean="0">
                <a:cs typeface="Arial" panose="020B0604020202020204" pitchFamily="34" charset="0"/>
              </a:rPr>
              <a:t>Reacción Endotérmica</a:t>
            </a:r>
            <a:endParaRPr lang="es-ES" sz="2800" b="1" dirty="0">
              <a:cs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1187624" y="1309654"/>
            <a:ext cx="7036650" cy="461665"/>
          </a:xfrm>
          <a:prstGeom prst="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sz="2400" b="1" dirty="0" smtClean="0">
                <a:cs typeface="Arial" panose="020B0604020202020204" pitchFamily="34" charset="0"/>
              </a:rPr>
              <a:t>3. Simplemente indicado que absorbe energía:</a:t>
            </a:r>
            <a:endParaRPr lang="es-ES" sz="2400" b="1" dirty="0">
              <a:cs typeface="Arial" panose="020B0604020202020204" pitchFamily="34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1959578" y="2221265"/>
            <a:ext cx="5184576" cy="1101428"/>
            <a:chOff x="1876525" y="1059128"/>
            <a:chExt cx="5184576" cy="1101428"/>
          </a:xfrm>
        </p:grpSpPr>
        <p:sp>
          <p:nvSpPr>
            <p:cNvPr id="16" name="Rectangle 2"/>
            <p:cNvSpPr>
              <a:spLocks noChangeArrowheads="1"/>
            </p:cNvSpPr>
            <p:nvPr/>
          </p:nvSpPr>
          <p:spPr bwMode="auto">
            <a:xfrm>
              <a:off x="1876525" y="1059128"/>
              <a:ext cx="5184576" cy="1101428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17" name="Objeto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72878570"/>
                </p:ext>
              </p:extLst>
            </p:nvPr>
          </p:nvGraphicFramePr>
          <p:xfrm>
            <a:off x="1897063" y="1319032"/>
            <a:ext cx="5081588" cy="6524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903" name="Ecuación" r:id="rId4" imgW="1562040" imgH="203040" progId="Equation.3">
                    <p:embed/>
                  </p:oleObj>
                </mc:Choice>
                <mc:Fallback>
                  <p:oleObj name="Ecuación" r:id="rId4" imgW="156204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97063" y="1319032"/>
                          <a:ext cx="5081588" cy="652462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upo 7"/>
          <p:cNvGrpSpPr/>
          <p:nvPr/>
        </p:nvGrpSpPr>
        <p:grpSpPr>
          <a:xfrm>
            <a:off x="1959578" y="3589417"/>
            <a:ext cx="5184576" cy="1101428"/>
            <a:chOff x="1876525" y="1059128"/>
            <a:chExt cx="5184576" cy="1101428"/>
          </a:xfrm>
        </p:grpSpPr>
        <p:sp>
          <p:nvSpPr>
            <p:cNvPr id="9" name="Rectangle 2"/>
            <p:cNvSpPr>
              <a:spLocks noChangeArrowheads="1"/>
            </p:cNvSpPr>
            <p:nvPr/>
          </p:nvSpPr>
          <p:spPr bwMode="auto">
            <a:xfrm>
              <a:off x="1876525" y="1059128"/>
              <a:ext cx="5184576" cy="1101428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10" name="Objeto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50808133"/>
                </p:ext>
              </p:extLst>
            </p:nvPr>
          </p:nvGraphicFramePr>
          <p:xfrm>
            <a:off x="2558257" y="1318610"/>
            <a:ext cx="3759200" cy="652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904" name="Ecuación" r:id="rId6" imgW="1155600" imgH="203040" progId="Equation.3">
                    <p:embed/>
                  </p:oleObj>
                </mc:Choice>
                <mc:Fallback>
                  <p:oleObj name="Ecuación" r:id="rId6" imgW="11556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58257" y="1318610"/>
                          <a:ext cx="3759200" cy="652463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395536" y="5157192"/>
            <a:ext cx="8392988" cy="1446550"/>
          </a:xfrm>
          <a:prstGeom prst="rect">
            <a:avLst/>
          </a:prstGeom>
          <a:ln/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200" b="1" dirty="0" smtClean="0">
                <a:cs typeface="Arial" panose="020B0604020202020204" pitchFamily="34" charset="0"/>
              </a:rPr>
              <a:t>El triángulo sobre la flecha de reacción expresa que absorbe energía para poder efectuarse, se requiere calentamiento o en algunos casos, el sistema de reacción capta energía de los alrededores.</a:t>
            </a:r>
            <a:endParaRPr lang="es-ES" sz="2200" b="1" dirty="0">
              <a:cs typeface="Arial" panose="020B0604020202020204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587989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4186">
        <p14:prism/>
      </p:transition>
    </mc:Choice>
    <mc:Fallback xmlns="">
      <p:transition spd="slow" advTm="141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691680" y="2276872"/>
            <a:ext cx="5544616" cy="954107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hangingPunct="1"/>
            <a:r>
              <a:rPr lang="es-E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Balanceo de Ecuaciones Químicas</a:t>
            </a:r>
          </a:p>
        </p:txBody>
      </p:sp>
    </p:spTree>
    <p:extLst>
      <p:ext uri="{BB962C8B-B14F-4D97-AF65-F5344CB8AC3E}">
        <p14:creationId xmlns:p14="http://schemas.microsoft.com/office/powerpoint/2010/main" val="188215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292">
        <p14:vortex dir="r"/>
      </p:transition>
    </mc:Choice>
    <mc:Fallback xmlns="">
      <p:transition spd="slow" advTm="4629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527883" y="415063"/>
            <a:ext cx="1944216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hangingPunct="1"/>
            <a:r>
              <a:rPr lang="es-ES" sz="2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Ejercicio</a:t>
            </a:r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2135027"/>
              </p:ext>
            </p:extLst>
          </p:nvPr>
        </p:nvGraphicFramePr>
        <p:xfrm>
          <a:off x="297001" y="4077072"/>
          <a:ext cx="8405982" cy="8145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6" name="Ecuación" r:id="rId3" imgW="2374560" imgH="228600" progId="Equation.3">
                  <p:embed/>
                </p:oleObj>
              </mc:Choice>
              <mc:Fallback>
                <p:oleObj name="Ecuación" r:id="rId3" imgW="2374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001" y="4077072"/>
                        <a:ext cx="8405982" cy="8145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416736" y="1844824"/>
            <a:ext cx="6166511" cy="954107"/>
          </a:xfrm>
          <a:prstGeom prst="rect">
            <a:avLst/>
          </a:prstGeom>
          <a:ln/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dirty="0" smtClean="0">
                <a:cs typeface="Arial" panose="020B0604020202020204" pitchFamily="34" charset="0"/>
              </a:rPr>
              <a:t>Intenta balancear la siguiente ecuación química</a:t>
            </a:r>
            <a:endParaRPr lang="es-ES" sz="28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33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292">
        <p14:vortex dir="r"/>
      </p:transition>
    </mc:Choice>
    <mc:Fallback xmlns="">
      <p:transition spd="slow" advTm="462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331640" y="199093"/>
            <a:ext cx="7130349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hangingPunct="1"/>
            <a:r>
              <a:rPr lang="es-E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Balanceo de Ecuaciones Químicas</a:t>
            </a:r>
          </a:p>
        </p:txBody>
      </p:sp>
      <p:sp>
        <p:nvSpPr>
          <p:cNvPr id="5" name="Hexágono 4"/>
          <p:cNvSpPr/>
          <p:nvPr/>
        </p:nvSpPr>
        <p:spPr bwMode="auto">
          <a:xfrm>
            <a:off x="251520" y="969452"/>
            <a:ext cx="3672408" cy="2495639"/>
          </a:xfrm>
          <a:prstGeom prst="hexagon">
            <a:avLst/>
          </a:prstGeom>
          <a:noFill/>
          <a:ln>
            <a:headEnd type="none" w="med" len="med"/>
            <a:tailEnd type="none" w="med" len="med"/>
          </a:ln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2000" b="1" i="1" dirty="0" smtClean="0">
                <a:solidFill>
                  <a:schemeClr val="accent4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colocar coeficientes antes de cada símbolo o fórmula molecular en la ecuación</a:t>
            </a:r>
            <a:endParaRPr lang="es-MX" sz="2000" b="1" i="1" dirty="0">
              <a:solidFill>
                <a:schemeClr val="accent4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550876" y="2662589"/>
            <a:ext cx="3096344" cy="1015663"/>
          </a:xfrm>
          <a:prstGeom prst="rect">
            <a:avLst/>
          </a:prstGeom>
          <a:noFill/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 b="1" i="1" dirty="0" smtClean="0">
                <a:solidFill>
                  <a:schemeClr val="accent4">
                    <a:lumMod val="10000"/>
                  </a:schemeClr>
                </a:solidFill>
                <a:cs typeface="Arial" panose="020B0604020202020204" pitchFamily="34" charset="0"/>
              </a:rPr>
              <a:t>Acorde a la ley de la conservación de la masa</a:t>
            </a:r>
            <a:endParaRPr lang="es-ES" sz="2000" b="1" i="1" dirty="0">
              <a:solidFill>
                <a:schemeClr val="accent4">
                  <a:lumMod val="1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/>
          </p:nvPr>
        </p:nvGraphicFramePr>
        <p:xfrm>
          <a:off x="123378" y="3650675"/>
          <a:ext cx="4614024" cy="12299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0" name="Ecuación" r:id="rId4" imgW="1295280" imgH="342720" progId="Equation.3">
                  <p:embed/>
                </p:oleObj>
              </mc:Choice>
              <mc:Fallback>
                <p:oleObj name="Ecuación" r:id="rId4" imgW="129528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378" y="3650675"/>
                        <a:ext cx="4614024" cy="12299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5550876" y="984999"/>
            <a:ext cx="3096344" cy="1323439"/>
          </a:xfrm>
          <a:prstGeom prst="rect">
            <a:avLst/>
          </a:prstGeom>
          <a:noFill/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 b="1" i="1" dirty="0" smtClean="0">
                <a:solidFill>
                  <a:schemeClr val="accent4">
                    <a:lumMod val="10000"/>
                  </a:schemeClr>
                </a:solidFill>
                <a:cs typeface="Arial" panose="020B0604020202020204" pitchFamily="34" charset="0"/>
              </a:rPr>
              <a:t>Para tener la misma cantidad de átomos de cada elemento en reactivos y productos</a:t>
            </a:r>
            <a:endParaRPr lang="es-ES" sz="2000" b="1" i="1" dirty="0">
              <a:solidFill>
                <a:schemeClr val="accent4">
                  <a:lumMod val="1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3" name="Flecha curvada hacia abajo 12"/>
          <p:cNvSpPr/>
          <p:nvPr/>
        </p:nvSpPr>
        <p:spPr bwMode="auto">
          <a:xfrm rot="19788140">
            <a:off x="3045214" y="1249098"/>
            <a:ext cx="2448272" cy="888737"/>
          </a:xfrm>
          <a:prstGeom prst="curvedDownArrow">
            <a:avLst/>
          </a:prstGeom>
          <a:noFill/>
          <a:ln>
            <a:solidFill>
              <a:schemeClr val="accent1"/>
            </a:solidFill>
            <a:headEnd type="none" w="med" len="med"/>
            <a:tailEnd type="none" w="med" len="med"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9" name="Objeto 8"/>
          <p:cNvGraphicFramePr>
            <a:graphicFrameLocks noChangeAspect="1"/>
          </p:cNvGraphicFramePr>
          <p:nvPr>
            <p:extLst/>
          </p:nvPr>
        </p:nvGraphicFramePr>
        <p:xfrm>
          <a:off x="4355976" y="5066202"/>
          <a:ext cx="4614024" cy="12299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1" name="Ecuación" r:id="rId6" imgW="1295280" imgH="342720" progId="Equation.3">
                  <p:embed/>
                </p:oleObj>
              </mc:Choice>
              <mc:Fallback>
                <p:oleObj name="Ecuación" r:id="rId6" imgW="129528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5066202"/>
                        <a:ext cx="4614024" cy="12299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lecha doblada 2"/>
          <p:cNvSpPr/>
          <p:nvPr/>
        </p:nvSpPr>
        <p:spPr bwMode="auto">
          <a:xfrm flipV="1">
            <a:off x="2699792" y="5066202"/>
            <a:ext cx="1080120" cy="1152128"/>
          </a:xfrm>
          <a:prstGeom prst="bentArrow">
            <a:avLst/>
          </a:prstGeom>
          <a:noFill/>
          <a:ln>
            <a:solidFill>
              <a:schemeClr val="accent1"/>
            </a:solidFill>
            <a:headEnd type="none" w="med" len="med"/>
            <a:tailEnd type="none" w="med" len="med"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69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/>
      <p:bldP spid="13" grpId="0" animBg="1"/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3420008" y="500773"/>
            <a:ext cx="2088232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hangingPunct="1"/>
            <a:r>
              <a:rPr lang="es-ES" sz="2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Métodos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4" name="Grupo 3"/>
          <p:cNvGrpSpPr/>
          <p:nvPr/>
        </p:nvGrpSpPr>
        <p:grpSpPr>
          <a:xfrm>
            <a:off x="2123728" y="1364775"/>
            <a:ext cx="5184576" cy="2020020"/>
            <a:chOff x="539824" y="1664372"/>
            <a:chExt cx="3168080" cy="1116556"/>
          </a:xfrm>
          <a:noFill/>
        </p:grpSpPr>
        <p:sp>
          <p:nvSpPr>
            <p:cNvPr id="14" name="Rectangle 2"/>
            <p:cNvSpPr>
              <a:spLocks noChangeArrowheads="1"/>
            </p:cNvSpPr>
            <p:nvPr/>
          </p:nvSpPr>
          <p:spPr bwMode="auto">
            <a:xfrm>
              <a:off x="539824" y="1664372"/>
              <a:ext cx="3168080" cy="1116556"/>
            </a:xfrm>
            <a:prstGeom prst="rect">
              <a:avLst/>
            </a:prstGeom>
            <a:grpFill/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3" name="Objeto 2"/>
            <p:cNvGraphicFramePr>
              <a:graphicFrameLocks noChangeAspect="1"/>
            </p:cNvGraphicFramePr>
            <p:nvPr>
              <p:extLst/>
            </p:nvPr>
          </p:nvGraphicFramePr>
          <p:xfrm>
            <a:off x="803831" y="1912782"/>
            <a:ext cx="2640066" cy="6797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74" name="Ecuación" r:id="rId4" imgW="1295280" imgH="342720" progId="Equation.3">
                    <p:embed/>
                  </p:oleObj>
                </mc:Choice>
                <mc:Fallback>
                  <p:oleObj name="Ecuación" r:id="rId4" imgW="1295280" imgH="342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3831" y="1912782"/>
                          <a:ext cx="2640066" cy="67978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907704" y="3933056"/>
            <a:ext cx="5896399" cy="1786050"/>
          </a:xfrm>
          <a:prstGeom prst="rect">
            <a:avLst/>
          </a:prstGeom>
          <a:noFill/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indent="-457200">
              <a:spcBef>
                <a:spcPct val="0"/>
              </a:spcBef>
              <a:buFont typeface="+mj-lt"/>
              <a:buAutoNum type="arabicPeriod"/>
            </a:pPr>
            <a:r>
              <a:rPr lang="es-MX" sz="2800" b="1" i="1" dirty="0" smtClean="0">
                <a:solidFill>
                  <a:schemeClr val="accent4">
                    <a:lumMod val="10000"/>
                  </a:schemeClr>
                </a:solidFill>
                <a:latin typeface="+mn-lt"/>
                <a:cs typeface="Aharoni" panose="02010803020104030203" pitchFamily="2" charset="-79"/>
              </a:rPr>
              <a:t>Tanteo</a:t>
            </a:r>
          </a:p>
          <a:p>
            <a:pPr marL="457200" indent="-457200">
              <a:spcBef>
                <a:spcPct val="0"/>
              </a:spcBef>
              <a:buFont typeface="+mj-lt"/>
              <a:buAutoNum type="arabicPeriod"/>
            </a:pPr>
            <a:r>
              <a:rPr lang="es-MX" sz="2800" b="1" i="1" dirty="0" smtClean="0">
                <a:solidFill>
                  <a:schemeClr val="accent4">
                    <a:lumMod val="10000"/>
                  </a:schemeClr>
                </a:solidFill>
                <a:latin typeface="+mn-lt"/>
                <a:cs typeface="Aharoni" panose="02010803020104030203" pitchFamily="2" charset="-79"/>
              </a:rPr>
              <a:t>Redox</a:t>
            </a:r>
          </a:p>
          <a:p>
            <a:pPr marL="457200" indent="-457200">
              <a:spcBef>
                <a:spcPct val="0"/>
              </a:spcBef>
              <a:buFont typeface="+mj-lt"/>
              <a:buAutoNum type="arabicPeriod"/>
            </a:pPr>
            <a:r>
              <a:rPr lang="es-MX" sz="2800" b="1" i="1" dirty="0" smtClean="0">
                <a:solidFill>
                  <a:schemeClr val="accent4">
                    <a:lumMod val="10000"/>
                  </a:schemeClr>
                </a:solidFill>
                <a:latin typeface="+mn-lt"/>
                <a:cs typeface="Aharoni" panose="02010803020104030203" pitchFamily="2" charset="-79"/>
              </a:rPr>
              <a:t>Ion – Electrón</a:t>
            </a:r>
          </a:p>
          <a:p>
            <a:pPr marL="457200" indent="-457200">
              <a:spcBef>
                <a:spcPct val="0"/>
              </a:spcBef>
              <a:buFont typeface="+mj-lt"/>
              <a:buAutoNum type="arabicPeriod"/>
            </a:pPr>
            <a:r>
              <a:rPr lang="es-MX" sz="2800" b="1" i="1" dirty="0" smtClean="0">
                <a:solidFill>
                  <a:schemeClr val="accent4">
                    <a:lumMod val="10000"/>
                  </a:schemeClr>
                </a:solidFill>
                <a:latin typeface="+mn-lt"/>
                <a:cs typeface="Aharoni" panose="02010803020104030203" pitchFamily="2" charset="-79"/>
              </a:rPr>
              <a:t>Algebraico</a:t>
            </a:r>
            <a:endParaRPr lang="es-MX" sz="2800" b="1" i="1" dirty="0">
              <a:solidFill>
                <a:schemeClr val="accent4">
                  <a:lumMod val="1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775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 advTm="462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3491880" y="3607702"/>
            <a:ext cx="5079311" cy="1338031"/>
          </a:xfrm>
          <a:prstGeom prst="rect">
            <a:avLst/>
          </a:prstGeom>
          <a:solidFill>
            <a:srgbClr val="00B050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68580" tIns="34290" rIns="68580" bIns="34290" rtlCol="0" anchor="b">
            <a:noAutofit/>
          </a:bodyPr>
          <a:lstStyle>
            <a:lvl1pPr indent="0" algn="r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2400" b="1">
                <a:latin typeface="Arial Rounded MT Bold" panose="020F0704030504030204" pitchFamily="34" charset="0"/>
                <a:ea typeface="+mj-ea"/>
                <a:cs typeface="+mj-cs"/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es-MX" sz="1800" dirty="0">
                <a:solidFill>
                  <a:schemeClr val="tx1"/>
                </a:solidFill>
              </a:rPr>
              <a:t>Universidad Autónoma del Estado de México</a:t>
            </a:r>
          </a:p>
          <a:p>
            <a:r>
              <a:rPr lang="es-MX" sz="1800" dirty="0">
                <a:solidFill>
                  <a:schemeClr val="tx1"/>
                </a:solidFill>
              </a:rPr>
              <a:t>Dirección del Nivel Medio Superior</a:t>
            </a:r>
          </a:p>
          <a:p>
            <a:r>
              <a:rPr lang="es-MX" sz="1800" dirty="0">
                <a:solidFill>
                  <a:schemeClr val="tx1"/>
                </a:solidFill>
              </a:rPr>
              <a:t>Plantel “Dr. Pablo González Casanova”</a:t>
            </a:r>
          </a:p>
          <a:p>
            <a:r>
              <a:rPr lang="es-MX" sz="1800" dirty="0">
                <a:solidFill>
                  <a:schemeClr val="tx1"/>
                </a:solidFill>
              </a:rPr>
              <a:t>Química </a:t>
            </a:r>
            <a:r>
              <a:rPr lang="es-MX" sz="1800" dirty="0" smtClean="0">
                <a:solidFill>
                  <a:schemeClr val="tx1"/>
                </a:solidFill>
              </a:rPr>
              <a:t>I</a:t>
            </a:r>
            <a:endParaRPr lang="es-MX" sz="1800" dirty="0">
              <a:solidFill>
                <a:schemeClr val="tx1"/>
              </a:solidFill>
            </a:endParaRPr>
          </a:p>
          <a:p>
            <a:r>
              <a:rPr lang="es-MX" sz="1800" dirty="0">
                <a:solidFill>
                  <a:schemeClr val="tx1"/>
                </a:solidFill>
              </a:rPr>
              <a:t>2017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86415" y="1268760"/>
            <a:ext cx="6984776" cy="1144194"/>
          </a:xfrm>
          <a:prstGeom prst="rect">
            <a:avLst/>
          </a:prstGeom>
          <a:solidFill>
            <a:srgbClr val="00B050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68580" tIns="34290" rIns="68580" bIns="3429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MX" altLang="es-MX" sz="2400" b="1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Módulo </a:t>
            </a:r>
            <a:r>
              <a:rPr lang="es-MX" altLang="es-MX" sz="2400" b="1" dirty="0" smtClean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III. Las transformaciones de la materia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s-MX" altLang="es-MX" sz="2400" b="1" dirty="0">
              <a:solidFill>
                <a:schemeClr val="tx1"/>
              </a:solidFill>
              <a:latin typeface="Arial Rounded MT Bold" panose="020F0704030504030204" pitchFamily="34" charset="0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MX" altLang="es-MX" sz="2400" b="1" dirty="0" smtClean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Tema. Reacciones Químicas</a:t>
            </a:r>
            <a:endParaRPr lang="es-ES" altLang="es-MX" sz="2400" b="1" dirty="0">
              <a:solidFill>
                <a:schemeClr val="tx1"/>
              </a:solidFill>
              <a:latin typeface="Arial Rounded MT Bold" panose="020F0704030504030204" pitchFamily="34" charset="0"/>
              <a:ea typeface="+mj-ea"/>
              <a:cs typeface="+mj-cs"/>
            </a:endParaRPr>
          </a:p>
        </p:txBody>
      </p:sp>
      <p:pic>
        <p:nvPicPr>
          <p:cNvPr id="5" name="Imagen 4" descr="C:\Users\Alumno\Desktop\logo admin16-20 (2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27" y="3068052"/>
            <a:ext cx="2066424" cy="24173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0894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835696" y="548680"/>
            <a:ext cx="5184848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hangingPunct="1"/>
            <a:r>
              <a:rPr lang="es-E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Balanceo por Tanteo</a:t>
            </a:r>
          </a:p>
        </p:txBody>
      </p:sp>
      <p:grpSp>
        <p:nvGrpSpPr>
          <p:cNvPr id="5" name="Grupo 4"/>
          <p:cNvGrpSpPr/>
          <p:nvPr/>
        </p:nvGrpSpPr>
        <p:grpSpPr>
          <a:xfrm>
            <a:off x="827584" y="1412776"/>
            <a:ext cx="7704856" cy="4320480"/>
            <a:chOff x="827584" y="1412776"/>
            <a:chExt cx="7704856" cy="4320480"/>
          </a:xfrm>
          <a:noFill/>
        </p:grpSpPr>
        <p:sp>
          <p:nvSpPr>
            <p:cNvPr id="4" name="Rectangle 2"/>
            <p:cNvSpPr>
              <a:spLocks noChangeArrowheads="1"/>
            </p:cNvSpPr>
            <p:nvPr/>
          </p:nvSpPr>
          <p:spPr bwMode="auto">
            <a:xfrm>
              <a:off x="827584" y="1628800"/>
              <a:ext cx="7704856" cy="4104456"/>
            </a:xfrm>
            <a:prstGeom prst="rect">
              <a:avLst/>
            </a:prstGeom>
            <a:grpFill/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3" name="Rectángulo 2"/>
            <p:cNvSpPr/>
            <p:nvPr/>
          </p:nvSpPr>
          <p:spPr>
            <a:xfrm>
              <a:off x="827584" y="1412776"/>
              <a:ext cx="7488832" cy="4154984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es-MX" b="1" dirty="0">
                  <a:solidFill>
                    <a:schemeClr val="accent4">
                      <a:lumMod val="10000"/>
                    </a:schemeClr>
                  </a:solidFill>
                  <a:latin typeface="Century Gothic" panose="020B0502020202020204" pitchFamily="34" charset="0"/>
                  <a:ea typeface="Times New Roman" panose="02020603050405020304" pitchFamily="18" charset="0"/>
                </a:rPr>
                <a:t> </a:t>
              </a:r>
              <a:endParaRPr lang="es-MX" dirty="0">
                <a:solidFill>
                  <a:schemeClr val="accent4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342900" lvl="0" indent="-342900" algn="just">
                <a:lnSpc>
                  <a:spcPct val="150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es-MX" sz="2000" b="1" i="1" dirty="0">
                  <a:solidFill>
                    <a:schemeClr val="accent4">
                      <a:lumMod val="10000"/>
                    </a:schemeClr>
                  </a:solidFill>
                  <a:latin typeface="Century Gothic" panose="020B0502020202020204" pitchFamily="34" charset="0"/>
                  <a:ea typeface="Times New Roman" panose="02020603050405020304" pitchFamily="18" charset="0"/>
                </a:rPr>
                <a:t>Verificar que la ecuación esté correctamente escrita, es decir, que cada fórmula de reactivos y productos </a:t>
              </a:r>
              <a:r>
                <a:rPr lang="es-MX" sz="2000" b="1" i="1" dirty="0" smtClean="0">
                  <a:solidFill>
                    <a:schemeClr val="accent4">
                      <a:lumMod val="10000"/>
                    </a:schemeClr>
                  </a:solidFill>
                  <a:latin typeface="Century Gothic" panose="020B0502020202020204" pitchFamily="34" charset="0"/>
                  <a:ea typeface="Times New Roman" panose="02020603050405020304" pitchFamily="18" charset="0"/>
                </a:rPr>
                <a:t>sea la correcta.</a:t>
              </a:r>
              <a:endParaRPr lang="es-MX" sz="2000" b="1" i="1" dirty="0">
                <a:solidFill>
                  <a:schemeClr val="accent4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342900" lvl="0" indent="-342900" algn="just">
                <a:lnSpc>
                  <a:spcPct val="150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es-MX" sz="2000" b="1" i="1" dirty="0">
                  <a:solidFill>
                    <a:schemeClr val="accent4">
                      <a:lumMod val="10000"/>
                    </a:schemeClr>
                  </a:solidFill>
                  <a:latin typeface="Century Gothic" panose="020B0502020202020204" pitchFamily="34" charset="0"/>
                  <a:ea typeface="Times New Roman" panose="02020603050405020304" pitchFamily="18" charset="0"/>
                </a:rPr>
                <a:t>Hacer un primer balance de átomos de uno y otro lado de la ecuación para poder determinar por dónde vamos a empezar.</a:t>
              </a:r>
              <a:endParaRPr lang="es-MX" sz="2000" b="1" i="1" dirty="0">
                <a:solidFill>
                  <a:schemeClr val="accent4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342900" lvl="0" indent="-342900" algn="just">
                <a:lnSpc>
                  <a:spcPct val="150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es-MX" sz="2000" b="1" i="1" dirty="0">
                  <a:solidFill>
                    <a:schemeClr val="accent4">
                      <a:lumMod val="10000"/>
                    </a:schemeClr>
                  </a:solidFill>
                  <a:latin typeface="Century Gothic" panose="020B0502020202020204" pitchFamily="34" charset="0"/>
                  <a:ea typeface="Times New Roman" panose="02020603050405020304" pitchFamily="18" charset="0"/>
                </a:rPr>
                <a:t>Empezar ajustando los metales, después los no metales, luego el hidrógeno y al final el oxígeno.</a:t>
              </a:r>
              <a:endParaRPr lang="es-MX" sz="2000" b="1" i="1" dirty="0">
                <a:solidFill>
                  <a:schemeClr val="accent4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670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292">
        <p14:vortex dir="r"/>
      </p:transition>
    </mc:Choice>
    <mc:Fallback xmlns="">
      <p:transition spd="slow" advTm="462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2411488" y="293295"/>
            <a:ext cx="5184848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hangingPunct="1"/>
            <a:r>
              <a:rPr lang="es-E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Balanceo por Tanteo</a:t>
            </a:r>
          </a:p>
        </p:txBody>
      </p:sp>
      <p:grpSp>
        <p:nvGrpSpPr>
          <p:cNvPr id="5" name="Grupo 4"/>
          <p:cNvGrpSpPr/>
          <p:nvPr/>
        </p:nvGrpSpPr>
        <p:grpSpPr>
          <a:xfrm>
            <a:off x="827584" y="1412776"/>
            <a:ext cx="7704856" cy="4320480"/>
            <a:chOff x="827584" y="1412776"/>
            <a:chExt cx="7704856" cy="4320480"/>
          </a:xfrm>
          <a:noFill/>
        </p:grpSpPr>
        <p:sp>
          <p:nvSpPr>
            <p:cNvPr id="4" name="Rectangle 2"/>
            <p:cNvSpPr>
              <a:spLocks noChangeArrowheads="1"/>
            </p:cNvSpPr>
            <p:nvPr/>
          </p:nvSpPr>
          <p:spPr bwMode="auto">
            <a:xfrm>
              <a:off x="827584" y="1628800"/>
              <a:ext cx="7704856" cy="4104456"/>
            </a:xfrm>
            <a:prstGeom prst="rect">
              <a:avLst/>
            </a:prstGeom>
            <a:grpFill/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3" name="Rectángulo 2"/>
            <p:cNvSpPr/>
            <p:nvPr/>
          </p:nvSpPr>
          <p:spPr>
            <a:xfrm>
              <a:off x="827584" y="1412776"/>
              <a:ext cx="7488832" cy="4154984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es-MX" b="1" dirty="0">
                  <a:solidFill>
                    <a:schemeClr val="accent4">
                      <a:lumMod val="10000"/>
                    </a:schemeClr>
                  </a:solidFill>
                  <a:latin typeface="Century Gothic" panose="020B0502020202020204" pitchFamily="34" charset="0"/>
                  <a:ea typeface="Times New Roman" panose="02020603050405020304" pitchFamily="18" charset="0"/>
                </a:rPr>
                <a:t> </a:t>
              </a:r>
              <a:endParaRPr lang="es-MX" dirty="0">
                <a:solidFill>
                  <a:schemeClr val="accent4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457200" lvl="0" indent="-457200" algn="just">
                <a:lnSpc>
                  <a:spcPct val="150000"/>
                </a:lnSpc>
                <a:spcAft>
                  <a:spcPts val="0"/>
                </a:spcAft>
                <a:buAutoNum type="arabicPeriod" startAt="4"/>
              </a:pPr>
              <a:r>
                <a:rPr lang="es-MX" sz="2000" b="1" i="1" dirty="0" smtClean="0">
                  <a:solidFill>
                    <a:schemeClr val="accent4">
                      <a:lumMod val="10000"/>
                    </a:schemeClr>
                  </a:solidFill>
                  <a:latin typeface="Century Gothic" panose="020B0502020202020204" pitchFamily="34" charset="0"/>
                  <a:ea typeface="Times New Roman" panose="02020603050405020304" pitchFamily="18" charset="0"/>
                </a:rPr>
                <a:t>Colocar </a:t>
              </a:r>
              <a:r>
                <a:rPr lang="es-MX" sz="2000" b="1" i="1" dirty="0">
                  <a:solidFill>
                    <a:schemeClr val="accent4">
                      <a:lumMod val="10000"/>
                    </a:schemeClr>
                  </a:solidFill>
                  <a:latin typeface="Century Gothic" panose="020B0502020202020204" pitchFamily="34" charset="0"/>
                  <a:ea typeface="Times New Roman" panose="02020603050405020304" pitchFamily="18" charset="0"/>
                </a:rPr>
                <a:t>los coeficientes del lado izquierdo de la fórmula, eligiendo aquel que produzca las mínimas cantidades de átomos. El coeficiente elegido tendrá la propiedad de multiplicar a cada átomo de la fórmula</a:t>
              </a:r>
              <a:r>
                <a:rPr lang="es-MX" sz="2000" b="1" i="1" dirty="0" smtClean="0">
                  <a:solidFill>
                    <a:schemeClr val="accent4">
                      <a:lumMod val="10000"/>
                    </a:schemeClr>
                  </a:solidFill>
                  <a:latin typeface="Century Gothic" panose="020B0502020202020204" pitchFamily="34" charset="0"/>
                  <a:ea typeface="Times New Roman" panose="02020603050405020304" pitchFamily="18" charset="0"/>
                </a:rPr>
                <a:t>.</a:t>
              </a:r>
            </a:p>
            <a:p>
              <a:pPr lvl="0" algn="just">
                <a:lnSpc>
                  <a:spcPct val="150000"/>
                </a:lnSpc>
                <a:spcAft>
                  <a:spcPts val="0"/>
                </a:spcAft>
              </a:pPr>
              <a:endParaRPr lang="es-MX" sz="2000" b="1" i="1" dirty="0">
                <a:solidFill>
                  <a:schemeClr val="accent4">
                    <a:lumMod val="10000"/>
                  </a:schemeClr>
                </a:solidFill>
                <a:latin typeface="Century Gothic" panose="020B0502020202020204" pitchFamily="34" charset="0"/>
                <a:ea typeface="Times New Roman" panose="02020603050405020304" pitchFamily="18" charset="0"/>
              </a:endParaRPr>
            </a:p>
            <a:p>
              <a:pPr lvl="0" algn="just">
                <a:lnSpc>
                  <a:spcPct val="150000"/>
                </a:lnSpc>
                <a:spcAft>
                  <a:spcPts val="0"/>
                </a:spcAft>
              </a:pPr>
              <a:r>
                <a:rPr lang="es-MX" sz="2000" b="1" i="1" dirty="0">
                  <a:solidFill>
                    <a:schemeClr val="accent4">
                      <a:lumMod val="10000"/>
                    </a:schemeClr>
                  </a:solidFill>
                  <a:latin typeface="Century Gothic" panose="020B0502020202020204" pitchFamily="34" charset="0"/>
                  <a:ea typeface="Times New Roman" panose="02020603050405020304" pitchFamily="18" charset="0"/>
                </a:rPr>
                <a:t>5.	Cada vez que coloquemos un </a:t>
              </a:r>
              <a:r>
                <a:rPr lang="es-MX" sz="2000" b="1" i="1" dirty="0" smtClean="0">
                  <a:solidFill>
                    <a:schemeClr val="accent4">
                      <a:lumMod val="10000"/>
                    </a:schemeClr>
                  </a:solidFill>
                  <a:latin typeface="Century Gothic" panose="020B0502020202020204" pitchFamily="34" charset="0"/>
                  <a:ea typeface="Times New Roman" panose="02020603050405020304" pitchFamily="18" charset="0"/>
                </a:rPr>
                <a:t>coeficiente, </a:t>
              </a:r>
              <a:r>
                <a:rPr lang="es-MX" sz="2000" b="1" i="1" dirty="0">
                  <a:solidFill>
                    <a:schemeClr val="accent4">
                      <a:lumMod val="10000"/>
                    </a:schemeClr>
                  </a:solidFill>
                  <a:latin typeface="Century Gothic" panose="020B0502020202020204" pitchFamily="34" charset="0"/>
                  <a:ea typeface="Times New Roman" panose="02020603050405020304" pitchFamily="18" charset="0"/>
                </a:rPr>
                <a:t>ajusta los átomos en el otro lado de la ecuación hasta asegurarse que cada elemento está balanceado.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487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292">
        <p14:vortex dir="r"/>
      </p:transition>
    </mc:Choice>
    <mc:Fallback xmlns="">
      <p:transition spd="slow" advTm="462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2180223" y="736687"/>
            <a:ext cx="5184848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hangingPunct="1"/>
            <a:r>
              <a:rPr lang="es-ES" sz="2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3" name="Grupo 2"/>
          <p:cNvGrpSpPr/>
          <p:nvPr/>
        </p:nvGrpSpPr>
        <p:grpSpPr>
          <a:xfrm>
            <a:off x="74315" y="1690475"/>
            <a:ext cx="9144000" cy="3388582"/>
            <a:chOff x="74315" y="1690475"/>
            <a:chExt cx="9144000" cy="3388582"/>
          </a:xfrm>
          <a:noFill/>
        </p:grpSpPr>
        <p:sp>
          <p:nvSpPr>
            <p:cNvPr id="14" name="Rectangle 2"/>
            <p:cNvSpPr>
              <a:spLocks noChangeArrowheads="1"/>
            </p:cNvSpPr>
            <p:nvPr/>
          </p:nvSpPr>
          <p:spPr bwMode="auto">
            <a:xfrm>
              <a:off x="596183" y="1690475"/>
              <a:ext cx="8352928" cy="3388582"/>
            </a:xfrm>
            <a:prstGeom prst="rect">
              <a:avLst/>
            </a:prstGeom>
            <a:grpFill/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9" name="Objeto 8"/>
            <p:cNvGraphicFramePr>
              <a:graphicFrameLocks noChangeAspect="1"/>
            </p:cNvGraphicFramePr>
            <p:nvPr>
              <p:extLst/>
            </p:nvPr>
          </p:nvGraphicFramePr>
          <p:xfrm>
            <a:off x="1644741" y="2350631"/>
            <a:ext cx="5854517" cy="7707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598" name="Ecuación" r:id="rId4" imgW="1663560" imgH="228600" progId="Equation.3">
                    <p:embed/>
                  </p:oleObj>
                </mc:Choice>
                <mc:Fallback>
                  <p:oleObj name="Ecuación" r:id="rId4" imgW="1663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44741" y="2350631"/>
                          <a:ext cx="5854517" cy="770756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Rectangle 64"/>
            <p:cNvSpPr>
              <a:spLocks noChangeArrowheads="1"/>
            </p:cNvSpPr>
            <p:nvPr/>
          </p:nvSpPr>
          <p:spPr bwMode="auto">
            <a:xfrm>
              <a:off x="74315" y="2126833"/>
              <a:ext cx="9144000" cy="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s-MX"/>
            </a:p>
          </p:txBody>
        </p:sp>
      </p:grpSp>
      <p:graphicFrame>
        <p:nvGraphicFramePr>
          <p:cNvPr id="16" name="Tabla 15"/>
          <p:cNvGraphicFramePr>
            <a:graphicFrameLocks noGrp="1"/>
          </p:cNvGraphicFramePr>
          <p:nvPr>
            <p:extLst/>
          </p:nvPr>
        </p:nvGraphicFramePr>
        <p:xfrm>
          <a:off x="1763688" y="3204517"/>
          <a:ext cx="6216350" cy="13517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3270"/>
                <a:gridCol w="1243270"/>
                <a:gridCol w="1243270"/>
                <a:gridCol w="1243270"/>
                <a:gridCol w="1243270"/>
              </a:tblGrid>
              <a:tr h="437307"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después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antes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Elemento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antes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después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37307">
                <a:tc>
                  <a:txBody>
                    <a:bodyPr/>
                    <a:lstStyle/>
                    <a:p>
                      <a:pPr algn="ctr"/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S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437307">
                <a:tc>
                  <a:txBody>
                    <a:bodyPr/>
                    <a:lstStyle/>
                    <a:p>
                      <a:pPr algn="ctr"/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O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3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8337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 advTm="462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2180223" y="736687"/>
            <a:ext cx="5184848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hangingPunct="1"/>
            <a:r>
              <a:rPr lang="es-ES" sz="2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3" name="Grupo 2"/>
          <p:cNvGrpSpPr/>
          <p:nvPr/>
        </p:nvGrpSpPr>
        <p:grpSpPr>
          <a:xfrm>
            <a:off x="74315" y="1690475"/>
            <a:ext cx="9144000" cy="3388582"/>
            <a:chOff x="74315" y="1690475"/>
            <a:chExt cx="9144000" cy="3388582"/>
          </a:xfrm>
          <a:noFill/>
        </p:grpSpPr>
        <p:sp>
          <p:nvSpPr>
            <p:cNvPr id="14" name="Rectangle 2"/>
            <p:cNvSpPr>
              <a:spLocks noChangeArrowheads="1"/>
            </p:cNvSpPr>
            <p:nvPr/>
          </p:nvSpPr>
          <p:spPr bwMode="auto">
            <a:xfrm>
              <a:off x="596183" y="1690475"/>
              <a:ext cx="8352928" cy="3388582"/>
            </a:xfrm>
            <a:prstGeom prst="rect">
              <a:avLst/>
            </a:prstGeom>
            <a:grpFill/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9" name="Objeto 8"/>
            <p:cNvGraphicFramePr>
              <a:graphicFrameLocks noChangeAspect="1"/>
            </p:cNvGraphicFramePr>
            <p:nvPr>
              <p:extLst/>
            </p:nvPr>
          </p:nvGraphicFramePr>
          <p:xfrm>
            <a:off x="1644741" y="2350631"/>
            <a:ext cx="5854517" cy="7707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22" name="Ecuación" r:id="rId4" imgW="1663560" imgH="228600" progId="Equation.3">
                    <p:embed/>
                  </p:oleObj>
                </mc:Choice>
                <mc:Fallback>
                  <p:oleObj name="Ecuación" r:id="rId4" imgW="1663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44741" y="2350631"/>
                          <a:ext cx="5854517" cy="770756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Rectangle 64"/>
            <p:cNvSpPr>
              <a:spLocks noChangeArrowheads="1"/>
            </p:cNvSpPr>
            <p:nvPr/>
          </p:nvSpPr>
          <p:spPr bwMode="auto">
            <a:xfrm>
              <a:off x="74315" y="2126833"/>
              <a:ext cx="9144000" cy="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s-MX"/>
            </a:p>
          </p:txBody>
        </p:sp>
      </p:grpSp>
      <p:graphicFrame>
        <p:nvGraphicFramePr>
          <p:cNvPr id="16" name="Tabla 15"/>
          <p:cNvGraphicFramePr>
            <a:graphicFrameLocks noGrp="1"/>
          </p:cNvGraphicFramePr>
          <p:nvPr>
            <p:extLst/>
          </p:nvPr>
        </p:nvGraphicFramePr>
        <p:xfrm>
          <a:off x="1763688" y="3204517"/>
          <a:ext cx="6216350" cy="13517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3270"/>
                <a:gridCol w="1243270"/>
                <a:gridCol w="1243270"/>
                <a:gridCol w="1243270"/>
                <a:gridCol w="1243270"/>
              </a:tblGrid>
              <a:tr h="437307"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después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antes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Elemento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antes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después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37307"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S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437307"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6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O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3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6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3635896" y="242088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i="1" dirty="0" smtClean="0">
                <a:solidFill>
                  <a:schemeClr val="accent5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5915083" y="242088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i="1" dirty="0" smtClean="0">
                <a:solidFill>
                  <a:srgbClr val="CC0000"/>
                </a:solidFill>
              </a:rPr>
              <a:t>2</a:t>
            </a:r>
            <a:endParaRPr lang="es-MX" sz="2800" b="1" i="1" dirty="0">
              <a:solidFill>
                <a:srgbClr val="CC0000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892191" y="241922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i="1" dirty="0">
                <a:solidFill>
                  <a:srgbClr val="00FF00"/>
                </a:solidFill>
              </a:rPr>
              <a:t>2</a:t>
            </a:r>
          </a:p>
        </p:txBody>
      </p:sp>
      <p:sp>
        <p:nvSpPr>
          <p:cNvPr id="6" name="Forma libre 5"/>
          <p:cNvSpPr/>
          <p:nvPr/>
        </p:nvSpPr>
        <p:spPr>
          <a:xfrm>
            <a:off x="4018462" y="1600200"/>
            <a:ext cx="3380959" cy="1094874"/>
          </a:xfrm>
          <a:custGeom>
            <a:avLst/>
            <a:gdLst>
              <a:gd name="connsiteX0" fmla="*/ 3380959 w 3380959"/>
              <a:gd name="connsiteY0" fmla="*/ 1094874 h 1094874"/>
              <a:gd name="connsiteX1" fmla="*/ 3368927 w 3380959"/>
              <a:gd name="connsiteY1" fmla="*/ 950495 h 1094874"/>
              <a:gd name="connsiteX2" fmla="*/ 3356896 w 3380959"/>
              <a:gd name="connsiteY2" fmla="*/ 890337 h 1094874"/>
              <a:gd name="connsiteX3" fmla="*/ 3320801 w 3380959"/>
              <a:gd name="connsiteY3" fmla="*/ 637674 h 1094874"/>
              <a:gd name="connsiteX4" fmla="*/ 3308770 w 3380959"/>
              <a:gd name="connsiteY4" fmla="*/ 601579 h 1094874"/>
              <a:gd name="connsiteX5" fmla="*/ 3284706 w 3380959"/>
              <a:gd name="connsiteY5" fmla="*/ 577516 h 1094874"/>
              <a:gd name="connsiteX6" fmla="*/ 3224549 w 3380959"/>
              <a:gd name="connsiteY6" fmla="*/ 505326 h 1094874"/>
              <a:gd name="connsiteX7" fmla="*/ 3200485 w 3380959"/>
              <a:gd name="connsiteY7" fmla="*/ 469232 h 1094874"/>
              <a:gd name="connsiteX8" fmla="*/ 3068138 w 3380959"/>
              <a:gd name="connsiteY8" fmla="*/ 372979 h 1094874"/>
              <a:gd name="connsiteX9" fmla="*/ 3032043 w 3380959"/>
              <a:gd name="connsiteY9" fmla="*/ 360947 h 1094874"/>
              <a:gd name="connsiteX10" fmla="*/ 3007980 w 3380959"/>
              <a:gd name="connsiteY10" fmla="*/ 324853 h 1094874"/>
              <a:gd name="connsiteX11" fmla="*/ 2947822 w 3380959"/>
              <a:gd name="connsiteY11" fmla="*/ 300789 h 1094874"/>
              <a:gd name="connsiteX12" fmla="*/ 2899696 w 3380959"/>
              <a:gd name="connsiteY12" fmla="*/ 276726 h 1094874"/>
              <a:gd name="connsiteX13" fmla="*/ 2839538 w 3380959"/>
              <a:gd name="connsiteY13" fmla="*/ 240632 h 1094874"/>
              <a:gd name="connsiteX14" fmla="*/ 2803443 w 3380959"/>
              <a:gd name="connsiteY14" fmla="*/ 216568 h 1094874"/>
              <a:gd name="connsiteX15" fmla="*/ 2731254 w 3380959"/>
              <a:gd name="connsiteY15" fmla="*/ 192505 h 1094874"/>
              <a:gd name="connsiteX16" fmla="*/ 2647033 w 3380959"/>
              <a:gd name="connsiteY16" fmla="*/ 156411 h 1094874"/>
              <a:gd name="connsiteX17" fmla="*/ 2526717 w 3380959"/>
              <a:gd name="connsiteY17" fmla="*/ 108284 h 1094874"/>
              <a:gd name="connsiteX18" fmla="*/ 2490622 w 3380959"/>
              <a:gd name="connsiteY18" fmla="*/ 96253 h 1094874"/>
              <a:gd name="connsiteX19" fmla="*/ 2442496 w 3380959"/>
              <a:gd name="connsiteY19" fmla="*/ 84221 h 1094874"/>
              <a:gd name="connsiteX20" fmla="*/ 2382338 w 3380959"/>
              <a:gd name="connsiteY20" fmla="*/ 72189 h 1094874"/>
              <a:gd name="connsiteX21" fmla="*/ 2346243 w 3380959"/>
              <a:gd name="connsiteY21" fmla="*/ 60158 h 1094874"/>
              <a:gd name="connsiteX22" fmla="*/ 2262022 w 3380959"/>
              <a:gd name="connsiteY22" fmla="*/ 48126 h 1094874"/>
              <a:gd name="connsiteX23" fmla="*/ 2081549 w 3380959"/>
              <a:gd name="connsiteY23" fmla="*/ 24063 h 1094874"/>
              <a:gd name="connsiteX24" fmla="*/ 1889043 w 3380959"/>
              <a:gd name="connsiteY24" fmla="*/ 0 h 1094874"/>
              <a:gd name="connsiteX25" fmla="*/ 1347622 w 3380959"/>
              <a:gd name="connsiteY25" fmla="*/ 12032 h 1094874"/>
              <a:gd name="connsiteX26" fmla="*/ 1311527 w 3380959"/>
              <a:gd name="connsiteY26" fmla="*/ 24063 h 1094874"/>
              <a:gd name="connsiteX27" fmla="*/ 1167149 w 3380959"/>
              <a:gd name="connsiteY27" fmla="*/ 48126 h 1094874"/>
              <a:gd name="connsiteX28" fmla="*/ 1106991 w 3380959"/>
              <a:gd name="connsiteY28" fmla="*/ 60158 h 1094874"/>
              <a:gd name="connsiteX29" fmla="*/ 1058864 w 3380959"/>
              <a:gd name="connsiteY29" fmla="*/ 84221 h 1094874"/>
              <a:gd name="connsiteX30" fmla="*/ 938549 w 3380959"/>
              <a:gd name="connsiteY30" fmla="*/ 120316 h 1094874"/>
              <a:gd name="connsiteX31" fmla="*/ 878391 w 3380959"/>
              <a:gd name="connsiteY31" fmla="*/ 132347 h 1094874"/>
              <a:gd name="connsiteX32" fmla="*/ 770106 w 3380959"/>
              <a:gd name="connsiteY32" fmla="*/ 180474 h 1094874"/>
              <a:gd name="connsiteX33" fmla="*/ 734012 w 3380959"/>
              <a:gd name="connsiteY33" fmla="*/ 216568 h 1094874"/>
              <a:gd name="connsiteX34" fmla="*/ 697917 w 3380959"/>
              <a:gd name="connsiteY34" fmla="*/ 240632 h 1094874"/>
              <a:gd name="connsiteX35" fmla="*/ 649791 w 3380959"/>
              <a:gd name="connsiteY35" fmla="*/ 276726 h 1094874"/>
              <a:gd name="connsiteX36" fmla="*/ 613696 w 3380959"/>
              <a:gd name="connsiteY36" fmla="*/ 300789 h 1094874"/>
              <a:gd name="connsiteX37" fmla="*/ 481349 w 3380959"/>
              <a:gd name="connsiteY37" fmla="*/ 385011 h 1094874"/>
              <a:gd name="connsiteX38" fmla="*/ 409159 w 3380959"/>
              <a:gd name="connsiteY38" fmla="*/ 457200 h 1094874"/>
              <a:gd name="connsiteX39" fmla="*/ 373064 w 3380959"/>
              <a:gd name="connsiteY39" fmla="*/ 493295 h 1094874"/>
              <a:gd name="connsiteX40" fmla="*/ 336970 w 3380959"/>
              <a:gd name="connsiteY40" fmla="*/ 505326 h 1094874"/>
              <a:gd name="connsiteX41" fmla="*/ 312906 w 3380959"/>
              <a:gd name="connsiteY41" fmla="*/ 529389 h 1094874"/>
              <a:gd name="connsiteX42" fmla="*/ 288843 w 3380959"/>
              <a:gd name="connsiteY42" fmla="*/ 565484 h 1094874"/>
              <a:gd name="connsiteX43" fmla="*/ 216654 w 3380959"/>
              <a:gd name="connsiteY43" fmla="*/ 613611 h 1094874"/>
              <a:gd name="connsiteX44" fmla="*/ 180559 w 3380959"/>
              <a:gd name="connsiteY44" fmla="*/ 637674 h 1094874"/>
              <a:gd name="connsiteX45" fmla="*/ 132433 w 3380959"/>
              <a:gd name="connsiteY45" fmla="*/ 697832 h 1094874"/>
              <a:gd name="connsiteX46" fmla="*/ 96338 w 3380959"/>
              <a:gd name="connsiteY46" fmla="*/ 721895 h 1094874"/>
              <a:gd name="connsiteX47" fmla="*/ 48212 w 3380959"/>
              <a:gd name="connsiteY47" fmla="*/ 782053 h 1094874"/>
              <a:gd name="connsiteX48" fmla="*/ 24149 w 3380959"/>
              <a:gd name="connsiteY48" fmla="*/ 818147 h 1094874"/>
              <a:gd name="connsiteX49" fmla="*/ 85 w 3380959"/>
              <a:gd name="connsiteY49" fmla="*/ 854242 h 1094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3380959" h="1094874">
                <a:moveTo>
                  <a:pt x="3380959" y="1094874"/>
                </a:moveTo>
                <a:cubicBezTo>
                  <a:pt x="3376948" y="1046748"/>
                  <a:pt x="3374570" y="998457"/>
                  <a:pt x="3368927" y="950495"/>
                </a:cubicBezTo>
                <a:cubicBezTo>
                  <a:pt x="3366538" y="930185"/>
                  <a:pt x="3358931" y="910685"/>
                  <a:pt x="3356896" y="890337"/>
                </a:cubicBezTo>
                <a:cubicBezTo>
                  <a:pt x="3333378" y="655151"/>
                  <a:pt x="3368052" y="779431"/>
                  <a:pt x="3320801" y="637674"/>
                </a:cubicBezTo>
                <a:cubicBezTo>
                  <a:pt x="3316791" y="625642"/>
                  <a:pt x="3317738" y="610547"/>
                  <a:pt x="3308770" y="601579"/>
                </a:cubicBezTo>
                <a:lnTo>
                  <a:pt x="3284706" y="577516"/>
                </a:lnTo>
                <a:cubicBezTo>
                  <a:pt x="3233086" y="474273"/>
                  <a:pt x="3292570" y="573346"/>
                  <a:pt x="3224549" y="505326"/>
                </a:cubicBezTo>
                <a:cubicBezTo>
                  <a:pt x="3214324" y="495101"/>
                  <a:pt x="3210007" y="480114"/>
                  <a:pt x="3200485" y="469232"/>
                </a:cubicBezTo>
                <a:cubicBezTo>
                  <a:pt x="3145678" y="406597"/>
                  <a:pt x="3142568" y="406060"/>
                  <a:pt x="3068138" y="372979"/>
                </a:cubicBezTo>
                <a:cubicBezTo>
                  <a:pt x="3056549" y="367828"/>
                  <a:pt x="3044075" y="364958"/>
                  <a:pt x="3032043" y="360947"/>
                </a:cubicBezTo>
                <a:cubicBezTo>
                  <a:pt x="3024022" y="348916"/>
                  <a:pt x="3019747" y="333258"/>
                  <a:pt x="3007980" y="324853"/>
                </a:cubicBezTo>
                <a:cubicBezTo>
                  <a:pt x="2990405" y="312300"/>
                  <a:pt x="2967558" y="309561"/>
                  <a:pt x="2947822" y="300789"/>
                </a:cubicBezTo>
                <a:cubicBezTo>
                  <a:pt x="2931432" y="293505"/>
                  <a:pt x="2915374" y="285436"/>
                  <a:pt x="2899696" y="276726"/>
                </a:cubicBezTo>
                <a:cubicBezTo>
                  <a:pt x="2879254" y="265369"/>
                  <a:pt x="2859369" y="253026"/>
                  <a:pt x="2839538" y="240632"/>
                </a:cubicBezTo>
                <a:cubicBezTo>
                  <a:pt x="2827276" y="232968"/>
                  <a:pt x="2816657" y="222441"/>
                  <a:pt x="2803443" y="216568"/>
                </a:cubicBezTo>
                <a:cubicBezTo>
                  <a:pt x="2780265" y="206266"/>
                  <a:pt x="2752359" y="206575"/>
                  <a:pt x="2731254" y="192505"/>
                </a:cubicBezTo>
                <a:cubicBezTo>
                  <a:pt x="2681400" y="159270"/>
                  <a:pt x="2709187" y="171949"/>
                  <a:pt x="2647033" y="156411"/>
                </a:cubicBezTo>
                <a:cubicBezTo>
                  <a:pt x="2576222" y="121005"/>
                  <a:pt x="2615918" y="138017"/>
                  <a:pt x="2526717" y="108284"/>
                </a:cubicBezTo>
                <a:cubicBezTo>
                  <a:pt x="2514685" y="104274"/>
                  <a:pt x="2502926" y="99329"/>
                  <a:pt x="2490622" y="96253"/>
                </a:cubicBezTo>
                <a:cubicBezTo>
                  <a:pt x="2474580" y="92242"/>
                  <a:pt x="2458638" y="87808"/>
                  <a:pt x="2442496" y="84221"/>
                </a:cubicBezTo>
                <a:cubicBezTo>
                  <a:pt x="2422533" y="79785"/>
                  <a:pt x="2402177" y="77149"/>
                  <a:pt x="2382338" y="72189"/>
                </a:cubicBezTo>
                <a:cubicBezTo>
                  <a:pt x="2370034" y="69113"/>
                  <a:pt x="2358679" y="62645"/>
                  <a:pt x="2346243" y="60158"/>
                </a:cubicBezTo>
                <a:cubicBezTo>
                  <a:pt x="2318435" y="54596"/>
                  <a:pt x="2289995" y="52788"/>
                  <a:pt x="2262022" y="48126"/>
                </a:cubicBezTo>
                <a:cubicBezTo>
                  <a:pt x="2112511" y="23208"/>
                  <a:pt x="2320426" y="47952"/>
                  <a:pt x="2081549" y="24063"/>
                </a:cubicBezTo>
                <a:cubicBezTo>
                  <a:pt x="2004932" y="4910"/>
                  <a:pt x="1996276" y="0"/>
                  <a:pt x="1889043" y="0"/>
                </a:cubicBezTo>
                <a:cubicBezTo>
                  <a:pt x="1708525" y="0"/>
                  <a:pt x="1528096" y="8021"/>
                  <a:pt x="1347622" y="12032"/>
                </a:cubicBezTo>
                <a:cubicBezTo>
                  <a:pt x="1335590" y="16042"/>
                  <a:pt x="1323831" y="20987"/>
                  <a:pt x="1311527" y="24063"/>
                </a:cubicBezTo>
                <a:cubicBezTo>
                  <a:pt x="1254802" y="38244"/>
                  <a:pt x="1228291" y="37936"/>
                  <a:pt x="1167149" y="48126"/>
                </a:cubicBezTo>
                <a:cubicBezTo>
                  <a:pt x="1146977" y="51488"/>
                  <a:pt x="1127044" y="56147"/>
                  <a:pt x="1106991" y="60158"/>
                </a:cubicBezTo>
                <a:cubicBezTo>
                  <a:pt x="1090949" y="68179"/>
                  <a:pt x="1075517" y="77560"/>
                  <a:pt x="1058864" y="84221"/>
                </a:cubicBezTo>
                <a:cubicBezTo>
                  <a:pt x="1021380" y="99214"/>
                  <a:pt x="978430" y="111453"/>
                  <a:pt x="938549" y="120316"/>
                </a:cubicBezTo>
                <a:cubicBezTo>
                  <a:pt x="918586" y="124752"/>
                  <a:pt x="898444" y="128337"/>
                  <a:pt x="878391" y="132347"/>
                </a:cubicBezTo>
                <a:cubicBezTo>
                  <a:pt x="856957" y="140921"/>
                  <a:pt x="791562" y="165148"/>
                  <a:pt x="770106" y="180474"/>
                </a:cubicBezTo>
                <a:cubicBezTo>
                  <a:pt x="756260" y="190364"/>
                  <a:pt x="747083" y="205675"/>
                  <a:pt x="734012" y="216568"/>
                </a:cubicBezTo>
                <a:cubicBezTo>
                  <a:pt x="722903" y="225825"/>
                  <a:pt x="709684" y="232227"/>
                  <a:pt x="697917" y="240632"/>
                </a:cubicBezTo>
                <a:cubicBezTo>
                  <a:pt x="681600" y="252287"/>
                  <a:pt x="666108" y="265071"/>
                  <a:pt x="649791" y="276726"/>
                </a:cubicBezTo>
                <a:cubicBezTo>
                  <a:pt x="638024" y="285131"/>
                  <a:pt x="625390" y="292284"/>
                  <a:pt x="613696" y="300789"/>
                </a:cubicBezTo>
                <a:cubicBezTo>
                  <a:pt x="501158" y="382635"/>
                  <a:pt x="557432" y="359649"/>
                  <a:pt x="481349" y="385011"/>
                </a:cubicBezTo>
                <a:lnTo>
                  <a:pt x="409159" y="457200"/>
                </a:lnTo>
                <a:cubicBezTo>
                  <a:pt x="397127" y="469232"/>
                  <a:pt x="389206" y="487914"/>
                  <a:pt x="373064" y="493295"/>
                </a:cubicBezTo>
                <a:lnTo>
                  <a:pt x="336970" y="505326"/>
                </a:lnTo>
                <a:cubicBezTo>
                  <a:pt x="328949" y="513347"/>
                  <a:pt x="319992" y="520531"/>
                  <a:pt x="312906" y="529389"/>
                </a:cubicBezTo>
                <a:cubicBezTo>
                  <a:pt x="303873" y="540680"/>
                  <a:pt x="299725" y="555962"/>
                  <a:pt x="288843" y="565484"/>
                </a:cubicBezTo>
                <a:cubicBezTo>
                  <a:pt x="267078" y="584528"/>
                  <a:pt x="240717" y="597569"/>
                  <a:pt x="216654" y="613611"/>
                </a:cubicBezTo>
                <a:lnTo>
                  <a:pt x="180559" y="637674"/>
                </a:lnTo>
                <a:cubicBezTo>
                  <a:pt x="162694" y="664471"/>
                  <a:pt x="156922" y="678240"/>
                  <a:pt x="132433" y="697832"/>
                </a:cubicBezTo>
                <a:cubicBezTo>
                  <a:pt x="121142" y="706865"/>
                  <a:pt x="108370" y="713874"/>
                  <a:pt x="96338" y="721895"/>
                </a:cubicBezTo>
                <a:cubicBezTo>
                  <a:pt x="22276" y="832987"/>
                  <a:pt x="116787" y="696334"/>
                  <a:pt x="48212" y="782053"/>
                </a:cubicBezTo>
                <a:cubicBezTo>
                  <a:pt x="39179" y="793344"/>
                  <a:pt x="33182" y="806856"/>
                  <a:pt x="24149" y="818147"/>
                </a:cubicBezTo>
                <a:cubicBezTo>
                  <a:pt x="-2751" y="851771"/>
                  <a:pt x="85" y="828490"/>
                  <a:pt x="85" y="854242"/>
                </a:cubicBezTo>
              </a:path>
            </a:pathLst>
          </a:custGeom>
          <a:noFill/>
          <a:ln w="28575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orma libre 6"/>
          <p:cNvSpPr/>
          <p:nvPr/>
        </p:nvSpPr>
        <p:spPr>
          <a:xfrm>
            <a:off x="4836695" y="2887579"/>
            <a:ext cx="1347537" cy="288758"/>
          </a:xfrm>
          <a:custGeom>
            <a:avLst/>
            <a:gdLst>
              <a:gd name="connsiteX0" fmla="*/ 0 w 1347537"/>
              <a:gd name="connsiteY0" fmla="*/ 144379 h 288758"/>
              <a:gd name="connsiteX1" fmla="*/ 132347 w 1347537"/>
              <a:gd name="connsiteY1" fmla="*/ 192505 h 288758"/>
              <a:gd name="connsiteX2" fmla="*/ 204537 w 1347537"/>
              <a:gd name="connsiteY2" fmla="*/ 216568 h 288758"/>
              <a:gd name="connsiteX3" fmla="*/ 336884 w 1347537"/>
              <a:gd name="connsiteY3" fmla="*/ 240632 h 288758"/>
              <a:gd name="connsiteX4" fmla="*/ 372979 w 1347537"/>
              <a:gd name="connsiteY4" fmla="*/ 252663 h 288758"/>
              <a:gd name="connsiteX5" fmla="*/ 421105 w 1347537"/>
              <a:gd name="connsiteY5" fmla="*/ 264695 h 288758"/>
              <a:gd name="connsiteX6" fmla="*/ 589547 w 1347537"/>
              <a:gd name="connsiteY6" fmla="*/ 288758 h 288758"/>
              <a:gd name="connsiteX7" fmla="*/ 842210 w 1347537"/>
              <a:gd name="connsiteY7" fmla="*/ 276726 h 288758"/>
              <a:gd name="connsiteX8" fmla="*/ 890337 w 1347537"/>
              <a:gd name="connsiteY8" fmla="*/ 264695 h 288758"/>
              <a:gd name="connsiteX9" fmla="*/ 926431 w 1347537"/>
              <a:gd name="connsiteY9" fmla="*/ 240632 h 288758"/>
              <a:gd name="connsiteX10" fmla="*/ 998621 w 1347537"/>
              <a:gd name="connsiteY10" fmla="*/ 216568 h 288758"/>
              <a:gd name="connsiteX11" fmla="*/ 1130968 w 1347537"/>
              <a:gd name="connsiteY11" fmla="*/ 156410 h 288758"/>
              <a:gd name="connsiteX12" fmla="*/ 1239252 w 1347537"/>
              <a:gd name="connsiteY12" fmla="*/ 96253 h 288758"/>
              <a:gd name="connsiteX13" fmla="*/ 1263316 w 1347537"/>
              <a:gd name="connsiteY13" fmla="*/ 72189 h 288758"/>
              <a:gd name="connsiteX14" fmla="*/ 1299410 w 1347537"/>
              <a:gd name="connsiteY14" fmla="*/ 48126 h 288758"/>
              <a:gd name="connsiteX15" fmla="*/ 1347537 w 1347537"/>
              <a:gd name="connsiteY15" fmla="*/ 0 h 288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47537" h="288758">
                <a:moveTo>
                  <a:pt x="0" y="144379"/>
                </a:moveTo>
                <a:cubicBezTo>
                  <a:pt x="83712" y="177864"/>
                  <a:pt x="39665" y="161611"/>
                  <a:pt x="132347" y="192505"/>
                </a:cubicBezTo>
                <a:cubicBezTo>
                  <a:pt x="132354" y="192507"/>
                  <a:pt x="204529" y="216567"/>
                  <a:pt x="204537" y="216568"/>
                </a:cubicBezTo>
                <a:cubicBezTo>
                  <a:pt x="236722" y="221932"/>
                  <a:pt x="303249" y="232223"/>
                  <a:pt x="336884" y="240632"/>
                </a:cubicBezTo>
                <a:cubicBezTo>
                  <a:pt x="349188" y="243708"/>
                  <a:pt x="360785" y="249179"/>
                  <a:pt x="372979" y="252663"/>
                </a:cubicBezTo>
                <a:cubicBezTo>
                  <a:pt x="388879" y="257206"/>
                  <a:pt x="404963" y="261108"/>
                  <a:pt x="421105" y="264695"/>
                </a:cubicBezTo>
                <a:cubicBezTo>
                  <a:pt x="497712" y="281719"/>
                  <a:pt x="494969" y="278249"/>
                  <a:pt x="589547" y="288758"/>
                </a:cubicBezTo>
                <a:cubicBezTo>
                  <a:pt x="673768" y="284747"/>
                  <a:pt x="758162" y="283450"/>
                  <a:pt x="842210" y="276726"/>
                </a:cubicBezTo>
                <a:cubicBezTo>
                  <a:pt x="858693" y="275407"/>
                  <a:pt x="875138" y="271209"/>
                  <a:pt x="890337" y="264695"/>
                </a:cubicBezTo>
                <a:cubicBezTo>
                  <a:pt x="903628" y="258999"/>
                  <a:pt x="913217" y="246505"/>
                  <a:pt x="926431" y="240632"/>
                </a:cubicBezTo>
                <a:cubicBezTo>
                  <a:pt x="949610" y="230330"/>
                  <a:pt x="974558" y="224589"/>
                  <a:pt x="998621" y="216568"/>
                </a:cubicBezTo>
                <a:cubicBezTo>
                  <a:pt x="1049732" y="199531"/>
                  <a:pt x="1077154" y="192285"/>
                  <a:pt x="1130968" y="156410"/>
                </a:cubicBezTo>
                <a:cubicBezTo>
                  <a:pt x="1213710" y="101249"/>
                  <a:pt x="1175722" y="117429"/>
                  <a:pt x="1239252" y="96253"/>
                </a:cubicBezTo>
                <a:cubicBezTo>
                  <a:pt x="1247273" y="88232"/>
                  <a:pt x="1254458" y="79276"/>
                  <a:pt x="1263316" y="72189"/>
                </a:cubicBezTo>
                <a:cubicBezTo>
                  <a:pt x="1274607" y="63156"/>
                  <a:pt x="1289185" y="58351"/>
                  <a:pt x="1299410" y="48126"/>
                </a:cubicBezTo>
                <a:cubicBezTo>
                  <a:pt x="1357484" y="-9948"/>
                  <a:pt x="1292531" y="27503"/>
                  <a:pt x="1347537" y="0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orma libre 7"/>
          <p:cNvSpPr/>
          <p:nvPr/>
        </p:nvSpPr>
        <p:spPr>
          <a:xfrm>
            <a:off x="2322095" y="1660358"/>
            <a:ext cx="3886200" cy="806116"/>
          </a:xfrm>
          <a:custGeom>
            <a:avLst/>
            <a:gdLst>
              <a:gd name="connsiteX0" fmla="*/ 3874168 w 3886200"/>
              <a:gd name="connsiteY0" fmla="*/ 806116 h 806116"/>
              <a:gd name="connsiteX1" fmla="*/ 3886200 w 3886200"/>
              <a:gd name="connsiteY1" fmla="*/ 733926 h 806116"/>
              <a:gd name="connsiteX2" fmla="*/ 3874168 w 3886200"/>
              <a:gd name="connsiteY2" fmla="*/ 685800 h 806116"/>
              <a:gd name="connsiteX3" fmla="*/ 3814010 w 3886200"/>
              <a:gd name="connsiteY3" fmla="*/ 541421 h 806116"/>
              <a:gd name="connsiteX4" fmla="*/ 3801979 w 3886200"/>
              <a:gd name="connsiteY4" fmla="*/ 505326 h 806116"/>
              <a:gd name="connsiteX5" fmla="*/ 3717758 w 3886200"/>
              <a:gd name="connsiteY5" fmla="*/ 421105 h 806116"/>
              <a:gd name="connsiteX6" fmla="*/ 3693694 w 3886200"/>
              <a:gd name="connsiteY6" fmla="*/ 385010 h 806116"/>
              <a:gd name="connsiteX7" fmla="*/ 3657600 w 3886200"/>
              <a:gd name="connsiteY7" fmla="*/ 360947 h 806116"/>
              <a:gd name="connsiteX8" fmla="*/ 3621505 w 3886200"/>
              <a:gd name="connsiteY8" fmla="*/ 324853 h 806116"/>
              <a:gd name="connsiteX9" fmla="*/ 3573379 w 3886200"/>
              <a:gd name="connsiteY9" fmla="*/ 312821 h 806116"/>
              <a:gd name="connsiteX10" fmla="*/ 3441031 w 3886200"/>
              <a:gd name="connsiteY10" fmla="*/ 228600 h 806116"/>
              <a:gd name="connsiteX11" fmla="*/ 3356810 w 3886200"/>
              <a:gd name="connsiteY11" fmla="*/ 192505 h 806116"/>
              <a:gd name="connsiteX12" fmla="*/ 3320716 w 3886200"/>
              <a:gd name="connsiteY12" fmla="*/ 168442 h 806116"/>
              <a:gd name="connsiteX13" fmla="*/ 3212431 w 3886200"/>
              <a:gd name="connsiteY13" fmla="*/ 144379 h 806116"/>
              <a:gd name="connsiteX14" fmla="*/ 3104147 w 3886200"/>
              <a:gd name="connsiteY14" fmla="*/ 108284 h 806116"/>
              <a:gd name="connsiteX15" fmla="*/ 3056021 w 3886200"/>
              <a:gd name="connsiteY15" fmla="*/ 84221 h 806116"/>
              <a:gd name="connsiteX16" fmla="*/ 3007894 w 3886200"/>
              <a:gd name="connsiteY16" fmla="*/ 72189 h 806116"/>
              <a:gd name="connsiteX17" fmla="*/ 2911642 w 3886200"/>
              <a:gd name="connsiteY17" fmla="*/ 48126 h 806116"/>
              <a:gd name="connsiteX18" fmla="*/ 2646947 w 3886200"/>
              <a:gd name="connsiteY18" fmla="*/ 36095 h 806116"/>
              <a:gd name="connsiteX19" fmla="*/ 2514600 w 3886200"/>
              <a:gd name="connsiteY19" fmla="*/ 24063 h 806116"/>
              <a:gd name="connsiteX20" fmla="*/ 2322094 w 3886200"/>
              <a:gd name="connsiteY20" fmla="*/ 12031 h 806116"/>
              <a:gd name="connsiteX21" fmla="*/ 2225842 w 3886200"/>
              <a:gd name="connsiteY21" fmla="*/ 0 h 806116"/>
              <a:gd name="connsiteX22" fmla="*/ 1455821 w 3886200"/>
              <a:gd name="connsiteY22" fmla="*/ 12031 h 806116"/>
              <a:gd name="connsiteX23" fmla="*/ 1395663 w 3886200"/>
              <a:gd name="connsiteY23" fmla="*/ 24063 h 806116"/>
              <a:gd name="connsiteX24" fmla="*/ 1203158 w 3886200"/>
              <a:gd name="connsiteY24" fmla="*/ 60158 h 806116"/>
              <a:gd name="connsiteX25" fmla="*/ 1070810 w 3886200"/>
              <a:gd name="connsiteY25" fmla="*/ 108284 h 806116"/>
              <a:gd name="connsiteX26" fmla="*/ 1034716 w 3886200"/>
              <a:gd name="connsiteY26" fmla="*/ 120316 h 806116"/>
              <a:gd name="connsiteX27" fmla="*/ 974558 w 3886200"/>
              <a:gd name="connsiteY27" fmla="*/ 144379 h 806116"/>
              <a:gd name="connsiteX28" fmla="*/ 902368 w 3886200"/>
              <a:gd name="connsiteY28" fmla="*/ 168442 h 806116"/>
              <a:gd name="connsiteX29" fmla="*/ 794084 w 3886200"/>
              <a:gd name="connsiteY29" fmla="*/ 228600 h 806116"/>
              <a:gd name="connsiteX30" fmla="*/ 709863 w 3886200"/>
              <a:gd name="connsiteY30" fmla="*/ 288758 h 806116"/>
              <a:gd name="connsiteX31" fmla="*/ 637673 w 3886200"/>
              <a:gd name="connsiteY31" fmla="*/ 312821 h 806116"/>
              <a:gd name="connsiteX32" fmla="*/ 565484 w 3886200"/>
              <a:gd name="connsiteY32" fmla="*/ 360947 h 806116"/>
              <a:gd name="connsiteX33" fmla="*/ 517358 w 3886200"/>
              <a:gd name="connsiteY33" fmla="*/ 385010 h 806116"/>
              <a:gd name="connsiteX34" fmla="*/ 445168 w 3886200"/>
              <a:gd name="connsiteY34" fmla="*/ 433137 h 806116"/>
              <a:gd name="connsiteX35" fmla="*/ 348916 w 3886200"/>
              <a:gd name="connsiteY35" fmla="*/ 505326 h 806116"/>
              <a:gd name="connsiteX36" fmla="*/ 276726 w 3886200"/>
              <a:gd name="connsiteY36" fmla="*/ 553453 h 806116"/>
              <a:gd name="connsiteX37" fmla="*/ 240631 w 3886200"/>
              <a:gd name="connsiteY37" fmla="*/ 577516 h 806116"/>
              <a:gd name="connsiteX38" fmla="*/ 204537 w 3886200"/>
              <a:gd name="connsiteY38" fmla="*/ 589547 h 806116"/>
              <a:gd name="connsiteX39" fmla="*/ 168442 w 3886200"/>
              <a:gd name="connsiteY39" fmla="*/ 613610 h 806116"/>
              <a:gd name="connsiteX40" fmla="*/ 144379 w 3886200"/>
              <a:gd name="connsiteY40" fmla="*/ 637674 h 806116"/>
              <a:gd name="connsiteX41" fmla="*/ 72189 w 3886200"/>
              <a:gd name="connsiteY41" fmla="*/ 685800 h 806116"/>
              <a:gd name="connsiteX42" fmla="*/ 48126 w 3886200"/>
              <a:gd name="connsiteY42" fmla="*/ 721895 h 806116"/>
              <a:gd name="connsiteX43" fmla="*/ 12031 w 3886200"/>
              <a:gd name="connsiteY43" fmla="*/ 733926 h 806116"/>
              <a:gd name="connsiteX44" fmla="*/ 0 w 3886200"/>
              <a:gd name="connsiteY44" fmla="*/ 745958 h 806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886200" h="806116">
                <a:moveTo>
                  <a:pt x="3874168" y="806116"/>
                </a:moveTo>
                <a:cubicBezTo>
                  <a:pt x="3878179" y="782053"/>
                  <a:pt x="3886200" y="758321"/>
                  <a:pt x="3886200" y="733926"/>
                </a:cubicBezTo>
                <a:cubicBezTo>
                  <a:pt x="3886200" y="717390"/>
                  <a:pt x="3879031" y="701605"/>
                  <a:pt x="3874168" y="685800"/>
                </a:cubicBezTo>
                <a:cubicBezTo>
                  <a:pt x="3839309" y="572512"/>
                  <a:pt x="3856970" y="605861"/>
                  <a:pt x="3814010" y="541421"/>
                </a:cubicBezTo>
                <a:cubicBezTo>
                  <a:pt x="3810000" y="529389"/>
                  <a:pt x="3809902" y="515229"/>
                  <a:pt x="3801979" y="505326"/>
                </a:cubicBezTo>
                <a:cubicBezTo>
                  <a:pt x="3777177" y="474324"/>
                  <a:pt x="3739781" y="454139"/>
                  <a:pt x="3717758" y="421105"/>
                </a:cubicBezTo>
                <a:cubicBezTo>
                  <a:pt x="3709737" y="409073"/>
                  <a:pt x="3703919" y="395235"/>
                  <a:pt x="3693694" y="385010"/>
                </a:cubicBezTo>
                <a:cubicBezTo>
                  <a:pt x="3683469" y="374785"/>
                  <a:pt x="3668708" y="370204"/>
                  <a:pt x="3657600" y="360947"/>
                </a:cubicBezTo>
                <a:cubicBezTo>
                  <a:pt x="3644529" y="350054"/>
                  <a:pt x="3636278" y="333295"/>
                  <a:pt x="3621505" y="324853"/>
                </a:cubicBezTo>
                <a:cubicBezTo>
                  <a:pt x="3607148" y="316649"/>
                  <a:pt x="3589421" y="316832"/>
                  <a:pt x="3573379" y="312821"/>
                </a:cubicBezTo>
                <a:cubicBezTo>
                  <a:pt x="3485478" y="224920"/>
                  <a:pt x="3608245" y="340078"/>
                  <a:pt x="3441031" y="228600"/>
                </a:cubicBezTo>
                <a:cubicBezTo>
                  <a:pt x="3391178" y="195364"/>
                  <a:pt x="3418965" y="208044"/>
                  <a:pt x="3356810" y="192505"/>
                </a:cubicBezTo>
                <a:cubicBezTo>
                  <a:pt x="3344779" y="184484"/>
                  <a:pt x="3333649" y="174909"/>
                  <a:pt x="3320716" y="168442"/>
                </a:cubicBezTo>
                <a:cubicBezTo>
                  <a:pt x="3291095" y="153631"/>
                  <a:pt x="3240161" y="149000"/>
                  <a:pt x="3212431" y="144379"/>
                </a:cubicBezTo>
                <a:cubicBezTo>
                  <a:pt x="3137406" y="94361"/>
                  <a:pt x="3222036" y="143651"/>
                  <a:pt x="3104147" y="108284"/>
                </a:cubicBezTo>
                <a:cubicBezTo>
                  <a:pt x="3086968" y="103130"/>
                  <a:pt x="3072815" y="90519"/>
                  <a:pt x="3056021" y="84221"/>
                </a:cubicBezTo>
                <a:cubicBezTo>
                  <a:pt x="3040538" y="78415"/>
                  <a:pt x="3023794" y="76732"/>
                  <a:pt x="3007894" y="72189"/>
                </a:cubicBezTo>
                <a:cubicBezTo>
                  <a:pt x="2966704" y="60420"/>
                  <a:pt x="2961171" y="51795"/>
                  <a:pt x="2911642" y="48126"/>
                </a:cubicBezTo>
                <a:cubicBezTo>
                  <a:pt x="2823561" y="41601"/>
                  <a:pt x="2735179" y="40105"/>
                  <a:pt x="2646947" y="36095"/>
                </a:cubicBezTo>
                <a:lnTo>
                  <a:pt x="2514600" y="24063"/>
                </a:lnTo>
                <a:cubicBezTo>
                  <a:pt x="2450482" y="19313"/>
                  <a:pt x="2386166" y="17370"/>
                  <a:pt x="2322094" y="12031"/>
                </a:cubicBezTo>
                <a:cubicBezTo>
                  <a:pt x="2289872" y="9346"/>
                  <a:pt x="2257926" y="4010"/>
                  <a:pt x="2225842" y="0"/>
                </a:cubicBezTo>
                <a:lnTo>
                  <a:pt x="1455821" y="12031"/>
                </a:lnTo>
                <a:cubicBezTo>
                  <a:pt x="1435380" y="12623"/>
                  <a:pt x="1415783" y="20405"/>
                  <a:pt x="1395663" y="24063"/>
                </a:cubicBezTo>
                <a:cubicBezTo>
                  <a:pt x="1347587" y="32804"/>
                  <a:pt x="1239331" y="48100"/>
                  <a:pt x="1203158" y="60158"/>
                </a:cubicBezTo>
                <a:cubicBezTo>
                  <a:pt x="1051526" y="110701"/>
                  <a:pt x="1204715" y="58069"/>
                  <a:pt x="1070810" y="108284"/>
                </a:cubicBezTo>
                <a:cubicBezTo>
                  <a:pt x="1058935" y="112737"/>
                  <a:pt x="1046591" y="115863"/>
                  <a:pt x="1034716" y="120316"/>
                </a:cubicBezTo>
                <a:cubicBezTo>
                  <a:pt x="1014494" y="127899"/>
                  <a:pt x="994855" y="136998"/>
                  <a:pt x="974558" y="144379"/>
                </a:cubicBezTo>
                <a:cubicBezTo>
                  <a:pt x="950720" y="153047"/>
                  <a:pt x="923473" y="154372"/>
                  <a:pt x="902368" y="168442"/>
                </a:cubicBezTo>
                <a:cubicBezTo>
                  <a:pt x="819627" y="223603"/>
                  <a:pt x="857615" y="207422"/>
                  <a:pt x="794084" y="228600"/>
                </a:cubicBezTo>
                <a:cubicBezTo>
                  <a:pt x="755323" y="267361"/>
                  <a:pt x="762650" y="267643"/>
                  <a:pt x="709863" y="288758"/>
                </a:cubicBezTo>
                <a:cubicBezTo>
                  <a:pt x="686312" y="298178"/>
                  <a:pt x="658778" y="298751"/>
                  <a:pt x="637673" y="312821"/>
                </a:cubicBezTo>
                <a:cubicBezTo>
                  <a:pt x="613610" y="328863"/>
                  <a:pt x="591351" y="348014"/>
                  <a:pt x="565484" y="360947"/>
                </a:cubicBezTo>
                <a:cubicBezTo>
                  <a:pt x="549442" y="368968"/>
                  <a:pt x="531953" y="374585"/>
                  <a:pt x="517358" y="385010"/>
                </a:cubicBezTo>
                <a:cubicBezTo>
                  <a:pt x="438497" y="441339"/>
                  <a:pt x="522596" y="407327"/>
                  <a:pt x="445168" y="433137"/>
                </a:cubicBezTo>
                <a:cubicBezTo>
                  <a:pt x="376042" y="502263"/>
                  <a:pt x="411914" y="484327"/>
                  <a:pt x="348916" y="505326"/>
                </a:cubicBezTo>
                <a:lnTo>
                  <a:pt x="276726" y="553453"/>
                </a:lnTo>
                <a:cubicBezTo>
                  <a:pt x="264694" y="561474"/>
                  <a:pt x="254349" y="572943"/>
                  <a:pt x="240631" y="577516"/>
                </a:cubicBezTo>
                <a:lnTo>
                  <a:pt x="204537" y="589547"/>
                </a:lnTo>
                <a:cubicBezTo>
                  <a:pt x="192505" y="597568"/>
                  <a:pt x="179733" y="604577"/>
                  <a:pt x="168442" y="613610"/>
                </a:cubicBezTo>
                <a:cubicBezTo>
                  <a:pt x="159584" y="620696"/>
                  <a:pt x="153454" y="630868"/>
                  <a:pt x="144379" y="637674"/>
                </a:cubicBezTo>
                <a:cubicBezTo>
                  <a:pt x="121243" y="655026"/>
                  <a:pt x="72189" y="685800"/>
                  <a:pt x="72189" y="685800"/>
                </a:cubicBezTo>
                <a:cubicBezTo>
                  <a:pt x="64168" y="697832"/>
                  <a:pt x="59418" y="712862"/>
                  <a:pt x="48126" y="721895"/>
                </a:cubicBezTo>
                <a:cubicBezTo>
                  <a:pt x="38223" y="729818"/>
                  <a:pt x="23375" y="728254"/>
                  <a:pt x="12031" y="733926"/>
                </a:cubicBezTo>
                <a:cubicBezTo>
                  <a:pt x="6958" y="736462"/>
                  <a:pt x="4010" y="741947"/>
                  <a:pt x="0" y="745958"/>
                </a:cubicBezTo>
              </a:path>
            </a:pathLst>
          </a:custGeom>
          <a:noFill/>
          <a:ln w="38100">
            <a:solidFill>
              <a:srgbClr val="00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3100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 advTm="462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6" grpId="0" animBg="1"/>
      <p:bldP spid="7" grpId="0" animBg="1"/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2147892" y="801054"/>
            <a:ext cx="5184848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hangingPunct="1"/>
            <a:r>
              <a:rPr lang="es-ES" sz="2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8" name="Rectangle 6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3" name="Grupo 2"/>
          <p:cNvGrpSpPr/>
          <p:nvPr/>
        </p:nvGrpSpPr>
        <p:grpSpPr>
          <a:xfrm>
            <a:off x="15227" y="1772816"/>
            <a:ext cx="9144000" cy="3888432"/>
            <a:chOff x="74315" y="1690475"/>
            <a:chExt cx="9144000" cy="3388582"/>
          </a:xfrm>
          <a:noFill/>
        </p:grpSpPr>
        <p:sp>
          <p:nvSpPr>
            <p:cNvPr id="14" name="Rectangle 2"/>
            <p:cNvSpPr>
              <a:spLocks noChangeArrowheads="1"/>
            </p:cNvSpPr>
            <p:nvPr/>
          </p:nvSpPr>
          <p:spPr bwMode="auto">
            <a:xfrm>
              <a:off x="596183" y="1690475"/>
              <a:ext cx="8352928" cy="3388582"/>
            </a:xfrm>
            <a:prstGeom prst="rect">
              <a:avLst/>
            </a:prstGeom>
            <a:grpFill/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10" name="Rectangle 64"/>
            <p:cNvSpPr>
              <a:spLocks noChangeArrowheads="1"/>
            </p:cNvSpPr>
            <p:nvPr/>
          </p:nvSpPr>
          <p:spPr bwMode="auto">
            <a:xfrm>
              <a:off x="74315" y="2126833"/>
              <a:ext cx="9144000" cy="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s-MX"/>
            </a:p>
          </p:txBody>
        </p:sp>
      </p:grpSp>
      <p:graphicFrame>
        <p:nvGraphicFramePr>
          <p:cNvPr id="11" name="Objeto 10"/>
          <p:cNvGraphicFramePr>
            <a:graphicFrameLocks noChangeAspect="1"/>
          </p:cNvGraphicFramePr>
          <p:nvPr>
            <p:extLst/>
          </p:nvPr>
        </p:nvGraphicFramePr>
        <p:xfrm>
          <a:off x="660161" y="2185648"/>
          <a:ext cx="8160311" cy="69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6" name="Ecuación" r:id="rId4" imgW="2590560" imgH="228600" progId="Equation.3">
                  <p:embed/>
                </p:oleObj>
              </mc:Choice>
              <mc:Fallback>
                <p:oleObj name="Ecuación" r:id="rId4" imgW="2590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161" y="2185648"/>
                        <a:ext cx="8160311" cy="6992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1835696" y="3284984"/>
          <a:ext cx="6096000" cy="174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después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antes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Elemento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antes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después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Fe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4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O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s-MX" sz="2400" b="0" i="0" kern="1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2400" b="0" i="0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s-MX" sz="2400" b="0" i="0" kern="1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2400" b="0" i="0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es-MX" sz="2400" b="0" i="0" kern="1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2400" b="0" i="0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s-MX" sz="2400" b="0" i="0" kern="1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s-MX" sz="2400" b="0" i="0" kern="1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602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 advTm="462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2147892" y="801054"/>
            <a:ext cx="5184848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hangingPunct="1"/>
            <a:r>
              <a:rPr lang="es-ES" sz="2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8" name="Rectangle 6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3" name="Grupo 2"/>
          <p:cNvGrpSpPr/>
          <p:nvPr/>
        </p:nvGrpSpPr>
        <p:grpSpPr>
          <a:xfrm>
            <a:off x="15227" y="1772816"/>
            <a:ext cx="9144000" cy="3888432"/>
            <a:chOff x="74315" y="1690475"/>
            <a:chExt cx="9144000" cy="3388582"/>
          </a:xfrm>
          <a:noFill/>
        </p:grpSpPr>
        <p:sp>
          <p:nvSpPr>
            <p:cNvPr id="14" name="Rectangle 2"/>
            <p:cNvSpPr>
              <a:spLocks noChangeArrowheads="1"/>
            </p:cNvSpPr>
            <p:nvPr/>
          </p:nvSpPr>
          <p:spPr bwMode="auto">
            <a:xfrm>
              <a:off x="596183" y="1690475"/>
              <a:ext cx="8352928" cy="3388582"/>
            </a:xfrm>
            <a:prstGeom prst="rect">
              <a:avLst/>
            </a:prstGeom>
            <a:grpFill/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10" name="Rectangle 64"/>
            <p:cNvSpPr>
              <a:spLocks noChangeArrowheads="1"/>
            </p:cNvSpPr>
            <p:nvPr/>
          </p:nvSpPr>
          <p:spPr bwMode="auto">
            <a:xfrm>
              <a:off x="74315" y="2126833"/>
              <a:ext cx="9144000" cy="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s-MX"/>
            </a:p>
          </p:txBody>
        </p:sp>
      </p:grpSp>
      <p:graphicFrame>
        <p:nvGraphicFramePr>
          <p:cNvPr id="11" name="Objeto 10"/>
          <p:cNvGraphicFramePr>
            <a:graphicFrameLocks noChangeAspect="1"/>
          </p:cNvGraphicFramePr>
          <p:nvPr>
            <p:extLst/>
          </p:nvPr>
        </p:nvGraphicFramePr>
        <p:xfrm>
          <a:off x="660161" y="2185648"/>
          <a:ext cx="8160311" cy="69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0" name="Ecuación" r:id="rId4" imgW="2590560" imgH="228600" progId="Equation.3">
                  <p:embed/>
                </p:oleObj>
              </mc:Choice>
              <mc:Fallback>
                <p:oleObj name="Ecuación" r:id="rId4" imgW="2590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161" y="2185648"/>
                        <a:ext cx="8160311" cy="6992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1835696" y="3284984"/>
          <a:ext cx="6096000" cy="174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después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antes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Elemento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antes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después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Fe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3+3 = 6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4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O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6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2400" b="0" i="0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s-MX" sz="2400" b="0" i="0" kern="1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2400" b="0" i="0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s-MX" sz="2400" b="0" i="0" kern="1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2400" b="0" i="0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es-MX" sz="2400" b="0" i="0" kern="1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2400" b="0" i="0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s-MX" sz="2400" b="0" i="0" kern="1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2400" b="0" i="0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s-MX" sz="2400" b="0" i="0" kern="1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CuadroTexto 14"/>
          <p:cNvSpPr txBox="1"/>
          <p:nvPr/>
        </p:nvSpPr>
        <p:spPr>
          <a:xfrm>
            <a:off x="3344171" y="2253819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i="1" dirty="0" smtClean="0">
                <a:solidFill>
                  <a:schemeClr val="accent5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7044708" y="2189025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i="1" dirty="0" smtClean="0">
                <a:solidFill>
                  <a:srgbClr val="CC0000"/>
                </a:solidFill>
              </a:rPr>
              <a:t>3</a:t>
            </a:r>
            <a:endParaRPr lang="es-MX" sz="2800" b="1" i="1" dirty="0">
              <a:solidFill>
                <a:srgbClr val="CC0000"/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5510463" y="226175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i="1" dirty="0">
                <a:solidFill>
                  <a:srgbClr val="00FF00"/>
                </a:solidFill>
              </a:rPr>
              <a:t>2</a:t>
            </a:r>
          </a:p>
        </p:txBody>
      </p:sp>
      <p:sp>
        <p:nvSpPr>
          <p:cNvPr id="18" name="Forma libre 17"/>
          <p:cNvSpPr/>
          <p:nvPr/>
        </p:nvSpPr>
        <p:spPr>
          <a:xfrm>
            <a:off x="3849412" y="1225379"/>
            <a:ext cx="3380959" cy="1094874"/>
          </a:xfrm>
          <a:custGeom>
            <a:avLst/>
            <a:gdLst>
              <a:gd name="connsiteX0" fmla="*/ 3380959 w 3380959"/>
              <a:gd name="connsiteY0" fmla="*/ 1094874 h 1094874"/>
              <a:gd name="connsiteX1" fmla="*/ 3368927 w 3380959"/>
              <a:gd name="connsiteY1" fmla="*/ 950495 h 1094874"/>
              <a:gd name="connsiteX2" fmla="*/ 3356896 w 3380959"/>
              <a:gd name="connsiteY2" fmla="*/ 890337 h 1094874"/>
              <a:gd name="connsiteX3" fmla="*/ 3320801 w 3380959"/>
              <a:gd name="connsiteY3" fmla="*/ 637674 h 1094874"/>
              <a:gd name="connsiteX4" fmla="*/ 3308770 w 3380959"/>
              <a:gd name="connsiteY4" fmla="*/ 601579 h 1094874"/>
              <a:gd name="connsiteX5" fmla="*/ 3284706 w 3380959"/>
              <a:gd name="connsiteY5" fmla="*/ 577516 h 1094874"/>
              <a:gd name="connsiteX6" fmla="*/ 3224549 w 3380959"/>
              <a:gd name="connsiteY6" fmla="*/ 505326 h 1094874"/>
              <a:gd name="connsiteX7" fmla="*/ 3200485 w 3380959"/>
              <a:gd name="connsiteY7" fmla="*/ 469232 h 1094874"/>
              <a:gd name="connsiteX8" fmla="*/ 3068138 w 3380959"/>
              <a:gd name="connsiteY8" fmla="*/ 372979 h 1094874"/>
              <a:gd name="connsiteX9" fmla="*/ 3032043 w 3380959"/>
              <a:gd name="connsiteY9" fmla="*/ 360947 h 1094874"/>
              <a:gd name="connsiteX10" fmla="*/ 3007980 w 3380959"/>
              <a:gd name="connsiteY10" fmla="*/ 324853 h 1094874"/>
              <a:gd name="connsiteX11" fmla="*/ 2947822 w 3380959"/>
              <a:gd name="connsiteY11" fmla="*/ 300789 h 1094874"/>
              <a:gd name="connsiteX12" fmla="*/ 2899696 w 3380959"/>
              <a:gd name="connsiteY12" fmla="*/ 276726 h 1094874"/>
              <a:gd name="connsiteX13" fmla="*/ 2839538 w 3380959"/>
              <a:gd name="connsiteY13" fmla="*/ 240632 h 1094874"/>
              <a:gd name="connsiteX14" fmla="*/ 2803443 w 3380959"/>
              <a:gd name="connsiteY14" fmla="*/ 216568 h 1094874"/>
              <a:gd name="connsiteX15" fmla="*/ 2731254 w 3380959"/>
              <a:gd name="connsiteY15" fmla="*/ 192505 h 1094874"/>
              <a:gd name="connsiteX16" fmla="*/ 2647033 w 3380959"/>
              <a:gd name="connsiteY16" fmla="*/ 156411 h 1094874"/>
              <a:gd name="connsiteX17" fmla="*/ 2526717 w 3380959"/>
              <a:gd name="connsiteY17" fmla="*/ 108284 h 1094874"/>
              <a:gd name="connsiteX18" fmla="*/ 2490622 w 3380959"/>
              <a:gd name="connsiteY18" fmla="*/ 96253 h 1094874"/>
              <a:gd name="connsiteX19" fmla="*/ 2442496 w 3380959"/>
              <a:gd name="connsiteY19" fmla="*/ 84221 h 1094874"/>
              <a:gd name="connsiteX20" fmla="*/ 2382338 w 3380959"/>
              <a:gd name="connsiteY20" fmla="*/ 72189 h 1094874"/>
              <a:gd name="connsiteX21" fmla="*/ 2346243 w 3380959"/>
              <a:gd name="connsiteY21" fmla="*/ 60158 h 1094874"/>
              <a:gd name="connsiteX22" fmla="*/ 2262022 w 3380959"/>
              <a:gd name="connsiteY22" fmla="*/ 48126 h 1094874"/>
              <a:gd name="connsiteX23" fmla="*/ 2081549 w 3380959"/>
              <a:gd name="connsiteY23" fmla="*/ 24063 h 1094874"/>
              <a:gd name="connsiteX24" fmla="*/ 1889043 w 3380959"/>
              <a:gd name="connsiteY24" fmla="*/ 0 h 1094874"/>
              <a:gd name="connsiteX25" fmla="*/ 1347622 w 3380959"/>
              <a:gd name="connsiteY25" fmla="*/ 12032 h 1094874"/>
              <a:gd name="connsiteX26" fmla="*/ 1311527 w 3380959"/>
              <a:gd name="connsiteY26" fmla="*/ 24063 h 1094874"/>
              <a:gd name="connsiteX27" fmla="*/ 1167149 w 3380959"/>
              <a:gd name="connsiteY27" fmla="*/ 48126 h 1094874"/>
              <a:gd name="connsiteX28" fmla="*/ 1106991 w 3380959"/>
              <a:gd name="connsiteY28" fmla="*/ 60158 h 1094874"/>
              <a:gd name="connsiteX29" fmla="*/ 1058864 w 3380959"/>
              <a:gd name="connsiteY29" fmla="*/ 84221 h 1094874"/>
              <a:gd name="connsiteX30" fmla="*/ 938549 w 3380959"/>
              <a:gd name="connsiteY30" fmla="*/ 120316 h 1094874"/>
              <a:gd name="connsiteX31" fmla="*/ 878391 w 3380959"/>
              <a:gd name="connsiteY31" fmla="*/ 132347 h 1094874"/>
              <a:gd name="connsiteX32" fmla="*/ 770106 w 3380959"/>
              <a:gd name="connsiteY32" fmla="*/ 180474 h 1094874"/>
              <a:gd name="connsiteX33" fmla="*/ 734012 w 3380959"/>
              <a:gd name="connsiteY33" fmla="*/ 216568 h 1094874"/>
              <a:gd name="connsiteX34" fmla="*/ 697917 w 3380959"/>
              <a:gd name="connsiteY34" fmla="*/ 240632 h 1094874"/>
              <a:gd name="connsiteX35" fmla="*/ 649791 w 3380959"/>
              <a:gd name="connsiteY35" fmla="*/ 276726 h 1094874"/>
              <a:gd name="connsiteX36" fmla="*/ 613696 w 3380959"/>
              <a:gd name="connsiteY36" fmla="*/ 300789 h 1094874"/>
              <a:gd name="connsiteX37" fmla="*/ 481349 w 3380959"/>
              <a:gd name="connsiteY37" fmla="*/ 385011 h 1094874"/>
              <a:gd name="connsiteX38" fmla="*/ 409159 w 3380959"/>
              <a:gd name="connsiteY38" fmla="*/ 457200 h 1094874"/>
              <a:gd name="connsiteX39" fmla="*/ 373064 w 3380959"/>
              <a:gd name="connsiteY39" fmla="*/ 493295 h 1094874"/>
              <a:gd name="connsiteX40" fmla="*/ 336970 w 3380959"/>
              <a:gd name="connsiteY40" fmla="*/ 505326 h 1094874"/>
              <a:gd name="connsiteX41" fmla="*/ 312906 w 3380959"/>
              <a:gd name="connsiteY41" fmla="*/ 529389 h 1094874"/>
              <a:gd name="connsiteX42" fmla="*/ 288843 w 3380959"/>
              <a:gd name="connsiteY42" fmla="*/ 565484 h 1094874"/>
              <a:gd name="connsiteX43" fmla="*/ 216654 w 3380959"/>
              <a:gd name="connsiteY43" fmla="*/ 613611 h 1094874"/>
              <a:gd name="connsiteX44" fmla="*/ 180559 w 3380959"/>
              <a:gd name="connsiteY44" fmla="*/ 637674 h 1094874"/>
              <a:gd name="connsiteX45" fmla="*/ 132433 w 3380959"/>
              <a:gd name="connsiteY45" fmla="*/ 697832 h 1094874"/>
              <a:gd name="connsiteX46" fmla="*/ 96338 w 3380959"/>
              <a:gd name="connsiteY46" fmla="*/ 721895 h 1094874"/>
              <a:gd name="connsiteX47" fmla="*/ 48212 w 3380959"/>
              <a:gd name="connsiteY47" fmla="*/ 782053 h 1094874"/>
              <a:gd name="connsiteX48" fmla="*/ 24149 w 3380959"/>
              <a:gd name="connsiteY48" fmla="*/ 818147 h 1094874"/>
              <a:gd name="connsiteX49" fmla="*/ 85 w 3380959"/>
              <a:gd name="connsiteY49" fmla="*/ 854242 h 1094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3380959" h="1094874">
                <a:moveTo>
                  <a:pt x="3380959" y="1094874"/>
                </a:moveTo>
                <a:cubicBezTo>
                  <a:pt x="3376948" y="1046748"/>
                  <a:pt x="3374570" y="998457"/>
                  <a:pt x="3368927" y="950495"/>
                </a:cubicBezTo>
                <a:cubicBezTo>
                  <a:pt x="3366538" y="930185"/>
                  <a:pt x="3358931" y="910685"/>
                  <a:pt x="3356896" y="890337"/>
                </a:cubicBezTo>
                <a:cubicBezTo>
                  <a:pt x="3333378" y="655151"/>
                  <a:pt x="3368052" y="779431"/>
                  <a:pt x="3320801" y="637674"/>
                </a:cubicBezTo>
                <a:cubicBezTo>
                  <a:pt x="3316791" y="625642"/>
                  <a:pt x="3317738" y="610547"/>
                  <a:pt x="3308770" y="601579"/>
                </a:cubicBezTo>
                <a:lnTo>
                  <a:pt x="3284706" y="577516"/>
                </a:lnTo>
                <a:cubicBezTo>
                  <a:pt x="3233086" y="474273"/>
                  <a:pt x="3292570" y="573346"/>
                  <a:pt x="3224549" y="505326"/>
                </a:cubicBezTo>
                <a:cubicBezTo>
                  <a:pt x="3214324" y="495101"/>
                  <a:pt x="3210007" y="480114"/>
                  <a:pt x="3200485" y="469232"/>
                </a:cubicBezTo>
                <a:cubicBezTo>
                  <a:pt x="3145678" y="406597"/>
                  <a:pt x="3142568" y="406060"/>
                  <a:pt x="3068138" y="372979"/>
                </a:cubicBezTo>
                <a:cubicBezTo>
                  <a:pt x="3056549" y="367828"/>
                  <a:pt x="3044075" y="364958"/>
                  <a:pt x="3032043" y="360947"/>
                </a:cubicBezTo>
                <a:cubicBezTo>
                  <a:pt x="3024022" y="348916"/>
                  <a:pt x="3019747" y="333258"/>
                  <a:pt x="3007980" y="324853"/>
                </a:cubicBezTo>
                <a:cubicBezTo>
                  <a:pt x="2990405" y="312300"/>
                  <a:pt x="2967558" y="309561"/>
                  <a:pt x="2947822" y="300789"/>
                </a:cubicBezTo>
                <a:cubicBezTo>
                  <a:pt x="2931432" y="293505"/>
                  <a:pt x="2915374" y="285436"/>
                  <a:pt x="2899696" y="276726"/>
                </a:cubicBezTo>
                <a:cubicBezTo>
                  <a:pt x="2879254" y="265369"/>
                  <a:pt x="2859369" y="253026"/>
                  <a:pt x="2839538" y="240632"/>
                </a:cubicBezTo>
                <a:cubicBezTo>
                  <a:pt x="2827276" y="232968"/>
                  <a:pt x="2816657" y="222441"/>
                  <a:pt x="2803443" y="216568"/>
                </a:cubicBezTo>
                <a:cubicBezTo>
                  <a:pt x="2780265" y="206266"/>
                  <a:pt x="2752359" y="206575"/>
                  <a:pt x="2731254" y="192505"/>
                </a:cubicBezTo>
                <a:cubicBezTo>
                  <a:pt x="2681400" y="159270"/>
                  <a:pt x="2709187" y="171949"/>
                  <a:pt x="2647033" y="156411"/>
                </a:cubicBezTo>
                <a:cubicBezTo>
                  <a:pt x="2576222" y="121005"/>
                  <a:pt x="2615918" y="138017"/>
                  <a:pt x="2526717" y="108284"/>
                </a:cubicBezTo>
                <a:cubicBezTo>
                  <a:pt x="2514685" y="104274"/>
                  <a:pt x="2502926" y="99329"/>
                  <a:pt x="2490622" y="96253"/>
                </a:cubicBezTo>
                <a:cubicBezTo>
                  <a:pt x="2474580" y="92242"/>
                  <a:pt x="2458638" y="87808"/>
                  <a:pt x="2442496" y="84221"/>
                </a:cubicBezTo>
                <a:cubicBezTo>
                  <a:pt x="2422533" y="79785"/>
                  <a:pt x="2402177" y="77149"/>
                  <a:pt x="2382338" y="72189"/>
                </a:cubicBezTo>
                <a:cubicBezTo>
                  <a:pt x="2370034" y="69113"/>
                  <a:pt x="2358679" y="62645"/>
                  <a:pt x="2346243" y="60158"/>
                </a:cubicBezTo>
                <a:cubicBezTo>
                  <a:pt x="2318435" y="54596"/>
                  <a:pt x="2289995" y="52788"/>
                  <a:pt x="2262022" y="48126"/>
                </a:cubicBezTo>
                <a:cubicBezTo>
                  <a:pt x="2112511" y="23208"/>
                  <a:pt x="2320426" y="47952"/>
                  <a:pt x="2081549" y="24063"/>
                </a:cubicBezTo>
                <a:cubicBezTo>
                  <a:pt x="2004932" y="4910"/>
                  <a:pt x="1996276" y="0"/>
                  <a:pt x="1889043" y="0"/>
                </a:cubicBezTo>
                <a:cubicBezTo>
                  <a:pt x="1708525" y="0"/>
                  <a:pt x="1528096" y="8021"/>
                  <a:pt x="1347622" y="12032"/>
                </a:cubicBezTo>
                <a:cubicBezTo>
                  <a:pt x="1335590" y="16042"/>
                  <a:pt x="1323831" y="20987"/>
                  <a:pt x="1311527" y="24063"/>
                </a:cubicBezTo>
                <a:cubicBezTo>
                  <a:pt x="1254802" y="38244"/>
                  <a:pt x="1228291" y="37936"/>
                  <a:pt x="1167149" y="48126"/>
                </a:cubicBezTo>
                <a:cubicBezTo>
                  <a:pt x="1146977" y="51488"/>
                  <a:pt x="1127044" y="56147"/>
                  <a:pt x="1106991" y="60158"/>
                </a:cubicBezTo>
                <a:cubicBezTo>
                  <a:pt x="1090949" y="68179"/>
                  <a:pt x="1075517" y="77560"/>
                  <a:pt x="1058864" y="84221"/>
                </a:cubicBezTo>
                <a:cubicBezTo>
                  <a:pt x="1021380" y="99214"/>
                  <a:pt x="978430" y="111453"/>
                  <a:pt x="938549" y="120316"/>
                </a:cubicBezTo>
                <a:cubicBezTo>
                  <a:pt x="918586" y="124752"/>
                  <a:pt x="898444" y="128337"/>
                  <a:pt x="878391" y="132347"/>
                </a:cubicBezTo>
                <a:cubicBezTo>
                  <a:pt x="856957" y="140921"/>
                  <a:pt x="791562" y="165148"/>
                  <a:pt x="770106" y="180474"/>
                </a:cubicBezTo>
                <a:cubicBezTo>
                  <a:pt x="756260" y="190364"/>
                  <a:pt x="747083" y="205675"/>
                  <a:pt x="734012" y="216568"/>
                </a:cubicBezTo>
                <a:cubicBezTo>
                  <a:pt x="722903" y="225825"/>
                  <a:pt x="709684" y="232227"/>
                  <a:pt x="697917" y="240632"/>
                </a:cubicBezTo>
                <a:cubicBezTo>
                  <a:pt x="681600" y="252287"/>
                  <a:pt x="666108" y="265071"/>
                  <a:pt x="649791" y="276726"/>
                </a:cubicBezTo>
                <a:cubicBezTo>
                  <a:pt x="638024" y="285131"/>
                  <a:pt x="625390" y="292284"/>
                  <a:pt x="613696" y="300789"/>
                </a:cubicBezTo>
                <a:cubicBezTo>
                  <a:pt x="501158" y="382635"/>
                  <a:pt x="557432" y="359649"/>
                  <a:pt x="481349" y="385011"/>
                </a:cubicBezTo>
                <a:lnTo>
                  <a:pt x="409159" y="457200"/>
                </a:lnTo>
                <a:cubicBezTo>
                  <a:pt x="397127" y="469232"/>
                  <a:pt x="389206" y="487914"/>
                  <a:pt x="373064" y="493295"/>
                </a:cubicBezTo>
                <a:lnTo>
                  <a:pt x="336970" y="505326"/>
                </a:lnTo>
                <a:cubicBezTo>
                  <a:pt x="328949" y="513347"/>
                  <a:pt x="319992" y="520531"/>
                  <a:pt x="312906" y="529389"/>
                </a:cubicBezTo>
                <a:cubicBezTo>
                  <a:pt x="303873" y="540680"/>
                  <a:pt x="299725" y="555962"/>
                  <a:pt x="288843" y="565484"/>
                </a:cubicBezTo>
                <a:cubicBezTo>
                  <a:pt x="267078" y="584528"/>
                  <a:pt x="240717" y="597569"/>
                  <a:pt x="216654" y="613611"/>
                </a:cubicBezTo>
                <a:lnTo>
                  <a:pt x="180559" y="637674"/>
                </a:lnTo>
                <a:cubicBezTo>
                  <a:pt x="162694" y="664471"/>
                  <a:pt x="156922" y="678240"/>
                  <a:pt x="132433" y="697832"/>
                </a:cubicBezTo>
                <a:cubicBezTo>
                  <a:pt x="121142" y="706865"/>
                  <a:pt x="108370" y="713874"/>
                  <a:pt x="96338" y="721895"/>
                </a:cubicBezTo>
                <a:cubicBezTo>
                  <a:pt x="22276" y="832987"/>
                  <a:pt x="116787" y="696334"/>
                  <a:pt x="48212" y="782053"/>
                </a:cubicBezTo>
                <a:cubicBezTo>
                  <a:pt x="39179" y="793344"/>
                  <a:pt x="33182" y="806856"/>
                  <a:pt x="24149" y="818147"/>
                </a:cubicBezTo>
                <a:cubicBezTo>
                  <a:pt x="-2751" y="851771"/>
                  <a:pt x="85" y="828490"/>
                  <a:pt x="85" y="854242"/>
                </a:cubicBezTo>
              </a:path>
            </a:pathLst>
          </a:custGeom>
          <a:noFill/>
          <a:ln w="28575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Forma libre 18"/>
          <p:cNvSpPr/>
          <p:nvPr/>
        </p:nvSpPr>
        <p:spPr>
          <a:xfrm>
            <a:off x="2619314" y="2715621"/>
            <a:ext cx="4713426" cy="359727"/>
          </a:xfrm>
          <a:custGeom>
            <a:avLst/>
            <a:gdLst>
              <a:gd name="connsiteX0" fmla="*/ 0 w 1347537"/>
              <a:gd name="connsiteY0" fmla="*/ 144379 h 288758"/>
              <a:gd name="connsiteX1" fmla="*/ 132347 w 1347537"/>
              <a:gd name="connsiteY1" fmla="*/ 192505 h 288758"/>
              <a:gd name="connsiteX2" fmla="*/ 204537 w 1347537"/>
              <a:gd name="connsiteY2" fmla="*/ 216568 h 288758"/>
              <a:gd name="connsiteX3" fmla="*/ 336884 w 1347537"/>
              <a:gd name="connsiteY3" fmla="*/ 240632 h 288758"/>
              <a:gd name="connsiteX4" fmla="*/ 372979 w 1347537"/>
              <a:gd name="connsiteY4" fmla="*/ 252663 h 288758"/>
              <a:gd name="connsiteX5" fmla="*/ 421105 w 1347537"/>
              <a:gd name="connsiteY5" fmla="*/ 264695 h 288758"/>
              <a:gd name="connsiteX6" fmla="*/ 589547 w 1347537"/>
              <a:gd name="connsiteY6" fmla="*/ 288758 h 288758"/>
              <a:gd name="connsiteX7" fmla="*/ 842210 w 1347537"/>
              <a:gd name="connsiteY7" fmla="*/ 276726 h 288758"/>
              <a:gd name="connsiteX8" fmla="*/ 890337 w 1347537"/>
              <a:gd name="connsiteY8" fmla="*/ 264695 h 288758"/>
              <a:gd name="connsiteX9" fmla="*/ 926431 w 1347537"/>
              <a:gd name="connsiteY9" fmla="*/ 240632 h 288758"/>
              <a:gd name="connsiteX10" fmla="*/ 998621 w 1347537"/>
              <a:gd name="connsiteY10" fmla="*/ 216568 h 288758"/>
              <a:gd name="connsiteX11" fmla="*/ 1130968 w 1347537"/>
              <a:gd name="connsiteY11" fmla="*/ 156410 h 288758"/>
              <a:gd name="connsiteX12" fmla="*/ 1239252 w 1347537"/>
              <a:gd name="connsiteY12" fmla="*/ 96253 h 288758"/>
              <a:gd name="connsiteX13" fmla="*/ 1263316 w 1347537"/>
              <a:gd name="connsiteY13" fmla="*/ 72189 h 288758"/>
              <a:gd name="connsiteX14" fmla="*/ 1299410 w 1347537"/>
              <a:gd name="connsiteY14" fmla="*/ 48126 h 288758"/>
              <a:gd name="connsiteX15" fmla="*/ 1347537 w 1347537"/>
              <a:gd name="connsiteY15" fmla="*/ 0 h 288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47537" h="288758">
                <a:moveTo>
                  <a:pt x="0" y="144379"/>
                </a:moveTo>
                <a:cubicBezTo>
                  <a:pt x="83712" y="177864"/>
                  <a:pt x="39665" y="161611"/>
                  <a:pt x="132347" y="192505"/>
                </a:cubicBezTo>
                <a:cubicBezTo>
                  <a:pt x="132354" y="192507"/>
                  <a:pt x="204529" y="216567"/>
                  <a:pt x="204537" y="216568"/>
                </a:cubicBezTo>
                <a:cubicBezTo>
                  <a:pt x="236722" y="221932"/>
                  <a:pt x="303249" y="232223"/>
                  <a:pt x="336884" y="240632"/>
                </a:cubicBezTo>
                <a:cubicBezTo>
                  <a:pt x="349188" y="243708"/>
                  <a:pt x="360785" y="249179"/>
                  <a:pt x="372979" y="252663"/>
                </a:cubicBezTo>
                <a:cubicBezTo>
                  <a:pt x="388879" y="257206"/>
                  <a:pt x="404963" y="261108"/>
                  <a:pt x="421105" y="264695"/>
                </a:cubicBezTo>
                <a:cubicBezTo>
                  <a:pt x="497712" y="281719"/>
                  <a:pt x="494969" y="278249"/>
                  <a:pt x="589547" y="288758"/>
                </a:cubicBezTo>
                <a:cubicBezTo>
                  <a:pt x="673768" y="284747"/>
                  <a:pt x="758162" y="283450"/>
                  <a:pt x="842210" y="276726"/>
                </a:cubicBezTo>
                <a:cubicBezTo>
                  <a:pt x="858693" y="275407"/>
                  <a:pt x="875138" y="271209"/>
                  <a:pt x="890337" y="264695"/>
                </a:cubicBezTo>
                <a:cubicBezTo>
                  <a:pt x="903628" y="258999"/>
                  <a:pt x="913217" y="246505"/>
                  <a:pt x="926431" y="240632"/>
                </a:cubicBezTo>
                <a:cubicBezTo>
                  <a:pt x="949610" y="230330"/>
                  <a:pt x="974558" y="224589"/>
                  <a:pt x="998621" y="216568"/>
                </a:cubicBezTo>
                <a:cubicBezTo>
                  <a:pt x="1049732" y="199531"/>
                  <a:pt x="1077154" y="192285"/>
                  <a:pt x="1130968" y="156410"/>
                </a:cubicBezTo>
                <a:cubicBezTo>
                  <a:pt x="1213710" y="101249"/>
                  <a:pt x="1175722" y="117429"/>
                  <a:pt x="1239252" y="96253"/>
                </a:cubicBezTo>
                <a:cubicBezTo>
                  <a:pt x="1247273" y="88232"/>
                  <a:pt x="1254458" y="79276"/>
                  <a:pt x="1263316" y="72189"/>
                </a:cubicBezTo>
                <a:cubicBezTo>
                  <a:pt x="1274607" y="63156"/>
                  <a:pt x="1289185" y="58351"/>
                  <a:pt x="1299410" y="48126"/>
                </a:cubicBezTo>
                <a:cubicBezTo>
                  <a:pt x="1357484" y="-9948"/>
                  <a:pt x="1292531" y="27503"/>
                  <a:pt x="1347537" y="0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Forma libre 19"/>
          <p:cNvSpPr/>
          <p:nvPr/>
        </p:nvSpPr>
        <p:spPr>
          <a:xfrm flipH="1">
            <a:off x="1978460" y="1552799"/>
            <a:ext cx="3886200" cy="806116"/>
          </a:xfrm>
          <a:custGeom>
            <a:avLst/>
            <a:gdLst>
              <a:gd name="connsiteX0" fmla="*/ 3874168 w 3886200"/>
              <a:gd name="connsiteY0" fmla="*/ 806116 h 806116"/>
              <a:gd name="connsiteX1" fmla="*/ 3886200 w 3886200"/>
              <a:gd name="connsiteY1" fmla="*/ 733926 h 806116"/>
              <a:gd name="connsiteX2" fmla="*/ 3874168 w 3886200"/>
              <a:gd name="connsiteY2" fmla="*/ 685800 h 806116"/>
              <a:gd name="connsiteX3" fmla="*/ 3814010 w 3886200"/>
              <a:gd name="connsiteY3" fmla="*/ 541421 h 806116"/>
              <a:gd name="connsiteX4" fmla="*/ 3801979 w 3886200"/>
              <a:gd name="connsiteY4" fmla="*/ 505326 h 806116"/>
              <a:gd name="connsiteX5" fmla="*/ 3717758 w 3886200"/>
              <a:gd name="connsiteY5" fmla="*/ 421105 h 806116"/>
              <a:gd name="connsiteX6" fmla="*/ 3693694 w 3886200"/>
              <a:gd name="connsiteY6" fmla="*/ 385010 h 806116"/>
              <a:gd name="connsiteX7" fmla="*/ 3657600 w 3886200"/>
              <a:gd name="connsiteY7" fmla="*/ 360947 h 806116"/>
              <a:gd name="connsiteX8" fmla="*/ 3621505 w 3886200"/>
              <a:gd name="connsiteY8" fmla="*/ 324853 h 806116"/>
              <a:gd name="connsiteX9" fmla="*/ 3573379 w 3886200"/>
              <a:gd name="connsiteY9" fmla="*/ 312821 h 806116"/>
              <a:gd name="connsiteX10" fmla="*/ 3441031 w 3886200"/>
              <a:gd name="connsiteY10" fmla="*/ 228600 h 806116"/>
              <a:gd name="connsiteX11" fmla="*/ 3356810 w 3886200"/>
              <a:gd name="connsiteY11" fmla="*/ 192505 h 806116"/>
              <a:gd name="connsiteX12" fmla="*/ 3320716 w 3886200"/>
              <a:gd name="connsiteY12" fmla="*/ 168442 h 806116"/>
              <a:gd name="connsiteX13" fmla="*/ 3212431 w 3886200"/>
              <a:gd name="connsiteY13" fmla="*/ 144379 h 806116"/>
              <a:gd name="connsiteX14" fmla="*/ 3104147 w 3886200"/>
              <a:gd name="connsiteY14" fmla="*/ 108284 h 806116"/>
              <a:gd name="connsiteX15" fmla="*/ 3056021 w 3886200"/>
              <a:gd name="connsiteY15" fmla="*/ 84221 h 806116"/>
              <a:gd name="connsiteX16" fmla="*/ 3007894 w 3886200"/>
              <a:gd name="connsiteY16" fmla="*/ 72189 h 806116"/>
              <a:gd name="connsiteX17" fmla="*/ 2911642 w 3886200"/>
              <a:gd name="connsiteY17" fmla="*/ 48126 h 806116"/>
              <a:gd name="connsiteX18" fmla="*/ 2646947 w 3886200"/>
              <a:gd name="connsiteY18" fmla="*/ 36095 h 806116"/>
              <a:gd name="connsiteX19" fmla="*/ 2514600 w 3886200"/>
              <a:gd name="connsiteY19" fmla="*/ 24063 h 806116"/>
              <a:gd name="connsiteX20" fmla="*/ 2322094 w 3886200"/>
              <a:gd name="connsiteY20" fmla="*/ 12031 h 806116"/>
              <a:gd name="connsiteX21" fmla="*/ 2225842 w 3886200"/>
              <a:gd name="connsiteY21" fmla="*/ 0 h 806116"/>
              <a:gd name="connsiteX22" fmla="*/ 1455821 w 3886200"/>
              <a:gd name="connsiteY22" fmla="*/ 12031 h 806116"/>
              <a:gd name="connsiteX23" fmla="*/ 1395663 w 3886200"/>
              <a:gd name="connsiteY23" fmla="*/ 24063 h 806116"/>
              <a:gd name="connsiteX24" fmla="*/ 1203158 w 3886200"/>
              <a:gd name="connsiteY24" fmla="*/ 60158 h 806116"/>
              <a:gd name="connsiteX25" fmla="*/ 1070810 w 3886200"/>
              <a:gd name="connsiteY25" fmla="*/ 108284 h 806116"/>
              <a:gd name="connsiteX26" fmla="*/ 1034716 w 3886200"/>
              <a:gd name="connsiteY26" fmla="*/ 120316 h 806116"/>
              <a:gd name="connsiteX27" fmla="*/ 974558 w 3886200"/>
              <a:gd name="connsiteY27" fmla="*/ 144379 h 806116"/>
              <a:gd name="connsiteX28" fmla="*/ 902368 w 3886200"/>
              <a:gd name="connsiteY28" fmla="*/ 168442 h 806116"/>
              <a:gd name="connsiteX29" fmla="*/ 794084 w 3886200"/>
              <a:gd name="connsiteY29" fmla="*/ 228600 h 806116"/>
              <a:gd name="connsiteX30" fmla="*/ 709863 w 3886200"/>
              <a:gd name="connsiteY30" fmla="*/ 288758 h 806116"/>
              <a:gd name="connsiteX31" fmla="*/ 637673 w 3886200"/>
              <a:gd name="connsiteY31" fmla="*/ 312821 h 806116"/>
              <a:gd name="connsiteX32" fmla="*/ 565484 w 3886200"/>
              <a:gd name="connsiteY32" fmla="*/ 360947 h 806116"/>
              <a:gd name="connsiteX33" fmla="*/ 517358 w 3886200"/>
              <a:gd name="connsiteY33" fmla="*/ 385010 h 806116"/>
              <a:gd name="connsiteX34" fmla="*/ 445168 w 3886200"/>
              <a:gd name="connsiteY34" fmla="*/ 433137 h 806116"/>
              <a:gd name="connsiteX35" fmla="*/ 348916 w 3886200"/>
              <a:gd name="connsiteY35" fmla="*/ 505326 h 806116"/>
              <a:gd name="connsiteX36" fmla="*/ 276726 w 3886200"/>
              <a:gd name="connsiteY36" fmla="*/ 553453 h 806116"/>
              <a:gd name="connsiteX37" fmla="*/ 240631 w 3886200"/>
              <a:gd name="connsiteY37" fmla="*/ 577516 h 806116"/>
              <a:gd name="connsiteX38" fmla="*/ 204537 w 3886200"/>
              <a:gd name="connsiteY38" fmla="*/ 589547 h 806116"/>
              <a:gd name="connsiteX39" fmla="*/ 168442 w 3886200"/>
              <a:gd name="connsiteY39" fmla="*/ 613610 h 806116"/>
              <a:gd name="connsiteX40" fmla="*/ 144379 w 3886200"/>
              <a:gd name="connsiteY40" fmla="*/ 637674 h 806116"/>
              <a:gd name="connsiteX41" fmla="*/ 72189 w 3886200"/>
              <a:gd name="connsiteY41" fmla="*/ 685800 h 806116"/>
              <a:gd name="connsiteX42" fmla="*/ 48126 w 3886200"/>
              <a:gd name="connsiteY42" fmla="*/ 721895 h 806116"/>
              <a:gd name="connsiteX43" fmla="*/ 12031 w 3886200"/>
              <a:gd name="connsiteY43" fmla="*/ 733926 h 806116"/>
              <a:gd name="connsiteX44" fmla="*/ 0 w 3886200"/>
              <a:gd name="connsiteY44" fmla="*/ 745958 h 806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886200" h="806116">
                <a:moveTo>
                  <a:pt x="3874168" y="806116"/>
                </a:moveTo>
                <a:cubicBezTo>
                  <a:pt x="3878179" y="782053"/>
                  <a:pt x="3886200" y="758321"/>
                  <a:pt x="3886200" y="733926"/>
                </a:cubicBezTo>
                <a:cubicBezTo>
                  <a:pt x="3886200" y="717390"/>
                  <a:pt x="3879031" y="701605"/>
                  <a:pt x="3874168" y="685800"/>
                </a:cubicBezTo>
                <a:cubicBezTo>
                  <a:pt x="3839309" y="572512"/>
                  <a:pt x="3856970" y="605861"/>
                  <a:pt x="3814010" y="541421"/>
                </a:cubicBezTo>
                <a:cubicBezTo>
                  <a:pt x="3810000" y="529389"/>
                  <a:pt x="3809902" y="515229"/>
                  <a:pt x="3801979" y="505326"/>
                </a:cubicBezTo>
                <a:cubicBezTo>
                  <a:pt x="3777177" y="474324"/>
                  <a:pt x="3739781" y="454139"/>
                  <a:pt x="3717758" y="421105"/>
                </a:cubicBezTo>
                <a:cubicBezTo>
                  <a:pt x="3709737" y="409073"/>
                  <a:pt x="3703919" y="395235"/>
                  <a:pt x="3693694" y="385010"/>
                </a:cubicBezTo>
                <a:cubicBezTo>
                  <a:pt x="3683469" y="374785"/>
                  <a:pt x="3668708" y="370204"/>
                  <a:pt x="3657600" y="360947"/>
                </a:cubicBezTo>
                <a:cubicBezTo>
                  <a:pt x="3644529" y="350054"/>
                  <a:pt x="3636278" y="333295"/>
                  <a:pt x="3621505" y="324853"/>
                </a:cubicBezTo>
                <a:cubicBezTo>
                  <a:pt x="3607148" y="316649"/>
                  <a:pt x="3589421" y="316832"/>
                  <a:pt x="3573379" y="312821"/>
                </a:cubicBezTo>
                <a:cubicBezTo>
                  <a:pt x="3485478" y="224920"/>
                  <a:pt x="3608245" y="340078"/>
                  <a:pt x="3441031" y="228600"/>
                </a:cubicBezTo>
                <a:cubicBezTo>
                  <a:pt x="3391178" y="195364"/>
                  <a:pt x="3418965" y="208044"/>
                  <a:pt x="3356810" y="192505"/>
                </a:cubicBezTo>
                <a:cubicBezTo>
                  <a:pt x="3344779" y="184484"/>
                  <a:pt x="3333649" y="174909"/>
                  <a:pt x="3320716" y="168442"/>
                </a:cubicBezTo>
                <a:cubicBezTo>
                  <a:pt x="3291095" y="153631"/>
                  <a:pt x="3240161" y="149000"/>
                  <a:pt x="3212431" y="144379"/>
                </a:cubicBezTo>
                <a:cubicBezTo>
                  <a:pt x="3137406" y="94361"/>
                  <a:pt x="3222036" y="143651"/>
                  <a:pt x="3104147" y="108284"/>
                </a:cubicBezTo>
                <a:cubicBezTo>
                  <a:pt x="3086968" y="103130"/>
                  <a:pt x="3072815" y="90519"/>
                  <a:pt x="3056021" y="84221"/>
                </a:cubicBezTo>
                <a:cubicBezTo>
                  <a:pt x="3040538" y="78415"/>
                  <a:pt x="3023794" y="76732"/>
                  <a:pt x="3007894" y="72189"/>
                </a:cubicBezTo>
                <a:cubicBezTo>
                  <a:pt x="2966704" y="60420"/>
                  <a:pt x="2961171" y="51795"/>
                  <a:pt x="2911642" y="48126"/>
                </a:cubicBezTo>
                <a:cubicBezTo>
                  <a:pt x="2823561" y="41601"/>
                  <a:pt x="2735179" y="40105"/>
                  <a:pt x="2646947" y="36095"/>
                </a:cubicBezTo>
                <a:lnTo>
                  <a:pt x="2514600" y="24063"/>
                </a:lnTo>
                <a:cubicBezTo>
                  <a:pt x="2450482" y="19313"/>
                  <a:pt x="2386166" y="17370"/>
                  <a:pt x="2322094" y="12031"/>
                </a:cubicBezTo>
                <a:cubicBezTo>
                  <a:pt x="2289872" y="9346"/>
                  <a:pt x="2257926" y="4010"/>
                  <a:pt x="2225842" y="0"/>
                </a:cubicBezTo>
                <a:lnTo>
                  <a:pt x="1455821" y="12031"/>
                </a:lnTo>
                <a:cubicBezTo>
                  <a:pt x="1435380" y="12623"/>
                  <a:pt x="1415783" y="20405"/>
                  <a:pt x="1395663" y="24063"/>
                </a:cubicBezTo>
                <a:cubicBezTo>
                  <a:pt x="1347587" y="32804"/>
                  <a:pt x="1239331" y="48100"/>
                  <a:pt x="1203158" y="60158"/>
                </a:cubicBezTo>
                <a:cubicBezTo>
                  <a:pt x="1051526" y="110701"/>
                  <a:pt x="1204715" y="58069"/>
                  <a:pt x="1070810" y="108284"/>
                </a:cubicBezTo>
                <a:cubicBezTo>
                  <a:pt x="1058935" y="112737"/>
                  <a:pt x="1046591" y="115863"/>
                  <a:pt x="1034716" y="120316"/>
                </a:cubicBezTo>
                <a:cubicBezTo>
                  <a:pt x="1014494" y="127899"/>
                  <a:pt x="994855" y="136998"/>
                  <a:pt x="974558" y="144379"/>
                </a:cubicBezTo>
                <a:cubicBezTo>
                  <a:pt x="950720" y="153047"/>
                  <a:pt x="923473" y="154372"/>
                  <a:pt x="902368" y="168442"/>
                </a:cubicBezTo>
                <a:cubicBezTo>
                  <a:pt x="819627" y="223603"/>
                  <a:pt x="857615" y="207422"/>
                  <a:pt x="794084" y="228600"/>
                </a:cubicBezTo>
                <a:cubicBezTo>
                  <a:pt x="755323" y="267361"/>
                  <a:pt x="762650" y="267643"/>
                  <a:pt x="709863" y="288758"/>
                </a:cubicBezTo>
                <a:cubicBezTo>
                  <a:pt x="686312" y="298178"/>
                  <a:pt x="658778" y="298751"/>
                  <a:pt x="637673" y="312821"/>
                </a:cubicBezTo>
                <a:cubicBezTo>
                  <a:pt x="613610" y="328863"/>
                  <a:pt x="591351" y="348014"/>
                  <a:pt x="565484" y="360947"/>
                </a:cubicBezTo>
                <a:cubicBezTo>
                  <a:pt x="549442" y="368968"/>
                  <a:pt x="531953" y="374585"/>
                  <a:pt x="517358" y="385010"/>
                </a:cubicBezTo>
                <a:cubicBezTo>
                  <a:pt x="438497" y="441339"/>
                  <a:pt x="522596" y="407327"/>
                  <a:pt x="445168" y="433137"/>
                </a:cubicBezTo>
                <a:cubicBezTo>
                  <a:pt x="376042" y="502263"/>
                  <a:pt x="411914" y="484327"/>
                  <a:pt x="348916" y="505326"/>
                </a:cubicBezTo>
                <a:lnTo>
                  <a:pt x="276726" y="553453"/>
                </a:lnTo>
                <a:cubicBezTo>
                  <a:pt x="264694" y="561474"/>
                  <a:pt x="254349" y="572943"/>
                  <a:pt x="240631" y="577516"/>
                </a:cubicBezTo>
                <a:lnTo>
                  <a:pt x="204537" y="589547"/>
                </a:lnTo>
                <a:cubicBezTo>
                  <a:pt x="192505" y="597568"/>
                  <a:pt x="179733" y="604577"/>
                  <a:pt x="168442" y="613610"/>
                </a:cubicBezTo>
                <a:cubicBezTo>
                  <a:pt x="159584" y="620696"/>
                  <a:pt x="153454" y="630868"/>
                  <a:pt x="144379" y="637674"/>
                </a:cubicBezTo>
                <a:cubicBezTo>
                  <a:pt x="121243" y="655026"/>
                  <a:pt x="72189" y="685800"/>
                  <a:pt x="72189" y="685800"/>
                </a:cubicBezTo>
                <a:cubicBezTo>
                  <a:pt x="64168" y="697832"/>
                  <a:pt x="59418" y="712862"/>
                  <a:pt x="48126" y="721895"/>
                </a:cubicBezTo>
                <a:cubicBezTo>
                  <a:pt x="38223" y="729818"/>
                  <a:pt x="23375" y="728254"/>
                  <a:pt x="12031" y="733926"/>
                </a:cubicBezTo>
                <a:cubicBezTo>
                  <a:pt x="6958" y="736462"/>
                  <a:pt x="4010" y="741947"/>
                  <a:pt x="0" y="745958"/>
                </a:cubicBezTo>
              </a:path>
            </a:pathLst>
          </a:custGeom>
          <a:noFill/>
          <a:ln w="38100">
            <a:solidFill>
              <a:srgbClr val="00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CuadroTexto 20"/>
          <p:cNvSpPr txBox="1"/>
          <p:nvPr/>
        </p:nvSpPr>
        <p:spPr>
          <a:xfrm>
            <a:off x="863202" y="226175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i="1" dirty="0">
                <a:solidFill>
                  <a:schemeClr val="accent5">
                    <a:lumMod val="75000"/>
                  </a:schemeClr>
                </a:solidFill>
              </a:rPr>
              <a:t>1</a:t>
            </a:r>
            <a:endParaRPr lang="es-MX" sz="2800" b="1" i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59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 advTm="462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998032" y="592716"/>
            <a:ext cx="5184848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hangingPunct="1"/>
            <a:r>
              <a:rPr lang="es-ES" sz="2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8" name="Rectangle 6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3" name="Grupo 2"/>
          <p:cNvGrpSpPr/>
          <p:nvPr/>
        </p:nvGrpSpPr>
        <p:grpSpPr>
          <a:xfrm>
            <a:off x="-107876" y="1772816"/>
            <a:ext cx="9144000" cy="3888432"/>
            <a:chOff x="74315" y="1690475"/>
            <a:chExt cx="9144000" cy="3388582"/>
          </a:xfrm>
          <a:noFill/>
        </p:grpSpPr>
        <p:sp>
          <p:nvSpPr>
            <p:cNvPr id="14" name="Rectangle 2"/>
            <p:cNvSpPr>
              <a:spLocks noChangeArrowheads="1"/>
            </p:cNvSpPr>
            <p:nvPr/>
          </p:nvSpPr>
          <p:spPr bwMode="auto">
            <a:xfrm>
              <a:off x="596183" y="1690475"/>
              <a:ext cx="8352928" cy="3388582"/>
            </a:xfrm>
            <a:prstGeom prst="rect">
              <a:avLst/>
            </a:prstGeom>
            <a:grpFill/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10" name="Rectangle 64"/>
            <p:cNvSpPr>
              <a:spLocks noChangeArrowheads="1"/>
            </p:cNvSpPr>
            <p:nvPr/>
          </p:nvSpPr>
          <p:spPr bwMode="auto">
            <a:xfrm>
              <a:off x="74315" y="2126833"/>
              <a:ext cx="9144000" cy="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s-MX"/>
            </a:p>
          </p:txBody>
        </p:sp>
      </p:grpSp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1542456" y="2823036"/>
          <a:ext cx="6096000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después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antes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Elemento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antes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después</a:t>
                      </a:r>
                      <a:endParaRPr lang="es-MX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C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8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8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H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0" i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8</a:t>
                      </a:r>
                      <a:endParaRPr lang="es-MX" sz="2400" b="0" i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2400" b="0" i="0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s-MX" sz="2400" b="0" i="0" kern="1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2400" b="0" i="0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s-MX" sz="2400" b="0" i="0" kern="1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2400" b="0" i="0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es-MX" sz="2400" b="0" i="0" kern="1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2400" b="0" i="0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s-MX" sz="2400" b="0" i="0" kern="1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2400" b="0" i="0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s-MX" sz="2400" b="0" i="0" kern="1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2400" b="0" i="0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s-MX" sz="2400" b="0" i="0" kern="1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2400" b="0" i="0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s-MX" sz="2400" b="0" i="0" kern="1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2400" b="0" i="0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endParaRPr lang="es-MX" sz="2400" b="0" i="0" kern="1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2400" b="0" i="0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s-MX" sz="2400" b="0" i="0" kern="1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2400" b="0" i="0" kern="12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s-MX" sz="2400" b="0" i="0" kern="1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Objeto 14"/>
          <p:cNvGraphicFramePr>
            <a:graphicFrameLocks noChangeAspect="1"/>
          </p:cNvGraphicFramePr>
          <p:nvPr>
            <p:extLst/>
          </p:nvPr>
        </p:nvGraphicFramePr>
        <p:xfrm>
          <a:off x="294343" y="1996614"/>
          <a:ext cx="8339561" cy="522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4" name="Ecuación" r:id="rId4" imgW="3543120" imgH="228600" progId="Equation.3">
                  <p:embed/>
                </p:oleObj>
              </mc:Choice>
              <mc:Fallback>
                <p:oleObj name="Ecuación" r:id="rId4" imgW="3543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343" y="1996614"/>
                        <a:ext cx="8339561" cy="5223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uadroTexto 10"/>
          <p:cNvSpPr txBox="1"/>
          <p:nvPr/>
        </p:nvSpPr>
        <p:spPr>
          <a:xfrm>
            <a:off x="5726106" y="191070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i="1" dirty="0" smtClean="0">
                <a:solidFill>
                  <a:schemeClr val="accent5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2487399" y="194126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i="1" dirty="0" smtClean="0">
                <a:solidFill>
                  <a:srgbClr val="CC0000"/>
                </a:solidFill>
              </a:rPr>
              <a:t>2</a:t>
            </a:r>
            <a:endParaRPr lang="es-MX" sz="2800" b="1" i="1" dirty="0">
              <a:solidFill>
                <a:srgbClr val="CC0000"/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7380312" y="194506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i="1" dirty="0">
                <a:solidFill>
                  <a:srgbClr val="00FF00"/>
                </a:solidFill>
              </a:rPr>
              <a:t>2</a:t>
            </a:r>
          </a:p>
        </p:txBody>
      </p:sp>
      <p:sp>
        <p:nvSpPr>
          <p:cNvPr id="17" name="Forma libre 16"/>
          <p:cNvSpPr/>
          <p:nvPr/>
        </p:nvSpPr>
        <p:spPr>
          <a:xfrm flipH="1">
            <a:off x="1643286" y="1376834"/>
            <a:ext cx="4370285" cy="906681"/>
          </a:xfrm>
          <a:custGeom>
            <a:avLst/>
            <a:gdLst>
              <a:gd name="connsiteX0" fmla="*/ 3380959 w 3380959"/>
              <a:gd name="connsiteY0" fmla="*/ 1094874 h 1094874"/>
              <a:gd name="connsiteX1" fmla="*/ 3368927 w 3380959"/>
              <a:gd name="connsiteY1" fmla="*/ 950495 h 1094874"/>
              <a:gd name="connsiteX2" fmla="*/ 3356896 w 3380959"/>
              <a:gd name="connsiteY2" fmla="*/ 890337 h 1094874"/>
              <a:gd name="connsiteX3" fmla="*/ 3320801 w 3380959"/>
              <a:gd name="connsiteY3" fmla="*/ 637674 h 1094874"/>
              <a:gd name="connsiteX4" fmla="*/ 3308770 w 3380959"/>
              <a:gd name="connsiteY4" fmla="*/ 601579 h 1094874"/>
              <a:gd name="connsiteX5" fmla="*/ 3284706 w 3380959"/>
              <a:gd name="connsiteY5" fmla="*/ 577516 h 1094874"/>
              <a:gd name="connsiteX6" fmla="*/ 3224549 w 3380959"/>
              <a:gd name="connsiteY6" fmla="*/ 505326 h 1094874"/>
              <a:gd name="connsiteX7" fmla="*/ 3200485 w 3380959"/>
              <a:gd name="connsiteY7" fmla="*/ 469232 h 1094874"/>
              <a:gd name="connsiteX8" fmla="*/ 3068138 w 3380959"/>
              <a:gd name="connsiteY8" fmla="*/ 372979 h 1094874"/>
              <a:gd name="connsiteX9" fmla="*/ 3032043 w 3380959"/>
              <a:gd name="connsiteY9" fmla="*/ 360947 h 1094874"/>
              <a:gd name="connsiteX10" fmla="*/ 3007980 w 3380959"/>
              <a:gd name="connsiteY10" fmla="*/ 324853 h 1094874"/>
              <a:gd name="connsiteX11" fmla="*/ 2947822 w 3380959"/>
              <a:gd name="connsiteY11" fmla="*/ 300789 h 1094874"/>
              <a:gd name="connsiteX12" fmla="*/ 2899696 w 3380959"/>
              <a:gd name="connsiteY12" fmla="*/ 276726 h 1094874"/>
              <a:gd name="connsiteX13" fmla="*/ 2839538 w 3380959"/>
              <a:gd name="connsiteY13" fmla="*/ 240632 h 1094874"/>
              <a:gd name="connsiteX14" fmla="*/ 2803443 w 3380959"/>
              <a:gd name="connsiteY14" fmla="*/ 216568 h 1094874"/>
              <a:gd name="connsiteX15" fmla="*/ 2731254 w 3380959"/>
              <a:gd name="connsiteY15" fmla="*/ 192505 h 1094874"/>
              <a:gd name="connsiteX16" fmla="*/ 2647033 w 3380959"/>
              <a:gd name="connsiteY16" fmla="*/ 156411 h 1094874"/>
              <a:gd name="connsiteX17" fmla="*/ 2526717 w 3380959"/>
              <a:gd name="connsiteY17" fmla="*/ 108284 h 1094874"/>
              <a:gd name="connsiteX18" fmla="*/ 2490622 w 3380959"/>
              <a:gd name="connsiteY18" fmla="*/ 96253 h 1094874"/>
              <a:gd name="connsiteX19" fmla="*/ 2442496 w 3380959"/>
              <a:gd name="connsiteY19" fmla="*/ 84221 h 1094874"/>
              <a:gd name="connsiteX20" fmla="*/ 2382338 w 3380959"/>
              <a:gd name="connsiteY20" fmla="*/ 72189 h 1094874"/>
              <a:gd name="connsiteX21" fmla="*/ 2346243 w 3380959"/>
              <a:gd name="connsiteY21" fmla="*/ 60158 h 1094874"/>
              <a:gd name="connsiteX22" fmla="*/ 2262022 w 3380959"/>
              <a:gd name="connsiteY22" fmla="*/ 48126 h 1094874"/>
              <a:gd name="connsiteX23" fmla="*/ 2081549 w 3380959"/>
              <a:gd name="connsiteY23" fmla="*/ 24063 h 1094874"/>
              <a:gd name="connsiteX24" fmla="*/ 1889043 w 3380959"/>
              <a:gd name="connsiteY24" fmla="*/ 0 h 1094874"/>
              <a:gd name="connsiteX25" fmla="*/ 1347622 w 3380959"/>
              <a:gd name="connsiteY25" fmla="*/ 12032 h 1094874"/>
              <a:gd name="connsiteX26" fmla="*/ 1311527 w 3380959"/>
              <a:gd name="connsiteY26" fmla="*/ 24063 h 1094874"/>
              <a:gd name="connsiteX27" fmla="*/ 1167149 w 3380959"/>
              <a:gd name="connsiteY27" fmla="*/ 48126 h 1094874"/>
              <a:gd name="connsiteX28" fmla="*/ 1106991 w 3380959"/>
              <a:gd name="connsiteY28" fmla="*/ 60158 h 1094874"/>
              <a:gd name="connsiteX29" fmla="*/ 1058864 w 3380959"/>
              <a:gd name="connsiteY29" fmla="*/ 84221 h 1094874"/>
              <a:gd name="connsiteX30" fmla="*/ 938549 w 3380959"/>
              <a:gd name="connsiteY30" fmla="*/ 120316 h 1094874"/>
              <a:gd name="connsiteX31" fmla="*/ 878391 w 3380959"/>
              <a:gd name="connsiteY31" fmla="*/ 132347 h 1094874"/>
              <a:gd name="connsiteX32" fmla="*/ 770106 w 3380959"/>
              <a:gd name="connsiteY32" fmla="*/ 180474 h 1094874"/>
              <a:gd name="connsiteX33" fmla="*/ 734012 w 3380959"/>
              <a:gd name="connsiteY33" fmla="*/ 216568 h 1094874"/>
              <a:gd name="connsiteX34" fmla="*/ 697917 w 3380959"/>
              <a:gd name="connsiteY34" fmla="*/ 240632 h 1094874"/>
              <a:gd name="connsiteX35" fmla="*/ 649791 w 3380959"/>
              <a:gd name="connsiteY35" fmla="*/ 276726 h 1094874"/>
              <a:gd name="connsiteX36" fmla="*/ 613696 w 3380959"/>
              <a:gd name="connsiteY36" fmla="*/ 300789 h 1094874"/>
              <a:gd name="connsiteX37" fmla="*/ 481349 w 3380959"/>
              <a:gd name="connsiteY37" fmla="*/ 385011 h 1094874"/>
              <a:gd name="connsiteX38" fmla="*/ 409159 w 3380959"/>
              <a:gd name="connsiteY38" fmla="*/ 457200 h 1094874"/>
              <a:gd name="connsiteX39" fmla="*/ 373064 w 3380959"/>
              <a:gd name="connsiteY39" fmla="*/ 493295 h 1094874"/>
              <a:gd name="connsiteX40" fmla="*/ 336970 w 3380959"/>
              <a:gd name="connsiteY40" fmla="*/ 505326 h 1094874"/>
              <a:gd name="connsiteX41" fmla="*/ 312906 w 3380959"/>
              <a:gd name="connsiteY41" fmla="*/ 529389 h 1094874"/>
              <a:gd name="connsiteX42" fmla="*/ 288843 w 3380959"/>
              <a:gd name="connsiteY42" fmla="*/ 565484 h 1094874"/>
              <a:gd name="connsiteX43" fmla="*/ 216654 w 3380959"/>
              <a:gd name="connsiteY43" fmla="*/ 613611 h 1094874"/>
              <a:gd name="connsiteX44" fmla="*/ 180559 w 3380959"/>
              <a:gd name="connsiteY44" fmla="*/ 637674 h 1094874"/>
              <a:gd name="connsiteX45" fmla="*/ 132433 w 3380959"/>
              <a:gd name="connsiteY45" fmla="*/ 697832 h 1094874"/>
              <a:gd name="connsiteX46" fmla="*/ 96338 w 3380959"/>
              <a:gd name="connsiteY46" fmla="*/ 721895 h 1094874"/>
              <a:gd name="connsiteX47" fmla="*/ 48212 w 3380959"/>
              <a:gd name="connsiteY47" fmla="*/ 782053 h 1094874"/>
              <a:gd name="connsiteX48" fmla="*/ 24149 w 3380959"/>
              <a:gd name="connsiteY48" fmla="*/ 818147 h 1094874"/>
              <a:gd name="connsiteX49" fmla="*/ 85 w 3380959"/>
              <a:gd name="connsiteY49" fmla="*/ 854242 h 1094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3380959" h="1094874">
                <a:moveTo>
                  <a:pt x="3380959" y="1094874"/>
                </a:moveTo>
                <a:cubicBezTo>
                  <a:pt x="3376948" y="1046748"/>
                  <a:pt x="3374570" y="998457"/>
                  <a:pt x="3368927" y="950495"/>
                </a:cubicBezTo>
                <a:cubicBezTo>
                  <a:pt x="3366538" y="930185"/>
                  <a:pt x="3358931" y="910685"/>
                  <a:pt x="3356896" y="890337"/>
                </a:cubicBezTo>
                <a:cubicBezTo>
                  <a:pt x="3333378" y="655151"/>
                  <a:pt x="3368052" y="779431"/>
                  <a:pt x="3320801" y="637674"/>
                </a:cubicBezTo>
                <a:cubicBezTo>
                  <a:pt x="3316791" y="625642"/>
                  <a:pt x="3317738" y="610547"/>
                  <a:pt x="3308770" y="601579"/>
                </a:cubicBezTo>
                <a:lnTo>
                  <a:pt x="3284706" y="577516"/>
                </a:lnTo>
                <a:cubicBezTo>
                  <a:pt x="3233086" y="474273"/>
                  <a:pt x="3292570" y="573346"/>
                  <a:pt x="3224549" y="505326"/>
                </a:cubicBezTo>
                <a:cubicBezTo>
                  <a:pt x="3214324" y="495101"/>
                  <a:pt x="3210007" y="480114"/>
                  <a:pt x="3200485" y="469232"/>
                </a:cubicBezTo>
                <a:cubicBezTo>
                  <a:pt x="3145678" y="406597"/>
                  <a:pt x="3142568" y="406060"/>
                  <a:pt x="3068138" y="372979"/>
                </a:cubicBezTo>
                <a:cubicBezTo>
                  <a:pt x="3056549" y="367828"/>
                  <a:pt x="3044075" y="364958"/>
                  <a:pt x="3032043" y="360947"/>
                </a:cubicBezTo>
                <a:cubicBezTo>
                  <a:pt x="3024022" y="348916"/>
                  <a:pt x="3019747" y="333258"/>
                  <a:pt x="3007980" y="324853"/>
                </a:cubicBezTo>
                <a:cubicBezTo>
                  <a:pt x="2990405" y="312300"/>
                  <a:pt x="2967558" y="309561"/>
                  <a:pt x="2947822" y="300789"/>
                </a:cubicBezTo>
                <a:cubicBezTo>
                  <a:pt x="2931432" y="293505"/>
                  <a:pt x="2915374" y="285436"/>
                  <a:pt x="2899696" y="276726"/>
                </a:cubicBezTo>
                <a:cubicBezTo>
                  <a:pt x="2879254" y="265369"/>
                  <a:pt x="2859369" y="253026"/>
                  <a:pt x="2839538" y="240632"/>
                </a:cubicBezTo>
                <a:cubicBezTo>
                  <a:pt x="2827276" y="232968"/>
                  <a:pt x="2816657" y="222441"/>
                  <a:pt x="2803443" y="216568"/>
                </a:cubicBezTo>
                <a:cubicBezTo>
                  <a:pt x="2780265" y="206266"/>
                  <a:pt x="2752359" y="206575"/>
                  <a:pt x="2731254" y="192505"/>
                </a:cubicBezTo>
                <a:cubicBezTo>
                  <a:pt x="2681400" y="159270"/>
                  <a:pt x="2709187" y="171949"/>
                  <a:pt x="2647033" y="156411"/>
                </a:cubicBezTo>
                <a:cubicBezTo>
                  <a:pt x="2576222" y="121005"/>
                  <a:pt x="2615918" y="138017"/>
                  <a:pt x="2526717" y="108284"/>
                </a:cubicBezTo>
                <a:cubicBezTo>
                  <a:pt x="2514685" y="104274"/>
                  <a:pt x="2502926" y="99329"/>
                  <a:pt x="2490622" y="96253"/>
                </a:cubicBezTo>
                <a:cubicBezTo>
                  <a:pt x="2474580" y="92242"/>
                  <a:pt x="2458638" y="87808"/>
                  <a:pt x="2442496" y="84221"/>
                </a:cubicBezTo>
                <a:cubicBezTo>
                  <a:pt x="2422533" y="79785"/>
                  <a:pt x="2402177" y="77149"/>
                  <a:pt x="2382338" y="72189"/>
                </a:cubicBezTo>
                <a:cubicBezTo>
                  <a:pt x="2370034" y="69113"/>
                  <a:pt x="2358679" y="62645"/>
                  <a:pt x="2346243" y="60158"/>
                </a:cubicBezTo>
                <a:cubicBezTo>
                  <a:pt x="2318435" y="54596"/>
                  <a:pt x="2289995" y="52788"/>
                  <a:pt x="2262022" y="48126"/>
                </a:cubicBezTo>
                <a:cubicBezTo>
                  <a:pt x="2112511" y="23208"/>
                  <a:pt x="2320426" y="47952"/>
                  <a:pt x="2081549" y="24063"/>
                </a:cubicBezTo>
                <a:cubicBezTo>
                  <a:pt x="2004932" y="4910"/>
                  <a:pt x="1996276" y="0"/>
                  <a:pt x="1889043" y="0"/>
                </a:cubicBezTo>
                <a:cubicBezTo>
                  <a:pt x="1708525" y="0"/>
                  <a:pt x="1528096" y="8021"/>
                  <a:pt x="1347622" y="12032"/>
                </a:cubicBezTo>
                <a:cubicBezTo>
                  <a:pt x="1335590" y="16042"/>
                  <a:pt x="1323831" y="20987"/>
                  <a:pt x="1311527" y="24063"/>
                </a:cubicBezTo>
                <a:cubicBezTo>
                  <a:pt x="1254802" y="38244"/>
                  <a:pt x="1228291" y="37936"/>
                  <a:pt x="1167149" y="48126"/>
                </a:cubicBezTo>
                <a:cubicBezTo>
                  <a:pt x="1146977" y="51488"/>
                  <a:pt x="1127044" y="56147"/>
                  <a:pt x="1106991" y="60158"/>
                </a:cubicBezTo>
                <a:cubicBezTo>
                  <a:pt x="1090949" y="68179"/>
                  <a:pt x="1075517" y="77560"/>
                  <a:pt x="1058864" y="84221"/>
                </a:cubicBezTo>
                <a:cubicBezTo>
                  <a:pt x="1021380" y="99214"/>
                  <a:pt x="978430" y="111453"/>
                  <a:pt x="938549" y="120316"/>
                </a:cubicBezTo>
                <a:cubicBezTo>
                  <a:pt x="918586" y="124752"/>
                  <a:pt x="898444" y="128337"/>
                  <a:pt x="878391" y="132347"/>
                </a:cubicBezTo>
                <a:cubicBezTo>
                  <a:pt x="856957" y="140921"/>
                  <a:pt x="791562" y="165148"/>
                  <a:pt x="770106" y="180474"/>
                </a:cubicBezTo>
                <a:cubicBezTo>
                  <a:pt x="756260" y="190364"/>
                  <a:pt x="747083" y="205675"/>
                  <a:pt x="734012" y="216568"/>
                </a:cubicBezTo>
                <a:cubicBezTo>
                  <a:pt x="722903" y="225825"/>
                  <a:pt x="709684" y="232227"/>
                  <a:pt x="697917" y="240632"/>
                </a:cubicBezTo>
                <a:cubicBezTo>
                  <a:pt x="681600" y="252287"/>
                  <a:pt x="666108" y="265071"/>
                  <a:pt x="649791" y="276726"/>
                </a:cubicBezTo>
                <a:cubicBezTo>
                  <a:pt x="638024" y="285131"/>
                  <a:pt x="625390" y="292284"/>
                  <a:pt x="613696" y="300789"/>
                </a:cubicBezTo>
                <a:cubicBezTo>
                  <a:pt x="501158" y="382635"/>
                  <a:pt x="557432" y="359649"/>
                  <a:pt x="481349" y="385011"/>
                </a:cubicBezTo>
                <a:lnTo>
                  <a:pt x="409159" y="457200"/>
                </a:lnTo>
                <a:cubicBezTo>
                  <a:pt x="397127" y="469232"/>
                  <a:pt x="389206" y="487914"/>
                  <a:pt x="373064" y="493295"/>
                </a:cubicBezTo>
                <a:lnTo>
                  <a:pt x="336970" y="505326"/>
                </a:lnTo>
                <a:cubicBezTo>
                  <a:pt x="328949" y="513347"/>
                  <a:pt x="319992" y="520531"/>
                  <a:pt x="312906" y="529389"/>
                </a:cubicBezTo>
                <a:cubicBezTo>
                  <a:pt x="303873" y="540680"/>
                  <a:pt x="299725" y="555962"/>
                  <a:pt x="288843" y="565484"/>
                </a:cubicBezTo>
                <a:cubicBezTo>
                  <a:pt x="267078" y="584528"/>
                  <a:pt x="240717" y="597569"/>
                  <a:pt x="216654" y="613611"/>
                </a:cubicBezTo>
                <a:lnTo>
                  <a:pt x="180559" y="637674"/>
                </a:lnTo>
                <a:cubicBezTo>
                  <a:pt x="162694" y="664471"/>
                  <a:pt x="156922" y="678240"/>
                  <a:pt x="132433" y="697832"/>
                </a:cubicBezTo>
                <a:cubicBezTo>
                  <a:pt x="121142" y="706865"/>
                  <a:pt x="108370" y="713874"/>
                  <a:pt x="96338" y="721895"/>
                </a:cubicBezTo>
                <a:cubicBezTo>
                  <a:pt x="22276" y="832987"/>
                  <a:pt x="116787" y="696334"/>
                  <a:pt x="48212" y="782053"/>
                </a:cubicBezTo>
                <a:cubicBezTo>
                  <a:pt x="39179" y="793344"/>
                  <a:pt x="33182" y="806856"/>
                  <a:pt x="24149" y="818147"/>
                </a:cubicBezTo>
                <a:cubicBezTo>
                  <a:pt x="-2751" y="851771"/>
                  <a:pt x="85" y="828490"/>
                  <a:pt x="85" y="854242"/>
                </a:cubicBezTo>
              </a:path>
            </a:pathLst>
          </a:custGeom>
          <a:noFill/>
          <a:ln w="28575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Forma libre 17"/>
          <p:cNvSpPr/>
          <p:nvPr/>
        </p:nvSpPr>
        <p:spPr>
          <a:xfrm flipH="1" flipV="1">
            <a:off x="2938669" y="1812738"/>
            <a:ext cx="4067489" cy="288758"/>
          </a:xfrm>
          <a:custGeom>
            <a:avLst/>
            <a:gdLst>
              <a:gd name="connsiteX0" fmla="*/ 0 w 1347537"/>
              <a:gd name="connsiteY0" fmla="*/ 144379 h 288758"/>
              <a:gd name="connsiteX1" fmla="*/ 132347 w 1347537"/>
              <a:gd name="connsiteY1" fmla="*/ 192505 h 288758"/>
              <a:gd name="connsiteX2" fmla="*/ 204537 w 1347537"/>
              <a:gd name="connsiteY2" fmla="*/ 216568 h 288758"/>
              <a:gd name="connsiteX3" fmla="*/ 336884 w 1347537"/>
              <a:gd name="connsiteY3" fmla="*/ 240632 h 288758"/>
              <a:gd name="connsiteX4" fmla="*/ 372979 w 1347537"/>
              <a:gd name="connsiteY4" fmla="*/ 252663 h 288758"/>
              <a:gd name="connsiteX5" fmla="*/ 421105 w 1347537"/>
              <a:gd name="connsiteY5" fmla="*/ 264695 h 288758"/>
              <a:gd name="connsiteX6" fmla="*/ 589547 w 1347537"/>
              <a:gd name="connsiteY6" fmla="*/ 288758 h 288758"/>
              <a:gd name="connsiteX7" fmla="*/ 842210 w 1347537"/>
              <a:gd name="connsiteY7" fmla="*/ 276726 h 288758"/>
              <a:gd name="connsiteX8" fmla="*/ 890337 w 1347537"/>
              <a:gd name="connsiteY8" fmla="*/ 264695 h 288758"/>
              <a:gd name="connsiteX9" fmla="*/ 926431 w 1347537"/>
              <a:gd name="connsiteY9" fmla="*/ 240632 h 288758"/>
              <a:gd name="connsiteX10" fmla="*/ 998621 w 1347537"/>
              <a:gd name="connsiteY10" fmla="*/ 216568 h 288758"/>
              <a:gd name="connsiteX11" fmla="*/ 1130968 w 1347537"/>
              <a:gd name="connsiteY11" fmla="*/ 156410 h 288758"/>
              <a:gd name="connsiteX12" fmla="*/ 1239252 w 1347537"/>
              <a:gd name="connsiteY12" fmla="*/ 96253 h 288758"/>
              <a:gd name="connsiteX13" fmla="*/ 1263316 w 1347537"/>
              <a:gd name="connsiteY13" fmla="*/ 72189 h 288758"/>
              <a:gd name="connsiteX14" fmla="*/ 1299410 w 1347537"/>
              <a:gd name="connsiteY14" fmla="*/ 48126 h 288758"/>
              <a:gd name="connsiteX15" fmla="*/ 1347537 w 1347537"/>
              <a:gd name="connsiteY15" fmla="*/ 0 h 288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47537" h="288758">
                <a:moveTo>
                  <a:pt x="0" y="144379"/>
                </a:moveTo>
                <a:cubicBezTo>
                  <a:pt x="83712" y="177864"/>
                  <a:pt x="39665" y="161611"/>
                  <a:pt x="132347" y="192505"/>
                </a:cubicBezTo>
                <a:cubicBezTo>
                  <a:pt x="132354" y="192507"/>
                  <a:pt x="204529" y="216567"/>
                  <a:pt x="204537" y="216568"/>
                </a:cubicBezTo>
                <a:cubicBezTo>
                  <a:pt x="236722" y="221932"/>
                  <a:pt x="303249" y="232223"/>
                  <a:pt x="336884" y="240632"/>
                </a:cubicBezTo>
                <a:cubicBezTo>
                  <a:pt x="349188" y="243708"/>
                  <a:pt x="360785" y="249179"/>
                  <a:pt x="372979" y="252663"/>
                </a:cubicBezTo>
                <a:cubicBezTo>
                  <a:pt x="388879" y="257206"/>
                  <a:pt x="404963" y="261108"/>
                  <a:pt x="421105" y="264695"/>
                </a:cubicBezTo>
                <a:cubicBezTo>
                  <a:pt x="497712" y="281719"/>
                  <a:pt x="494969" y="278249"/>
                  <a:pt x="589547" y="288758"/>
                </a:cubicBezTo>
                <a:cubicBezTo>
                  <a:pt x="673768" y="284747"/>
                  <a:pt x="758162" y="283450"/>
                  <a:pt x="842210" y="276726"/>
                </a:cubicBezTo>
                <a:cubicBezTo>
                  <a:pt x="858693" y="275407"/>
                  <a:pt x="875138" y="271209"/>
                  <a:pt x="890337" y="264695"/>
                </a:cubicBezTo>
                <a:cubicBezTo>
                  <a:pt x="903628" y="258999"/>
                  <a:pt x="913217" y="246505"/>
                  <a:pt x="926431" y="240632"/>
                </a:cubicBezTo>
                <a:cubicBezTo>
                  <a:pt x="949610" y="230330"/>
                  <a:pt x="974558" y="224589"/>
                  <a:pt x="998621" y="216568"/>
                </a:cubicBezTo>
                <a:cubicBezTo>
                  <a:pt x="1049732" y="199531"/>
                  <a:pt x="1077154" y="192285"/>
                  <a:pt x="1130968" y="156410"/>
                </a:cubicBezTo>
                <a:cubicBezTo>
                  <a:pt x="1213710" y="101249"/>
                  <a:pt x="1175722" y="117429"/>
                  <a:pt x="1239252" y="96253"/>
                </a:cubicBezTo>
                <a:cubicBezTo>
                  <a:pt x="1247273" y="88232"/>
                  <a:pt x="1254458" y="79276"/>
                  <a:pt x="1263316" y="72189"/>
                </a:cubicBezTo>
                <a:cubicBezTo>
                  <a:pt x="1274607" y="63156"/>
                  <a:pt x="1289185" y="58351"/>
                  <a:pt x="1299410" y="48126"/>
                </a:cubicBezTo>
                <a:cubicBezTo>
                  <a:pt x="1357484" y="-9948"/>
                  <a:pt x="1292531" y="27503"/>
                  <a:pt x="1347537" y="0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Forma libre 18"/>
          <p:cNvSpPr/>
          <p:nvPr/>
        </p:nvSpPr>
        <p:spPr>
          <a:xfrm flipH="1" flipV="1">
            <a:off x="1291642" y="2438176"/>
            <a:ext cx="6397136" cy="806116"/>
          </a:xfrm>
          <a:custGeom>
            <a:avLst/>
            <a:gdLst>
              <a:gd name="connsiteX0" fmla="*/ 3874168 w 3886200"/>
              <a:gd name="connsiteY0" fmla="*/ 806116 h 806116"/>
              <a:gd name="connsiteX1" fmla="*/ 3886200 w 3886200"/>
              <a:gd name="connsiteY1" fmla="*/ 733926 h 806116"/>
              <a:gd name="connsiteX2" fmla="*/ 3874168 w 3886200"/>
              <a:gd name="connsiteY2" fmla="*/ 685800 h 806116"/>
              <a:gd name="connsiteX3" fmla="*/ 3814010 w 3886200"/>
              <a:gd name="connsiteY3" fmla="*/ 541421 h 806116"/>
              <a:gd name="connsiteX4" fmla="*/ 3801979 w 3886200"/>
              <a:gd name="connsiteY4" fmla="*/ 505326 h 806116"/>
              <a:gd name="connsiteX5" fmla="*/ 3717758 w 3886200"/>
              <a:gd name="connsiteY5" fmla="*/ 421105 h 806116"/>
              <a:gd name="connsiteX6" fmla="*/ 3693694 w 3886200"/>
              <a:gd name="connsiteY6" fmla="*/ 385010 h 806116"/>
              <a:gd name="connsiteX7" fmla="*/ 3657600 w 3886200"/>
              <a:gd name="connsiteY7" fmla="*/ 360947 h 806116"/>
              <a:gd name="connsiteX8" fmla="*/ 3621505 w 3886200"/>
              <a:gd name="connsiteY8" fmla="*/ 324853 h 806116"/>
              <a:gd name="connsiteX9" fmla="*/ 3573379 w 3886200"/>
              <a:gd name="connsiteY9" fmla="*/ 312821 h 806116"/>
              <a:gd name="connsiteX10" fmla="*/ 3441031 w 3886200"/>
              <a:gd name="connsiteY10" fmla="*/ 228600 h 806116"/>
              <a:gd name="connsiteX11" fmla="*/ 3356810 w 3886200"/>
              <a:gd name="connsiteY11" fmla="*/ 192505 h 806116"/>
              <a:gd name="connsiteX12" fmla="*/ 3320716 w 3886200"/>
              <a:gd name="connsiteY12" fmla="*/ 168442 h 806116"/>
              <a:gd name="connsiteX13" fmla="*/ 3212431 w 3886200"/>
              <a:gd name="connsiteY13" fmla="*/ 144379 h 806116"/>
              <a:gd name="connsiteX14" fmla="*/ 3104147 w 3886200"/>
              <a:gd name="connsiteY14" fmla="*/ 108284 h 806116"/>
              <a:gd name="connsiteX15" fmla="*/ 3056021 w 3886200"/>
              <a:gd name="connsiteY15" fmla="*/ 84221 h 806116"/>
              <a:gd name="connsiteX16" fmla="*/ 3007894 w 3886200"/>
              <a:gd name="connsiteY16" fmla="*/ 72189 h 806116"/>
              <a:gd name="connsiteX17" fmla="*/ 2911642 w 3886200"/>
              <a:gd name="connsiteY17" fmla="*/ 48126 h 806116"/>
              <a:gd name="connsiteX18" fmla="*/ 2646947 w 3886200"/>
              <a:gd name="connsiteY18" fmla="*/ 36095 h 806116"/>
              <a:gd name="connsiteX19" fmla="*/ 2514600 w 3886200"/>
              <a:gd name="connsiteY19" fmla="*/ 24063 h 806116"/>
              <a:gd name="connsiteX20" fmla="*/ 2322094 w 3886200"/>
              <a:gd name="connsiteY20" fmla="*/ 12031 h 806116"/>
              <a:gd name="connsiteX21" fmla="*/ 2225842 w 3886200"/>
              <a:gd name="connsiteY21" fmla="*/ 0 h 806116"/>
              <a:gd name="connsiteX22" fmla="*/ 1455821 w 3886200"/>
              <a:gd name="connsiteY22" fmla="*/ 12031 h 806116"/>
              <a:gd name="connsiteX23" fmla="*/ 1395663 w 3886200"/>
              <a:gd name="connsiteY23" fmla="*/ 24063 h 806116"/>
              <a:gd name="connsiteX24" fmla="*/ 1203158 w 3886200"/>
              <a:gd name="connsiteY24" fmla="*/ 60158 h 806116"/>
              <a:gd name="connsiteX25" fmla="*/ 1070810 w 3886200"/>
              <a:gd name="connsiteY25" fmla="*/ 108284 h 806116"/>
              <a:gd name="connsiteX26" fmla="*/ 1034716 w 3886200"/>
              <a:gd name="connsiteY26" fmla="*/ 120316 h 806116"/>
              <a:gd name="connsiteX27" fmla="*/ 974558 w 3886200"/>
              <a:gd name="connsiteY27" fmla="*/ 144379 h 806116"/>
              <a:gd name="connsiteX28" fmla="*/ 902368 w 3886200"/>
              <a:gd name="connsiteY28" fmla="*/ 168442 h 806116"/>
              <a:gd name="connsiteX29" fmla="*/ 794084 w 3886200"/>
              <a:gd name="connsiteY29" fmla="*/ 228600 h 806116"/>
              <a:gd name="connsiteX30" fmla="*/ 709863 w 3886200"/>
              <a:gd name="connsiteY30" fmla="*/ 288758 h 806116"/>
              <a:gd name="connsiteX31" fmla="*/ 637673 w 3886200"/>
              <a:gd name="connsiteY31" fmla="*/ 312821 h 806116"/>
              <a:gd name="connsiteX32" fmla="*/ 565484 w 3886200"/>
              <a:gd name="connsiteY32" fmla="*/ 360947 h 806116"/>
              <a:gd name="connsiteX33" fmla="*/ 517358 w 3886200"/>
              <a:gd name="connsiteY33" fmla="*/ 385010 h 806116"/>
              <a:gd name="connsiteX34" fmla="*/ 445168 w 3886200"/>
              <a:gd name="connsiteY34" fmla="*/ 433137 h 806116"/>
              <a:gd name="connsiteX35" fmla="*/ 348916 w 3886200"/>
              <a:gd name="connsiteY35" fmla="*/ 505326 h 806116"/>
              <a:gd name="connsiteX36" fmla="*/ 276726 w 3886200"/>
              <a:gd name="connsiteY36" fmla="*/ 553453 h 806116"/>
              <a:gd name="connsiteX37" fmla="*/ 240631 w 3886200"/>
              <a:gd name="connsiteY37" fmla="*/ 577516 h 806116"/>
              <a:gd name="connsiteX38" fmla="*/ 204537 w 3886200"/>
              <a:gd name="connsiteY38" fmla="*/ 589547 h 806116"/>
              <a:gd name="connsiteX39" fmla="*/ 168442 w 3886200"/>
              <a:gd name="connsiteY39" fmla="*/ 613610 h 806116"/>
              <a:gd name="connsiteX40" fmla="*/ 144379 w 3886200"/>
              <a:gd name="connsiteY40" fmla="*/ 637674 h 806116"/>
              <a:gd name="connsiteX41" fmla="*/ 72189 w 3886200"/>
              <a:gd name="connsiteY41" fmla="*/ 685800 h 806116"/>
              <a:gd name="connsiteX42" fmla="*/ 48126 w 3886200"/>
              <a:gd name="connsiteY42" fmla="*/ 721895 h 806116"/>
              <a:gd name="connsiteX43" fmla="*/ 12031 w 3886200"/>
              <a:gd name="connsiteY43" fmla="*/ 733926 h 806116"/>
              <a:gd name="connsiteX44" fmla="*/ 0 w 3886200"/>
              <a:gd name="connsiteY44" fmla="*/ 745958 h 806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886200" h="806116">
                <a:moveTo>
                  <a:pt x="3874168" y="806116"/>
                </a:moveTo>
                <a:cubicBezTo>
                  <a:pt x="3878179" y="782053"/>
                  <a:pt x="3886200" y="758321"/>
                  <a:pt x="3886200" y="733926"/>
                </a:cubicBezTo>
                <a:cubicBezTo>
                  <a:pt x="3886200" y="717390"/>
                  <a:pt x="3879031" y="701605"/>
                  <a:pt x="3874168" y="685800"/>
                </a:cubicBezTo>
                <a:cubicBezTo>
                  <a:pt x="3839309" y="572512"/>
                  <a:pt x="3856970" y="605861"/>
                  <a:pt x="3814010" y="541421"/>
                </a:cubicBezTo>
                <a:cubicBezTo>
                  <a:pt x="3810000" y="529389"/>
                  <a:pt x="3809902" y="515229"/>
                  <a:pt x="3801979" y="505326"/>
                </a:cubicBezTo>
                <a:cubicBezTo>
                  <a:pt x="3777177" y="474324"/>
                  <a:pt x="3739781" y="454139"/>
                  <a:pt x="3717758" y="421105"/>
                </a:cubicBezTo>
                <a:cubicBezTo>
                  <a:pt x="3709737" y="409073"/>
                  <a:pt x="3703919" y="395235"/>
                  <a:pt x="3693694" y="385010"/>
                </a:cubicBezTo>
                <a:cubicBezTo>
                  <a:pt x="3683469" y="374785"/>
                  <a:pt x="3668708" y="370204"/>
                  <a:pt x="3657600" y="360947"/>
                </a:cubicBezTo>
                <a:cubicBezTo>
                  <a:pt x="3644529" y="350054"/>
                  <a:pt x="3636278" y="333295"/>
                  <a:pt x="3621505" y="324853"/>
                </a:cubicBezTo>
                <a:cubicBezTo>
                  <a:pt x="3607148" y="316649"/>
                  <a:pt x="3589421" y="316832"/>
                  <a:pt x="3573379" y="312821"/>
                </a:cubicBezTo>
                <a:cubicBezTo>
                  <a:pt x="3485478" y="224920"/>
                  <a:pt x="3608245" y="340078"/>
                  <a:pt x="3441031" y="228600"/>
                </a:cubicBezTo>
                <a:cubicBezTo>
                  <a:pt x="3391178" y="195364"/>
                  <a:pt x="3418965" y="208044"/>
                  <a:pt x="3356810" y="192505"/>
                </a:cubicBezTo>
                <a:cubicBezTo>
                  <a:pt x="3344779" y="184484"/>
                  <a:pt x="3333649" y="174909"/>
                  <a:pt x="3320716" y="168442"/>
                </a:cubicBezTo>
                <a:cubicBezTo>
                  <a:pt x="3291095" y="153631"/>
                  <a:pt x="3240161" y="149000"/>
                  <a:pt x="3212431" y="144379"/>
                </a:cubicBezTo>
                <a:cubicBezTo>
                  <a:pt x="3137406" y="94361"/>
                  <a:pt x="3222036" y="143651"/>
                  <a:pt x="3104147" y="108284"/>
                </a:cubicBezTo>
                <a:cubicBezTo>
                  <a:pt x="3086968" y="103130"/>
                  <a:pt x="3072815" y="90519"/>
                  <a:pt x="3056021" y="84221"/>
                </a:cubicBezTo>
                <a:cubicBezTo>
                  <a:pt x="3040538" y="78415"/>
                  <a:pt x="3023794" y="76732"/>
                  <a:pt x="3007894" y="72189"/>
                </a:cubicBezTo>
                <a:cubicBezTo>
                  <a:pt x="2966704" y="60420"/>
                  <a:pt x="2961171" y="51795"/>
                  <a:pt x="2911642" y="48126"/>
                </a:cubicBezTo>
                <a:cubicBezTo>
                  <a:pt x="2823561" y="41601"/>
                  <a:pt x="2735179" y="40105"/>
                  <a:pt x="2646947" y="36095"/>
                </a:cubicBezTo>
                <a:lnTo>
                  <a:pt x="2514600" y="24063"/>
                </a:lnTo>
                <a:cubicBezTo>
                  <a:pt x="2450482" y="19313"/>
                  <a:pt x="2386166" y="17370"/>
                  <a:pt x="2322094" y="12031"/>
                </a:cubicBezTo>
                <a:cubicBezTo>
                  <a:pt x="2289872" y="9346"/>
                  <a:pt x="2257926" y="4010"/>
                  <a:pt x="2225842" y="0"/>
                </a:cubicBezTo>
                <a:lnTo>
                  <a:pt x="1455821" y="12031"/>
                </a:lnTo>
                <a:cubicBezTo>
                  <a:pt x="1435380" y="12623"/>
                  <a:pt x="1415783" y="20405"/>
                  <a:pt x="1395663" y="24063"/>
                </a:cubicBezTo>
                <a:cubicBezTo>
                  <a:pt x="1347587" y="32804"/>
                  <a:pt x="1239331" y="48100"/>
                  <a:pt x="1203158" y="60158"/>
                </a:cubicBezTo>
                <a:cubicBezTo>
                  <a:pt x="1051526" y="110701"/>
                  <a:pt x="1204715" y="58069"/>
                  <a:pt x="1070810" y="108284"/>
                </a:cubicBezTo>
                <a:cubicBezTo>
                  <a:pt x="1058935" y="112737"/>
                  <a:pt x="1046591" y="115863"/>
                  <a:pt x="1034716" y="120316"/>
                </a:cubicBezTo>
                <a:cubicBezTo>
                  <a:pt x="1014494" y="127899"/>
                  <a:pt x="994855" y="136998"/>
                  <a:pt x="974558" y="144379"/>
                </a:cubicBezTo>
                <a:cubicBezTo>
                  <a:pt x="950720" y="153047"/>
                  <a:pt x="923473" y="154372"/>
                  <a:pt x="902368" y="168442"/>
                </a:cubicBezTo>
                <a:cubicBezTo>
                  <a:pt x="819627" y="223603"/>
                  <a:pt x="857615" y="207422"/>
                  <a:pt x="794084" y="228600"/>
                </a:cubicBezTo>
                <a:cubicBezTo>
                  <a:pt x="755323" y="267361"/>
                  <a:pt x="762650" y="267643"/>
                  <a:pt x="709863" y="288758"/>
                </a:cubicBezTo>
                <a:cubicBezTo>
                  <a:pt x="686312" y="298178"/>
                  <a:pt x="658778" y="298751"/>
                  <a:pt x="637673" y="312821"/>
                </a:cubicBezTo>
                <a:cubicBezTo>
                  <a:pt x="613610" y="328863"/>
                  <a:pt x="591351" y="348014"/>
                  <a:pt x="565484" y="360947"/>
                </a:cubicBezTo>
                <a:cubicBezTo>
                  <a:pt x="549442" y="368968"/>
                  <a:pt x="531953" y="374585"/>
                  <a:pt x="517358" y="385010"/>
                </a:cubicBezTo>
                <a:cubicBezTo>
                  <a:pt x="438497" y="441339"/>
                  <a:pt x="522596" y="407327"/>
                  <a:pt x="445168" y="433137"/>
                </a:cubicBezTo>
                <a:cubicBezTo>
                  <a:pt x="376042" y="502263"/>
                  <a:pt x="411914" y="484327"/>
                  <a:pt x="348916" y="505326"/>
                </a:cubicBezTo>
                <a:lnTo>
                  <a:pt x="276726" y="553453"/>
                </a:lnTo>
                <a:cubicBezTo>
                  <a:pt x="264694" y="561474"/>
                  <a:pt x="254349" y="572943"/>
                  <a:pt x="240631" y="577516"/>
                </a:cubicBezTo>
                <a:lnTo>
                  <a:pt x="204537" y="589547"/>
                </a:lnTo>
                <a:cubicBezTo>
                  <a:pt x="192505" y="597568"/>
                  <a:pt x="179733" y="604577"/>
                  <a:pt x="168442" y="613610"/>
                </a:cubicBezTo>
                <a:cubicBezTo>
                  <a:pt x="159584" y="620696"/>
                  <a:pt x="153454" y="630868"/>
                  <a:pt x="144379" y="637674"/>
                </a:cubicBezTo>
                <a:cubicBezTo>
                  <a:pt x="121243" y="655026"/>
                  <a:pt x="72189" y="685800"/>
                  <a:pt x="72189" y="685800"/>
                </a:cubicBezTo>
                <a:cubicBezTo>
                  <a:pt x="64168" y="697832"/>
                  <a:pt x="59418" y="712862"/>
                  <a:pt x="48126" y="721895"/>
                </a:cubicBezTo>
                <a:cubicBezTo>
                  <a:pt x="38223" y="729818"/>
                  <a:pt x="23375" y="728254"/>
                  <a:pt x="12031" y="733926"/>
                </a:cubicBezTo>
                <a:cubicBezTo>
                  <a:pt x="6958" y="736462"/>
                  <a:pt x="4010" y="741947"/>
                  <a:pt x="0" y="745958"/>
                </a:cubicBezTo>
              </a:path>
            </a:pathLst>
          </a:custGeom>
          <a:noFill/>
          <a:ln w="38100">
            <a:solidFill>
              <a:srgbClr val="00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6" name="Conector recto 5"/>
          <p:cNvCxnSpPr/>
          <p:nvPr/>
        </p:nvCxnSpPr>
        <p:spPr>
          <a:xfrm>
            <a:off x="6948264" y="1996614"/>
            <a:ext cx="136815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7125807" y="1563696"/>
            <a:ext cx="991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i="1" dirty="0" smtClean="0">
                <a:solidFill>
                  <a:srgbClr val="CC0000"/>
                </a:solidFill>
              </a:rPr>
              <a:t>4 + 4</a:t>
            </a:r>
            <a:endParaRPr lang="es-MX" sz="2000" b="1" i="1" dirty="0">
              <a:solidFill>
                <a:srgbClr val="CC0000"/>
              </a:solidFill>
            </a:endParaRPr>
          </a:p>
        </p:txBody>
      </p:sp>
      <p:sp>
        <p:nvSpPr>
          <p:cNvPr id="21" name="Forma libre 20"/>
          <p:cNvSpPr/>
          <p:nvPr/>
        </p:nvSpPr>
        <p:spPr>
          <a:xfrm flipH="1" flipV="1">
            <a:off x="3017024" y="2445586"/>
            <a:ext cx="1771000" cy="328680"/>
          </a:xfrm>
          <a:custGeom>
            <a:avLst/>
            <a:gdLst>
              <a:gd name="connsiteX0" fmla="*/ 3874168 w 3886200"/>
              <a:gd name="connsiteY0" fmla="*/ 806116 h 806116"/>
              <a:gd name="connsiteX1" fmla="*/ 3886200 w 3886200"/>
              <a:gd name="connsiteY1" fmla="*/ 733926 h 806116"/>
              <a:gd name="connsiteX2" fmla="*/ 3874168 w 3886200"/>
              <a:gd name="connsiteY2" fmla="*/ 685800 h 806116"/>
              <a:gd name="connsiteX3" fmla="*/ 3814010 w 3886200"/>
              <a:gd name="connsiteY3" fmla="*/ 541421 h 806116"/>
              <a:gd name="connsiteX4" fmla="*/ 3801979 w 3886200"/>
              <a:gd name="connsiteY4" fmla="*/ 505326 h 806116"/>
              <a:gd name="connsiteX5" fmla="*/ 3717758 w 3886200"/>
              <a:gd name="connsiteY5" fmla="*/ 421105 h 806116"/>
              <a:gd name="connsiteX6" fmla="*/ 3693694 w 3886200"/>
              <a:gd name="connsiteY6" fmla="*/ 385010 h 806116"/>
              <a:gd name="connsiteX7" fmla="*/ 3657600 w 3886200"/>
              <a:gd name="connsiteY7" fmla="*/ 360947 h 806116"/>
              <a:gd name="connsiteX8" fmla="*/ 3621505 w 3886200"/>
              <a:gd name="connsiteY8" fmla="*/ 324853 h 806116"/>
              <a:gd name="connsiteX9" fmla="*/ 3573379 w 3886200"/>
              <a:gd name="connsiteY9" fmla="*/ 312821 h 806116"/>
              <a:gd name="connsiteX10" fmla="*/ 3441031 w 3886200"/>
              <a:gd name="connsiteY10" fmla="*/ 228600 h 806116"/>
              <a:gd name="connsiteX11" fmla="*/ 3356810 w 3886200"/>
              <a:gd name="connsiteY11" fmla="*/ 192505 h 806116"/>
              <a:gd name="connsiteX12" fmla="*/ 3320716 w 3886200"/>
              <a:gd name="connsiteY12" fmla="*/ 168442 h 806116"/>
              <a:gd name="connsiteX13" fmla="*/ 3212431 w 3886200"/>
              <a:gd name="connsiteY13" fmla="*/ 144379 h 806116"/>
              <a:gd name="connsiteX14" fmla="*/ 3104147 w 3886200"/>
              <a:gd name="connsiteY14" fmla="*/ 108284 h 806116"/>
              <a:gd name="connsiteX15" fmla="*/ 3056021 w 3886200"/>
              <a:gd name="connsiteY15" fmla="*/ 84221 h 806116"/>
              <a:gd name="connsiteX16" fmla="*/ 3007894 w 3886200"/>
              <a:gd name="connsiteY16" fmla="*/ 72189 h 806116"/>
              <a:gd name="connsiteX17" fmla="*/ 2911642 w 3886200"/>
              <a:gd name="connsiteY17" fmla="*/ 48126 h 806116"/>
              <a:gd name="connsiteX18" fmla="*/ 2646947 w 3886200"/>
              <a:gd name="connsiteY18" fmla="*/ 36095 h 806116"/>
              <a:gd name="connsiteX19" fmla="*/ 2514600 w 3886200"/>
              <a:gd name="connsiteY19" fmla="*/ 24063 h 806116"/>
              <a:gd name="connsiteX20" fmla="*/ 2322094 w 3886200"/>
              <a:gd name="connsiteY20" fmla="*/ 12031 h 806116"/>
              <a:gd name="connsiteX21" fmla="*/ 2225842 w 3886200"/>
              <a:gd name="connsiteY21" fmla="*/ 0 h 806116"/>
              <a:gd name="connsiteX22" fmla="*/ 1455821 w 3886200"/>
              <a:gd name="connsiteY22" fmla="*/ 12031 h 806116"/>
              <a:gd name="connsiteX23" fmla="*/ 1395663 w 3886200"/>
              <a:gd name="connsiteY23" fmla="*/ 24063 h 806116"/>
              <a:gd name="connsiteX24" fmla="*/ 1203158 w 3886200"/>
              <a:gd name="connsiteY24" fmla="*/ 60158 h 806116"/>
              <a:gd name="connsiteX25" fmla="*/ 1070810 w 3886200"/>
              <a:gd name="connsiteY25" fmla="*/ 108284 h 806116"/>
              <a:gd name="connsiteX26" fmla="*/ 1034716 w 3886200"/>
              <a:gd name="connsiteY26" fmla="*/ 120316 h 806116"/>
              <a:gd name="connsiteX27" fmla="*/ 974558 w 3886200"/>
              <a:gd name="connsiteY27" fmla="*/ 144379 h 806116"/>
              <a:gd name="connsiteX28" fmla="*/ 902368 w 3886200"/>
              <a:gd name="connsiteY28" fmla="*/ 168442 h 806116"/>
              <a:gd name="connsiteX29" fmla="*/ 794084 w 3886200"/>
              <a:gd name="connsiteY29" fmla="*/ 228600 h 806116"/>
              <a:gd name="connsiteX30" fmla="*/ 709863 w 3886200"/>
              <a:gd name="connsiteY30" fmla="*/ 288758 h 806116"/>
              <a:gd name="connsiteX31" fmla="*/ 637673 w 3886200"/>
              <a:gd name="connsiteY31" fmla="*/ 312821 h 806116"/>
              <a:gd name="connsiteX32" fmla="*/ 565484 w 3886200"/>
              <a:gd name="connsiteY32" fmla="*/ 360947 h 806116"/>
              <a:gd name="connsiteX33" fmla="*/ 517358 w 3886200"/>
              <a:gd name="connsiteY33" fmla="*/ 385010 h 806116"/>
              <a:gd name="connsiteX34" fmla="*/ 445168 w 3886200"/>
              <a:gd name="connsiteY34" fmla="*/ 433137 h 806116"/>
              <a:gd name="connsiteX35" fmla="*/ 348916 w 3886200"/>
              <a:gd name="connsiteY35" fmla="*/ 505326 h 806116"/>
              <a:gd name="connsiteX36" fmla="*/ 276726 w 3886200"/>
              <a:gd name="connsiteY36" fmla="*/ 553453 h 806116"/>
              <a:gd name="connsiteX37" fmla="*/ 240631 w 3886200"/>
              <a:gd name="connsiteY37" fmla="*/ 577516 h 806116"/>
              <a:gd name="connsiteX38" fmla="*/ 204537 w 3886200"/>
              <a:gd name="connsiteY38" fmla="*/ 589547 h 806116"/>
              <a:gd name="connsiteX39" fmla="*/ 168442 w 3886200"/>
              <a:gd name="connsiteY39" fmla="*/ 613610 h 806116"/>
              <a:gd name="connsiteX40" fmla="*/ 144379 w 3886200"/>
              <a:gd name="connsiteY40" fmla="*/ 637674 h 806116"/>
              <a:gd name="connsiteX41" fmla="*/ 72189 w 3886200"/>
              <a:gd name="connsiteY41" fmla="*/ 685800 h 806116"/>
              <a:gd name="connsiteX42" fmla="*/ 48126 w 3886200"/>
              <a:gd name="connsiteY42" fmla="*/ 721895 h 806116"/>
              <a:gd name="connsiteX43" fmla="*/ 12031 w 3886200"/>
              <a:gd name="connsiteY43" fmla="*/ 733926 h 806116"/>
              <a:gd name="connsiteX44" fmla="*/ 0 w 3886200"/>
              <a:gd name="connsiteY44" fmla="*/ 745958 h 806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886200" h="806116">
                <a:moveTo>
                  <a:pt x="3874168" y="806116"/>
                </a:moveTo>
                <a:cubicBezTo>
                  <a:pt x="3878179" y="782053"/>
                  <a:pt x="3886200" y="758321"/>
                  <a:pt x="3886200" y="733926"/>
                </a:cubicBezTo>
                <a:cubicBezTo>
                  <a:pt x="3886200" y="717390"/>
                  <a:pt x="3879031" y="701605"/>
                  <a:pt x="3874168" y="685800"/>
                </a:cubicBezTo>
                <a:cubicBezTo>
                  <a:pt x="3839309" y="572512"/>
                  <a:pt x="3856970" y="605861"/>
                  <a:pt x="3814010" y="541421"/>
                </a:cubicBezTo>
                <a:cubicBezTo>
                  <a:pt x="3810000" y="529389"/>
                  <a:pt x="3809902" y="515229"/>
                  <a:pt x="3801979" y="505326"/>
                </a:cubicBezTo>
                <a:cubicBezTo>
                  <a:pt x="3777177" y="474324"/>
                  <a:pt x="3739781" y="454139"/>
                  <a:pt x="3717758" y="421105"/>
                </a:cubicBezTo>
                <a:cubicBezTo>
                  <a:pt x="3709737" y="409073"/>
                  <a:pt x="3703919" y="395235"/>
                  <a:pt x="3693694" y="385010"/>
                </a:cubicBezTo>
                <a:cubicBezTo>
                  <a:pt x="3683469" y="374785"/>
                  <a:pt x="3668708" y="370204"/>
                  <a:pt x="3657600" y="360947"/>
                </a:cubicBezTo>
                <a:cubicBezTo>
                  <a:pt x="3644529" y="350054"/>
                  <a:pt x="3636278" y="333295"/>
                  <a:pt x="3621505" y="324853"/>
                </a:cubicBezTo>
                <a:cubicBezTo>
                  <a:pt x="3607148" y="316649"/>
                  <a:pt x="3589421" y="316832"/>
                  <a:pt x="3573379" y="312821"/>
                </a:cubicBezTo>
                <a:cubicBezTo>
                  <a:pt x="3485478" y="224920"/>
                  <a:pt x="3608245" y="340078"/>
                  <a:pt x="3441031" y="228600"/>
                </a:cubicBezTo>
                <a:cubicBezTo>
                  <a:pt x="3391178" y="195364"/>
                  <a:pt x="3418965" y="208044"/>
                  <a:pt x="3356810" y="192505"/>
                </a:cubicBezTo>
                <a:cubicBezTo>
                  <a:pt x="3344779" y="184484"/>
                  <a:pt x="3333649" y="174909"/>
                  <a:pt x="3320716" y="168442"/>
                </a:cubicBezTo>
                <a:cubicBezTo>
                  <a:pt x="3291095" y="153631"/>
                  <a:pt x="3240161" y="149000"/>
                  <a:pt x="3212431" y="144379"/>
                </a:cubicBezTo>
                <a:cubicBezTo>
                  <a:pt x="3137406" y="94361"/>
                  <a:pt x="3222036" y="143651"/>
                  <a:pt x="3104147" y="108284"/>
                </a:cubicBezTo>
                <a:cubicBezTo>
                  <a:pt x="3086968" y="103130"/>
                  <a:pt x="3072815" y="90519"/>
                  <a:pt x="3056021" y="84221"/>
                </a:cubicBezTo>
                <a:cubicBezTo>
                  <a:pt x="3040538" y="78415"/>
                  <a:pt x="3023794" y="76732"/>
                  <a:pt x="3007894" y="72189"/>
                </a:cubicBezTo>
                <a:cubicBezTo>
                  <a:pt x="2966704" y="60420"/>
                  <a:pt x="2961171" y="51795"/>
                  <a:pt x="2911642" y="48126"/>
                </a:cubicBezTo>
                <a:cubicBezTo>
                  <a:pt x="2823561" y="41601"/>
                  <a:pt x="2735179" y="40105"/>
                  <a:pt x="2646947" y="36095"/>
                </a:cubicBezTo>
                <a:lnTo>
                  <a:pt x="2514600" y="24063"/>
                </a:lnTo>
                <a:cubicBezTo>
                  <a:pt x="2450482" y="19313"/>
                  <a:pt x="2386166" y="17370"/>
                  <a:pt x="2322094" y="12031"/>
                </a:cubicBezTo>
                <a:cubicBezTo>
                  <a:pt x="2289872" y="9346"/>
                  <a:pt x="2257926" y="4010"/>
                  <a:pt x="2225842" y="0"/>
                </a:cubicBezTo>
                <a:lnTo>
                  <a:pt x="1455821" y="12031"/>
                </a:lnTo>
                <a:cubicBezTo>
                  <a:pt x="1435380" y="12623"/>
                  <a:pt x="1415783" y="20405"/>
                  <a:pt x="1395663" y="24063"/>
                </a:cubicBezTo>
                <a:cubicBezTo>
                  <a:pt x="1347587" y="32804"/>
                  <a:pt x="1239331" y="48100"/>
                  <a:pt x="1203158" y="60158"/>
                </a:cubicBezTo>
                <a:cubicBezTo>
                  <a:pt x="1051526" y="110701"/>
                  <a:pt x="1204715" y="58069"/>
                  <a:pt x="1070810" y="108284"/>
                </a:cubicBezTo>
                <a:cubicBezTo>
                  <a:pt x="1058935" y="112737"/>
                  <a:pt x="1046591" y="115863"/>
                  <a:pt x="1034716" y="120316"/>
                </a:cubicBezTo>
                <a:cubicBezTo>
                  <a:pt x="1014494" y="127899"/>
                  <a:pt x="994855" y="136998"/>
                  <a:pt x="974558" y="144379"/>
                </a:cubicBezTo>
                <a:cubicBezTo>
                  <a:pt x="950720" y="153047"/>
                  <a:pt x="923473" y="154372"/>
                  <a:pt x="902368" y="168442"/>
                </a:cubicBezTo>
                <a:cubicBezTo>
                  <a:pt x="819627" y="223603"/>
                  <a:pt x="857615" y="207422"/>
                  <a:pt x="794084" y="228600"/>
                </a:cubicBezTo>
                <a:cubicBezTo>
                  <a:pt x="755323" y="267361"/>
                  <a:pt x="762650" y="267643"/>
                  <a:pt x="709863" y="288758"/>
                </a:cubicBezTo>
                <a:cubicBezTo>
                  <a:pt x="686312" y="298178"/>
                  <a:pt x="658778" y="298751"/>
                  <a:pt x="637673" y="312821"/>
                </a:cubicBezTo>
                <a:cubicBezTo>
                  <a:pt x="613610" y="328863"/>
                  <a:pt x="591351" y="348014"/>
                  <a:pt x="565484" y="360947"/>
                </a:cubicBezTo>
                <a:cubicBezTo>
                  <a:pt x="549442" y="368968"/>
                  <a:pt x="531953" y="374585"/>
                  <a:pt x="517358" y="385010"/>
                </a:cubicBezTo>
                <a:cubicBezTo>
                  <a:pt x="438497" y="441339"/>
                  <a:pt x="522596" y="407327"/>
                  <a:pt x="445168" y="433137"/>
                </a:cubicBezTo>
                <a:cubicBezTo>
                  <a:pt x="376042" y="502263"/>
                  <a:pt x="411914" y="484327"/>
                  <a:pt x="348916" y="505326"/>
                </a:cubicBezTo>
                <a:lnTo>
                  <a:pt x="276726" y="553453"/>
                </a:lnTo>
                <a:cubicBezTo>
                  <a:pt x="264694" y="561474"/>
                  <a:pt x="254349" y="572943"/>
                  <a:pt x="240631" y="577516"/>
                </a:cubicBezTo>
                <a:lnTo>
                  <a:pt x="204537" y="589547"/>
                </a:lnTo>
                <a:cubicBezTo>
                  <a:pt x="192505" y="597568"/>
                  <a:pt x="179733" y="604577"/>
                  <a:pt x="168442" y="613610"/>
                </a:cubicBezTo>
                <a:cubicBezTo>
                  <a:pt x="159584" y="620696"/>
                  <a:pt x="153454" y="630868"/>
                  <a:pt x="144379" y="637674"/>
                </a:cubicBezTo>
                <a:cubicBezTo>
                  <a:pt x="121243" y="655026"/>
                  <a:pt x="72189" y="685800"/>
                  <a:pt x="72189" y="685800"/>
                </a:cubicBezTo>
                <a:cubicBezTo>
                  <a:pt x="64168" y="697832"/>
                  <a:pt x="59418" y="712862"/>
                  <a:pt x="48126" y="721895"/>
                </a:cubicBezTo>
                <a:cubicBezTo>
                  <a:pt x="38223" y="729818"/>
                  <a:pt x="23375" y="728254"/>
                  <a:pt x="12031" y="733926"/>
                </a:cubicBezTo>
                <a:cubicBezTo>
                  <a:pt x="6958" y="736462"/>
                  <a:pt x="4010" y="741947"/>
                  <a:pt x="0" y="745958"/>
                </a:cubicBezTo>
              </a:path>
            </a:pathLst>
          </a:custGeom>
          <a:noFill/>
          <a:ln w="3810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CuadroTexto 21"/>
          <p:cNvSpPr txBox="1"/>
          <p:nvPr/>
        </p:nvSpPr>
        <p:spPr>
          <a:xfrm>
            <a:off x="4345759" y="195666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i="1" dirty="0" smtClean="0">
                <a:solidFill>
                  <a:srgbClr val="7030A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35987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 advTm="462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6" grpId="0"/>
      <p:bldP spid="17" grpId="0" animBg="1"/>
      <p:bldP spid="18" grpId="0" animBg="1"/>
      <p:bldP spid="19" grpId="0" animBg="1"/>
      <p:bldP spid="20" grpId="0"/>
      <p:bldP spid="21" grpId="0" animBg="1"/>
      <p:bldP spid="2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943708" y="611589"/>
            <a:ext cx="5184848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hangingPunct="1"/>
            <a:r>
              <a:rPr lang="es-ES" sz="2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Ejercicios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8" name="Rectangle 6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11" name="Grupo 10"/>
          <p:cNvGrpSpPr/>
          <p:nvPr/>
        </p:nvGrpSpPr>
        <p:grpSpPr>
          <a:xfrm>
            <a:off x="-107876" y="1340768"/>
            <a:ext cx="9144000" cy="4752528"/>
            <a:chOff x="0" y="1268760"/>
            <a:chExt cx="9144000" cy="5112568"/>
          </a:xfrm>
          <a:noFill/>
        </p:grpSpPr>
        <p:sp>
          <p:nvSpPr>
            <p:cNvPr id="14" name="Rectangle 2"/>
            <p:cNvSpPr>
              <a:spLocks noChangeArrowheads="1"/>
            </p:cNvSpPr>
            <p:nvPr/>
          </p:nvSpPr>
          <p:spPr bwMode="auto">
            <a:xfrm>
              <a:off x="467544" y="1268760"/>
              <a:ext cx="8352928" cy="5112568"/>
            </a:xfrm>
            <a:prstGeom prst="rect">
              <a:avLst/>
            </a:prstGeom>
            <a:grpFill/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9" name="Objeto 8"/>
            <p:cNvGraphicFramePr>
              <a:graphicFrameLocks noChangeAspect="1"/>
            </p:cNvGraphicFramePr>
            <p:nvPr>
              <p:extLst/>
            </p:nvPr>
          </p:nvGraphicFramePr>
          <p:xfrm>
            <a:off x="495579" y="1700808"/>
            <a:ext cx="8324893" cy="3960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18" name="Ecuación" r:id="rId4" imgW="3009900" imgH="1371600" progId="Equation.3">
                    <p:embed/>
                  </p:oleObj>
                </mc:Choice>
                <mc:Fallback>
                  <p:oleObj name="Ecuación" r:id="rId4" imgW="3009900" imgH="1371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5579" y="1700808"/>
                          <a:ext cx="8324893" cy="396044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Rectangle 64"/>
            <p:cNvSpPr>
              <a:spLocks noChangeArrowheads="1"/>
            </p:cNvSpPr>
            <p:nvPr/>
          </p:nvSpPr>
          <p:spPr bwMode="auto">
            <a:xfrm>
              <a:off x="0" y="2524125"/>
              <a:ext cx="9144000" cy="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701138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 advTm="462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2411488" y="293295"/>
            <a:ext cx="5184848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hangingPunct="1"/>
            <a:r>
              <a:rPr lang="es-ES" sz="2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Ejercicios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8" name="Rectangle 6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6" name="Grupo 5"/>
          <p:cNvGrpSpPr/>
          <p:nvPr/>
        </p:nvGrpSpPr>
        <p:grpSpPr>
          <a:xfrm>
            <a:off x="-19206" y="1412776"/>
            <a:ext cx="9251876" cy="4104456"/>
            <a:chOff x="-107876" y="1484784"/>
            <a:chExt cx="9251876" cy="4104456"/>
          </a:xfrm>
          <a:noFill/>
        </p:grpSpPr>
        <p:grpSp>
          <p:nvGrpSpPr>
            <p:cNvPr id="11" name="Grupo 10"/>
            <p:cNvGrpSpPr/>
            <p:nvPr/>
          </p:nvGrpSpPr>
          <p:grpSpPr>
            <a:xfrm>
              <a:off x="-107876" y="1484784"/>
              <a:ext cx="9144000" cy="4104456"/>
              <a:chOff x="0" y="1268760"/>
              <a:chExt cx="9144000" cy="5112568"/>
            </a:xfrm>
            <a:grpFill/>
          </p:grpSpPr>
          <p:sp>
            <p:nvSpPr>
              <p:cNvPr id="14" name="Rectangle 2"/>
              <p:cNvSpPr>
                <a:spLocks noChangeArrowheads="1"/>
              </p:cNvSpPr>
              <p:nvPr/>
            </p:nvSpPr>
            <p:spPr bwMode="auto">
              <a:xfrm>
                <a:off x="467544" y="1268760"/>
                <a:ext cx="8352928" cy="5112568"/>
              </a:xfrm>
              <a:prstGeom prst="rect">
                <a:avLst/>
              </a:prstGeom>
              <a:grpFill/>
              <a:ln/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lIns="92075" tIns="46038" rIns="92075" bIns="46038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lnSpc>
                    <a:spcPct val="115000"/>
                  </a:lnSpc>
                  <a:spcBef>
                    <a:spcPct val="0"/>
                  </a:spcBef>
                  <a:buFontTx/>
                  <a:buNone/>
                </a:pPr>
                <a:endParaRPr lang="es-MX" sz="2400" b="1" i="1" dirty="0" smtClean="0">
                  <a:solidFill>
                    <a:srgbClr val="002060"/>
                  </a:solidFill>
                  <a:latin typeface="+mn-lt"/>
                </a:endParaRPr>
              </a:p>
              <a:p>
                <a:pPr>
                  <a:lnSpc>
                    <a:spcPct val="115000"/>
                  </a:lnSpc>
                  <a:spcBef>
                    <a:spcPct val="0"/>
                  </a:spcBef>
                  <a:buFontTx/>
                  <a:buNone/>
                </a:pPr>
                <a:endParaRPr lang="es-MX" sz="2400" b="1" i="1" dirty="0" smtClean="0">
                  <a:solidFill>
                    <a:srgbClr val="002060"/>
                  </a:solidFill>
                  <a:latin typeface="+mn-lt"/>
                </a:endParaRPr>
              </a:p>
              <a:p>
                <a:pPr>
                  <a:lnSpc>
                    <a:spcPct val="115000"/>
                  </a:lnSpc>
                  <a:spcBef>
                    <a:spcPct val="0"/>
                  </a:spcBef>
                  <a:buFontTx/>
                  <a:buNone/>
                </a:pPr>
                <a:endParaRPr lang="es-MX" sz="2400" b="1" i="1" dirty="0">
                  <a:solidFill>
                    <a:srgbClr val="002060"/>
                  </a:solidFill>
                  <a:latin typeface="+mn-lt"/>
                </a:endParaRPr>
              </a:p>
            </p:txBody>
          </p:sp>
          <p:sp>
            <p:nvSpPr>
              <p:cNvPr id="10" name="Rectangle 64"/>
              <p:cNvSpPr>
                <a:spLocks noChangeArrowheads="1"/>
              </p:cNvSpPr>
              <p:nvPr/>
            </p:nvSpPr>
            <p:spPr bwMode="auto">
              <a:xfrm>
                <a:off x="0" y="2524125"/>
                <a:ext cx="9144000" cy="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s-MX"/>
              </a:p>
            </p:txBody>
          </p:sp>
        </p:grpSp>
        <p:graphicFrame>
          <p:nvGraphicFramePr>
            <p:cNvPr id="4" name="Objeto 3"/>
            <p:cNvGraphicFramePr>
              <a:graphicFrameLocks noChangeAspect="1"/>
            </p:cNvGraphicFramePr>
            <p:nvPr>
              <p:extLst/>
            </p:nvPr>
          </p:nvGraphicFramePr>
          <p:xfrm>
            <a:off x="638218" y="1979104"/>
            <a:ext cx="7938023" cy="32500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42" name="Ecuación" r:id="rId4" imgW="3429000" imgH="1371600" progId="Equation.3">
                    <p:embed/>
                  </p:oleObj>
                </mc:Choice>
                <mc:Fallback>
                  <p:oleObj name="Ecuación" r:id="rId4" imgW="3429000" imgH="1371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8218" y="1979104"/>
                          <a:ext cx="7938023" cy="3250096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2524125"/>
              <a:ext cx="9144000" cy="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626960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 advTm="462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2483768" y="1772816"/>
            <a:ext cx="6511236" cy="4608512"/>
          </a:xfrm>
          <a:prstGeom prst="rect">
            <a:avLst/>
          </a:prstGeom>
          <a:solidFill>
            <a:srgbClr val="00B050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68580" tIns="34290" rIns="68580" bIns="34290" rtlCol="0" anchor="b">
            <a:noAutofit/>
          </a:bodyPr>
          <a:lstStyle>
            <a:lvl1pPr indent="0" algn="r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2400" b="1">
                <a:latin typeface="Arial Rounded MT Bold" panose="020F0704030504030204" pitchFamily="34" charset="0"/>
                <a:ea typeface="+mj-ea"/>
                <a:cs typeface="+mj-cs"/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algn="just"/>
            <a:r>
              <a:rPr lang="es-MX" sz="2000" dirty="0">
                <a:solidFill>
                  <a:schemeClr val="tx1"/>
                </a:solidFill>
              </a:rPr>
              <a:t>Esta presentación tiene la intención de funcionar como un material de apoyo para los alumnos de </a:t>
            </a:r>
            <a:r>
              <a:rPr lang="es-MX" sz="2000" dirty="0" smtClean="0">
                <a:solidFill>
                  <a:schemeClr val="tx1"/>
                </a:solidFill>
              </a:rPr>
              <a:t>tercer semestre </a:t>
            </a:r>
            <a:r>
              <a:rPr lang="es-MX" sz="2000" dirty="0">
                <a:solidFill>
                  <a:schemeClr val="tx1"/>
                </a:solidFill>
              </a:rPr>
              <a:t>que  cursan la materia de Química </a:t>
            </a:r>
            <a:r>
              <a:rPr lang="es-MX" sz="2000" dirty="0" smtClean="0">
                <a:solidFill>
                  <a:schemeClr val="tx1"/>
                </a:solidFill>
              </a:rPr>
              <a:t>I. </a:t>
            </a:r>
            <a:r>
              <a:rPr lang="es-MX" sz="2000" dirty="0">
                <a:solidFill>
                  <a:schemeClr val="tx1"/>
                </a:solidFill>
              </a:rPr>
              <a:t>El alumno puede consultar esta presentación reiteradamente para resolver dudas. Muestra una descripción </a:t>
            </a:r>
            <a:r>
              <a:rPr lang="es-MX" sz="2000" dirty="0" smtClean="0">
                <a:solidFill>
                  <a:schemeClr val="tx1"/>
                </a:solidFill>
              </a:rPr>
              <a:t>del tema de reacciones químicas, ubicado en el Módulo III.</a:t>
            </a:r>
          </a:p>
          <a:p>
            <a:pPr algn="just"/>
            <a:r>
              <a:rPr lang="es-MX" sz="2000" dirty="0" smtClean="0">
                <a:solidFill>
                  <a:schemeClr val="tx1"/>
                </a:solidFill>
              </a:rPr>
              <a:t>Se describe la definición de cambio químico (reacción química), ecuaciones químicas y sus características, también la clasificación de reacciones químicas y el balanceo de las mismas por el método de tanteo. </a:t>
            </a:r>
            <a:r>
              <a:rPr lang="es-MX" sz="2000" dirty="0">
                <a:solidFill>
                  <a:schemeClr val="tx1"/>
                </a:solidFill>
              </a:rPr>
              <a:t> </a:t>
            </a:r>
            <a:r>
              <a:rPr lang="es-MX" sz="2000" dirty="0" smtClean="0">
                <a:solidFill>
                  <a:schemeClr val="tx1"/>
                </a:solidFill>
              </a:rPr>
              <a:t>Se incluyen algunos ejemplos, ejercicios y sus respectivas respuestas de tipo de reacciones químicas y de balanceo por tanteo.</a:t>
            </a:r>
            <a:endParaRPr lang="es-MX" sz="2000" dirty="0">
              <a:solidFill>
                <a:schemeClr val="tx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779912" y="764704"/>
            <a:ext cx="2887579" cy="424114"/>
          </a:xfrm>
          <a:prstGeom prst="rect">
            <a:avLst/>
          </a:prstGeom>
          <a:solidFill>
            <a:srgbClr val="00B050"/>
          </a:solidFill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68580" tIns="34290" rIns="68580" bIns="3429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MX" altLang="es-MX" sz="2400" b="1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Guion Explicativo</a:t>
            </a:r>
            <a:endParaRPr lang="es-ES" altLang="es-MX" sz="2400" b="1" dirty="0">
              <a:solidFill>
                <a:schemeClr val="tx1"/>
              </a:solidFill>
              <a:latin typeface="Arial Rounded MT Bold" panose="020F0704030504030204" pitchFamily="34" charset="0"/>
              <a:ea typeface="+mj-ea"/>
              <a:cs typeface="+mj-cs"/>
            </a:endParaRPr>
          </a:p>
        </p:txBody>
      </p:sp>
      <p:pic>
        <p:nvPicPr>
          <p:cNvPr id="5" name="Imagen 4" descr="C:\Users\Alumno\Desktop\logo admin16-20 (2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2066424" cy="24173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32485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411760" y="768451"/>
            <a:ext cx="3533466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dirty="0" smtClean="0">
                <a:cs typeface="Arial" panose="020B0604020202020204" pitchFamily="34" charset="0"/>
              </a:rPr>
              <a:t>Reacción Química</a:t>
            </a:r>
            <a:endParaRPr lang="es-ES" sz="2800" b="1" dirty="0">
              <a:cs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995936" y="2068983"/>
            <a:ext cx="4248472" cy="1323439"/>
          </a:xfrm>
          <a:prstGeom prst="rect">
            <a:avLst/>
          </a:prstGeom>
          <a:solidFill>
            <a:schemeClr val="accent5"/>
          </a:solidFill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 b="1" i="1" dirty="0" smtClean="0">
                <a:solidFill>
                  <a:schemeClr val="tx1">
                    <a:lumMod val="75000"/>
                  </a:schemeClr>
                </a:solidFill>
                <a:cs typeface="Arial" panose="020B0604020202020204" pitchFamily="34" charset="0"/>
              </a:rPr>
              <a:t>Es un cambio químico, en el cual ocurre la formación de sustancias diferentes a las iniciales</a:t>
            </a:r>
            <a:endParaRPr lang="es-ES" sz="2000" b="1" i="1" dirty="0">
              <a:solidFill>
                <a:schemeClr val="tx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" name="Hexágono 1"/>
          <p:cNvSpPr/>
          <p:nvPr/>
        </p:nvSpPr>
        <p:spPr bwMode="auto">
          <a:xfrm>
            <a:off x="1131309" y="3651058"/>
            <a:ext cx="3421620" cy="2952328"/>
          </a:xfrm>
          <a:prstGeom prst="hexagon">
            <a:avLst/>
          </a:prstGeom>
          <a:solidFill>
            <a:schemeClr val="accent5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Se rompen enlaces químicos y se forman otros nuevos al ocurrir el cambio</a:t>
            </a:r>
          </a:p>
        </p:txBody>
      </p:sp>
      <p:sp>
        <p:nvSpPr>
          <p:cNvPr id="14" name="AutoShape 4" descr="data:image/jpeg;base64,/9j/4AAQSkZJRgABAQAAAQABAAD/2wCEAAkGBxAPEhAUEA8UFBUVFBQUFBQUFA8QEA8UFBQWFhUUFRUYHCggGBolGxQUITEhJSksLi4uFx8zODMsNygtLisBCgoKDg0OGBAQGiwcHCQsLDcsLC8sLCwsKywsNywsKyssLDAsLCwwLDc0NzAsNywsLSwsLywrLCwsLCwrKywsOP/AABEIAOQAwgMBIgACEQEDEQH/xAAcAAACAgMBAQAAAAAAAAAAAAAAAQQFAgMGCAf/xABFEAACAQIDBAYIAwUFCAMAAAABAgADEQQSIQUTMUEGIjJRYXEUM1JTgZGx0SNCcpOhorLBYnOCkvAkVFWD0uHi8QcVQ//EABoBAQEBAQEBAQAAAAAAAAAAAAABAgMFBAb/xAApEQEBAAIBAwMEAQUBAAAAAAAAAQIRAxITIQQxUQUiQWHRFDKBobEG/9oADAMBAAIRAxEAPwD6p0jx5orcTzDth82IxDe1WqN/mcn+s9IdNOxPNe0j+LV/vH/mMsSo8IRysiEICARwhAIQhAIQjgKEIQCEcUBxRxQCOKEAimURgEUcVoBCFo4HprpqeoZ562lsmtnqOFBBZiLMOBJ4g2tPQnTXsT4BisSRUqC5tnYEcjY6/WSNVUVMO69pGHiQbfMaTAqRa44i48R32l3hscyMCOOmnIi3AyXT2hRJtWQODzKhrDMdO8AiVHMRy4K4dr2QLc6AMwIHLwmB2ZSbs1WHgQr6eYtGkVQjli2x2/K6N8Sv1mh9mVh/+bEeFm+kaESOZPSZTYg/Q/vmz0WoELmm2QZbsVIUZ+zr42NoGmEIQFCEIDijhAUIQgEIQgEDCEAMIGKARwhA9NdNexPOW0aTb2p1fzta2oN2P/jPRnTb1ZnxQ7ArPVq5aDtYbw5cp6rXs1r6jyvMtVzWHOp1sAGPyHD43ml6p+k6Cns6wfNmtlVRmQ/mbW3G+gOsr62zhqQRbyYceXCaZ0h4aozOosDcjTWx85PailktoS7A6nQA21tw175pTZ1iC6vkN9VGbXwI4TfQVN5RIyplVd4ahqUwWUk3DIc19RrLDyWMxNqjAG1rDKbaaDja0KeNYdxkLFhmd2N2ux1JJuL6anU6TRlI5H5GFXibSY2BHHTkbcuc2be2grUylPsM66gFcy0rrTXyAGbzJlPgKbvUpqtiS2gZgiGwJ1YnQacZI2vQFEUadmz5BUqXZGUM46qJl0sAL3OpLnhaXzpFdCEJkEIQgEIQgEIQgKEZigOKEIBCEIBpCEIHprpr2DPPON2zilqVVGJqgBmUAMdFzdkeGk9DdNexPNm0vXVf1v8AzGSNVYYXpNiaYABRgL9pSb343F7X46iTz0oot2sEFJGpSoQb99iLCcuI40m3b4fa+BKFRiKtNWsaiOMisR2esARca6+UybCYFuxjaRFh+a5W/I6XacNFaWm3c4zo2UVXzoVbQOhzJfuLDs/GV1fYrLyPG1wQwPxE5/C4urSN6VR01v1WI+Y4S6wPS/EUwErLTr0rglHUK5t3OtiJnzBCxOG05MDb68PO8h431jgW0NtOGmk62k2Fq569NyVR0YUGI3qqLnKbjVc+UA8eM5DEUnRrVAQxAfW3WDahgRxB75qXZWsQijhB8P628T3QmSVCLgMQGFmA/ML3sZjAIQhAIRQvAd4RQgOKEDAIQhAUcIQPTXTTsTzXtL11X+8f6z0p017E817R9dV/vH/mMkaqPCEJWThFCAxCEIG7DYl6RJpsQSLefn9+Un4yuzKlFstQCmjUHVHNUAXVaII1YdpbHgRKqSsDi3VqQFTJlqZlbW9Mm1wCPy3ANu+5lgjGEk7TJNWoSuXM2YjMHBLasQw4gkk/GRZKHeF4pLxWzq1JKNSolkrLmpm6m48QOBtrrM3KSyW+5pFhAQmgQhCAQhEYDhFAwCEIQCOKED01017E817R9bV/W/8AMZ6V6a9iea9pH8ar+tvqZI1UeEISsiEICA5klNm0VST4f60mMyooSbC5B4gEAm3idJBIXANbrVKNO3J6qhvkt5mMHS54tAf7NOs4+BtAYOkO0ai/4Ee3yMl4LYtGu6omPRWbhvqNekpPJSwuLwqVXwVHEiviC7IKYo5rIL1cwCPUVCRZQwB/xSs3WE99W/ZILfxToMZsJsLSq4evjKAYrvFy1HyNcAIHbL2Vs5t4i95z42Wv++4P9q+mvPqS5ePdGOTC8d7X/Z0vvN6YfCMuuKrAKbKppq2h42AbQTWdlD/fcH+2b/olhsvo/RrJUJx+GWoGXLeqBRVPzuzMAWIuAFGvOZmrV8ljtgUaIBONDAi9loOxTS/XyubSsOEp/lxVMn+0lWkPmQZZ4rZOHprmXaFOzEo98NXV7gatTW3XT+14yFWwuG5Yp3J9nD1EUfFjNXQj4jAVE4gMLXzU2FRbfDUfKRbzocNs9ECs1WtTJDGmK1B0ouStgxqC9kuVuTpKrH7Pq0i5dCtiL8MozXsVI0ZTbQjSNIhwhC0AhCEAhCEDGOFo4Hpvpr2J5r2j66r+tv5jPSnTXsTzZtEfi1f1t9TJGqjRiELSsiEcICm/DLozeyASO8XsbTTM04Nr+WS+xE1cUORtoR36HlMlexBUm41FtCD4ESuUTNCbjWVdrrBVKtZkoio2ao6qGYs1rgrY8Tl63wlfUQqWVlylSVIOhUjiDFhsQ9KotRTYo118/GSNsYdhVvUbM9SnTqk2y3zAjh/htfnHkR9DppNtbEsxFzoNQLKEXhqAB4cZGameRmoo2p7rcxfXTTvl3oWm0tpV8QQ2IrtVKjKpYiyjuAAAtIRqATSb2EREmx0GydrZmT0mq7pRpZFQtlG7S7LRH9kta/P5CVO09qVMRkBVEppm3dKmGWlSzm7AAk8Trr8LSE4hCFCMxQFaAjtACAoWjtC0BQjhA9NdNexPN20B+LV/W31M9IdNvVmedcev4tX9bfWSNVBtHabgkeSVlotDLN4SGSBoyzIDqv5D4aibskYp307yB+/WL7EYU01BIBtrbkbd82UqWve2gA5k906Ch0ZrsoZzTpKRcGo4UkHnlGuvKXGA6Djq5sSCWIyhFszHllv1r+Mxc8Z71qY1wxF76eEusbiKmJoKapUthgAltKjUX43HMBrazpR0Pw5v16zEXv1HUHvsTa83J0OojVDVuVKkGw3lNh10ueA0B+ExebGS7vhZhXz4LceN/ha0SgXGa+W4zWFzluM1hzNrz6KOheFHHPy4syzBuiVFCCKdV7EGwYODz1FwTM9/CX7rF6Ko+nHRRdnnDMlQstdWYK1s1G2UgG3HRvmJy5pDkdJ9S6S7PXHNS31VaFWmhAzdVayXGqjMVuD4/CcrtToycModq+ZCwBKUatQi/eqzteTG3xds6rn8Vs8rnuOzk4G464uJXslp3GJ2Cm7qVkq2QAGzUa9IFlGo64B5XPdecjWW7NcW1m97Z0iBY8s35IZJRHywyyRkhkgR8sWWSMkMkCPlhJGSEK9H9NewZ5+xtP8AEqfqb6z0F019WZ8PxOHu7/qP1mItU+7j3UtBhoxhpdoq91AUpajCxjDeEmxVbrwm/B4TM3Eiw08T3HwlgMNJGEoWJPl9ZLfA37LfD0XFSoGZ7X698iv7SAg620BJ0HCdHsfbmARAa9c+kZywbduUpAHq2bs8NdZzdelIrUZ8/JwYck+7y1jnZ7O+wy4epdqOKo2Yni9RQSddBlOvlLunsmmygNiCL8SlQjL4AkXsbz5Zgqr0WBQBrlbqRmBN+Q5N4zv1pu5psw3WUhioys2umVhyn576pllw5SSST8at/l9nB967bAUgAGr0yAFF3NRmsgsNfICRMdRSmpNNhUPsqruT38phjFWxLNa3Dja3P/XhKzBYsVHcLZlHA9bT58Z4ve7kuVx3/nL+X248cn5/1EzFYekyrnFHhdt4oZkzDUBcth53nIbbxGDaoEZmUU1yocLXqDmSL0wgXNc8SdBadRWUEi6ArrmHJhKHpHgKKoxpKysxXQIjhbHXIRYrcaHynpfS/WXjy6LdSuPqeHePVPNjm9obVFKi1CilRlqOHd8RWaszMDcAJ2VFxc21NhfSU9WmSSTxOp8zxlvisFnpVLDXLdfMa/0mmnhrqp7wJ+u49z3ryv2qtzDcy39H8IejTrsVG5PdDdS29Gi9G8I2Kk0obqWvo3hEcNGxV7qEs/RvCEmx9x6a+rM+TvQuT859Y6berM+dij/SZqqr0aP0aWwoQ3HhJs0q/RoxhZa7iG4jZpWeizIYbRvIfWWYoTI0NGHhGzSrejw8hNDUJbmncDyE1mjIaV1DBNUZVSwJOhJyi4149+k+k08OMvW7dhcgak985LZWBp1KgV7i46pBI6w1vOzoBgLNr48LDxn4z/0PLbzTD4n/AF6HpMdY2qPaQGq8Qf3GQ8MgUZ2QC2lgf3WHGXuMoIbkDXw0lUwzWFtL3PhPM4uTeOnoa3GpMeXYKFN/atZbD6TZXAVTYXFjcd8xxFIpazW+XObwth36c5u2eLEnw5mnRGbRMo06upC6ajWRGwgW4HLSXrUzmN7XOs01aOp85+69Hyzk4ccp8PF5MOnKyqc4bwi9GlruIbifVtz0qfRoejy13ENz4S7TSp9HiOGlsaEW5jZpU+iwltuIRtdPofTb1ZnFU6eg8h9J2vTX1ZnJ0Euq+Q+kmSxo3ce6koJDJMbXSNu493JWSMU5drpFFKBp2ksJMay6DzjZpB3cRpeElZIikjOkbd2tbiDcHmPKXWy9p1CctRs3d3/OV2SNVsQeY4TzfqXoMPVcd8fdrxXXi5Lhf0va1cHUAX4a8JCakFOp+PKY0cXcWP8AozCtV+8/FXiy48rhfFj1cMtzwwxi51Phr3DTjItNyAOfdfiB3TbUe/lMLT9P9O+nTLgveni+Z8x8XPzffvFjlJN+f0iqJcnSbL2m3Jee7x4YceExwmpHy23K7qHu4buTN3GKM3tNIW6i3UsFw5PAEzYNnt3TerUVW6gaUtv/AK+3Ex+gia7dFPu/CEuPQx3Ry9uou+m3qzOZw69Vf0r9BOm6b+rM5zDL1E/Sv0E55LieWO0zyx5ZzaYWjCzMrGBJtWIWRdpuUplghbKRdRbMQdLiTrTXi8NvEZe+xGgOoNx+8SXIqiwm3MPV7FVb8wTlYeYMno+bUa+I1AvPnPSegMqlKQAFw1gdHBOa/cZS4NKh9WSOHCo9MXvzt3TrjJZty6n2Ijw/dHafPjsrEOEaliW9X+IDXxAy1ATfJlGq2y8dbkyP6Di17e0FXvviK5MXE6n0mx5f+5gS3dPni0K3/FAP+bVP9ZnS2fWfs7TudSc1aoqG3IEHjPh5/pnDz3eU1fmOuHqMsPZ9Apg2Nx/28TNdTE011d1H+JP6mfPWwdLJmxNfFNarkIpnOMuW5H4jixvzlVWwSrR3rJo1QpT/ADXYakN45SOE+vh9Ljw8cwx9mMuW5XdfRMX0kwatkovUrsTlVUTUtyUseqD8Z1WEw5enTcjtKreVxrOL6KGo2AqYd09dUQYdNA61FfNVqrzWmqWue/SdqnVAAJsBYC5tYaTeecmoYS3ym4fZ9Nu1UA8BofmZKalQTgU+JzH7SnY34zAyY8s+G7itamMpj89/BRaR3xidx+MgETEidO/WelKfFjkJpfEmarTEiTu5GmzfnvhNVoSdzI06Ppv6s+UoMP2E/Sv0Ev8Apv6syjwaXRP0r9Jcpb7Jido7TetKbkojnMzjyrdqJkMzSiZNWkJtVQJucM/KdSGmHkmnhJt3gEXpAEt48Im6q9t9DsPjLkk0qntqLhvF1uLnx4zhNof/AB1j6GtILVHI02UEga9lud+U+mnGzA40yXPGM9FfKq1PE0UKVMHiEzIQ7ZLKHJOqgA9W2Xib3vORqYdhxB+IIM9A+nuOBPzMxbGMeJv5gH6zjlza9os43n0UuOn1knBYNmYW3nEeqR3c68hoJ92358P8q/aHpLe0fhp9Jx/qcpf7Wu1+3y/D7HxVZUQbPxDKGJJq2oZ9LC5Go+ctNmdAcUwUV69OiisXCp+LVUnkCdBy18J3TV29o/MzWaplvqM8vwTjkaNmbFw+FUrRWxPaZjmqVPNu6/Kb6ukW8PfMCZJ5bImKMzEyyUExMZmM35QrRERwmkK0ULwlHQ9N/VmU+EPUp/pX6CdH0pwTVUsJyIw+JUABF0sPzchbvnXd/DnKsd5Mt9K3d4r3a/JvvHkxXu1+TfeTebW4sPSIjXlfkxXu1+TfeMJivdr/ABfeZvUu4m70xFj3yGExXu1/i+8MuK92v8X3mLhlTqiZGBIeXFe7X5N94/8Aavdp8m+8nbyXqiYYpEvi/dp8m+8D6V7pfk33kvFlTqiZC0hf7V7tPk/3jPpXu0+TfeY7OS9cSiIpGtivdp3cG+8LYr3S/JvvNThyTriSRMSZHIxXu0+T/eYsmK92v8X3m+3TqiReK80ClirerX+L7xGlivdr/F946KdUbiZjeatzifdr8m+8W4xXu1+TfeXoqdUbrzG81+j4n2F+Tazfg8BXdgGUAeF7y9FTqjXeOdCOjie237oo6KdUdUyg8ZrNFe4QhOjA3C+zEKK9whCAxQX2RA0F7hHCAjQX2RD0dfZhCVSNBfZEYoL3QhADQXuERoL7IjhCAUF9kRbhe4QhCnuF9kRGgvsiOEQLcL3RigvcIQgG4XuENwvdCEINwvsiI0F9kQhAe4XujFFRyhCBnlHdFCEg/9k="/>
          <p:cNvSpPr>
            <a:spLocks noChangeAspect="1" noChangeArrowheads="1"/>
          </p:cNvSpPr>
          <p:nvPr/>
        </p:nvSpPr>
        <p:spPr bwMode="auto">
          <a:xfrm>
            <a:off x="307975" y="-1150938"/>
            <a:ext cx="2314575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8314" y="3861048"/>
            <a:ext cx="1587953" cy="1868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CuadroTexto 15"/>
          <p:cNvSpPr txBox="1"/>
          <p:nvPr/>
        </p:nvSpPr>
        <p:spPr>
          <a:xfrm>
            <a:off x="6045606" y="5805264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b="1" i="1" dirty="0">
                <a:solidFill>
                  <a:schemeClr val="tx1"/>
                </a:solidFill>
                <a:latin typeface="+mn-lt"/>
              </a:rPr>
              <a:t>http://www.cneq.unam.mx/cursos_diplomados/diplomados/medio_superior/ens_3/portafolios/quimica/equipo5/practica1.htm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7093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471">
        <p14:prism/>
      </p:transition>
    </mc:Choice>
    <mc:Fallback xmlns="">
      <p:transition spd="slow" advTm="2047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115480" y="927605"/>
            <a:ext cx="6372844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i="1" dirty="0" smtClean="0">
                <a:cs typeface="Arial" panose="020B0604020202020204" pitchFamily="34" charset="0"/>
              </a:rPr>
              <a:t>Ecuaciones Químicas</a:t>
            </a:r>
            <a:endParaRPr lang="es-ES" sz="2800" b="1" i="1" dirty="0"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8278017"/>
              </p:ext>
            </p:extLst>
          </p:nvPr>
        </p:nvGraphicFramePr>
        <p:xfrm>
          <a:off x="1094419" y="5355564"/>
          <a:ext cx="4614024" cy="12299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6" name="Ecuación" r:id="rId5" imgW="1295280" imgH="342720" progId="Equation.3">
                  <p:embed/>
                </p:oleObj>
              </mc:Choice>
              <mc:Fallback>
                <p:oleObj name="Ecuación" r:id="rId5" imgW="1295280" imgH="34272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4419" y="5355564"/>
                        <a:ext cx="4614024" cy="1229943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Hexágono 4"/>
          <p:cNvSpPr/>
          <p:nvPr/>
        </p:nvSpPr>
        <p:spPr bwMode="auto">
          <a:xfrm>
            <a:off x="395536" y="1813738"/>
            <a:ext cx="3744416" cy="3024336"/>
          </a:xfrm>
          <a:prstGeom prst="hexagon">
            <a:avLst/>
          </a:prstGeom>
          <a:solidFill>
            <a:schemeClr val="accent5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2000" b="1" i="1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cambios químicos se representan mediante ecuaciones químicas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940152" y="3619237"/>
            <a:ext cx="3096344" cy="1938992"/>
          </a:xfrm>
          <a:prstGeom prst="rect">
            <a:avLst/>
          </a:prstGeom>
          <a:solidFill>
            <a:schemeClr val="accent5"/>
          </a:solidFill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000" b="1" i="1" dirty="0" smtClean="0">
                <a:solidFill>
                  <a:schemeClr val="tx1">
                    <a:lumMod val="75000"/>
                  </a:schemeClr>
                </a:solidFill>
                <a:cs typeface="Arial" panose="020B0604020202020204" pitchFamily="34" charset="0"/>
              </a:rPr>
              <a:t>Es el conjunto de símbolos de elementos y fórmulas moleculares de compuestos que participan en una reacción química</a:t>
            </a:r>
            <a:endParaRPr lang="es-ES" sz="2000" b="1" i="1" dirty="0">
              <a:solidFill>
                <a:schemeClr val="tx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5346093" y="1694690"/>
            <a:ext cx="3096344" cy="1631216"/>
          </a:xfrm>
          <a:prstGeom prst="rect">
            <a:avLst/>
          </a:prstGeom>
          <a:solidFill>
            <a:schemeClr val="accent5"/>
          </a:solidFill>
          <a:ln/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sz="2000" b="1" i="1" dirty="0">
                <a:solidFill>
                  <a:schemeClr val="tx1">
                    <a:lumMod val="75000"/>
                  </a:schemeClr>
                </a:solidFill>
                <a:cs typeface="Arial" panose="020B0604020202020204" pitchFamily="34" charset="0"/>
              </a:rPr>
              <a:t>Una ecuación química es la representación escrita, abreviada y simbólica de una reacción química</a:t>
            </a:r>
            <a:endParaRPr lang="es-ES" sz="2000" b="1" i="1" dirty="0">
              <a:solidFill>
                <a:schemeClr val="tx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3" name="Flecha curvada hacia abajo 12"/>
          <p:cNvSpPr/>
          <p:nvPr/>
        </p:nvSpPr>
        <p:spPr bwMode="auto">
          <a:xfrm rot="19788140">
            <a:off x="2858426" y="2097671"/>
            <a:ext cx="2448272" cy="888737"/>
          </a:xfrm>
          <a:prstGeom prst="curved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6092">
        <p14:prism/>
      </p:transition>
    </mc:Choice>
    <mc:Fallback xmlns="">
      <p:transition spd="slow" advTm="260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3275856" y="843688"/>
            <a:ext cx="5184848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i="1" dirty="0" smtClean="0">
                <a:cs typeface="Arial" panose="020B0604020202020204" pitchFamily="34" charset="0"/>
              </a:rPr>
              <a:t>Las ecuaciones químicas</a:t>
            </a:r>
            <a:endParaRPr lang="es-ES" sz="2800" b="1" i="1" dirty="0"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4" name="Grupo 3"/>
          <p:cNvGrpSpPr/>
          <p:nvPr/>
        </p:nvGrpSpPr>
        <p:grpSpPr>
          <a:xfrm>
            <a:off x="1979440" y="1717446"/>
            <a:ext cx="5184576" cy="2020020"/>
            <a:chOff x="539824" y="1664372"/>
            <a:chExt cx="3168080" cy="1116556"/>
          </a:xfrm>
        </p:grpSpPr>
        <p:sp>
          <p:nvSpPr>
            <p:cNvPr id="14" name="Rectangle 2"/>
            <p:cNvSpPr>
              <a:spLocks noChangeArrowheads="1"/>
            </p:cNvSpPr>
            <p:nvPr/>
          </p:nvSpPr>
          <p:spPr bwMode="auto">
            <a:xfrm>
              <a:off x="539824" y="1664372"/>
              <a:ext cx="3168080" cy="1116556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3" name="Objeto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77616667"/>
                </p:ext>
              </p:extLst>
            </p:nvPr>
          </p:nvGraphicFramePr>
          <p:xfrm>
            <a:off x="1069764" y="1941662"/>
            <a:ext cx="2108200" cy="561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9" name="Ecuación" r:id="rId5" imgW="1295280" imgH="342720" progId="Equation.3">
                    <p:embed/>
                  </p:oleObj>
                </mc:Choice>
                <mc:Fallback>
                  <p:oleObj name="Ecuación" r:id="rId5" imgW="1295280" imgH="34272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9764" y="1941662"/>
                          <a:ext cx="2108200" cy="5619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538909" y="4336632"/>
            <a:ext cx="3168080" cy="839265"/>
          </a:xfrm>
          <a:prstGeom prst="rect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sz="2400" b="1" i="1" dirty="0" smtClean="0">
                <a:solidFill>
                  <a:srgbClr val="002060"/>
                </a:solidFill>
                <a:latin typeface="+mn-lt"/>
              </a:rPr>
              <a:t>A y B reactivos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MX" sz="2400" b="1" i="1" dirty="0" smtClean="0">
                <a:solidFill>
                  <a:srgbClr val="002060"/>
                </a:solidFill>
                <a:latin typeface="+mn-lt"/>
              </a:rPr>
              <a:t>C y D productos</a:t>
            </a: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endParaRPr lang="es-MX" sz="2400" b="1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292080" y="4149080"/>
            <a:ext cx="3312368" cy="1214368"/>
          </a:xfrm>
          <a:prstGeom prst="rect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sz="2400" b="1" i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</a:t>
            </a:r>
            <a:r>
              <a:rPr lang="es-MX" sz="2400" b="1" i="1" dirty="0" smtClean="0">
                <a:solidFill>
                  <a:srgbClr val="002060"/>
                </a:solidFill>
                <a:latin typeface="+mn-lt"/>
              </a:rPr>
              <a:t>, b, c, d son los coeficientes </a:t>
            </a:r>
            <a:r>
              <a:rPr lang="es-MX" sz="2400" b="1" i="1" dirty="0" err="1" smtClean="0">
                <a:solidFill>
                  <a:srgbClr val="002060"/>
                </a:solidFill>
                <a:latin typeface="+mn-lt"/>
              </a:rPr>
              <a:t>estequiométricos</a:t>
            </a:r>
            <a:endParaRPr lang="es-MX" sz="2400" b="1" i="1" dirty="0">
              <a:solidFill>
                <a:srgbClr val="002060"/>
              </a:solidFill>
              <a:latin typeface="+mn-lt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684271" y="5577354"/>
            <a:ext cx="7559706" cy="944499"/>
            <a:chOff x="358583" y="1785429"/>
            <a:chExt cx="3168080" cy="1182528"/>
          </a:xfrm>
        </p:grpSpPr>
        <p:sp>
          <p:nvSpPr>
            <p:cNvPr id="11" name="Rectangle 2"/>
            <p:cNvSpPr>
              <a:spLocks noChangeArrowheads="1"/>
            </p:cNvSpPr>
            <p:nvPr/>
          </p:nvSpPr>
          <p:spPr bwMode="auto">
            <a:xfrm>
              <a:off x="358583" y="1851401"/>
              <a:ext cx="3168080" cy="1116556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 algn="ctr"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r>
                <a:rPr lang="es-MX" sz="2400" b="1" i="1" dirty="0" smtClean="0">
                  <a:solidFill>
                    <a:srgbClr val="002060"/>
                  </a:solidFill>
                  <a:latin typeface="+mn-lt"/>
                </a:rPr>
                <a:t>(flecha de reacción) indica cambio químico</a:t>
              </a: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15" name="Objeto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91997050"/>
                </p:ext>
              </p:extLst>
            </p:nvPr>
          </p:nvGraphicFramePr>
          <p:xfrm>
            <a:off x="1639881" y="1785429"/>
            <a:ext cx="1169211" cy="7954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400" name="Ecuación" r:id="rId7" imgW="190440" imgH="139680" progId="Equation.3">
                    <p:embed/>
                  </p:oleObj>
                </mc:Choice>
                <mc:Fallback>
                  <p:oleObj name="Ecuación" r:id="rId7" imgW="19044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39881" y="1785429"/>
                          <a:ext cx="1169211" cy="79547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custDataLst>
      <p:tags r:id="rId2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1834">
        <p14:prism/>
      </p:transition>
    </mc:Choice>
    <mc:Fallback xmlns="">
      <p:transition spd="slow" advTm="2183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3491880" y="990731"/>
            <a:ext cx="5184848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i="1" dirty="0" smtClean="0">
                <a:cs typeface="Arial" panose="020B0604020202020204" pitchFamily="34" charset="0"/>
              </a:rPr>
              <a:t>Las ecuaciones químicas</a:t>
            </a:r>
            <a:endParaRPr lang="es-ES" sz="2800" b="1" i="1" dirty="0"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4" name="Grupo 3"/>
          <p:cNvGrpSpPr/>
          <p:nvPr/>
        </p:nvGrpSpPr>
        <p:grpSpPr>
          <a:xfrm>
            <a:off x="2428495" y="1812719"/>
            <a:ext cx="5184576" cy="2020020"/>
            <a:chOff x="539824" y="1664372"/>
            <a:chExt cx="3168080" cy="1116556"/>
          </a:xfrm>
        </p:grpSpPr>
        <p:sp>
          <p:nvSpPr>
            <p:cNvPr id="14" name="Rectangle 2"/>
            <p:cNvSpPr>
              <a:spLocks noChangeArrowheads="1"/>
            </p:cNvSpPr>
            <p:nvPr/>
          </p:nvSpPr>
          <p:spPr bwMode="auto">
            <a:xfrm>
              <a:off x="539824" y="1664372"/>
              <a:ext cx="3168080" cy="1116556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3" name="Objeto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69464048"/>
                </p:ext>
              </p:extLst>
            </p:nvPr>
          </p:nvGraphicFramePr>
          <p:xfrm>
            <a:off x="635965" y="2025144"/>
            <a:ext cx="2976131" cy="3948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22" name="Ecuación" r:id="rId5" imgW="1828800" imgH="241200" progId="Equation.3">
                    <p:embed/>
                  </p:oleObj>
                </mc:Choice>
                <mc:Fallback>
                  <p:oleObj name="Ecuación" r:id="rId5" imgW="182880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5965" y="2025144"/>
                          <a:ext cx="2976131" cy="39486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403444" y="4141117"/>
            <a:ext cx="2016088" cy="1240722"/>
          </a:xfrm>
          <a:prstGeom prst="rect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indent="-457200">
              <a:lnSpc>
                <a:spcPct val="115000"/>
              </a:lnSpc>
              <a:spcBef>
                <a:spcPct val="0"/>
              </a:spcBef>
              <a:buFontTx/>
              <a:buAutoNum type="alphaLcParenBoth" startAt="19"/>
            </a:pPr>
            <a:r>
              <a:rPr lang="es-MX" sz="2400" b="1" i="1" dirty="0" smtClean="0">
                <a:solidFill>
                  <a:srgbClr val="002060"/>
                </a:solidFill>
                <a:latin typeface="+mn-lt"/>
              </a:rPr>
              <a:t>Sólido </a:t>
            </a:r>
          </a:p>
          <a:p>
            <a:pPr>
              <a:lnSpc>
                <a:spcPct val="115000"/>
              </a:lnSpc>
              <a:spcBef>
                <a:spcPct val="0"/>
              </a:spcBef>
              <a:buNone/>
            </a:pPr>
            <a:r>
              <a:rPr lang="es-MX" sz="2400" b="1" i="1" dirty="0" smtClean="0">
                <a:solidFill>
                  <a:srgbClr val="002060"/>
                </a:solidFill>
                <a:latin typeface="+mn-lt"/>
              </a:rPr>
              <a:t>(l)  Líquido</a:t>
            </a:r>
          </a:p>
        </p:txBody>
      </p:sp>
      <p:grpSp>
        <p:nvGrpSpPr>
          <p:cNvPr id="10" name="Grupo 9"/>
          <p:cNvGrpSpPr/>
          <p:nvPr/>
        </p:nvGrpSpPr>
        <p:grpSpPr>
          <a:xfrm>
            <a:off x="1117022" y="5459064"/>
            <a:ext cx="7559706" cy="944965"/>
            <a:chOff x="358583" y="1784846"/>
            <a:chExt cx="3168080" cy="1183111"/>
          </a:xfrm>
        </p:grpSpPr>
        <p:sp>
          <p:nvSpPr>
            <p:cNvPr id="11" name="Rectangle 2"/>
            <p:cNvSpPr>
              <a:spLocks noChangeArrowheads="1"/>
            </p:cNvSpPr>
            <p:nvPr/>
          </p:nvSpPr>
          <p:spPr bwMode="auto">
            <a:xfrm>
              <a:off x="358583" y="1851401"/>
              <a:ext cx="3168080" cy="1116556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 algn="ctr"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r>
                <a:rPr lang="es-MX" sz="2400" b="1" i="1" dirty="0" smtClean="0">
                  <a:solidFill>
                    <a:srgbClr val="002060"/>
                  </a:solidFill>
                  <a:latin typeface="+mn-lt"/>
                </a:rPr>
                <a:t>Indica que se trata de una reacción reversible</a:t>
              </a: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15" name="Objeto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02636306"/>
                </p:ext>
              </p:extLst>
            </p:nvPr>
          </p:nvGraphicFramePr>
          <p:xfrm>
            <a:off x="1601303" y="1784846"/>
            <a:ext cx="1246736" cy="7970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23" name="Ecuación" r:id="rId7" imgW="203040" imgH="139680" progId="Equation.3">
                    <p:embed/>
                  </p:oleObj>
                </mc:Choice>
                <mc:Fallback>
                  <p:oleObj name="Ecuación" r:id="rId7" imgW="20304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1303" y="1784846"/>
                          <a:ext cx="1246736" cy="79701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4222686" y="4265712"/>
            <a:ext cx="4032448" cy="944067"/>
          </a:xfrm>
          <a:prstGeom prst="rect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buNone/>
            </a:pPr>
            <a:r>
              <a:rPr lang="es-MX" sz="2400" b="1" i="1" dirty="0" smtClean="0">
                <a:solidFill>
                  <a:srgbClr val="002060"/>
                </a:solidFill>
                <a:latin typeface="+mn-lt"/>
              </a:rPr>
              <a:t>(g) Gas </a:t>
            </a:r>
          </a:p>
          <a:p>
            <a:pPr>
              <a:lnSpc>
                <a:spcPct val="115000"/>
              </a:lnSpc>
              <a:spcBef>
                <a:spcPct val="0"/>
              </a:spcBef>
              <a:buNone/>
            </a:pPr>
            <a:r>
              <a:rPr lang="es-MX" sz="2400" b="1" i="1" dirty="0" smtClean="0">
                <a:solidFill>
                  <a:srgbClr val="002060"/>
                </a:solidFill>
                <a:latin typeface="+mn-lt"/>
              </a:rPr>
              <a:t>(</a:t>
            </a:r>
            <a:r>
              <a:rPr lang="es-MX" sz="2400" b="1" i="1" dirty="0" err="1" smtClean="0">
                <a:solidFill>
                  <a:srgbClr val="002060"/>
                </a:solidFill>
                <a:latin typeface="+mn-lt"/>
              </a:rPr>
              <a:t>ac</a:t>
            </a:r>
            <a:r>
              <a:rPr lang="es-MX" sz="2400" b="1" i="1" dirty="0" smtClean="0">
                <a:solidFill>
                  <a:srgbClr val="002060"/>
                </a:solidFill>
                <a:latin typeface="+mn-lt"/>
              </a:rPr>
              <a:t>) en disolución acuosa            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834855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842">
        <p14:prism/>
      </p:transition>
    </mc:Choice>
    <mc:Fallback xmlns="">
      <p:transition spd="slow" advTm="2084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3707632" y="1080921"/>
            <a:ext cx="5184848" cy="5232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b="1" i="1" dirty="0" smtClean="0">
                <a:cs typeface="Arial" panose="020B0604020202020204" pitchFamily="34" charset="0"/>
              </a:rPr>
              <a:t>Las ecuaciones químicas</a:t>
            </a:r>
            <a:endParaRPr lang="es-ES" sz="2800" b="1" i="1" dirty="0">
              <a:cs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7876" y="59271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pSp>
        <p:nvGrpSpPr>
          <p:cNvPr id="4" name="Grupo 3"/>
          <p:cNvGrpSpPr/>
          <p:nvPr/>
        </p:nvGrpSpPr>
        <p:grpSpPr>
          <a:xfrm>
            <a:off x="2339752" y="2067184"/>
            <a:ext cx="5184576" cy="2020020"/>
            <a:chOff x="539824" y="1664372"/>
            <a:chExt cx="3168080" cy="1116556"/>
          </a:xfrm>
        </p:grpSpPr>
        <p:sp>
          <p:nvSpPr>
            <p:cNvPr id="14" name="Rectangle 2"/>
            <p:cNvSpPr>
              <a:spLocks noChangeArrowheads="1"/>
            </p:cNvSpPr>
            <p:nvPr/>
          </p:nvSpPr>
          <p:spPr bwMode="auto">
            <a:xfrm>
              <a:off x="539824" y="1664372"/>
              <a:ext cx="3168080" cy="1116556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 smtClean="0">
                <a:solidFill>
                  <a:srgbClr val="002060"/>
                </a:solidFill>
                <a:latin typeface="+mn-lt"/>
              </a:endParaRPr>
            </a:p>
            <a:p>
              <a:pPr>
                <a:lnSpc>
                  <a:spcPct val="115000"/>
                </a:lnSpc>
                <a:spcBef>
                  <a:spcPct val="0"/>
                </a:spcBef>
                <a:buFontTx/>
                <a:buNone/>
              </a:pPr>
              <a:endParaRPr lang="es-MX" sz="2400" b="1" i="1" dirty="0">
                <a:solidFill>
                  <a:srgbClr val="002060"/>
                </a:solidFill>
                <a:latin typeface="+mn-lt"/>
              </a:endParaRPr>
            </a:p>
          </p:txBody>
        </p:sp>
        <p:graphicFrame>
          <p:nvGraphicFramePr>
            <p:cNvPr id="3" name="Objeto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97490089"/>
                </p:ext>
              </p:extLst>
            </p:nvPr>
          </p:nvGraphicFramePr>
          <p:xfrm>
            <a:off x="914371" y="2055856"/>
            <a:ext cx="2418348" cy="3325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97" name="Ecuación" r:id="rId5" imgW="1485720" imgH="203040" progId="Equation.3">
                    <p:embed/>
                  </p:oleObj>
                </mc:Choice>
                <mc:Fallback>
                  <p:oleObj name="Ecuación" r:id="rId5" imgW="148572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4371" y="2055856"/>
                          <a:ext cx="2418348" cy="33256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Grupo 4"/>
          <p:cNvGrpSpPr/>
          <p:nvPr/>
        </p:nvGrpSpPr>
        <p:grpSpPr>
          <a:xfrm>
            <a:off x="323528" y="4445720"/>
            <a:ext cx="3672408" cy="944067"/>
            <a:chOff x="1403444" y="4141117"/>
            <a:chExt cx="2016088" cy="1240722"/>
          </a:xfrm>
        </p:grpSpPr>
        <p:sp>
          <p:nvSpPr>
            <p:cNvPr id="7" name="Rectangle 2"/>
            <p:cNvSpPr>
              <a:spLocks noChangeArrowheads="1"/>
            </p:cNvSpPr>
            <p:nvPr/>
          </p:nvSpPr>
          <p:spPr bwMode="auto">
            <a:xfrm>
              <a:off x="1403444" y="4141117"/>
              <a:ext cx="2016088" cy="1240722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None/>
              </a:pPr>
              <a:r>
                <a:rPr lang="es-MX" sz="2400" b="1" i="1" dirty="0" smtClean="0">
                  <a:solidFill>
                    <a:srgbClr val="002060"/>
                  </a:solidFill>
                  <a:latin typeface="+mn-lt"/>
                </a:rPr>
                <a:t>Gas que se </a:t>
              </a:r>
            </a:p>
            <a:p>
              <a:pPr>
                <a:lnSpc>
                  <a:spcPct val="115000"/>
                </a:lnSpc>
                <a:spcBef>
                  <a:spcPct val="0"/>
                </a:spcBef>
                <a:buNone/>
              </a:pPr>
              <a:r>
                <a:rPr lang="es-MX" sz="2400" b="1" i="1" dirty="0" smtClean="0">
                  <a:solidFill>
                    <a:srgbClr val="002060"/>
                  </a:solidFill>
                  <a:latin typeface="+mn-lt"/>
                </a:rPr>
                <a:t>desprende</a:t>
              </a:r>
            </a:p>
          </p:txBody>
        </p:sp>
        <p:graphicFrame>
          <p:nvGraphicFramePr>
            <p:cNvPr id="16" name="Objeto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50007276"/>
                </p:ext>
              </p:extLst>
            </p:nvPr>
          </p:nvGraphicFramePr>
          <p:xfrm>
            <a:off x="2621809" y="4460646"/>
            <a:ext cx="709613" cy="6016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98" name="Ecuación" r:id="rId7" imgW="266400" imgH="203040" progId="Equation.3">
                    <p:embed/>
                  </p:oleObj>
                </mc:Choice>
                <mc:Fallback>
                  <p:oleObj name="Ecuación" r:id="rId7" imgW="2664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21809" y="4460646"/>
                          <a:ext cx="709613" cy="60166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upo 5"/>
          <p:cNvGrpSpPr/>
          <p:nvPr/>
        </p:nvGrpSpPr>
        <p:grpSpPr>
          <a:xfrm>
            <a:off x="4860032" y="4862195"/>
            <a:ext cx="4032448" cy="944067"/>
            <a:chOff x="4222686" y="4265712"/>
            <a:chExt cx="4032448" cy="944067"/>
          </a:xfrm>
        </p:grpSpPr>
        <p:sp>
          <p:nvSpPr>
            <p:cNvPr id="12" name="Rectangle 2"/>
            <p:cNvSpPr>
              <a:spLocks noChangeArrowheads="1"/>
            </p:cNvSpPr>
            <p:nvPr/>
          </p:nvSpPr>
          <p:spPr bwMode="auto">
            <a:xfrm>
              <a:off x="4222686" y="4265712"/>
              <a:ext cx="4032448" cy="944067"/>
            </a:xfrm>
            <a:prstGeom prst="rect">
              <a:avLst/>
            </a:prstGeom>
            <a:ln/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2075" tIns="46038" rIns="92075" bIns="46038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15000"/>
                </a:lnSpc>
                <a:spcBef>
                  <a:spcPct val="0"/>
                </a:spcBef>
                <a:buNone/>
              </a:pPr>
              <a:r>
                <a:rPr lang="es-MX" sz="2400" b="1" i="1" dirty="0" smtClean="0">
                  <a:solidFill>
                    <a:srgbClr val="002060"/>
                  </a:solidFill>
                  <a:latin typeface="+mn-lt"/>
                </a:rPr>
                <a:t>Sólido que se </a:t>
              </a:r>
            </a:p>
            <a:p>
              <a:pPr>
                <a:lnSpc>
                  <a:spcPct val="115000"/>
                </a:lnSpc>
                <a:spcBef>
                  <a:spcPct val="0"/>
                </a:spcBef>
                <a:buNone/>
              </a:pPr>
              <a:r>
                <a:rPr lang="es-MX" sz="2400" b="1" i="1" dirty="0" smtClean="0">
                  <a:solidFill>
                    <a:srgbClr val="002060"/>
                  </a:solidFill>
                  <a:latin typeface="+mn-lt"/>
                </a:rPr>
                <a:t>precipita</a:t>
              </a:r>
            </a:p>
          </p:txBody>
        </p:sp>
        <p:graphicFrame>
          <p:nvGraphicFramePr>
            <p:cNvPr id="17" name="Objeto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38160370"/>
                </p:ext>
              </p:extLst>
            </p:nvPr>
          </p:nvGraphicFramePr>
          <p:xfrm>
            <a:off x="7020272" y="4383087"/>
            <a:ext cx="744538" cy="6016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99" name="Ecuación" r:id="rId9" imgW="279360" imgH="203040" progId="Equation.3">
                    <p:embed/>
                  </p:oleObj>
                </mc:Choice>
                <mc:Fallback>
                  <p:oleObj name="Ecuación" r:id="rId9" imgW="27936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20272" y="4383087"/>
                          <a:ext cx="744538" cy="6016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custDataLst>
      <p:tags r:id="rId2"/>
    </p:custDataLst>
    <p:extLst>
      <p:ext uri="{BB962C8B-B14F-4D97-AF65-F5344CB8AC3E}">
        <p14:creationId xmlns:p14="http://schemas.microsoft.com/office/powerpoint/2010/main" val="156218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7163">
        <p14:prism/>
      </p:transition>
    </mc:Choice>
    <mc:Fallback xmlns="">
      <p:transition spd="slow" advTm="1716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2.6|4.4|4.9|2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|4.6|1.9|4.2|6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4|2.4|3.5|3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6|4.2|3.5|2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3.3|3.4|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|3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7|4.7|2.1|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2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8"/>
</p:tagLst>
</file>

<file path=ppt/theme/theme1.xml><?xml version="1.0" encoding="utf-8"?>
<a:theme xmlns:a="http://schemas.openxmlformats.org/drawingml/2006/main" name="Tema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1" id="{1FB5783C-DA9F-45C9-9570-B18CFB77C2A9}" vid="{F667870F-FBE5-4BD4-BC98-C597F18CFF8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5404</TotalTime>
  <Words>1004</Words>
  <Application>Microsoft Office PowerPoint</Application>
  <PresentationFormat>Presentación en pantalla (4:3)</PresentationFormat>
  <Paragraphs>289</Paragraphs>
  <Slides>38</Slides>
  <Notes>16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50" baseType="lpstr">
      <vt:lpstr>Aharoni</vt:lpstr>
      <vt:lpstr>Arial</vt:lpstr>
      <vt:lpstr>Arial Rounded MT Bold</vt:lpstr>
      <vt:lpstr>Calibri</vt:lpstr>
      <vt:lpstr>Century Gothic</vt:lpstr>
      <vt:lpstr>Comic Sans MS</vt:lpstr>
      <vt:lpstr>Tahoma</vt:lpstr>
      <vt:lpstr>Times New Roman</vt:lpstr>
      <vt:lpstr>Wingdings</vt:lpstr>
      <vt:lpstr>Tema1</vt:lpstr>
      <vt:lpstr>Office Theme</vt:lpstr>
      <vt:lpstr>Ecuación</vt:lpstr>
      <vt:lpstr>Reacciones Químicas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FBM</dc:creator>
  <cp:lastModifiedBy>FBM</cp:lastModifiedBy>
  <cp:revision>459</cp:revision>
  <cp:lastPrinted>1601-01-01T00:00:00Z</cp:lastPrinted>
  <dcterms:created xsi:type="dcterms:W3CDTF">2003-09-30T09:02:03Z</dcterms:created>
  <dcterms:modified xsi:type="dcterms:W3CDTF">2017-10-20T16:51:33Z</dcterms:modified>
</cp:coreProperties>
</file>