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1" r:id="rId10"/>
    <p:sldId id="273" r:id="rId11"/>
    <p:sldId id="271" r:id="rId12"/>
    <p:sldId id="262" r:id="rId13"/>
    <p:sldId id="267" r:id="rId14"/>
    <p:sldId id="268" r:id="rId15"/>
    <p:sldId id="269" r:id="rId16"/>
    <p:sldId id="270" r:id="rId17"/>
    <p:sldId id="275" r:id="rId18"/>
    <p:sldId id="276" r:id="rId1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>
        <p:scale>
          <a:sx n="66" d="100"/>
          <a:sy n="66" d="100"/>
        </p:scale>
        <p:origin x="-126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4063240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79488688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8373580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8293229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10292253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68645121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4978354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56149793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65888052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8810650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7870550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3C898-8A5B-427E-B855-599C0ED1E607}" type="datetimeFigureOut">
              <a:rPr lang="es-MX" smtClean="0"/>
              <a:pPr/>
              <a:t>18/10/2017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B89B6-70BA-4808-A629-1FD742B0F13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839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4.wav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source=images&amp;cd=&amp;cad=rja&amp;docid=zo_jwstVGIz_lM&amp;tbnid=m-vDASYJeNoHOM:&amp;ved=0CAgQjRwwAA&amp;url=http://foroalfa.org/articulos/cuando-el-cliente-es-el-gobierno&amp;ei=LjB4UZPaN8Pq2gW44oCwCg&amp;psig=AFQjCNEmsc6H1ecBn_fPY5V1tkMZrWv9IA&amp;ust=1366917550941241" TargetMode="Externa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source=images&amp;cd=&amp;cad=rja&amp;docid=zq_OGMHNgD1ARM&amp;tbnid=_RKlvBrYXZwe6M:&amp;ved=0CAgQjRwwAA&amp;url=http://oz-entretdis.blogspot.com/2012/06/caricatura-de-pena-nieto.html&amp;ei=EzJ4UZn2DPH22QXKgoCQDA&amp;psig=AFQjCNHFeaz29avoKnFr-bIky1-DUA9mig&amp;ust=1366918035265760" TargetMode="External"/><Relationship Id="rId7" Type="http://schemas.openxmlformats.org/officeDocument/2006/relationships/audio" Target="../media/audio3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3568" y="836712"/>
            <a:ext cx="8229600" cy="2736304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3600" b="1" dirty="0" smtClean="0">
                <a:latin typeface="Arial" pitchFamily="34" charset="0"/>
                <a:cs typeface="Arial" pitchFamily="34" charset="0"/>
              </a:rPr>
            </a:b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3.1.4  GOBIERNO</a:t>
            </a:r>
            <a:endParaRPr lang="es-MX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63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  <p:sndAc>
          <p:stSnd>
            <p:snd r:embed="rId2" name="breeze.wav"/>
          </p:stSnd>
        </p:sndAc>
      </p:transition>
    </mc:Choice>
    <mc:Fallback xmlns="">
      <p:transition>
        <p:cut/>
        <p:sndAc>
          <p:stSnd>
            <p:snd r:embed="rId3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510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Weber señala tres fuentes principales acerca del derecho a la Autoridad:</a:t>
            </a:r>
          </a:p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) LEGAL.- Es el dominio basado en la existencia de ordenamientos legales.</a:t>
            </a:r>
          </a:p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b) TRADICIONAL.- Dominio fundado en la conformidad con las formas de conducta establecidas.</a:t>
            </a:r>
          </a:p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c) LA CARISMÁTICA.- El reconocimiento de que el dirigente posee cualidades extraordinarias. </a:t>
            </a:r>
          </a:p>
          <a:p>
            <a:pPr marL="0" indent="0"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>
                <a:latin typeface="Arial" pitchFamily="34" charset="0"/>
                <a:cs typeface="Arial" pitchFamily="34" charset="0"/>
              </a:rPr>
              <a:t>Max Weber, sociólogo alemán definió el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PODER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(1921) como la posibilidad de imponer la voluntad de unos individuos sobre la voluntad de otros, de manera legítima o ilegítima.</a:t>
            </a:r>
          </a:p>
          <a:p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  <p:sndAc>
          <p:stSnd>
            <p:snd r:embed="rId2" name="breeze.wav"/>
          </p:stSnd>
        </p:sndAc>
      </p:transition>
    </mc:Choice>
    <mc:Fallback xmlns="">
      <p:transition spd="slow">
        <p:checker/>
        <p:sndAc>
          <p:stSnd>
            <p:snd r:embed="rId3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sCAQ1MZQ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857232"/>
            <a:ext cx="5716619" cy="5072098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ES" dirty="0" smtClean="0"/>
          </a:p>
          <a:p>
            <a:pPr algn="just"/>
            <a:endParaRPr lang="es-ES" dirty="0" smtClean="0"/>
          </a:p>
          <a:p>
            <a:pPr algn="just"/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SOCIALIZACIÓN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: Es el proceso de aprendizaje social, mediante la adopción de pautas de comportamiento aprendido que permiten a un individuo incorporarse a las diversas actividades en la sociedad.</a:t>
            </a:r>
          </a:p>
          <a:p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8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oin.wav"/>
          </p:stSnd>
        </p:sndAc>
      </p:transition>
    </mc:Choice>
    <mc:Fallback xmlns="">
      <p:transition spd="slow">
        <p:fade/>
        <p:sndAc>
          <p:stSnd>
            <p:snd r:embed="rId4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sCA0Y41P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5143512"/>
            <a:ext cx="2042160" cy="1432560"/>
          </a:xfrm>
          <a:prstGeom prst="rect">
            <a:avLst/>
          </a:prstGeom>
        </p:spPr>
      </p:pic>
      <p:pic>
        <p:nvPicPr>
          <p:cNvPr id="4" name="3 Imagen" descr="politica9a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785794"/>
            <a:ext cx="2357454" cy="2696927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285860"/>
            <a:ext cx="8658196" cy="5286412"/>
          </a:xfrm>
        </p:spPr>
        <p:txBody>
          <a:bodyPr/>
          <a:lstStyle/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POLÍTICA: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El individuo va adquiriendo nociones y adoptando actitudes frente a la porción de vida social.</a:t>
            </a:r>
          </a:p>
          <a:p>
            <a:pPr algn="just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AUTORIDAD: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Se encuentra en el PODER POLÍTICO el cual se ejerce a través del gobierno, entre gobernantes y gobernados.</a:t>
            </a:r>
          </a:p>
          <a:p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  <p:sndAc>
          <p:stSnd>
            <p:snd r:embed="rId2" name="coin.wav"/>
          </p:stSnd>
        </p:sndAc>
      </p:transition>
    </mc:Choice>
    <mc:Fallback xmlns="">
      <p:transition spd="slow">
        <p:fade/>
        <p:sndAc>
          <p:stSnd>
            <p:snd r:embed="rId5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sz="6600" dirty="0" smtClean="0"/>
              <a:t> </a:t>
            </a:r>
            <a:r>
              <a:rPr lang="es-ES" sz="6600" dirty="0" smtClean="0">
                <a:latin typeface="Arial" pitchFamily="34" charset="0"/>
                <a:cs typeface="Arial" pitchFamily="34" charset="0"/>
              </a:rPr>
              <a:t>La Institución política más importante es el </a:t>
            </a:r>
            <a:r>
              <a:rPr lang="es-E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ESTADO.</a:t>
            </a:r>
          </a:p>
          <a:p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tipos-de-norma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1357298"/>
            <a:ext cx="5867921" cy="494444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-387424"/>
            <a:ext cx="8229600" cy="1959028"/>
          </a:xfrm>
        </p:spPr>
        <p:txBody>
          <a:bodyPr>
            <a:normAutofit fontScale="90000"/>
          </a:bodyPr>
          <a:lstStyle/>
          <a:p>
            <a:r>
              <a:rPr lang="es-ES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3200" b="1" dirty="0" smtClean="0">
                <a:latin typeface="Arial" pitchFamily="34" charset="0"/>
                <a:cs typeface="Arial" pitchFamily="34" charset="0"/>
              </a:rPr>
            </a:b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s-ES" sz="3200" b="1" dirty="0" smtClean="0">
                <a:latin typeface="Arial" pitchFamily="34" charset="0"/>
                <a:cs typeface="Arial" pitchFamily="34" charset="0"/>
              </a:rPr>
              <a:t>FUNCIONES DE LAS INSTITUCIONES POLÍTICAS SON:</a:t>
            </a:r>
            <a:r>
              <a:rPr lang="es-E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S" sz="3200" dirty="0" smtClean="0">
                <a:latin typeface="Arial" pitchFamily="34" charset="0"/>
                <a:cs typeface="Arial" pitchFamily="34" charset="0"/>
              </a:rPr>
            </a:b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928802"/>
            <a:ext cx="8229600" cy="4525963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La capacidad de regulación normativa o formulación de normas para la actuación general.</a:t>
            </a:r>
          </a:p>
          <a:p>
            <a:pPr marL="514350" indent="-514350">
              <a:buAutoNum type="arabicPeriod"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2. La administración o ejecución de acciones o partir de normas establecidas.</a:t>
            </a:r>
          </a:p>
          <a:p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onflic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500174"/>
            <a:ext cx="2011680" cy="2438400"/>
          </a:xfrm>
          <a:prstGeom prst="rect">
            <a:avLst/>
          </a:prstGeom>
        </p:spPr>
      </p:pic>
      <p:pic>
        <p:nvPicPr>
          <p:cNvPr id="4" name="3 Imagen" descr="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3286124"/>
            <a:ext cx="3261360" cy="317754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883153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 algn="just">
              <a:buNone/>
            </a:pPr>
            <a:r>
              <a:rPr lang="es-ES" dirty="0" smtClean="0"/>
              <a:t>3.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La resolución de conflictos existentes entre los miembros de la sociedad.</a:t>
            </a:r>
          </a:p>
          <a:p>
            <a:pPr>
              <a:buNone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4. El establecimiento de servicios públicos.</a:t>
            </a:r>
          </a:p>
          <a:p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  <p:sndAc>
          <p:stSnd>
            <p:snd r:embed="rId2" name="push.wav"/>
          </p:stSnd>
        </p:sndAc>
      </p:transition>
    </mc:Choice>
    <mc:Fallback xmlns="">
      <p:transition spd="slow">
        <p:split dir="in"/>
        <p:sndAc>
          <p:stSnd>
            <p:snd r:embed="rId5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CONCLUSIONES.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83264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b="1" dirty="0" smtClean="0">
                <a:latin typeface="Arial" pitchFamily="34" charset="0"/>
                <a:cs typeface="Arial" pitchFamily="34" charset="0"/>
              </a:rPr>
              <a:t>El gobierno como institución social, tiene la responsabilidad de ser 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la autoridad que dirige, controla y administra las instituciones del Estado el cual consiste en la conducción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política 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general o ejercicio del poder del Estado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. Que además de ello dirige a una cierta sociedad tratando de regular la conducta externa de estos mismos, para así generar una sana convivencia entre las diferentes sociedades que están a su cuidado.</a:t>
            </a:r>
            <a:endParaRPr lang="es-MX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2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b="1" dirty="0" smtClean="0">
                <a:latin typeface="Arial" pitchFamily="34" charset="0"/>
                <a:cs typeface="Arial" pitchFamily="34" charset="0"/>
              </a:rPr>
              <a:t>El gobierno es una más de las instituciones sociales que permiten el desarrollo de la sociedad, introduciendo nuevas formas de mantener la soberanía, y como es su costumbre; esta se apoya de normas jurídicas, lo que le permite tener un amplio control sobre las actitudes que estos expongan ante la sociedad.</a:t>
            </a:r>
          </a:p>
          <a:p>
            <a:pPr marL="0" indent="0" algn="just">
              <a:buNone/>
            </a:pPr>
            <a:r>
              <a:rPr lang="es-MX" b="1" dirty="0" smtClean="0">
                <a:latin typeface="Arial" pitchFamily="34" charset="0"/>
                <a:cs typeface="Arial" pitchFamily="34" charset="0"/>
              </a:rPr>
              <a:t>Teniendo como fin último el desarrollo de una sociedad en unidad y paz.</a:t>
            </a:r>
          </a:p>
          <a:p>
            <a:pPr marL="0" indent="0" algn="just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17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6309320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Es la autoridad que dirige, controla y administra las instituciones del Estado el cual consiste en la conducción política general o ejercicio del poder del Estado. 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852936"/>
            <a:ext cx="4858763" cy="38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478803"/>
      </p:ext>
    </p:extLst>
  </p:cSld>
  <p:clrMapOvr>
    <a:masterClrMapping/>
  </p:clrMapOvr>
  <p:transition spd="slow">
    <p:pul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27619" y="548680"/>
            <a:ext cx="77152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Es una institución social que asume </a:t>
            </a:r>
            <a:r>
              <a:rPr lang="es-MX" dirty="0">
                <a:latin typeface="Arial" pitchFamily="34" charset="0"/>
                <a:cs typeface="Arial" pitchFamily="34" charset="0"/>
              </a:rPr>
              <a:t>las responsabilidades del poder ejecutivo y concentra el poder político para conducir a una determinada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sociedad.</a:t>
            </a:r>
            <a:r>
              <a:rPr lang="es-MX" dirty="0">
                <a:latin typeface="Arial" pitchFamily="34" charset="0"/>
                <a:cs typeface="Arial" pitchFamily="34" charset="0"/>
              </a:rPr>
              <a:t/>
            </a:r>
            <a:br>
              <a:rPr lang="es-MX" dirty="0">
                <a:latin typeface="Arial" pitchFamily="34" charset="0"/>
                <a:cs typeface="Arial" pitchFamily="34" charset="0"/>
              </a:rPr>
            </a:br>
            <a:r>
              <a:rPr lang="es-MX" dirty="0">
                <a:latin typeface="Century" pitchFamily="18" charset="0"/>
              </a:rPr>
              <a:t/>
            </a:r>
            <a:br>
              <a:rPr lang="es-MX" dirty="0">
                <a:latin typeface="Century" pitchFamily="18" charset="0"/>
              </a:rPr>
            </a:br>
            <a:endParaRPr lang="es-MX" dirty="0">
              <a:latin typeface="Century" pitchFamily="18" charset="0"/>
            </a:endParaRPr>
          </a:p>
        </p:txBody>
      </p:sp>
      <p:pic>
        <p:nvPicPr>
          <p:cNvPr id="2050" name="Picture 2" descr="http://foroalfa.org/imagenes/articulos/Ideograma/Gobierno_Mexico/Gobierno_Mexico_presentacion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501008"/>
            <a:ext cx="561662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00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  <p:sndAc>
          <p:stSnd>
            <p:snd r:embed="rId2" name="coin.wav"/>
          </p:stSnd>
        </p:sndAc>
      </p:transition>
    </mc:Choice>
    <mc:Fallback xmlns="">
      <p:transition>
        <p:cut/>
        <p:sndAc>
          <p:stSnd>
            <p:snd r:embed="rId5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7850" y="260648"/>
            <a:ext cx="8136904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Se compone por tres </a:t>
            </a:r>
            <a:r>
              <a:rPr lang="es-MX" dirty="0">
                <a:latin typeface="Arial" pitchFamily="34" charset="0"/>
                <a:cs typeface="Arial" pitchFamily="34" charset="0"/>
              </a:rPr>
              <a:t>poderes: 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>
                <a:latin typeface="Arial" pitchFamily="34" charset="0"/>
                <a:cs typeface="Arial" pitchFamily="34" charset="0"/>
              </a:rPr>
              <a:t>E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l </a:t>
            </a:r>
            <a:r>
              <a:rPr lang="es-MX" dirty="0">
                <a:latin typeface="Arial" pitchFamily="34" charset="0"/>
                <a:cs typeface="Arial" pitchFamily="34" charset="0"/>
              </a:rPr>
              <a:t>Poder Ejecutivo, que actúa como ente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coordinador</a:t>
            </a:r>
            <a:r>
              <a:rPr lang="es-MX" dirty="0">
                <a:latin typeface="Arial" pitchFamily="34" charset="0"/>
                <a:cs typeface="Arial" pitchFamily="34" charset="0"/>
              </a:rPr>
              <a:t>.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dirty="0">
                <a:latin typeface="Arial" pitchFamily="34" charset="0"/>
                <a:cs typeface="Arial" pitchFamily="34" charset="0"/>
              </a:rPr>
              <a:t>E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l </a:t>
            </a:r>
            <a:r>
              <a:rPr lang="es-MX" dirty="0">
                <a:latin typeface="Arial" pitchFamily="34" charset="0"/>
                <a:cs typeface="Arial" pitchFamily="34" charset="0"/>
              </a:rPr>
              <a:t>Poder Legislativo, encargado de generar las leyes y normas que rigen la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vida </a:t>
            </a:r>
            <a:r>
              <a:rPr lang="es-MX" dirty="0">
                <a:latin typeface="Arial" pitchFamily="34" charset="0"/>
                <a:cs typeface="Arial" pitchFamily="34" charset="0"/>
              </a:rPr>
              <a:t>en un cierto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territorio.</a:t>
            </a:r>
          </a:p>
          <a:p>
            <a:pPr algn="just"/>
            <a:r>
              <a:rPr lang="es-MX" dirty="0">
                <a:latin typeface="Arial" pitchFamily="34" charset="0"/>
                <a:cs typeface="Arial" pitchFamily="34" charset="0"/>
              </a:rPr>
              <a:t>E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l </a:t>
            </a:r>
            <a:r>
              <a:rPr lang="es-MX" dirty="0">
                <a:latin typeface="Arial" pitchFamily="34" charset="0"/>
                <a:cs typeface="Arial" pitchFamily="34" charset="0"/>
              </a:rPr>
              <a:t>Poder Judicial, cuya tarea es velar por el cumplimiento de dichas leyes y normas.</a:t>
            </a:r>
            <a:br>
              <a:rPr lang="es-MX" dirty="0">
                <a:latin typeface="Arial" pitchFamily="34" charset="0"/>
                <a:cs typeface="Arial" pitchFamily="34" charset="0"/>
              </a:rPr>
            </a:br>
            <a:r>
              <a:rPr lang="es-MX" dirty="0">
                <a:latin typeface="Century" pitchFamily="18" charset="0"/>
              </a:rPr>
              <a:t/>
            </a:r>
            <a:br>
              <a:rPr lang="es-MX" dirty="0">
                <a:latin typeface="Century" pitchFamily="18" charset="0"/>
              </a:rPr>
            </a:br>
            <a:endParaRPr lang="es-MX" dirty="0">
              <a:latin typeface="Century" pitchFamily="18" charset="0"/>
            </a:endParaRPr>
          </a:p>
        </p:txBody>
      </p:sp>
      <p:pic>
        <p:nvPicPr>
          <p:cNvPr id="3074" name="Picture 2" descr="http://4.bp.blogspot.com/-KBO0p74oAXY/T9NZmKLqlKI/AAAAAAAAAGk/4EfcIrXFlYY/s1600/PE%25C3%2591A%2BNIETO-CARTOON%2B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339" y="3959150"/>
            <a:ext cx="2393590" cy="269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31631"/>
            <a:ext cx="2880320" cy="2550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39776"/>
            <a:ext cx="2905124" cy="219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83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oin.wav"/>
          </p:stSnd>
        </p:sndAc>
      </p:transition>
    </mc:Choice>
    <mc:Fallback xmlns="">
      <p:transition spd="med">
        <p:fade/>
        <p:sndAc>
          <p:stSnd>
            <p:snd r:embed="rId7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336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El gobierno no es lo mismo que el Estado, está vinculado a éste por el elemento poder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just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 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MX" dirty="0">
                <a:latin typeface="Arial" pitchFamily="34" charset="0"/>
                <a:cs typeface="Arial" pitchFamily="34" charset="0"/>
              </a:rPr>
              <a:t>gobierno pasa, cambia y se transforma, mientras que el Estado permanece idéntico. 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518457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015804"/>
      </p:ext>
    </p:extLst>
  </p:cSld>
  <p:clrMapOvr>
    <a:masterClrMapping/>
  </p:clrMapOvr>
  <p:transition spd="slow">
    <p:randomBar dir="vert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264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E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xpertos </a:t>
            </a:r>
            <a:r>
              <a:rPr lang="es-MX" dirty="0">
                <a:latin typeface="Arial" pitchFamily="34" charset="0"/>
                <a:cs typeface="Arial" pitchFamily="34" charset="0"/>
              </a:rPr>
              <a:t>en ciencias políticas clasifican las diferentes clases de gobierno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en:</a:t>
            </a:r>
          </a:p>
          <a:p>
            <a:pPr marL="0" indent="0" algn="just">
              <a:buNone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MX" dirty="0">
                <a:latin typeface="Arial" pitchFamily="34" charset="0"/>
                <a:cs typeface="Arial" pitchFamily="34" charset="0"/>
              </a:rPr>
              <a:t>que es ejercido por un solo hombre (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monarquía </a:t>
            </a:r>
            <a:r>
              <a:rPr lang="es-MX" dirty="0">
                <a:latin typeface="Arial" pitchFamily="34" charset="0"/>
                <a:cs typeface="Arial" pitchFamily="34" charset="0"/>
              </a:rPr>
              <a:t>o tiranía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9" r="19861"/>
          <a:stretch/>
        </p:blipFill>
        <p:spPr bwMode="auto">
          <a:xfrm>
            <a:off x="467544" y="3955900"/>
            <a:ext cx="3040912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http://www.temas.cl/wp-content/uploads/2011/04/monarquia.jpg"/>
          <p:cNvSpPr>
            <a:spLocks noChangeAspect="1" noChangeArrowheads="1"/>
          </p:cNvSpPr>
          <p:nvPr/>
        </p:nvSpPr>
        <p:spPr bwMode="auto">
          <a:xfrm>
            <a:off x="155575" y="-1173163"/>
            <a:ext cx="4352925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3284984"/>
            <a:ext cx="4419600" cy="3542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05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breeze.wav"/>
          </p:stSnd>
        </p:sndAc>
      </p:transition>
    </mc:Choice>
    <mc:Fallback xmlns="">
      <p:transition spd="slow">
        <p:circl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6408712"/>
          </a:xfrm>
        </p:spPr>
        <p:txBody>
          <a:bodyPr/>
          <a:lstStyle/>
          <a:p>
            <a:pPr algn="just">
              <a:buFont typeface="Courier New" pitchFamily="49" charset="0"/>
              <a:buChar char="o"/>
            </a:pPr>
            <a:r>
              <a:rPr lang="es-MX" dirty="0">
                <a:latin typeface="Arial" pitchFamily="34" charset="0"/>
                <a:cs typeface="Arial" pitchFamily="34" charset="0"/>
              </a:rPr>
              <a:t> El que es ejercido por una minoría </a:t>
            </a:r>
          </a:p>
          <a:p>
            <a:pPr marL="0" indent="0" algn="just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(aristocracia u oligarquía).</a:t>
            </a:r>
          </a:p>
          <a:p>
            <a:pPr marL="0" indent="0" algn="just">
              <a:buNone/>
            </a:pPr>
            <a:endParaRPr lang="es-MX" dirty="0" smtClean="0">
              <a:latin typeface="Century" pitchFamily="18" charset="0"/>
            </a:endParaRPr>
          </a:p>
          <a:p>
            <a:pPr marL="0" indent="0" algn="just">
              <a:buNone/>
            </a:pPr>
            <a:endParaRPr lang="es-MX" dirty="0">
              <a:latin typeface="Century" pitchFamily="18" charset="0"/>
            </a:endParaRPr>
          </a:p>
          <a:p>
            <a:pPr marL="0" indent="0" algn="just">
              <a:buNone/>
            </a:pPr>
            <a:endParaRPr lang="es-MX" dirty="0" smtClean="0">
              <a:latin typeface="Century" pitchFamily="18" charset="0"/>
            </a:endParaRPr>
          </a:p>
          <a:p>
            <a:pPr marL="0" indent="0" algn="just">
              <a:buNone/>
            </a:pPr>
            <a:endParaRPr lang="es-MX" dirty="0">
              <a:latin typeface="Century" pitchFamily="18" charset="0"/>
            </a:endParaRPr>
          </a:p>
          <a:p>
            <a:endParaRPr lang="es-MX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3600400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1"/>
            <a:ext cx="3240359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8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oin.wav"/>
          </p:stSnd>
        </p:sndAc>
      </p:transition>
    </mc:Choice>
    <mc:Fallback xmlns="">
      <p:transition spd="slow">
        <p:fade/>
        <p:sndAc>
          <p:stSnd>
            <p:snd r:embed="rId5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/>
          <a:lstStyle/>
          <a:p>
            <a:pPr algn="just">
              <a:buFont typeface="Courier New" pitchFamily="49" charset="0"/>
              <a:buChar char="o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El que es ejercido por </a:t>
            </a:r>
            <a:r>
              <a:rPr lang="es-MX" dirty="0">
                <a:latin typeface="Arial" pitchFamily="34" charset="0"/>
                <a:cs typeface="Arial" pitchFamily="34" charset="0"/>
              </a:rPr>
              <a:t>la mayoría (democracia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Courier New" pitchFamily="49" charset="0"/>
              <a:buChar char="o"/>
            </a:pPr>
            <a:endParaRPr lang="es-MX" dirty="0"/>
          </a:p>
        </p:txBody>
      </p:sp>
      <p:sp>
        <p:nvSpPr>
          <p:cNvPr id="4" name="AutoShape 2" descr="data:image/jpeg;base64,/9j/4AAQSkZJRgABAQAAAQABAAD/2wCEAAkGBhASEBUUEhAQEhQVEA8QEBAPFBAQFBQQFhQVFBQQFRQXHCYeFxkjGhUUHy8gJScpLCwsFh4xNTAqNSYrLCkBCQoKDgwOGg8PGiwkHCQqLywsLCwsLCwsLCwpLCw1KiksKSksKSwsLCksLCwsLCwsKSksKSkpLCwsLCwsLCkpKf/AABEIAOIA3wMBIgACEQEDEQH/xAAcAAABBQEBAQAAAAAAAAAAAAAAAQMEBQYCBwj/xABBEAABAwICBAgLBwQDAQAAAAABAAIDBBEFIRIxQVEGEyJhcXORshUyMzRTcoGTodHhByNSYpKxwRRCY/BDgqJU/8QAGwEAAQUBAQAAAAAAAAAAAAAAAAECAwQFBgf/xAAvEQACAgEDAwQBAwIHAAAAAAAAAQIDEQQSIQUTMSJBUWGxFIHRMuEjJEJScZHB/9oADAMBAAIRAxEAPwD1rDsOhMMZMMRJijJJYwm5aOZSfBsHoYfds+SMM8hF1MXcCkoAjeDYPQw+7Z8keDYPQw+7Z8lJQgCN4Ng9DD7tnyR4Ng9DD7tnyUlCAI3g2D0MPu2fJHg2D0MPu2fJSUIAjeDYPQw+7Z8keDYPQw+7Z8lJQgCN4Ng9DD7tnyR4Ng9DD7tnyUlCAI3g2D0MPu2fJcvoKcC5ihAGslkY/hdV9cyGMvechqG0nY0c6wWKY5JO67jZt+SwHIfM86t6fSyufwvkqajVRpXy/g0tTi9AzVFG/wBSJlu0gBRDwhpf/kb+mL5LLcak41asen1LzyZctfc/HBsIceoT40DWc5ijI+AVvTQ0sguxkDh+VkZt0i2S82MqIMRfG4OY4tI2j9iNo5lFb06GPQ8Mlq6hPPrWT0/wbB6GH3bPkjwbB6GH3bPkq/g3wgbUszsJG2027OZ45v2VysacHB7ZeTYhNTW5EbwbB6GH3bPkjwbB6GH3bPkpKE0cRvBsHoYfds+SPBsHoYfds+SkoQBG8Gwehh92z5I8Gwehh92z5KShAEbwbB6GH3bPkomHShtTNE1rWt+7fyQALmNoOQ9VWip6Pz+b1Ie4gCfhnkIupi7gUlRsM8hF1MXcCkoAEIQgAQhCABCEIAEIQgASJUhNs92aAMBwzxfTn4sHkx5ZbXkco+zV7FnTOmaurL3ud+J7ndpJTHGrpakq4KKOctbnNyZL45Lxyh8ajjVJuI9pJdMmXzJh8yZMia5DlEu+D2MmnqGvzLc2vA2sOVu2x9i3kPDilJz4xnO5tx8F5QJFO49cz1u6dMoSh7+Qnq7dPhQ8HsdHXxSi8b2vH5Te3SNikLxalxaSF4fG8tcN2o8xG0L1Xg7jbaqASDI+LI38LxrHRtHSqOm1Su4awzU0etWo4axItEJEqumiCEIQAKno/P5vUh7iuFT0fn83qQ9xAE/DPIRdTF3ApKjYZ5CLqYu4FJQAIQhAAhCEACEIQAIQhAAm6gch3qu/YpxIhCM8I4xJxi6xWAxTyxnWyWRvsDjY9llE4xdCpZRguOHgk8YkMij8YuXSJciYHXyLkPUd0iUPTdw7BIDk8ZlCD0GZcx1ualOMPhfkp6hZaQ/JMth9m+KuY+Vmwta+x3g2v2FYN0q0vAZ9pJHfkA7XX/hc5fKdVblB4ZZ6dD/MRPV48Yb/AHC3PrCntdfUsNNWZa1LwnhOI26LgXAHIg5gbk/p3VZv06h/v/J1stPufo8mvQo9FXMlbpMdcbd4O4hPrpYyUlleCo04vDFVPR+fzepD3FcKno/P5vUh7icIT8M8hF1MXcCkqNhnkIupi7gUlAAhCEACEIQAIQhAAhCEACEIQB5Z9qWCmOZtS0ciSzJCNkoFgT6wH/nnWGEy+hK+gjnjdHK0OY8aLmndzbjtuvGeFnACppHF8YdNBrD2i72DdI0d4ZdCv6e/jayhfRzuRRcYuHSqH/ULkzK5uKu0lcYu+MUenjc9waxrnOcQGtaCSTuAC5rWvie6N7HMe06LmuFiCq9+ojTHLBrCySDMuHTKCZ0glXK2yds3OXuVXDLyyaJFr+C7dCHSOt7r/wDUZD+VkcNpTI7PJo8Y/wABasVYAAGQAsBzLL1jytiNbp2nal3H+xZz1aZbU2VY6ruda4kq1Q7PGDpNO/XktYOEstOS6Nw2XBzBC9A4L8K46uLSya8HRey+3mXjFdV8k86lcF69zGvcCRy22POAul6PCTarb4H9U7cNFK/HqT/7R70qij8/m9SHuKt4G8KDUl8b/GZbPeCLhWVH5/N1cPcWzbW65bWY7i15J+GeQi6mLuBSVGwzyEXUxdwKSoxoIQhAAhCEACEIQAIQhAAhCZqqpkbC97g1o1k/7mlSzwhG8cseXL3gC5IA2kkAdpWIxXh483EDQ0fjcLuPPbUFl67EpZTeSR7/AFiSOzUr9egnLmXBRs10FxHkX7R6ekmnaacNDgHCZ8YAa91+TqyJGefOsYcJdvWjcxIIgtGNEYpIoSvcnk2X2T4JCyB81gZTI6MuOZYwAckbr3vzpr7XcBhfA2ewbM17WAjIvYdbTvtrBVFhOKTU5cYX6OkLOBAcDuNjtGear8XrZ5XaUz3POwu1DoGoLB6pXOpOWMp+/wAElmsiqtuOTHuoXBei8CPsrZLE2eqc7ReNKOFh0bt2Oe7X0ALNcUFueC3DnioWwytvojRikvlo7Gu6N/MsKq+CebPBFpL4SniwzXCXg7JRTaA5UZBdE4ZXbfURvVTAyWRwaxjnOOprQSSvQcYqTUuDn2sBZoGoBGAObTSF4j0iWFotkd+Sy/1NM7seI/J1Sg8cHmstWWktNwQbEHIg7kzJiC0+O0YnnfI5gYXuuWjYs7wiwlt26DC1oYAT+J28qxW6pywmatGnk8RRUz1pe4AZ7grekmDGBt9XKcefaiHAG6IMZ1gXJ16W0cyueBfA0Vczmzv0WsI+71F3SdoXW6HSqmPdMXW3PWSenxiEH6vl/wBjVfZJRudxs5BAe6zL7hktjR+fzdXD3FPoKBkMYZG0Na0WACgUfn83qQ9xNus7k3IZZPfLJPwzyEXUxdwKSo+GeQi6mLuBSbKIYIhLZJZAAhLZJZAAhFkIAEIQgBF5pwy4QmWUsafu2EtbbU5213PzLccJMQ4mlkeNejos9Z2Q/deM10uS0tFX5m/2M7WzfEES2T3Xd1T4NKS5wPMR2q5WpF5WTMlHDwIgISEp40canuLBGYUPjwCp9OLpySksMZIpqyDQdzHUmmyKTjUnKA5lSTVJBHTsXn3UKIV6mcIeCHt7nhGowzFC0hpN2/sd/Qr4T2WGglyV7FWEwA3zHJ7Fz+poWco3+kamTbpk8/H8F7NGyVv5tjlQSPaCWPA2ggqVhUjrZm5VVjPnQ52X9upQ1V+pxydbprJZ2kCrJp5AWHkuzAOY9Uq1pq+4DmOLXWu1w1g7jvCrMczjHM4LnCXcj/sR+y7PoeonlRb4ZX67Ffpo6qPE4tLPyvh/J69wH4RGrp7u8dh0H9IUyj8/m9SHuLK/ZO02nOzjTb4LVUfn83qQ9xaOqio2tRKFySm8FjhnkIuqi7gUlRsL8hF1MXdClKuQiISoQAlkWSosgBEWRZCAEQlshAGL+0mqtHFHvc556Giw7x7F5fiEmS3f2i1F6kN/BE0e0kuP8LzqvlzW1QttKMa57rWTsCojoPl2abYhzmxcf47VZq2nwk0+GUrXCz5JJZ3g6wXNFh7G6IVOSp6Jbo5+yG+O2WBSUzLJZdZnIZqfS4aBm/M7BsHzKsJN+CBtLyV9JhLpHBz7hoNw3UXbr7greV4aF3LMAFS4hXc6Wco0xbYzmb5K6um0nErvAKMPe+QjJjHAesQf4/dQp35LQ4VTaFLzuY959oy+Fl5lrr3Nyn7yZd6fVvscn4SKKLV7ArGik5NvzX+AVc3UpmHnknpUN39JJ0eO7Vr9y/oPFVTiZvUM6s/urej8ldULpNOrI/Cyyo0r1Sf0drpk3ZJ/TI+Mnkgc4UnDKFwibl4wdJn+H/bKPio5PS5Wc0jzCGszeIgwAazvsuy6Lp9ry/j8lPqt0ZUVVPxKz8Hov2dYfxdG07XkvPSc/wCVY0fn83qQ9xN8DGyCiiEjdFwaOT7AnKPz+b1Ie4rVzzZJ/ZSteZsssL8hF1MXcClWUXCvIRdTF3ApSiIwskslQgBEJUIARCVCAEQgrJvrn8Y5wcRpOcea3R0IAw/DCvD6iV99byB6o5I/ZVXBPC2TVAknuIWHTIsTxjgcoxzX1lX+O4FDpNeS4DSzj1h2ROvWOjNdMlbawtYZC2r2LoKoRugsPjwYFs5Uz5XPkteGOJNqRGIg7kF99KzdYaBbPmKzceHk+MQOYZlT3VIG1V9VXjYVYhVCqOEV52ztllkxjGMG7nOvtUGsxprdRVbUTPf4ziBubr9pVfLGL6vac/3TZ2tLgdGpf6iTNi5dquf93qOXE60iCuN1vUrL8wXEfyRynnheDiOLTkaz8TgD0XzWvq3gMcPyOA/TZZvAWXqAfwtcf4/lXT6UyvcATZkckjrbA1pP72XO3RdlsYI3unxUaJTM8RYKbhtGXMe/Ss1gb7XuOQ7LKLIy5AG2w/hWEzyOJpo83OeZJbbzk0HoCtpJpt+yE6BS52SsXsi7byacHmJWdwGnc4ySnbcC/TmtVjFIWwkD+1lvgsjTTOZCDs4x7Bbp19qp6amVmnlOHlvB1GnvUJST+iPjbntcLjkmzW+tuXonAng0xxZOSS5uTmnUD0LK1VOeKZcXdm/PfrWs+y3FC8ysdruHAc1vou102knGh3fSyildYtXT4TVb/J6FZU1H5/N1cPcV5ZUlJ5/N1cPcUJQLLCvIRdTF3ApSi4V5CLqou4FKQAIQhAAhF03JO1usgJG0vIDiFAlxUDxQT05BQZ8RkO2w/Ll8VDK+CHqtss8RqA2NxvnokAc5yCybgpExJ1m55zdMkKSEtyyJJYeCvxOhEzNE3G0Eaw4bQspU4PWMPJLZBsz0T2H5rcOampGDarNd86+EyvZTCzyjA/0Fa424u3S5vzUlvBqoHKNn/lYc+w2v7FseK3Dt+S60LC5OQzOwW2qZaueSL9JDBgJwRkQQRrBFjfoUJwzUysqdN7nficT7DqUN5yKv3Sfab+v/AAy2sZwQamoIOQvmpDTkp/AvCP6rEImEXYx3GybtBljb2mw9qZxGPRmlG6WUdj3Lh5QxFSIJ14gpHWBvs95/J+5C11DBxeHVEzvGmtBHf8OkNK3x7FjMNPKcBtAHxWjxjFg9rIW5RwgNA3vtm4/HtVeLjCcpPzjg1VaqtDu+copqVt5RzaRS4dLoVp2k6QG/PNOU1g+/MQusOw2Q1RlLfuwwhrt7yAPmimvvWOD8NGj0G6Felsz75LWoxnI3OViD0alU4zZlPGALXeH25r6SdrKEaRsMuZU87nF1nEm2QvuT9JKNDnXH5Ol0Gi7zTk/s07SHAZ7BboKv+BXBOoppzK57SxzeSBuNyFV8GuCJqYGSidzcy1zbX1HUvRqOAsaG3vYALsJ6zfUlH3XJyGm0t2huurb9LZPbIqmj8/m6uHuKyaVWUXn83Vw9xUS0P4dIRDHY/wDFF3Apbaw7RdQKHyMfVRdxqdJU2EyPJPbVNO23Sq2PhJE/Jjhfc/kn6rmZ9mk7gT2C6wtzu7FU1DccbWT1Ld5N7JVPOs9mSjlZKnxCRnivI/Kcx2FWUHCM/wB7AedmXwKz5bn5LKwi4KYni0ha7hne7TontSwYnC/U8A7nck/FSCxM8ClRNHK05ODxueLH9TfkhtQNoLen5qxkjUeSmU0LpR4GSrTGQQVyIxuSPo7asuhcWeOfpVqOoi/JE62OaKYrWjQIP9wLd2R1/BOibe0j4qLWyguDQRe2lY5HdqT5WLblMYovPJnZ+CzT4j3N5ncoduRVVXcGalrDotEm7QIv2Gy3DKc7k+yBMett2uLeUyOejrl7YIP2U4G6GGWaRpa+R+gA4aJEbOY6ruPwCxHCUAVlQBq4+Qi24m/8r0psdt/+7FnuEeF0fKc9p40gn7txadWRdrGxUbG5RUV7FfU6LNSjD2MVhk4bJc7Bdd1r3C8ljoPedFx1HbYf7sUjgc8f18IIBDnlpBzFi0haTGKGKWRzSwaAfdrRkAMxlbUmVaVTzNsr1QV2m7T9pZMhh7nPkAGzM9C1VFWaMQjOsPe4dBsnqXA44xZjA2+vb2kpjEaCQAGNpc5pJ0RrLdqyoax93/C8+Ea2i0caI7Z/8s6Md1GP2fT1IMsUzGgkgscDkRlrUPw3o5Pa5p2hwIW/4FzuNPci2k8uaDuVjp1M+8+4vY3NRqe3BOp4Y/wTwKSkgEbjpG5c4j8RWhYuWlOALpUsLCMGcnOTlLyzoKsovP5urh7itAqui8/m6uHuJRp1Qn7mPqou41ducmKN33UfVRdwJXvUxENV8to3+o79lkCFpMUl+6d0AfELNqhqn6kWafAhCTR3fHNdJFVJzm/N2J+nxF7PFe4DaBY/+TkmkzUGwva9s7dGeSVJN8iM0EfCAAXfoOG0g8W79LsiegqbBiUL9TwDudyfovP4anTcD+N/GWNiG2uNEWysLBWwPN2Zp1tcU/SJCTa5NqYlwacLK01fIzxHkc2sdhVnT8JHf3sDuduR7NSgcWSZLX+nCbkpGkWIBG4gH90tPi0L9TrHc/k/RSi1IBXx4e1pu3SA/CHHR7Dq9id4pOVM7I2lzyGgbTv3DeVkcXx90t2tu1m7+53rc3MnJNiPgm4rj4bdsVidsmwervPOspiUx4t7iSTonM55nJSFAxp33Vt7gP5UjxGLK2ontrk/opcFe4VMRbrErCD0G/7XW+ZbSHSsHRSOjeHNAuL2vnYkWv8AFbae4hjmaLgsa426M/imRm+zNQ/qwZfTpxbcS8jYLJ+ibaaP1rdoKoKXhCwjWFYUGKNfKwDM6QPsGsrldNVON8ePdHQyacWbCSgid40bHdLQU7HSsGoAdC5ilunwV35ng1i7ASBdBAChVVF5/N1cPcVqFVUXn83Vw9xADdJ5KPqo+4FzIV3Rj7qPqou4Er2KYjKbFn8gjeQFTK4xplgLb8wqe6z9SnuLVXgEiVCrEpympmm2SeSEJGsrDAqYqdxn0zq0QB03JJ+KtAEuglslSwkhDktSaPP2rtIgU50t4/lP01a9niPI5gbjsOSaXLggCNiOISSuu917XDRqAHMFFSITxoqr8TF7DpP8fNWCj1NDI7lBhLbbM/hrUV2djwZ/UXJUPaVPEL0fgAWyUhY4A6Ejm558lw0h+5WDLf8AStr9mzuRP1kfdKh0Un3cGF06b72Pos6zgLSSG+gWE53jJb8AncK4Hw05JYXEnK7zc2V6CugtjtxznHJ0uWNsisnmhFl0E8Q6CUJAuggBVU0Xn83Vw9xWwVTR+fzdXD3EAFGPuo+qi7jUSJaIfdR9VF3GrpzVMMKjEI729qqJaZX9WzP2KDJCmNZFTKZzCFzdWclOoslOoJURfgkVjRHSWXToiFzfeqsqZRJVNMEIuhREgiEqEAIm6g2aehOJitPJ6SEohAQhdxsunxi5PCGt4CKO6s6ZlkzDCpsTFfhBRRWnLJ0+lY/x2Ndz2z7dam4FAyn0tDSs9wcQTexAtkU0xqkRDMdKO3HO7HJAq4qW7HJfQVrHbc9xyUtrlUMCkRyEain7SbcWQXQUNlUdo7FIZOD9U1poXI6F0FyF0Egp0qmi8/m6uHuK1VVRefzdXD3EAd0I+5j6qLuNTjgoYr+JYxskU4IjY06LWvFw0A5tcdy4OOx+jqPd/VS5QzB3Utz9iiujXMuLtJ8nP7v6ps4o30U/u/qkbQCujTL4V2cRb6Kf3f1XBrh6Kb3f1RlCkd8CYfTqYaseim/R9U26f/FN+j6pAK91Omy0hWDn/wCKb9H1TTmn0cv6Pqo5QjLyOUmiHdKnXQu9FL+j6rgwP2Ry/pVaWn/2kqs+TlRK46h0qbxMnopf0qPU0MriPupLW/ColXLPgfuRBYy5U2GFORUTx/xSfpUlkTh/xS/o+qvQgooglJsSOJSmRrhhI/45v0fVPNm/xTfo+qkI8DkbE/BHchRxU/4pv0fVPwV4GuKf3f1RkMFiAu2hQRirfRT+7+q7GLt9HP7v6p2UJhk8LsKuGMM9HP7v6roYyz0c/u/qjKDDLNjyNRTzag7QqcY2z0dR7v6pfDjPR1Hu/qk4F5L1kwP1VbRefzdXD3FF8Os9HUe7+qcwJ5fVSyBr2tLYwNMaJuG2OSa0hyyaJ7QuNEbghCaKLoDcEaA3BIhAC6A3BGgNwQhABoDcEmiNwQhABoDcEaA3BCEoC6A3BJoDcEISAGiNwS6A3BIhABojcEaA3BCEALoDcEmiNwQhAC6A3BGgNwSIQAugNwSaI3BCEAGiNwRoDcEIQAugNwSaA3BCEALoDcErAhC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20" y="1628800"/>
            <a:ext cx="355260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744" y="1052736"/>
            <a:ext cx="4859436" cy="544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  <p:sndAc>
          <p:stSnd>
            <p:snd r:embed="rId2" name="coin.wav"/>
          </p:stSnd>
        </p:sndAc>
      </p:transition>
    </mc:Choice>
    <mc:Fallback xmlns="">
      <p:transition spd="slow">
        <p:split/>
        <p:sndAc>
          <p:stSnd>
            <p:snd r:embed="rId5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28545"/>
            <a:ext cx="3911677" cy="259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3600" b="1" dirty="0" smtClean="0">
                <a:latin typeface="Arial" pitchFamily="34" charset="0"/>
                <a:cs typeface="Arial" pitchFamily="34" charset="0"/>
              </a:rPr>
            </a:br>
            <a:r>
              <a:rPr lang="es-MX" sz="36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3600" b="1" dirty="0">
                <a:latin typeface="Arial" pitchFamily="34" charset="0"/>
                <a:cs typeface="Arial" pitchFamily="34" charset="0"/>
              </a:rPr>
            </a:b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MX" sz="3600" b="1" dirty="0">
                <a:latin typeface="Arial" pitchFamily="34" charset="0"/>
                <a:cs typeface="Arial" pitchFamily="34" charset="0"/>
              </a:rPr>
              <a:t>DOMINIO 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DEL GOBIERNO SOBRE EL ESTADO PUEDE LOGRARSE DE 3 MANERAS</a:t>
            </a:r>
            <a:r>
              <a:rPr lang="es-MX" sz="3600" b="1" dirty="0" smtClean="0">
                <a:latin typeface="Arial" pitchFamily="34" charset="0"/>
                <a:cs typeface="Arial" pitchFamily="34" charset="0"/>
              </a:rPr>
              <a:t>:</a:t>
            </a:r>
            <a:br>
              <a:rPr lang="es-MX" sz="3600" b="1" dirty="0" smtClean="0">
                <a:latin typeface="Arial" pitchFamily="34" charset="0"/>
                <a:cs typeface="Arial" pitchFamily="34" charset="0"/>
              </a:rPr>
            </a:br>
            <a:r>
              <a:rPr lang="es-MX" dirty="0">
                <a:latin typeface="Arial" pitchFamily="34" charset="0"/>
                <a:cs typeface="Arial" pitchFamily="34" charset="0"/>
              </a:rPr>
              <a:t/>
            </a:r>
            <a:br>
              <a:rPr lang="es-MX" dirty="0">
                <a:latin typeface="Arial" pitchFamily="34" charset="0"/>
                <a:cs typeface="Arial" pitchFamily="34" charset="0"/>
              </a:rPr>
            </a:b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686800" cy="52864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s-MX" dirty="0">
                <a:latin typeface="Arial" pitchFamily="34" charset="0"/>
                <a:cs typeface="Arial" pitchFamily="34" charset="0"/>
              </a:rPr>
              <a:t>. </a:t>
            </a: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FUERZA O PODERÍO</a:t>
            </a:r>
            <a:r>
              <a:rPr lang="es-MX" dirty="0">
                <a:latin typeface="Arial" pitchFamily="34" charset="0"/>
                <a:cs typeface="Arial" pitchFamily="34" charset="0"/>
              </a:rPr>
              <a:t>.- Es la coerción física o la amenaza de hacer uso de ella.</a:t>
            </a:r>
          </a:p>
          <a:p>
            <a:pPr marL="0" indent="0"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MX" dirty="0">
                <a:latin typeface="Arial" pitchFamily="34" charset="0"/>
                <a:cs typeface="Arial" pitchFamily="34" charset="0"/>
              </a:rPr>
              <a:t>. </a:t>
            </a: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AUTORIDAD</a:t>
            </a:r>
            <a:r>
              <a:rPr lang="es-MX" dirty="0">
                <a:latin typeface="Arial" pitchFamily="34" charset="0"/>
                <a:cs typeface="Arial" pitchFamily="34" charset="0"/>
              </a:rPr>
              <a:t>.- Se funda en la legitimidad, se trata de un poder basado en normas y valores culturales o subculturales, comprende 3 formas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3. </a:t>
            </a: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INFLUENCIA.-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Consiste en la capacidad para controlar la conducta de los demás por medios diversos a la fuerza y a la autoridad. </a:t>
            </a:r>
          </a:p>
          <a:p>
            <a:pPr marL="0" indent="0" algn="just">
              <a:buNone/>
            </a:pP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32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393</TotalTime>
  <Words>636</Words>
  <Application>Microsoft Office PowerPoint</Application>
  <PresentationFormat>Presentación en pantalla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 3.1.4  GOBIERNO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EL DOMINIO DEL GOBIERNO SOBRE EL ESTADO PUEDE LOGRARSE DE 3 MANERAS: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LAS FUNCIONES DE LAS INSTITUCIONES POLÍTICAS SON: </vt:lpstr>
      <vt:lpstr>Presentación de PowerPoint</vt:lpstr>
      <vt:lpstr>CONCLUSIONES.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COMPU</dc:creator>
  <cp:lastModifiedBy>Ma. Consuelo</cp:lastModifiedBy>
  <cp:revision>43</cp:revision>
  <dcterms:created xsi:type="dcterms:W3CDTF">2013-04-24T18:42:56Z</dcterms:created>
  <dcterms:modified xsi:type="dcterms:W3CDTF">2017-10-19T01:56:17Z</dcterms:modified>
</cp:coreProperties>
</file>