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6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F50F7A8-FB4C-4992-90C5-58DE37C86940}" type="datetimeFigureOut">
              <a:rPr lang="es-MX" smtClean="0"/>
              <a:pPr/>
              <a:t>18/10/2017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79904B8-419E-44E1-99C5-7A6AD2EBC6B3}" type="slidenum">
              <a:rPr lang="es-MX" smtClean="0"/>
              <a:pPr/>
              <a:t>‹Nº›</a:t>
            </a:fld>
            <a:endParaRPr lang="es-MX" dirty="0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0F7A8-FB4C-4992-90C5-58DE37C86940}" type="datetimeFigureOut">
              <a:rPr lang="es-MX" smtClean="0"/>
              <a:pPr/>
              <a:t>18/10/2017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04B8-419E-44E1-99C5-7A6AD2EBC6B3}" type="slidenum">
              <a:rPr lang="es-MX" smtClean="0"/>
              <a:pPr/>
              <a:t>‹Nº›</a:t>
            </a:fld>
            <a:endParaRPr lang="es-MX" dirty="0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0F7A8-FB4C-4992-90C5-58DE37C86940}" type="datetimeFigureOut">
              <a:rPr lang="es-MX" smtClean="0"/>
              <a:pPr/>
              <a:t>18/10/2017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04B8-419E-44E1-99C5-7A6AD2EBC6B3}" type="slidenum">
              <a:rPr lang="es-MX" smtClean="0"/>
              <a:pPr/>
              <a:t>‹Nº›</a:t>
            </a:fld>
            <a:endParaRPr lang="es-MX" dirty="0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0F7A8-FB4C-4992-90C5-58DE37C86940}" type="datetimeFigureOut">
              <a:rPr lang="es-MX" smtClean="0"/>
              <a:pPr/>
              <a:t>18/10/2017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04B8-419E-44E1-99C5-7A6AD2EBC6B3}" type="slidenum">
              <a:rPr lang="es-MX" smtClean="0"/>
              <a:pPr/>
              <a:t>‹Nº›</a:t>
            </a:fld>
            <a:endParaRPr lang="es-MX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0F7A8-FB4C-4992-90C5-58DE37C86940}" type="datetimeFigureOut">
              <a:rPr lang="es-MX" smtClean="0"/>
              <a:pPr/>
              <a:t>18/10/2017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04B8-419E-44E1-99C5-7A6AD2EBC6B3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0F7A8-FB4C-4992-90C5-58DE37C86940}" type="datetimeFigureOut">
              <a:rPr lang="es-MX" smtClean="0"/>
              <a:pPr/>
              <a:t>18/10/2017</a:t>
            </a:fld>
            <a:endParaRPr lang="es-MX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04B8-419E-44E1-99C5-7A6AD2EBC6B3}" type="slidenum">
              <a:rPr lang="es-MX" smtClean="0"/>
              <a:pPr/>
              <a:t>‹Nº›</a:t>
            </a:fld>
            <a:endParaRPr lang="es-MX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0F7A8-FB4C-4992-90C5-58DE37C86940}" type="datetimeFigureOut">
              <a:rPr lang="es-MX" smtClean="0"/>
              <a:pPr/>
              <a:t>18/10/2017</a:t>
            </a:fld>
            <a:endParaRPr lang="es-MX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04B8-419E-44E1-99C5-7A6AD2EBC6B3}" type="slidenum">
              <a:rPr lang="es-MX" smtClean="0"/>
              <a:pPr/>
              <a:t>‹Nº›</a:t>
            </a:fld>
            <a:endParaRPr lang="es-MX" dirty="0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0F7A8-FB4C-4992-90C5-58DE37C86940}" type="datetimeFigureOut">
              <a:rPr lang="es-MX" smtClean="0"/>
              <a:pPr/>
              <a:t>18/10/2017</a:t>
            </a:fld>
            <a:endParaRPr lang="es-MX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04B8-419E-44E1-99C5-7A6AD2EBC6B3}" type="slidenum">
              <a:rPr lang="es-MX" smtClean="0"/>
              <a:pPr/>
              <a:t>‹Nº›</a:t>
            </a:fld>
            <a:endParaRPr lang="es-MX" dirty="0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0F7A8-FB4C-4992-90C5-58DE37C86940}" type="datetimeFigureOut">
              <a:rPr lang="es-MX" smtClean="0"/>
              <a:pPr/>
              <a:t>18/10/2017</a:t>
            </a:fld>
            <a:endParaRPr lang="es-MX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04B8-419E-44E1-99C5-7A6AD2EBC6B3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0F7A8-FB4C-4992-90C5-58DE37C86940}" type="datetimeFigureOut">
              <a:rPr lang="es-MX" smtClean="0"/>
              <a:pPr/>
              <a:t>18/10/2017</a:t>
            </a:fld>
            <a:endParaRPr lang="es-MX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04B8-419E-44E1-99C5-7A6AD2EBC6B3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dirty="0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0F7A8-FB4C-4992-90C5-58DE37C86940}" type="datetimeFigureOut">
              <a:rPr lang="es-MX" smtClean="0"/>
              <a:pPr/>
              <a:t>18/10/2017</a:t>
            </a:fld>
            <a:endParaRPr lang="es-MX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04B8-419E-44E1-99C5-7A6AD2EBC6B3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50F7A8-FB4C-4992-90C5-58DE37C86940}" type="datetimeFigureOut">
              <a:rPr lang="es-MX" smtClean="0"/>
              <a:pPr/>
              <a:t>18/10/2017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A79904B8-419E-44E1-99C5-7A6AD2EBC6B3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1.wav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spaciologopedico.com/articulos/articulos2.php?Id_articulo=1434" TargetMode="External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wikipedia.org/wiki/instituci&#243;nsocial" TargetMode="External"/><Relationship Id="rId5" Type="http://schemas.openxmlformats.org/officeDocument/2006/relationships/hyperlink" Target="http://filo-edu.blogspot.mx/2007/12/el-concepto-de-escuela.html" TargetMode="External"/><Relationship Id="rId4" Type="http://schemas.openxmlformats.org/officeDocument/2006/relationships/hyperlink" Target="http://www.psico-web.com/educacion/escuela.ht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3.1.5 MEDIOS 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DE COMUNICACION</a:t>
            </a:r>
            <a:endParaRPr lang="es-MX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push dir="u"/>
    <p:sndAc>
      <p:stSnd>
        <p:snd r:embed="rId2" name="push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ww.educacionmediatica.es/wp-content/uploads/2012/03/otraprensa1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6" y="4000500"/>
            <a:ext cx="2857500" cy="2857500"/>
          </a:xfrm>
          <a:prstGeom prst="rect">
            <a:avLst/>
          </a:prstGeom>
          <a:noFill/>
        </p:spPr>
      </p:pic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 algn="just"/>
            <a:r>
              <a:rPr lang="es-MX" sz="2800" dirty="0" smtClean="0">
                <a:latin typeface="Arial" pitchFamily="34" charset="0"/>
                <a:cs typeface="Arial" pitchFamily="34" charset="0"/>
              </a:rPr>
              <a:t>Son aquellos que afectan a un mayor numero de personas en un momento dado. También se conocen como medios medidos. Son: </a:t>
            </a:r>
          </a:p>
          <a:p>
            <a:pPr algn="just"/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pPr lvl="0" algn="just"/>
            <a:r>
              <a:rPr lang="es-MX" sz="2800" b="1" dirty="0" smtClean="0">
                <a:latin typeface="Arial" pitchFamily="34" charset="0"/>
                <a:cs typeface="Arial" pitchFamily="34" charset="0"/>
              </a:rPr>
              <a:t>Televisión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Es un medio audiovisual masivo que permite a los publicistas desplegar toda su creatividad porque pueden combinar imagen, sonido y movimiento.</a:t>
            </a:r>
          </a:p>
          <a:p>
            <a:pPr lvl="0"/>
            <a:endParaRPr lang="es-MX" sz="2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4400" b="1" dirty="0" smtClean="0">
                <a:latin typeface="Arial" pitchFamily="34" charset="0"/>
                <a:cs typeface="Arial" pitchFamily="34" charset="0"/>
              </a:rPr>
              <a:t>MEDIOS</a:t>
            </a:r>
            <a:r>
              <a:rPr lang="es-MX" sz="4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4400" b="1" dirty="0" smtClean="0">
                <a:latin typeface="Arial" pitchFamily="34" charset="0"/>
                <a:cs typeface="Arial" pitchFamily="34" charset="0"/>
              </a:rPr>
              <a:t>MASIVOS</a:t>
            </a:r>
            <a:endParaRPr lang="es-MX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  <p:sndAc>
          <p:stSnd>
            <p:snd r:embed="rId2" name="push.wav"/>
          </p:stSnd>
        </p:sndAc>
      </p:transition>
    </mc:Choice>
    <mc:Fallback xmlns="">
      <p:transition spd="med">
        <p:fade/>
        <p:sndAc>
          <p:stSnd>
            <p:snd r:embed="rId4" name="push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28596" y="285728"/>
            <a:ext cx="8229600" cy="5738834"/>
          </a:xfrm>
        </p:spPr>
        <p:txBody>
          <a:bodyPr>
            <a:normAutofit/>
          </a:bodyPr>
          <a:lstStyle/>
          <a:p>
            <a:pPr lvl="0"/>
            <a:endParaRPr lang="es-MX" sz="2800" b="1" i="1" dirty="0" smtClean="0">
              <a:latin typeface="Arial" pitchFamily="34" charset="0"/>
              <a:cs typeface="Arial" pitchFamily="34" charset="0"/>
            </a:endParaRPr>
          </a:p>
          <a:p>
            <a:pPr lvl="0" algn="just"/>
            <a:r>
              <a:rPr lang="es-MX" sz="2800" b="1" i="1" dirty="0" smtClean="0">
                <a:latin typeface="Arial" pitchFamily="34" charset="0"/>
                <a:cs typeface="Arial" pitchFamily="34" charset="0"/>
              </a:rPr>
              <a:t>Radio</a:t>
            </a:r>
            <a:r>
              <a:rPr lang="es-MX" sz="2800" i="1" dirty="0" smtClean="0">
                <a:latin typeface="Arial" pitchFamily="34" charset="0"/>
                <a:cs typeface="Arial" pitchFamily="34" charset="0"/>
              </a:rPr>
              <a:t>: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Es un medio "solo-audio"</a:t>
            </a:r>
          </a:p>
          <a:p>
            <a:pPr algn="just"/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pPr lvl="0" algn="just"/>
            <a:r>
              <a:rPr lang="es-MX" sz="2800" b="1" i="1" dirty="0" smtClean="0">
                <a:latin typeface="Arial" pitchFamily="34" charset="0"/>
                <a:cs typeface="Arial" pitchFamily="34" charset="0"/>
              </a:rPr>
              <a:t>Periódicos</a:t>
            </a:r>
            <a:r>
              <a:rPr lang="es-MX" sz="2800" i="1" dirty="0" smtClean="0">
                <a:latin typeface="Arial" pitchFamily="34" charset="0"/>
                <a:cs typeface="Arial" pitchFamily="34" charset="0"/>
              </a:rPr>
              <a:t>: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Son medios visuales masivos, ideales para anunciantes locales.		</a:t>
            </a:r>
          </a:p>
          <a:p>
            <a:pPr lvl="0" algn="just"/>
            <a:endParaRPr lang="es-MX" sz="2800" dirty="0" smtClean="0">
              <a:latin typeface="Arial" pitchFamily="34" charset="0"/>
              <a:cs typeface="Arial" pitchFamily="34" charset="0"/>
            </a:endParaRPr>
          </a:p>
          <a:p>
            <a:pPr lvl="0" algn="just"/>
            <a:endParaRPr lang="es-MX" sz="2800" dirty="0" smtClean="0">
              <a:latin typeface="Arial" pitchFamily="34" charset="0"/>
              <a:cs typeface="Arial" pitchFamily="34" charset="0"/>
            </a:endParaRPr>
          </a:p>
          <a:p>
            <a:pPr lvl="0" algn="just"/>
            <a:r>
              <a:rPr lang="es-MX" sz="2800" b="1" i="1" dirty="0" smtClean="0">
                <a:latin typeface="Arial" pitchFamily="34" charset="0"/>
                <a:cs typeface="Arial" pitchFamily="34" charset="0"/>
              </a:rPr>
              <a:t>Revistas</a:t>
            </a:r>
            <a:r>
              <a:rPr lang="es-MX" sz="2800" i="1" dirty="0" smtClean="0">
                <a:latin typeface="Arial" pitchFamily="34" charset="0"/>
                <a:cs typeface="Arial" pitchFamily="34" charset="0"/>
              </a:rPr>
              <a:t>: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Son un medio visual "masivo-selectivo" porque se dirigen a públicos especializados pero de forma masiva, </a:t>
            </a:r>
          </a:p>
          <a:p>
            <a:endParaRPr lang="es-MX" dirty="0"/>
          </a:p>
        </p:txBody>
      </p:sp>
      <p:pic>
        <p:nvPicPr>
          <p:cNvPr id="5122" name="Picture 2" descr="http://3.bp.blogspot.com/-EaI8C15dm9s/TsEkFkXZhoI/AAAAAAAAB5k/dJ4jMOurqJ4/s320/radio.gif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43636" y="142852"/>
            <a:ext cx="1571636" cy="1610374"/>
          </a:xfrm>
          <a:prstGeom prst="rect">
            <a:avLst/>
          </a:prstGeom>
          <a:noFill/>
          <a:ln>
            <a:noFill/>
          </a:ln>
        </p:spPr>
      </p:pic>
      <p:pic>
        <p:nvPicPr>
          <p:cNvPr id="5124" name="Picture 4" descr="http://www.devocionaldiario.com/wp-content/uploads/2009/05/periodico-noticias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08" y="2714620"/>
            <a:ext cx="2071702" cy="1225264"/>
          </a:xfrm>
          <a:prstGeom prst="ellipse">
            <a:avLst/>
          </a:prstGeom>
          <a:noFill/>
          <a:ln w="3175">
            <a:noFill/>
          </a:ln>
        </p:spPr>
      </p:pic>
      <p:pic>
        <p:nvPicPr>
          <p:cNvPr id="5126" name="Picture 6" descr="http://pictures2.todocoleccion.net/tc/2009/07/02/1403541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20396518">
            <a:off x="7000892" y="4303974"/>
            <a:ext cx="1428760" cy="205455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  <p:sndAc>
          <p:stSnd>
            <p:snd r:embed="rId2" name="push.wav"/>
          </p:stSnd>
        </p:sndAc>
      </p:transition>
    </mc:Choice>
    <mc:Fallback xmlns="">
      <p:transition>
        <p:cut/>
        <p:sndAc>
          <p:stSnd>
            <p:snd r:embed="rId6" name="push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http://www.beneficiomutuo.net/wp-content/uploads/2009/08/interne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3504" y="2000240"/>
            <a:ext cx="2228960" cy="2262167"/>
          </a:xfrm>
          <a:prstGeom prst="rect">
            <a:avLst/>
          </a:prstGeom>
          <a:noFill/>
        </p:spPr>
      </p:pic>
      <p:pic>
        <p:nvPicPr>
          <p:cNvPr id="4098" name="Picture 2" descr="http://www.oecd.org/media/oecdorg/topics/internet/4840528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066858">
            <a:off x="1071538" y="2357430"/>
            <a:ext cx="1714512" cy="1287897"/>
          </a:xfrm>
          <a:prstGeom prst="rect">
            <a:avLst/>
          </a:prstGeom>
          <a:noFill/>
        </p:spPr>
      </p:pic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595958"/>
          </a:xfrm>
        </p:spPr>
        <p:txBody>
          <a:bodyPr>
            <a:normAutofit/>
          </a:bodyPr>
          <a:lstStyle/>
          <a:p>
            <a:pPr lvl="0" algn="just"/>
            <a:r>
              <a:rPr lang="es-MX" sz="2800" b="1" i="1" dirty="0" smtClean="0">
                <a:latin typeface="Arial" pitchFamily="34" charset="0"/>
                <a:cs typeface="Arial" pitchFamily="34" charset="0"/>
              </a:rPr>
              <a:t>Internet</a:t>
            </a:r>
            <a:r>
              <a:rPr lang="es-MX" sz="2800" i="1" dirty="0" smtClean="0">
                <a:latin typeface="Arial" pitchFamily="34" charset="0"/>
                <a:cs typeface="Arial" pitchFamily="34" charset="0"/>
              </a:rPr>
              <a:t>: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Es un medio audiovisual interactivo y selectivo, que dependiendo del tipo de producto y la audiencia al que va dirigido, puede llegar a una buena parte de los clientes potenciales. </a:t>
            </a:r>
          </a:p>
          <a:p>
            <a:pPr lvl="1" algn="just"/>
            <a:endParaRPr lang="es-MX" b="1" i="1" dirty="0" smtClean="0">
              <a:latin typeface="Arial" pitchFamily="34" charset="0"/>
              <a:cs typeface="Arial" pitchFamily="34" charset="0"/>
            </a:endParaRPr>
          </a:p>
          <a:p>
            <a:pPr lvl="0" algn="just">
              <a:buNone/>
            </a:pPr>
            <a:endParaRPr lang="es-MX" sz="2800" b="1" i="1" dirty="0" smtClean="0">
              <a:latin typeface="Arial" pitchFamily="34" charset="0"/>
              <a:cs typeface="Arial" pitchFamily="34" charset="0"/>
            </a:endParaRPr>
          </a:p>
          <a:p>
            <a:pPr lvl="0" algn="just"/>
            <a:endParaRPr lang="es-MX" sz="2800" b="1" i="1" dirty="0" smtClean="0">
              <a:latin typeface="Arial" pitchFamily="34" charset="0"/>
              <a:cs typeface="Arial" pitchFamily="34" charset="0"/>
            </a:endParaRPr>
          </a:p>
          <a:p>
            <a:pPr lvl="0" algn="just"/>
            <a:r>
              <a:rPr lang="es-MX" sz="2800" b="1" i="1" dirty="0" smtClean="0">
                <a:latin typeface="Arial" pitchFamily="34" charset="0"/>
                <a:cs typeface="Arial" pitchFamily="34" charset="0"/>
              </a:rPr>
              <a:t>Cine</a:t>
            </a:r>
            <a:r>
              <a:rPr lang="es-MX" sz="2800" i="1" dirty="0" smtClean="0">
                <a:latin typeface="Arial" pitchFamily="34" charset="0"/>
                <a:cs typeface="Arial" pitchFamily="34" charset="0"/>
              </a:rPr>
              <a:t>: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Es un medio audiovisual masivo que permite llegar a un amplio grupo de personas "cautivas" pero con baja selectividad.</a:t>
            </a:r>
          </a:p>
          <a:p>
            <a:endParaRPr lang="es-MX" dirty="0"/>
          </a:p>
        </p:txBody>
      </p:sp>
      <p:pic>
        <p:nvPicPr>
          <p:cNvPr id="4100" name="Picture 4" descr="http://www.fanumur.org/staging/wp-content/uploads/2013/01/11519020-palomitas-de-maiz-bebida-y-el-cine-vector-de-rollo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28992" y="4857760"/>
            <a:ext cx="2286016" cy="181850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  <p:sndAc>
      <p:stSnd>
        <p:snd r:embed="rId2" name="push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3214678" y="1524000"/>
            <a:ext cx="5472122" cy="4929336"/>
          </a:xfrm>
        </p:spPr>
        <p:txBody>
          <a:bodyPr>
            <a:noAutofit/>
          </a:bodyPr>
          <a:lstStyle/>
          <a:p>
            <a:pPr lvl="0"/>
            <a:endParaRPr lang="es-MX" sz="2800" dirty="0" smtClean="0">
              <a:latin typeface="Arial" pitchFamily="34" charset="0"/>
              <a:cs typeface="Arial" pitchFamily="34" charset="0"/>
            </a:endParaRPr>
          </a:p>
          <a:p>
            <a:pPr lvl="0" algn="just"/>
            <a:r>
              <a:rPr lang="es-MX" sz="2800" dirty="0" smtClean="0">
                <a:latin typeface="Arial" pitchFamily="34" charset="0"/>
                <a:cs typeface="Arial" pitchFamily="34" charset="0"/>
              </a:rPr>
              <a:t>Éstos 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afectan a un menor número de personas en un momento dado. También se conocen como medios no medidos:</a:t>
            </a:r>
          </a:p>
          <a:p>
            <a:pPr lvl="0" algn="just"/>
            <a:r>
              <a:rPr lang="es-MX" sz="2800" b="1" i="1" dirty="0" smtClean="0">
                <a:latin typeface="Arial" pitchFamily="34" charset="0"/>
                <a:cs typeface="Arial" pitchFamily="34" charset="0"/>
              </a:rPr>
              <a:t>Medios </a:t>
            </a:r>
            <a:r>
              <a:rPr lang="es-MX" sz="2800" b="1" i="1" dirty="0" smtClean="0">
                <a:latin typeface="Arial" pitchFamily="34" charset="0"/>
                <a:cs typeface="Arial" pitchFamily="34" charset="0"/>
              </a:rPr>
              <a:t>en Exteriores o Publicidad Exterior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: Es un medio, por lo general, visual que se encuentra en exteriores o al aire libre.</a:t>
            </a:r>
          </a:p>
          <a:p>
            <a:endParaRPr lang="es-MX" sz="2800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688490" y="332656"/>
            <a:ext cx="7756263" cy="1291750"/>
          </a:xfrm>
        </p:spPr>
        <p:txBody>
          <a:bodyPr>
            <a:normAutofit/>
          </a:bodyPr>
          <a:lstStyle/>
          <a:p>
            <a:pPr lvl="0"/>
            <a:r>
              <a:rPr lang="es-MX" sz="3600" b="1" dirty="0" smtClean="0">
                <a:latin typeface="Arial" pitchFamily="34" charset="0"/>
                <a:cs typeface="Arial" pitchFamily="34" charset="0"/>
              </a:rPr>
              <a:t>MEDIOS AUXILIARES O COMPLEMENTARIOS</a:t>
            </a:r>
            <a:endParaRPr lang="es-MX" sz="3600" dirty="0"/>
          </a:p>
        </p:txBody>
      </p:sp>
      <p:pic>
        <p:nvPicPr>
          <p:cNvPr id="3074" name="Picture 2" descr="http://voluntadpraxiologica.files.wordpress.com/2009/04/anuncio-espectacular-de-mcdonald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2285992"/>
            <a:ext cx="2417440" cy="335755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randomBar dir="vert"/>
    <p:sndAc>
      <p:stSnd>
        <p:snd r:embed="rId2" name="push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s://jpccomunicacion.files.wordpress.com/2012/03/em2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71934" y="4071942"/>
            <a:ext cx="2428891" cy="2428892"/>
          </a:xfrm>
          <a:prstGeom prst="rect">
            <a:avLst/>
          </a:prstGeom>
          <a:noFill/>
        </p:spPr>
      </p:pic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455640"/>
          </a:xfrm>
        </p:spPr>
        <p:txBody>
          <a:bodyPr>
            <a:normAutofit/>
          </a:bodyPr>
          <a:lstStyle/>
          <a:p>
            <a:pPr lvl="0" algn="just"/>
            <a:r>
              <a:rPr lang="es-MX" sz="2800" b="1" i="1" dirty="0" smtClean="0">
                <a:latin typeface="Arial" pitchFamily="34" charset="0"/>
                <a:cs typeface="Arial" pitchFamily="34" charset="0"/>
              </a:rPr>
              <a:t>Publicidad Interior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: Consiste en medios visuales (incluyen audio) colocados en lugares cerrados donde las personas pasan o se detienen brevemente. </a:t>
            </a:r>
          </a:p>
          <a:p>
            <a:pPr lvl="0" algn="just"/>
            <a:endParaRPr lang="es-MX" sz="2800" dirty="0" smtClean="0">
              <a:latin typeface="Arial" pitchFamily="34" charset="0"/>
              <a:cs typeface="Arial" pitchFamily="34" charset="0"/>
            </a:endParaRPr>
          </a:p>
          <a:p>
            <a:pPr lvl="0" algn="just"/>
            <a:endParaRPr lang="es-MX" sz="2800" dirty="0" smtClean="0">
              <a:latin typeface="Arial" pitchFamily="34" charset="0"/>
              <a:cs typeface="Arial" pitchFamily="34" charset="0"/>
            </a:endParaRPr>
          </a:p>
          <a:p>
            <a:pPr lvl="0" algn="just"/>
            <a:r>
              <a:rPr lang="es-MX" sz="2800" b="1" i="1" dirty="0" smtClean="0">
                <a:latin typeface="Arial" pitchFamily="34" charset="0"/>
                <a:cs typeface="Arial" pitchFamily="34" charset="0"/>
              </a:rPr>
              <a:t>Publicidad Directa o Correo Directo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: Este medio auxiliar o complementario consiste, por lo general, en enviar un anuncio impreso al cliente potencial o actual. </a:t>
            </a:r>
          </a:p>
          <a:p>
            <a:pPr algn="just"/>
            <a:endParaRPr lang="es-MX" dirty="0"/>
          </a:p>
        </p:txBody>
      </p:sp>
      <p:sp>
        <p:nvSpPr>
          <p:cNvPr id="2052" name="AutoShape 4" descr="https://jpccomunicacion.files.wordpress.com/2012/03/em2.jpg"/>
          <p:cNvSpPr>
            <a:spLocks noChangeAspect="1" noChangeArrowheads="1"/>
          </p:cNvSpPr>
          <p:nvPr/>
        </p:nvSpPr>
        <p:spPr bwMode="auto">
          <a:xfrm>
            <a:off x="63500" y="-136525"/>
            <a:ext cx="5191125" cy="51911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  <p:sndAc>
          <p:stSnd>
            <p:snd r:embed="rId2" name="push.wav"/>
          </p:stSnd>
        </p:sndAc>
      </p:transition>
    </mc:Choice>
    <mc:Fallback xmlns="">
      <p:transition spd="slow">
        <p:circle/>
        <p:sndAc>
          <p:stSnd>
            <p:snd r:embed="rId4" name="push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699247" y="1412776"/>
            <a:ext cx="7745505" cy="5328593"/>
          </a:xfrm>
        </p:spPr>
        <p:txBody>
          <a:bodyPr>
            <a:noAutofit/>
          </a:bodyPr>
          <a:lstStyle/>
          <a:p>
            <a:pPr lvl="0"/>
            <a:endParaRPr lang="es-MX" sz="2800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es-MX" sz="2800" dirty="0" smtClean="0">
                <a:latin typeface="Arial" pitchFamily="34" charset="0"/>
                <a:cs typeface="Arial" pitchFamily="34" charset="0"/>
              </a:rPr>
              <a:t>Son 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aquellas formas nuevas de promoción de productos, algunas ordinarias y otras muy 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innovadoras, como:</a:t>
            </a:r>
            <a:endParaRPr lang="es-MX" sz="2800" dirty="0" smtClean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es-MX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Faxes</a:t>
            </a:r>
            <a:r>
              <a:rPr lang="es-MX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</a:t>
            </a:r>
          </a:p>
          <a:p>
            <a:pPr lvl="1"/>
            <a:r>
              <a:rPr lang="es-MX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Carritos de co</a:t>
            </a:r>
            <a:r>
              <a:rPr lang="es-MX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mpras con vídeo en las tiendas comerciales.</a:t>
            </a:r>
          </a:p>
          <a:p>
            <a:pPr lvl="1"/>
            <a:r>
              <a:rPr lang="es-MX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Protectores de pantallas de computadoras</a:t>
            </a:r>
            <a:r>
              <a:rPr lang="es-MX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</a:t>
            </a:r>
          </a:p>
          <a:p>
            <a:pPr lvl="1"/>
            <a:r>
              <a:rPr lang="es-MX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Discos compactos</a:t>
            </a:r>
            <a:r>
              <a:rPr lang="es-MX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lvl="1"/>
            <a:r>
              <a:rPr lang="es-MX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Kioscos interactivos </a:t>
            </a:r>
            <a:r>
              <a:rPr lang="es-MX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en tiendas departamentales, </a:t>
            </a:r>
          </a:p>
          <a:p>
            <a:pPr lvl="1"/>
            <a:r>
              <a:rPr lang="es-MX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Anuncios</a:t>
            </a:r>
            <a:r>
              <a:rPr lang="es-MX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que</a:t>
            </a:r>
            <a:r>
              <a:rPr lang="es-MX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pasan</a:t>
            </a:r>
            <a:r>
              <a:rPr lang="es-MX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antes de las </a:t>
            </a:r>
            <a:r>
              <a:rPr lang="es-MX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películas</a:t>
            </a:r>
            <a:r>
              <a:rPr lang="es-MX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en</a:t>
            </a:r>
            <a:r>
              <a:rPr lang="es-MX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los </a:t>
            </a:r>
            <a:r>
              <a:rPr lang="es-MX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cines</a:t>
            </a:r>
            <a:r>
              <a:rPr lang="es-MX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y en los </a:t>
            </a:r>
            <a:r>
              <a:rPr lang="es-MX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videocasetes</a:t>
            </a:r>
            <a:r>
              <a:rPr lang="es-MX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rentados.</a:t>
            </a:r>
            <a:r>
              <a:rPr lang="es-MX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endParaRPr lang="es-MX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s-MX" sz="3600" b="1" dirty="0" smtClean="0">
                <a:latin typeface="Arial" pitchFamily="34" charset="0"/>
                <a:cs typeface="Arial" pitchFamily="34" charset="0"/>
              </a:rPr>
              <a:t>MEDIOS ALTERNATIVOS</a:t>
            </a:r>
            <a:endParaRPr lang="es-MX" sz="3600" dirty="0"/>
          </a:p>
        </p:txBody>
      </p:sp>
    </p:spTree>
  </p:cSld>
  <p:clrMapOvr>
    <a:masterClrMapping/>
  </p:clrMapOvr>
  <p:transition spd="slow">
    <p:cover/>
    <p:sndAc>
      <p:stSnd>
        <p:snd r:embed="rId2" name="push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51520" y="226372"/>
            <a:ext cx="8712968" cy="8402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1600" b="1" dirty="0">
                <a:latin typeface="Arial" pitchFamily="34" charset="0"/>
                <a:cs typeface="Arial" pitchFamily="34" charset="0"/>
              </a:rPr>
              <a:t>REFERENCIAS</a:t>
            </a:r>
            <a:r>
              <a:rPr lang="es-MX" sz="1600" dirty="0">
                <a:latin typeface="Arial" pitchFamily="34" charset="0"/>
                <a:cs typeface="Arial" pitchFamily="34" charset="0"/>
              </a:rPr>
              <a:t/>
            </a:r>
            <a:br>
              <a:rPr lang="es-MX" sz="1600" dirty="0">
                <a:latin typeface="Arial" pitchFamily="34" charset="0"/>
                <a:cs typeface="Arial" pitchFamily="34" charset="0"/>
              </a:rPr>
            </a:br>
            <a:r>
              <a:rPr lang="es-ES" sz="1400" dirty="0">
                <a:latin typeface="Arial" pitchFamily="34" charset="0"/>
                <a:cs typeface="Arial" pitchFamily="34" charset="0"/>
              </a:rPr>
              <a:t>Aguilar,  Antonio (2000). </a:t>
            </a:r>
            <a:r>
              <a:rPr lang="es-ES" sz="1400" i="1" dirty="0">
                <a:latin typeface="Arial" pitchFamily="34" charset="0"/>
                <a:cs typeface="Arial" pitchFamily="34" charset="0"/>
              </a:rPr>
              <a:t>Instituciones sociales</a:t>
            </a:r>
            <a:r>
              <a:rPr lang="es-ES" sz="1400" dirty="0">
                <a:latin typeface="Arial" pitchFamily="34" charset="0"/>
                <a:cs typeface="Arial" pitchFamily="34" charset="0"/>
              </a:rPr>
              <a:t>.</a:t>
            </a:r>
            <a:r>
              <a:rPr lang="es-ES" sz="1400" u="sng" dirty="0">
                <a:latin typeface="Arial" pitchFamily="34" charset="0"/>
                <a:cs typeface="Arial" pitchFamily="34" charset="0"/>
              </a:rPr>
              <a:t> </a:t>
            </a:r>
            <a:r>
              <a:rPr lang="es-ES" sz="1400" dirty="0">
                <a:latin typeface="Arial" pitchFamily="34" charset="0"/>
                <a:cs typeface="Arial" pitchFamily="34" charset="0"/>
              </a:rPr>
              <a:t>España. Esfinge.</a:t>
            </a:r>
            <a:endParaRPr lang="es-MX" sz="1400" dirty="0">
              <a:latin typeface="Arial" pitchFamily="34" charset="0"/>
              <a:cs typeface="Arial" pitchFamily="34" charset="0"/>
            </a:endParaRPr>
          </a:p>
          <a:p>
            <a:pPr algn="just"/>
            <a:endParaRPr lang="es-MX" sz="14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MX" sz="1400" dirty="0" smtClean="0">
                <a:latin typeface="Arial" pitchFamily="34" charset="0"/>
                <a:cs typeface="Arial" pitchFamily="34" charset="0"/>
              </a:rPr>
              <a:t>CASTORIADIS</a:t>
            </a:r>
            <a:r>
              <a:rPr lang="es-MX" sz="1400" dirty="0">
                <a:latin typeface="Arial" pitchFamily="34" charset="0"/>
                <a:cs typeface="Arial" pitchFamily="34" charset="0"/>
              </a:rPr>
              <a:t>, C. (1999). </a:t>
            </a:r>
            <a:r>
              <a:rPr lang="es-MX" sz="1400" i="1" dirty="0">
                <a:latin typeface="Arial" pitchFamily="34" charset="0"/>
                <a:cs typeface="Arial" pitchFamily="34" charset="0"/>
              </a:rPr>
              <a:t>Institución primera de la sociedad e instituciones segundas.</a:t>
            </a:r>
            <a:r>
              <a:rPr lang="es-MX" sz="1400" dirty="0">
                <a:latin typeface="Arial" pitchFamily="34" charset="0"/>
                <a:cs typeface="Arial" pitchFamily="34" charset="0"/>
              </a:rPr>
              <a:t> En </a:t>
            </a:r>
            <a:r>
              <a:rPr lang="es-MX" sz="1400" i="1" dirty="0">
                <a:latin typeface="Arial" pitchFamily="34" charset="0"/>
                <a:cs typeface="Arial" pitchFamily="34" charset="0"/>
              </a:rPr>
              <a:t>Figuras de lo pensable</a:t>
            </a:r>
            <a:r>
              <a:rPr lang="es-MX" sz="1400" dirty="0">
                <a:latin typeface="Arial" pitchFamily="34" charset="0"/>
                <a:cs typeface="Arial" pitchFamily="34" charset="0"/>
              </a:rPr>
              <a:t>, Madrid: Cátedra</a:t>
            </a:r>
            <a:r>
              <a:rPr lang="es-MX" sz="14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es-MX" sz="1400" dirty="0" smtClean="0">
                <a:latin typeface="Arial" pitchFamily="34" charset="0"/>
                <a:cs typeface="Arial" pitchFamily="34" charset="0"/>
                <a:hlinkClick r:id="rId3"/>
              </a:rPr>
              <a:t>http</a:t>
            </a:r>
            <a:r>
              <a:rPr lang="es-MX" sz="1400" dirty="0">
                <a:latin typeface="Arial" pitchFamily="34" charset="0"/>
                <a:cs typeface="Arial" pitchFamily="34" charset="0"/>
                <a:hlinkClick r:id="rId3"/>
              </a:rPr>
              <a:t>://www.espaciologopedico.com/articulos/articulos2.php?Id_articulo=1434</a:t>
            </a:r>
            <a:endParaRPr lang="es-MX" sz="1400" dirty="0"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r>
              <a:rPr lang="es-MX" sz="1400" dirty="0" smtClean="0">
                <a:latin typeface="Arial" pitchFamily="34" charset="0"/>
                <a:cs typeface="Arial" pitchFamily="34" charset="0"/>
              </a:rPr>
              <a:t>CONSULTADO 24/ABRIL/2013.</a:t>
            </a:r>
            <a:endParaRPr lang="es-MX" sz="1400" dirty="0">
              <a:latin typeface="Arial" pitchFamily="34" charset="0"/>
              <a:cs typeface="Arial" pitchFamily="34" charset="0"/>
            </a:endParaRPr>
          </a:p>
          <a:p>
            <a:pPr algn="just"/>
            <a:endParaRPr lang="es-MX" sz="14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MX" sz="1400" dirty="0" smtClean="0">
                <a:latin typeface="Arial" pitchFamily="34" charset="0"/>
                <a:cs typeface="Arial" pitchFamily="34" charset="0"/>
              </a:rPr>
              <a:t>CASTORIADIS</a:t>
            </a:r>
            <a:r>
              <a:rPr lang="es-MX" sz="1400" dirty="0">
                <a:latin typeface="Arial" pitchFamily="34" charset="0"/>
                <a:cs typeface="Arial" pitchFamily="34" charset="0"/>
              </a:rPr>
              <a:t>, C. (1999). </a:t>
            </a:r>
            <a:r>
              <a:rPr lang="es-MX" sz="1400" i="1" dirty="0">
                <a:latin typeface="Arial" pitchFamily="34" charset="0"/>
                <a:cs typeface="Arial" pitchFamily="34" charset="0"/>
              </a:rPr>
              <a:t>Institución primera de la sociedad e instituciones segundas.</a:t>
            </a:r>
            <a:r>
              <a:rPr lang="es-MX" sz="1400" dirty="0">
                <a:latin typeface="Arial" pitchFamily="34" charset="0"/>
                <a:cs typeface="Arial" pitchFamily="34" charset="0"/>
              </a:rPr>
              <a:t> En </a:t>
            </a:r>
            <a:r>
              <a:rPr lang="es-MX" sz="1400" i="1" dirty="0">
                <a:latin typeface="Arial" pitchFamily="34" charset="0"/>
                <a:cs typeface="Arial" pitchFamily="34" charset="0"/>
              </a:rPr>
              <a:t>Figuras de lo pensable</a:t>
            </a:r>
            <a:r>
              <a:rPr lang="es-MX" sz="1400" dirty="0">
                <a:latin typeface="Arial" pitchFamily="34" charset="0"/>
                <a:cs typeface="Arial" pitchFamily="34" charset="0"/>
              </a:rPr>
              <a:t>, Madrid: Cátedra.</a:t>
            </a:r>
            <a:br>
              <a:rPr lang="es-MX" sz="1400" dirty="0">
                <a:latin typeface="Arial" pitchFamily="34" charset="0"/>
                <a:cs typeface="Arial" pitchFamily="34" charset="0"/>
              </a:rPr>
            </a:br>
            <a:r>
              <a:rPr lang="es-MX" sz="1400" dirty="0" smtClean="0">
                <a:latin typeface="Arial" pitchFamily="34" charset="0"/>
                <a:cs typeface="Arial" pitchFamily="34" charset="0"/>
                <a:hlinkClick r:id="rId4"/>
              </a:rPr>
              <a:t>http</a:t>
            </a:r>
            <a:r>
              <a:rPr lang="es-MX" sz="1400" dirty="0">
                <a:latin typeface="Arial" pitchFamily="34" charset="0"/>
                <a:cs typeface="Arial" pitchFamily="34" charset="0"/>
                <a:hlinkClick r:id="rId4"/>
              </a:rPr>
              <a:t>://www.psico-web.com/educacion/escuela.htm</a:t>
            </a:r>
            <a:endParaRPr lang="es-MX" sz="1400" dirty="0"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r>
              <a:rPr lang="es-MX" sz="1400" dirty="0" smtClean="0">
                <a:latin typeface="Arial" pitchFamily="34" charset="0"/>
                <a:cs typeface="Arial" pitchFamily="34" charset="0"/>
              </a:rPr>
              <a:t>CONSULTADO </a:t>
            </a:r>
            <a:r>
              <a:rPr lang="es-MX" sz="1400" dirty="0">
                <a:latin typeface="Arial" pitchFamily="34" charset="0"/>
                <a:cs typeface="Arial" pitchFamily="34" charset="0"/>
              </a:rPr>
              <a:t>24/ABRIL/2013</a:t>
            </a:r>
          </a:p>
          <a:p>
            <a:pPr algn="just">
              <a:buNone/>
            </a:pPr>
            <a:endParaRPr lang="es-MX" sz="1400" dirty="0" smtClean="0">
              <a:latin typeface="Arial" pitchFamily="34" charset="0"/>
              <a:cs typeface="Arial" pitchFamily="34" charset="0"/>
              <a:hlinkClick r:id="rId5"/>
            </a:endParaRPr>
          </a:p>
          <a:p>
            <a:pPr algn="just">
              <a:buNone/>
            </a:pPr>
            <a:r>
              <a:rPr lang="es-MX" sz="1400" dirty="0" smtClean="0">
                <a:latin typeface="Arial" pitchFamily="34" charset="0"/>
                <a:cs typeface="Arial" pitchFamily="34" charset="0"/>
                <a:hlinkClick r:id="rId5"/>
              </a:rPr>
              <a:t>http</a:t>
            </a:r>
            <a:r>
              <a:rPr lang="es-MX" sz="1400" dirty="0">
                <a:latin typeface="Arial" pitchFamily="34" charset="0"/>
                <a:cs typeface="Arial" pitchFamily="34" charset="0"/>
                <a:hlinkClick r:id="rId5"/>
              </a:rPr>
              <a:t>://filo-edu.blogspot.mx/2007/12/el-concepto-de-escuela.html</a:t>
            </a:r>
            <a:endParaRPr lang="es-MX" sz="1400" dirty="0">
              <a:latin typeface="Arial" pitchFamily="34" charset="0"/>
              <a:cs typeface="Arial" pitchFamily="34" charset="0"/>
            </a:endParaRPr>
          </a:p>
          <a:p>
            <a:pPr algn="just"/>
            <a:endParaRPr lang="es-MX" sz="14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MX" sz="1400" dirty="0" smtClean="0">
                <a:latin typeface="Arial" pitchFamily="34" charset="0"/>
                <a:cs typeface="Arial" pitchFamily="34" charset="0"/>
              </a:rPr>
              <a:t>Chinoy</a:t>
            </a:r>
            <a:r>
              <a:rPr lang="es-MX" sz="1400" dirty="0">
                <a:latin typeface="Arial" pitchFamily="34" charset="0"/>
                <a:cs typeface="Arial" pitchFamily="34" charset="0"/>
              </a:rPr>
              <a:t>, Ely. (2006). La sociedad. Una introducción a la sociología. (2ª ed.) fondo de cultura </a:t>
            </a:r>
            <a:r>
              <a:rPr lang="es-MX" sz="1400" dirty="0" smtClean="0">
                <a:latin typeface="Arial" pitchFamily="34" charset="0"/>
                <a:cs typeface="Arial" pitchFamily="34" charset="0"/>
              </a:rPr>
              <a:t>económica. </a:t>
            </a:r>
            <a:r>
              <a:rPr lang="es-MX" sz="1400" dirty="0" smtClean="0">
                <a:latin typeface="Arial" pitchFamily="34" charset="0"/>
                <a:cs typeface="Arial" pitchFamily="34" charset="0"/>
                <a:hlinkClick r:id="rId3"/>
              </a:rPr>
              <a:t>http</a:t>
            </a:r>
            <a:r>
              <a:rPr lang="es-MX" sz="1400" dirty="0">
                <a:latin typeface="Arial" pitchFamily="34" charset="0"/>
                <a:cs typeface="Arial" pitchFamily="34" charset="0"/>
                <a:hlinkClick r:id="rId3"/>
              </a:rPr>
              <a:t>://</a:t>
            </a:r>
            <a:r>
              <a:rPr lang="es-MX" sz="1400" dirty="0" smtClean="0">
                <a:latin typeface="Arial" pitchFamily="34" charset="0"/>
                <a:cs typeface="Arial" pitchFamily="34" charset="0"/>
                <a:hlinkClick r:id="rId3"/>
              </a:rPr>
              <a:t>www.espaciologopedico.com/articulos/articulos2.php?Id_articulo=1434</a:t>
            </a:r>
            <a:endParaRPr lang="es-MX" sz="14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MX" sz="1400" dirty="0" smtClean="0">
                <a:latin typeface="Arial" pitchFamily="34" charset="0"/>
                <a:cs typeface="Arial" pitchFamily="34" charset="0"/>
              </a:rPr>
              <a:t>CONSULTADO </a:t>
            </a:r>
            <a:r>
              <a:rPr lang="es-MX" sz="1400" dirty="0">
                <a:latin typeface="Arial" pitchFamily="34" charset="0"/>
                <a:cs typeface="Arial" pitchFamily="34" charset="0"/>
              </a:rPr>
              <a:t>24/ABRIL/2013</a:t>
            </a:r>
          </a:p>
          <a:p>
            <a:pPr algn="just">
              <a:buNone/>
            </a:pPr>
            <a:endParaRPr lang="es-MX" sz="1400" dirty="0"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r>
              <a:rPr lang="es-MX" sz="1400" dirty="0">
                <a:latin typeface="Arial" pitchFamily="34" charset="0"/>
                <a:cs typeface="Arial" pitchFamily="34" charset="0"/>
              </a:rPr>
              <a:t>FOLLARI, R. (1996). </a:t>
            </a:r>
            <a:r>
              <a:rPr lang="es-MX" sz="1400" i="1" dirty="0">
                <a:latin typeface="Arial" pitchFamily="34" charset="0"/>
                <a:cs typeface="Arial" pitchFamily="34" charset="0"/>
              </a:rPr>
              <a:t>¿Ocaso de la escuela?</a:t>
            </a:r>
            <a:r>
              <a:rPr lang="es-MX" sz="1400" dirty="0">
                <a:latin typeface="Arial" pitchFamily="34" charset="0"/>
                <a:cs typeface="Arial" pitchFamily="34" charset="0"/>
              </a:rPr>
              <a:t>. Buenos Aires: Editorial Magisterio del Río de la Plata</a:t>
            </a:r>
            <a:r>
              <a:rPr lang="es-MX" sz="14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lvl="0" algn="just"/>
            <a:endParaRPr lang="es-MX" sz="1400" dirty="0" smtClean="0">
              <a:latin typeface="Batang" pitchFamily="18" charset="-127"/>
              <a:ea typeface="Batang" pitchFamily="18" charset="-127"/>
            </a:endParaRPr>
          </a:p>
          <a:p>
            <a:pPr lvl="0" algn="just"/>
            <a:r>
              <a:rPr lang="es-MX" sz="1400" dirty="0" smtClean="0">
                <a:latin typeface="Batang" pitchFamily="18" charset="-127"/>
                <a:ea typeface="Batang" pitchFamily="18" charset="-127"/>
              </a:rPr>
              <a:t>Institución </a:t>
            </a:r>
            <a:r>
              <a:rPr lang="es-MX" sz="1400" dirty="0">
                <a:latin typeface="Batang" pitchFamily="18" charset="-127"/>
                <a:ea typeface="Batang" pitchFamily="18" charset="-127"/>
              </a:rPr>
              <a:t>social (2000, marzo). Disponible en: </a:t>
            </a:r>
            <a:r>
              <a:rPr lang="es-MX" sz="1400" u="sng" dirty="0">
                <a:latin typeface="Batang" pitchFamily="18" charset="-127"/>
                <a:ea typeface="Batang" pitchFamily="18" charset="-127"/>
                <a:hlinkClick r:id="rId6"/>
              </a:rPr>
              <a:t>http://www.wikipedia.org/wiki/</a:t>
            </a:r>
            <a:r>
              <a:rPr lang="es-MX" sz="1400" u="sng" dirty="0">
                <a:latin typeface="Batang" pitchFamily="18" charset="-127"/>
                <a:ea typeface="Batang" pitchFamily="18" charset="-127"/>
                <a:hlinkClick r:id="rId6"/>
              </a:rPr>
              <a:t>instituciónsocial</a:t>
            </a:r>
            <a:r>
              <a:rPr lang="es-MX" sz="1400" dirty="0">
                <a:latin typeface="Batang" pitchFamily="18" charset="-127"/>
                <a:ea typeface="Batang" pitchFamily="18" charset="-127"/>
              </a:rPr>
              <a:t> </a:t>
            </a:r>
          </a:p>
          <a:p>
            <a:pPr lvl="0" algn="just">
              <a:buNone/>
            </a:pPr>
            <a:r>
              <a:rPr lang="es-MX" sz="1400" dirty="0">
                <a:latin typeface="Batang" pitchFamily="18" charset="-127"/>
                <a:ea typeface="Batang" pitchFamily="18" charset="-127"/>
              </a:rPr>
              <a:t>( 18 abril, 2013) </a:t>
            </a:r>
          </a:p>
          <a:p>
            <a:pPr algn="just">
              <a:buNone/>
            </a:pPr>
            <a:endParaRPr lang="es-MX" sz="14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ES" sz="1400" dirty="0" smtClean="0">
                <a:latin typeface="Arial" pitchFamily="34" charset="0"/>
                <a:cs typeface="Arial" pitchFamily="34" charset="0"/>
              </a:rPr>
              <a:t>López</a:t>
            </a:r>
            <a:r>
              <a:rPr lang="es-ES" sz="1400" dirty="0">
                <a:latin typeface="Arial" pitchFamily="34" charset="0"/>
                <a:cs typeface="Arial" pitchFamily="34" charset="0"/>
              </a:rPr>
              <a:t>, Ester. (1996). </a:t>
            </a:r>
            <a:r>
              <a:rPr lang="es-ES" sz="1400" i="1" dirty="0">
                <a:latin typeface="Arial" pitchFamily="34" charset="0"/>
                <a:cs typeface="Arial" pitchFamily="34" charset="0"/>
              </a:rPr>
              <a:t>Gobierno como institución social</a:t>
            </a:r>
            <a:r>
              <a:rPr lang="es-ES" sz="1400" dirty="0">
                <a:latin typeface="Arial" pitchFamily="34" charset="0"/>
                <a:cs typeface="Arial" pitchFamily="34" charset="0"/>
              </a:rPr>
              <a:t>. México: </a:t>
            </a:r>
            <a:r>
              <a:rPr lang="es-ES" sz="1400" dirty="0" smtClean="0">
                <a:latin typeface="Arial" pitchFamily="34" charset="0"/>
                <a:cs typeface="Arial" pitchFamily="34" charset="0"/>
              </a:rPr>
              <a:t>Diana</a:t>
            </a:r>
          </a:p>
          <a:p>
            <a:pPr algn="just"/>
            <a:endParaRPr lang="es-ES" sz="1400" dirty="0">
              <a:latin typeface="Arial" pitchFamily="34" charset="0"/>
              <a:cs typeface="Arial" pitchFamily="34" charset="0"/>
            </a:endParaRPr>
          </a:p>
          <a:p>
            <a:pPr lvl="0" algn="just"/>
            <a:r>
              <a:rPr lang="es-MX" sz="1400" dirty="0" smtClean="0">
                <a:latin typeface="Batang" pitchFamily="18" charset="-127"/>
                <a:ea typeface="Batang" pitchFamily="18" charset="-127"/>
              </a:rPr>
              <a:t>Nieto</a:t>
            </a:r>
            <a:r>
              <a:rPr lang="es-MX" sz="1400" dirty="0">
                <a:latin typeface="Batang" pitchFamily="18" charset="-127"/>
                <a:ea typeface="Batang" pitchFamily="18" charset="-127"/>
              </a:rPr>
              <a:t>, Cecilio. (2001). Sociología. Club Universitario. </a:t>
            </a:r>
          </a:p>
          <a:p>
            <a:pPr algn="just">
              <a:buNone/>
            </a:pPr>
            <a:endParaRPr lang="es-MX" sz="1400" dirty="0">
              <a:latin typeface="Batang" pitchFamily="18" charset="-127"/>
              <a:ea typeface="Batang" pitchFamily="18" charset="-127"/>
            </a:endParaRPr>
          </a:p>
          <a:p>
            <a:pPr algn="just"/>
            <a:endParaRPr lang="es-MX" sz="1600" dirty="0">
              <a:latin typeface="Arial" pitchFamily="34" charset="0"/>
              <a:cs typeface="Arial" pitchFamily="34" charset="0"/>
            </a:endParaRPr>
          </a:p>
          <a:p>
            <a:pPr algn="just"/>
            <a:endParaRPr lang="es-MX" dirty="0"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r>
              <a:rPr lang="es-MX" dirty="0">
                <a:latin typeface="Arial" pitchFamily="34" charset="0"/>
                <a:cs typeface="Arial" pitchFamily="34" charset="0"/>
              </a:rPr>
              <a:t/>
            </a:r>
            <a:br>
              <a:rPr lang="es-MX" dirty="0">
                <a:latin typeface="Arial" pitchFamily="34" charset="0"/>
                <a:cs typeface="Arial" pitchFamily="34" charset="0"/>
              </a:rPr>
            </a:br>
            <a:endParaRPr lang="es-MX" dirty="0"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endParaRPr lang="es-MX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MX" dirty="0">
                <a:latin typeface="Arial" pitchFamily="34" charset="0"/>
                <a:cs typeface="Arial" pitchFamily="34" charset="0"/>
              </a:rPr>
              <a:t/>
            </a:r>
            <a:br>
              <a:rPr lang="es-MX" dirty="0">
                <a:latin typeface="Arial" pitchFamily="34" charset="0"/>
                <a:cs typeface="Arial" pitchFamily="34" charset="0"/>
              </a:rPr>
            </a:br>
            <a:endParaRPr lang="es-MX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MX" dirty="0">
                <a:latin typeface="Arial" pitchFamily="34" charset="0"/>
                <a:cs typeface="Arial" pitchFamily="34" charset="0"/>
              </a:rPr>
              <a:t/>
            </a:r>
            <a:br>
              <a:rPr lang="es-MX" dirty="0">
                <a:latin typeface="Arial" pitchFamily="34" charset="0"/>
                <a:cs typeface="Arial" pitchFamily="34" charset="0"/>
              </a:rPr>
            </a:b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6726457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  <p:sndAc>
          <p:stSnd>
            <p:snd r:embed="rId2" name="applause.wav"/>
          </p:stSnd>
        </p:sndAc>
      </p:transition>
    </mc:Choice>
    <mc:Fallback>
      <p:transition spd="slow">
        <p:circle/>
        <p:sndAc>
          <p:stSnd>
            <p:snd r:embed="rId2" name="applaus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artoné">
  <a:themeElements>
    <a:clrScheme name="Cartoné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Cartoné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artoné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55</TotalTime>
  <Words>300</Words>
  <Application>Microsoft Office PowerPoint</Application>
  <PresentationFormat>Presentación en pantalla (4:3)</PresentationFormat>
  <Paragraphs>62</Paragraphs>
  <Slides>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9" baseType="lpstr">
      <vt:lpstr>Cartoné</vt:lpstr>
      <vt:lpstr>3.1.5 MEDIOS DE COMUNICACION</vt:lpstr>
      <vt:lpstr>MEDIOS MASIVOS</vt:lpstr>
      <vt:lpstr>Presentación de PowerPoint</vt:lpstr>
      <vt:lpstr>Presentación de PowerPoint</vt:lpstr>
      <vt:lpstr>MEDIOS AUXILIARES O COMPLEMENTARIOS</vt:lpstr>
      <vt:lpstr>Presentación de PowerPoint</vt:lpstr>
      <vt:lpstr>MEDIOS ALTERNATIVOS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MEDIOS DE COMUNICACION</dc:title>
  <dc:creator>yola</dc:creator>
  <cp:lastModifiedBy>Ma. Consuelo</cp:lastModifiedBy>
  <cp:revision>5</cp:revision>
  <dcterms:created xsi:type="dcterms:W3CDTF">2013-05-06T22:16:00Z</dcterms:created>
  <dcterms:modified xsi:type="dcterms:W3CDTF">2017-10-19T01:52:39Z</dcterms:modified>
</cp:coreProperties>
</file>