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1" r:id="rId2"/>
    <p:sldId id="271" r:id="rId3"/>
    <p:sldId id="267" r:id="rId4"/>
    <p:sldId id="280" r:id="rId5"/>
    <p:sldId id="285" r:id="rId6"/>
    <p:sldId id="281" r:id="rId7"/>
    <p:sldId id="282" r:id="rId8"/>
    <p:sldId id="283" r:id="rId9"/>
    <p:sldId id="284" r:id="rId10"/>
    <p:sldId id="262" r:id="rId11"/>
    <p:sldId id="263" r:id="rId12"/>
    <p:sldId id="264" r:id="rId13"/>
    <p:sldId id="265" r:id="rId14"/>
    <p:sldId id="268" r:id="rId15"/>
    <p:sldId id="257" r:id="rId16"/>
    <p:sldId id="258" r:id="rId17"/>
    <p:sldId id="287" r:id="rId18"/>
    <p:sldId id="288" r:id="rId19"/>
    <p:sldId id="274" r:id="rId20"/>
    <p:sldId id="275" r:id="rId21"/>
    <p:sldId id="276" r:id="rId22"/>
    <p:sldId id="277" r:id="rId23"/>
    <p:sldId id="278" r:id="rId24"/>
    <p:sldId id="279" r:id="rId25"/>
    <p:sldId id="286" r:id="rId2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0"/>
  </p:normalViewPr>
  <p:slideViewPr>
    <p:cSldViewPr>
      <p:cViewPr varScale="1">
        <p:scale>
          <a:sx n="73" d="100"/>
          <a:sy n="73" d="100"/>
        </p:scale>
        <p:origin x="-106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512413C-52CE-4AF8-BF6B-D2B816898A5E}" type="datetimeFigureOut">
              <a:rPr lang="es-MX" smtClean="0"/>
              <a:pPr/>
              <a:t>18/10/2017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61D4B85-FF2F-406B-B86A-366ABAA1B61D}"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512413C-52CE-4AF8-BF6B-D2B816898A5E}" type="datetimeFigureOut">
              <a:rPr lang="es-MX" smtClean="0"/>
              <a:pPr/>
              <a:t>18/10/2017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61D4B85-FF2F-406B-B86A-366ABAA1B61D}"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512413C-52CE-4AF8-BF6B-D2B816898A5E}" type="datetimeFigureOut">
              <a:rPr lang="es-MX" smtClean="0"/>
              <a:pPr/>
              <a:t>18/10/2017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61D4B85-FF2F-406B-B86A-366ABAA1B61D}"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5512413C-52CE-4AF8-BF6B-D2B816898A5E}" type="datetimeFigureOut">
              <a:rPr lang="es-MX" smtClean="0"/>
              <a:pPr/>
              <a:t>18/10/2017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61D4B85-FF2F-406B-B86A-366ABAA1B61D}"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12413C-52CE-4AF8-BF6B-D2B816898A5E}" type="datetimeFigureOut">
              <a:rPr lang="es-MX" smtClean="0"/>
              <a:pPr/>
              <a:t>18/10/2017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61D4B85-FF2F-406B-B86A-366ABAA1B61D}"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512413C-52CE-4AF8-BF6B-D2B816898A5E}" type="datetimeFigureOut">
              <a:rPr lang="es-MX" smtClean="0"/>
              <a:pPr/>
              <a:t>18/10/2017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661D4B85-FF2F-406B-B86A-366ABAA1B61D}"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5512413C-52CE-4AF8-BF6B-D2B816898A5E}" type="datetimeFigureOut">
              <a:rPr lang="es-MX" smtClean="0"/>
              <a:pPr/>
              <a:t>18/10/2017</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661D4B85-FF2F-406B-B86A-366ABAA1B61D}"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5512413C-52CE-4AF8-BF6B-D2B816898A5E}" type="datetimeFigureOut">
              <a:rPr lang="es-MX" smtClean="0"/>
              <a:pPr/>
              <a:t>18/10/2017</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661D4B85-FF2F-406B-B86A-366ABAA1B61D}"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12413C-52CE-4AF8-BF6B-D2B816898A5E}" type="datetimeFigureOut">
              <a:rPr lang="es-MX" smtClean="0"/>
              <a:pPr/>
              <a:t>18/10/2017</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661D4B85-FF2F-406B-B86A-366ABAA1B61D}"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512413C-52CE-4AF8-BF6B-D2B816898A5E}" type="datetimeFigureOut">
              <a:rPr lang="es-MX" smtClean="0"/>
              <a:pPr/>
              <a:t>18/10/2017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661D4B85-FF2F-406B-B86A-366ABAA1B61D}"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512413C-52CE-4AF8-BF6B-D2B816898A5E}" type="datetimeFigureOut">
              <a:rPr lang="es-MX" smtClean="0"/>
              <a:pPr/>
              <a:t>18/10/2017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661D4B85-FF2F-406B-B86A-366ABAA1B61D}" type="slidenum">
              <a:rPr lang="es-MX" smtClean="0"/>
              <a:pPr/>
              <a:t>‹Nº›</a:t>
            </a:fld>
            <a:endParaRPr lang="es-MX" dirty="0"/>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s-ES" dirty="0" smtClean="0"/>
              <a:t>Haga clic en el icono para agregar una imagen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5512413C-52CE-4AF8-BF6B-D2B816898A5E}" type="datetimeFigureOut">
              <a:rPr lang="es-MX" smtClean="0"/>
              <a:pPr/>
              <a:t>18/10/2017</a:t>
            </a:fld>
            <a:endParaRPr lang="es-MX" dirty="0"/>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s-MX" dirty="0"/>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661D4B85-FF2F-406B-B86A-366ABAA1B61D}" type="slidenum">
              <a:rPr lang="es-MX" smtClean="0"/>
              <a:pPr/>
              <a:t>‹Nº›</a:t>
            </a:fld>
            <a:endParaRPr lang="es-MX" dirty="0"/>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proverbia.net/citasautor.asp?autor=1330" TargetMode="External"/><Relationship Id="rId2" Type="http://schemas.openxmlformats.org/officeDocument/2006/relationships/audio" Target="../media/audio1.wav"/><Relationship Id="rId1" Type="http://schemas.openxmlformats.org/officeDocument/2006/relationships/slideLayout" Target="../slideLayouts/slideLayout3.xml"/><Relationship Id="rId4" Type="http://schemas.openxmlformats.org/officeDocument/2006/relationships/hyperlink" Target="http://www.proverbia.net/citasautor.asp?autor=441" TargetMode="Externa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3.xml"/><Relationship Id="rId4" Type="http://schemas.openxmlformats.org/officeDocument/2006/relationships/audio" Target="../media/audio1.wav"/></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texto"/>
          <p:cNvSpPr>
            <a:spLocks noGrp="1"/>
          </p:cNvSpPr>
          <p:nvPr>
            <p:ph type="body" idx="1"/>
          </p:nvPr>
        </p:nvSpPr>
        <p:spPr>
          <a:xfrm>
            <a:off x="755576" y="1844824"/>
            <a:ext cx="7772400" cy="3858220"/>
          </a:xfrm>
        </p:spPr>
        <p:txBody>
          <a:bodyPr>
            <a:normAutofit lnSpcReduction="10000"/>
          </a:bodyPr>
          <a:lstStyle/>
          <a:p>
            <a:r>
              <a:rPr lang="es-MX" sz="2600" dirty="0" smtClean="0">
                <a:solidFill>
                  <a:schemeClr val="tx1"/>
                </a:solidFill>
                <a:latin typeface="Arial" pitchFamily="34" charset="0"/>
                <a:cs typeface="Arial" pitchFamily="34" charset="0"/>
              </a:rPr>
              <a:t>Por la ignorancia se desciende a la servidumbre, por la educación se asciende a la libertad.</a:t>
            </a:r>
          </a:p>
          <a:p>
            <a:r>
              <a:rPr lang="es-MX" sz="2600" dirty="0" smtClean="0">
                <a:solidFill>
                  <a:schemeClr val="tx1"/>
                </a:solidFill>
                <a:latin typeface="Arial" pitchFamily="34" charset="0"/>
                <a:cs typeface="Arial" pitchFamily="34" charset="0"/>
                <a:hlinkClick r:id="rId3" action="ppaction://hlinkfile" tooltip="Frases de Diego Luís Córdoba"/>
              </a:rPr>
              <a:t>Diego Luís Córdoba</a:t>
            </a:r>
            <a:endParaRPr lang="es-MX" sz="2600" dirty="0" smtClean="0">
              <a:solidFill>
                <a:schemeClr val="tx1"/>
              </a:solidFill>
              <a:latin typeface="Arial" pitchFamily="34" charset="0"/>
              <a:cs typeface="Arial" pitchFamily="34" charset="0"/>
            </a:endParaRPr>
          </a:p>
          <a:p>
            <a:endParaRPr lang="es-MX" sz="2600" dirty="0" smtClean="0">
              <a:solidFill>
                <a:schemeClr val="tx1"/>
              </a:solidFill>
              <a:latin typeface="Arial" pitchFamily="34" charset="0"/>
              <a:cs typeface="Arial" pitchFamily="34" charset="0"/>
            </a:endParaRPr>
          </a:p>
          <a:p>
            <a:r>
              <a:rPr lang="es-MX" sz="2600" dirty="0" smtClean="0">
                <a:solidFill>
                  <a:schemeClr val="tx1"/>
                </a:solidFill>
                <a:latin typeface="Arial" pitchFamily="34" charset="0"/>
                <a:cs typeface="Arial" pitchFamily="34" charset="0"/>
              </a:rPr>
              <a:t>Excelente maestro es aquel que, enseñando poco, hace nacer en el alumno un deseo grande de aprender.</a:t>
            </a:r>
          </a:p>
          <a:p>
            <a:r>
              <a:rPr lang="es-MX" sz="2600" dirty="0" smtClean="0">
                <a:solidFill>
                  <a:schemeClr val="tx1"/>
                </a:solidFill>
                <a:latin typeface="Arial" pitchFamily="34" charset="0"/>
                <a:cs typeface="Arial" pitchFamily="34" charset="0"/>
                <a:hlinkClick r:id="rId4" action="ppaction://hlinkfile" tooltip="Frases de Arturo Graf"/>
              </a:rPr>
              <a:t>Arturo Graf</a:t>
            </a:r>
            <a:endParaRPr lang="es-MX" sz="2600" dirty="0" smtClean="0">
              <a:solidFill>
                <a:schemeClr val="tx1"/>
              </a:solidFill>
              <a:latin typeface="Arial" pitchFamily="34" charset="0"/>
              <a:cs typeface="Arial" pitchFamily="34" charset="0"/>
            </a:endParaRPr>
          </a:p>
          <a:p>
            <a:endParaRPr lang="es-MX" sz="2600" dirty="0" smtClean="0">
              <a:solidFill>
                <a:schemeClr val="tx1"/>
              </a:solidFill>
              <a:latin typeface="Arial" pitchFamily="34" charset="0"/>
              <a:cs typeface="Arial" pitchFamily="34" charset="0"/>
            </a:endParaRPr>
          </a:p>
          <a:p>
            <a:endParaRPr lang="es-MX" dirty="0" smtClean="0">
              <a:solidFill>
                <a:schemeClr val="tx1"/>
              </a:solidFill>
            </a:endParaRPr>
          </a:p>
          <a:p>
            <a:endParaRPr lang="es-MX" dirty="0" smtClean="0"/>
          </a:p>
          <a:p>
            <a:endParaRPr lang="es-MX" dirty="0"/>
          </a:p>
        </p:txBody>
      </p:sp>
    </p:spTree>
  </p:cSld>
  <p:clrMapOvr>
    <a:masterClrMapping/>
  </p:clrMapOvr>
  <p:transition>
    <p:wipe dir="d"/>
    <p:sndAc>
      <p:stSnd>
        <p:snd r:embed="rId2" name="wind.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764704"/>
            <a:ext cx="7772400" cy="1362075"/>
          </a:xfrm>
        </p:spPr>
        <p:txBody>
          <a:bodyPr>
            <a:normAutofit/>
          </a:bodyPr>
          <a:lstStyle/>
          <a:p>
            <a:pPr algn="ctr"/>
            <a:r>
              <a:rPr lang="es-MX" sz="3600" dirty="0" smtClean="0">
                <a:latin typeface="Arial" pitchFamily="34" charset="0"/>
                <a:cs typeface="Arial" pitchFamily="34" charset="0"/>
              </a:rPr>
              <a:t>Institución</a:t>
            </a:r>
            <a:endParaRPr lang="es-MX" sz="3600" dirty="0">
              <a:latin typeface="Arial" pitchFamily="34" charset="0"/>
              <a:cs typeface="Arial" pitchFamily="34" charset="0"/>
            </a:endParaRPr>
          </a:p>
        </p:txBody>
      </p:sp>
      <p:sp>
        <p:nvSpPr>
          <p:cNvPr id="3" name="2 Marcador de texto"/>
          <p:cNvSpPr>
            <a:spLocks noGrp="1"/>
          </p:cNvSpPr>
          <p:nvPr>
            <p:ph type="body" idx="1"/>
          </p:nvPr>
        </p:nvSpPr>
        <p:spPr>
          <a:xfrm>
            <a:off x="755576" y="2636912"/>
            <a:ext cx="7772400" cy="1986012"/>
          </a:xfrm>
        </p:spPr>
        <p:txBody>
          <a:bodyPr>
            <a:noAutofit/>
          </a:bodyPr>
          <a:lstStyle/>
          <a:p>
            <a:pPr algn="just"/>
            <a:r>
              <a:rPr lang="es-MX" sz="2400" dirty="0" smtClean="0">
                <a:solidFill>
                  <a:schemeClr val="tx1"/>
                </a:solidFill>
                <a:latin typeface="Arial" pitchFamily="34" charset="0"/>
                <a:cs typeface="Arial" pitchFamily="34" charset="0"/>
              </a:rPr>
              <a:t>Cornelius </a:t>
            </a:r>
            <a:r>
              <a:rPr lang="es-MX" sz="2400" dirty="0" smtClean="0">
                <a:solidFill>
                  <a:schemeClr val="tx1"/>
                </a:solidFill>
                <a:latin typeface="Arial" pitchFamily="34" charset="0"/>
                <a:cs typeface="Arial" pitchFamily="34" charset="0"/>
              </a:rPr>
              <a:t>Castoriadis</a:t>
            </a:r>
            <a:r>
              <a:rPr lang="es-MX" sz="2400" dirty="0" smtClean="0">
                <a:solidFill>
                  <a:schemeClr val="tx1"/>
                </a:solidFill>
                <a:latin typeface="Arial" pitchFamily="34" charset="0"/>
                <a:cs typeface="Arial" pitchFamily="34" charset="0"/>
              </a:rPr>
              <a:t> (1999) afirma que la institución es “el conjunto de procesos por los cuales una sociedad se organiza”. </a:t>
            </a:r>
            <a:r>
              <a:rPr lang="es-MX" sz="2400" dirty="0" smtClean="0">
                <a:latin typeface="Arial" pitchFamily="34" charset="0"/>
                <a:cs typeface="Arial" pitchFamily="34" charset="0"/>
              </a:rPr>
              <a:t/>
            </a:r>
            <a:br>
              <a:rPr lang="es-MX" sz="2400" dirty="0" smtClean="0">
                <a:latin typeface="Arial" pitchFamily="34" charset="0"/>
                <a:cs typeface="Arial" pitchFamily="34" charset="0"/>
              </a:rPr>
            </a:br>
            <a:r>
              <a:rPr lang="es-MX" sz="2400" dirty="0" smtClean="0">
                <a:solidFill>
                  <a:schemeClr val="tx1"/>
                </a:solidFill>
                <a:latin typeface="Arial" pitchFamily="34" charset="0"/>
                <a:cs typeface="Arial" pitchFamily="34" charset="0"/>
              </a:rPr>
              <a:t>Una institución es, en la significación más habitual, una norma o una ley, es una formación social con importante peso en la vida de los sujetos. </a:t>
            </a:r>
            <a:endParaRPr lang="es-MX" sz="2400" dirty="0">
              <a:solidFill>
                <a:schemeClr val="tx1"/>
              </a:solidFill>
              <a:latin typeface="Arial" pitchFamily="34" charset="0"/>
              <a:cs typeface="Arial" pitchFamily="34" charset="0"/>
            </a:endParaRPr>
          </a:p>
        </p:txBody>
      </p:sp>
    </p:spTree>
  </p:cSld>
  <p:clrMapOvr>
    <a:masterClrMapping/>
  </p:clrMapOvr>
  <p:transition>
    <p:fade/>
    <p:sndAc>
      <p:stSnd>
        <p:snd r:embed="rId2" name="wind.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79912" y="908720"/>
            <a:ext cx="4748064" cy="1362075"/>
          </a:xfrm>
        </p:spPr>
        <p:txBody>
          <a:bodyPr>
            <a:normAutofit/>
          </a:bodyPr>
          <a:lstStyle/>
          <a:p>
            <a:pPr algn="ctr"/>
            <a:r>
              <a:rPr lang="es-MX" sz="3600" dirty="0" smtClean="0">
                <a:latin typeface="Arial" pitchFamily="34" charset="0"/>
                <a:cs typeface="Arial" pitchFamily="34" charset="0"/>
              </a:rPr>
              <a:t>La ESCUELA COMO Institución social</a:t>
            </a:r>
            <a:endParaRPr lang="es-MX" sz="3600" dirty="0">
              <a:latin typeface="Arial" pitchFamily="34" charset="0"/>
              <a:cs typeface="Arial" pitchFamily="34" charset="0"/>
            </a:endParaRPr>
          </a:p>
        </p:txBody>
      </p:sp>
      <p:sp>
        <p:nvSpPr>
          <p:cNvPr id="3" name="2 Marcador de texto"/>
          <p:cNvSpPr>
            <a:spLocks noGrp="1"/>
          </p:cNvSpPr>
          <p:nvPr>
            <p:ph type="body" idx="1"/>
          </p:nvPr>
        </p:nvSpPr>
        <p:spPr>
          <a:xfrm>
            <a:off x="755576" y="3501008"/>
            <a:ext cx="7772400" cy="2880320"/>
          </a:xfrm>
        </p:spPr>
        <p:txBody>
          <a:bodyPr>
            <a:noAutofit/>
          </a:bodyPr>
          <a:lstStyle/>
          <a:p>
            <a:pPr algn="just"/>
            <a:r>
              <a:rPr lang="es-MX" sz="2400" dirty="0" smtClean="0">
                <a:solidFill>
                  <a:schemeClr val="tx1"/>
                </a:solidFill>
                <a:latin typeface="Arial" pitchFamily="34" charset="0"/>
                <a:cs typeface="Arial" pitchFamily="34" charset="0"/>
              </a:rPr>
              <a:t>La escuela como institución recrea y reproduce en los actores sociales, ciertos valores y bienes culturales seleccionados en un proceso de lucha de intereses entre distintos grupos y sectores sociales. Esto otorga a la escuela la función primordial de asegurar el acceso al conocimiento socialmente válido y la promoción de aprendizajes significativos.</a:t>
            </a:r>
          </a:p>
          <a:p>
            <a:pPr algn="just"/>
            <a:r>
              <a:rPr lang="es-MX" sz="2400" dirty="0" smtClean="0">
                <a:solidFill>
                  <a:schemeClr val="tx1"/>
                </a:solidFill>
                <a:latin typeface="Arial" pitchFamily="34" charset="0"/>
                <a:cs typeface="Arial" pitchFamily="34" charset="0"/>
              </a:rPr>
              <a:t> </a:t>
            </a:r>
            <a:endParaRPr lang="es-MX" sz="2400" dirty="0">
              <a:solidFill>
                <a:schemeClr val="tx1"/>
              </a:solidFill>
              <a:latin typeface="Arial" pitchFamily="34" charset="0"/>
              <a:cs typeface="Arial" pitchFamily="34" charset="0"/>
            </a:endParaRPr>
          </a:p>
        </p:txBody>
      </p:sp>
      <p:pic>
        <p:nvPicPr>
          <p:cNvPr id="4098" name="Picture 2" descr="http://2.bp.blogspot.com/_fP54AK8zyVM/Swym7vgZciI/AAAAAAAAAGo/sXniz9AT3RI/s1600/escuel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6822" y="260648"/>
            <a:ext cx="3143250" cy="32099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p:sndAc>
          <p:stSnd>
            <p:snd r:embed="rId2" name="wind.wav"/>
          </p:stSnd>
        </p:sndAc>
      </p:transition>
    </mc:Choice>
    <mc:Fallback xmlns="">
      <p:transition spd="slow">
        <p:sndAc>
          <p:stSnd>
            <p:snd r:embed="rId4" name="wind.wav"/>
          </p:stSnd>
        </p:sndAc>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1556792"/>
            <a:ext cx="7772400" cy="2736304"/>
          </a:xfrm>
        </p:spPr>
        <p:txBody>
          <a:bodyPr>
            <a:noAutofit/>
          </a:bodyPr>
          <a:lstStyle/>
          <a:p>
            <a:pPr algn="just"/>
            <a:r>
              <a:rPr lang="es-MX" sz="2400" dirty="0" smtClean="0">
                <a:solidFill>
                  <a:schemeClr val="tx1"/>
                </a:solidFill>
                <a:latin typeface="Arial" pitchFamily="34" charset="0"/>
                <a:cs typeface="Arial" pitchFamily="34" charset="0"/>
              </a:rPr>
              <a:t>Retomando a Carlos </a:t>
            </a:r>
            <a:r>
              <a:rPr lang="es-MX" sz="2400" dirty="0" smtClean="0">
                <a:solidFill>
                  <a:schemeClr val="tx1"/>
                </a:solidFill>
                <a:latin typeface="Arial" pitchFamily="34" charset="0"/>
                <a:cs typeface="Arial" pitchFamily="34" charset="0"/>
              </a:rPr>
              <a:t>Cullen</a:t>
            </a:r>
            <a:r>
              <a:rPr lang="es-MX" sz="2400" dirty="0" smtClean="0">
                <a:solidFill>
                  <a:schemeClr val="tx1"/>
                </a:solidFill>
                <a:latin typeface="Arial" pitchFamily="34" charset="0"/>
                <a:cs typeface="Arial" pitchFamily="34" charset="0"/>
              </a:rPr>
              <a:t> (1997), debemos pensar la escuela no como templo sino como ámbito de saberes y conocimientos. Lugar donde el saber y los conocimientos se hacen escuela, es decir, procesos de enseñanza-aprendizaje. </a:t>
            </a:r>
            <a:br>
              <a:rPr lang="es-MX" sz="2400" dirty="0" smtClean="0">
                <a:solidFill>
                  <a:schemeClr val="tx1"/>
                </a:solidFill>
                <a:latin typeface="Arial" pitchFamily="34" charset="0"/>
                <a:cs typeface="Arial" pitchFamily="34" charset="0"/>
              </a:rPr>
            </a:br>
            <a:endParaRPr lang="es-MX" sz="2400" dirty="0">
              <a:solidFill>
                <a:schemeClr val="tx1"/>
              </a:solidFill>
              <a:latin typeface="Arial" pitchFamily="34" charset="0"/>
              <a:cs typeface="Arial" pitchFamily="34" charset="0"/>
            </a:endParaRPr>
          </a:p>
        </p:txBody>
      </p:sp>
      <p:pic>
        <p:nvPicPr>
          <p:cNvPr id="5122" name="Picture 2" descr="http://congresofyeenna.files.wordpress.com/2009/11/conferencia-de-apertura-a-cargo-de-carlos-cullen_resiz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3728" y="3789040"/>
            <a:ext cx="4968552" cy="24471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dissolve/>
    <p:sndAc>
      <p:stSnd>
        <p:snd r:embed="rId2"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1700808"/>
            <a:ext cx="7772400" cy="3888431"/>
          </a:xfrm>
        </p:spPr>
        <p:txBody>
          <a:bodyPr>
            <a:normAutofit fontScale="92500"/>
          </a:bodyPr>
          <a:lstStyle/>
          <a:p>
            <a:pPr algn="just"/>
            <a:r>
              <a:rPr lang="es-MX" sz="2400" dirty="0" smtClean="0">
                <a:solidFill>
                  <a:schemeClr val="tx1"/>
                </a:solidFill>
                <a:latin typeface="Arial" pitchFamily="34" charset="0"/>
                <a:cs typeface="Arial" pitchFamily="34" charset="0"/>
              </a:rPr>
              <a:t>La </a:t>
            </a:r>
            <a:r>
              <a:rPr lang="es-MX" sz="2400" b="1" dirty="0" smtClean="0">
                <a:solidFill>
                  <a:schemeClr val="tx1"/>
                </a:solidFill>
                <a:latin typeface="Arial" pitchFamily="34" charset="0"/>
                <a:cs typeface="Arial" pitchFamily="34" charset="0"/>
              </a:rPr>
              <a:t>función socia</a:t>
            </a:r>
            <a:r>
              <a:rPr lang="es-MX" sz="2400" dirty="0" smtClean="0">
                <a:solidFill>
                  <a:schemeClr val="tx1"/>
                </a:solidFill>
                <a:latin typeface="Arial" pitchFamily="34" charset="0"/>
                <a:cs typeface="Arial" pitchFamily="34" charset="0"/>
              </a:rPr>
              <a:t>l de la escuela como la tarea de socializar mediante la enseñanza de conocimientos legitimados públicamente. En este sentido, Roberto </a:t>
            </a:r>
            <a:r>
              <a:rPr lang="es-MX" sz="2400" dirty="0" smtClean="0">
                <a:solidFill>
                  <a:schemeClr val="tx1"/>
                </a:solidFill>
                <a:latin typeface="Arial" pitchFamily="34" charset="0"/>
                <a:cs typeface="Arial" pitchFamily="34" charset="0"/>
              </a:rPr>
              <a:t>Follari</a:t>
            </a:r>
            <a:r>
              <a:rPr lang="es-MX" sz="2400" dirty="0" smtClean="0">
                <a:solidFill>
                  <a:schemeClr val="tx1"/>
                </a:solidFill>
                <a:latin typeface="Arial" pitchFamily="34" charset="0"/>
                <a:cs typeface="Arial" pitchFamily="34" charset="0"/>
              </a:rPr>
              <a:t> (1996) plantea que lo escolar viene a </a:t>
            </a:r>
            <a:r>
              <a:rPr lang="es-MX" sz="2400" b="1" dirty="0" smtClean="0">
                <a:solidFill>
                  <a:schemeClr val="tx1"/>
                </a:solidFill>
                <a:latin typeface="Arial" pitchFamily="34" charset="0"/>
                <a:cs typeface="Arial" pitchFamily="34" charset="0"/>
              </a:rPr>
              <a:t>consolidar</a:t>
            </a:r>
            <a:r>
              <a:rPr lang="es-MX" sz="2400" dirty="0" smtClean="0">
                <a:solidFill>
                  <a:schemeClr val="tx1"/>
                </a:solidFill>
                <a:latin typeface="Arial" pitchFamily="34" charset="0"/>
                <a:cs typeface="Arial" pitchFamily="34" charset="0"/>
              </a:rPr>
              <a:t>, </a:t>
            </a:r>
            <a:r>
              <a:rPr lang="es-MX" sz="2400" b="1" dirty="0" smtClean="0">
                <a:solidFill>
                  <a:schemeClr val="tx1"/>
                </a:solidFill>
                <a:latin typeface="Arial" pitchFamily="34" charset="0"/>
                <a:cs typeface="Arial" pitchFamily="34" charset="0"/>
              </a:rPr>
              <a:t>transmitir</a:t>
            </a:r>
            <a:r>
              <a:rPr lang="es-MX" sz="2400" dirty="0" smtClean="0">
                <a:solidFill>
                  <a:schemeClr val="tx1"/>
                </a:solidFill>
                <a:latin typeface="Arial" pitchFamily="34" charset="0"/>
                <a:cs typeface="Arial" pitchFamily="34" charset="0"/>
              </a:rPr>
              <a:t> y </a:t>
            </a:r>
            <a:r>
              <a:rPr lang="es-MX" sz="2400" b="1" dirty="0" smtClean="0">
                <a:solidFill>
                  <a:schemeClr val="tx1"/>
                </a:solidFill>
                <a:latin typeface="Arial" pitchFamily="34" charset="0"/>
                <a:cs typeface="Arial" pitchFamily="34" charset="0"/>
              </a:rPr>
              <a:t>sostener valores previamente consolidados y legitimados socialmente</a:t>
            </a:r>
            <a:r>
              <a:rPr lang="es-MX" sz="2400" dirty="0" smtClean="0">
                <a:solidFill>
                  <a:schemeClr val="tx1"/>
                </a:solidFill>
                <a:latin typeface="Arial" pitchFamily="34" charset="0"/>
                <a:cs typeface="Arial" pitchFamily="34" charset="0"/>
              </a:rPr>
              <a:t>, sobre los cuales se funda el lazo social. Así, toda sociedad requiere prolongarse en el tiempo y para ello tiene que mantener el lazo a través de la transmisión a los nuevos miembros de los principios y valores que sostienen la cohesión básica.</a:t>
            </a:r>
            <a:br>
              <a:rPr lang="es-MX" sz="2400" dirty="0" smtClean="0">
                <a:solidFill>
                  <a:schemeClr val="tx1"/>
                </a:solidFill>
                <a:latin typeface="Arial" pitchFamily="34" charset="0"/>
                <a:cs typeface="Arial" pitchFamily="34" charset="0"/>
              </a:rPr>
            </a:br>
            <a:endParaRPr lang="es-MX" sz="2400" dirty="0" smtClean="0">
              <a:solidFill>
                <a:schemeClr val="tx1"/>
              </a:solidFill>
              <a:latin typeface="Arial" pitchFamily="34" charset="0"/>
              <a:cs typeface="Arial" pitchFamily="34" charset="0"/>
            </a:endParaRPr>
          </a:p>
          <a:p>
            <a:endParaRPr lang="es-MX" dirty="0"/>
          </a:p>
        </p:txBody>
      </p:sp>
    </p:spTree>
  </p:cSld>
  <p:clrMapOvr>
    <a:masterClrMapping/>
  </p:clrMapOvr>
  <p:transition>
    <p:wipe dir="r"/>
    <p:sndAc>
      <p:stSnd>
        <p:snd r:embed="rId2" name="wind.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2780928"/>
            <a:ext cx="7772400" cy="1500187"/>
          </a:xfrm>
        </p:spPr>
        <p:txBody>
          <a:bodyPr/>
          <a:lstStyle/>
          <a:p>
            <a:pPr algn="ctr"/>
            <a:r>
              <a:rPr lang="es-MX" sz="2800" dirty="0" smtClean="0">
                <a:solidFill>
                  <a:schemeClr val="tx1"/>
                </a:solidFill>
                <a:latin typeface="Arial" pitchFamily="34" charset="0"/>
                <a:cs typeface="Arial" pitchFamily="34" charset="0"/>
              </a:rPr>
              <a:t>“</a:t>
            </a:r>
            <a:r>
              <a:rPr lang="es-MX" sz="2800" i="1" dirty="0" smtClean="0">
                <a:solidFill>
                  <a:schemeClr val="tx1"/>
                </a:solidFill>
                <a:latin typeface="Arial" pitchFamily="34" charset="0"/>
                <a:cs typeface="Arial" pitchFamily="34" charset="0"/>
              </a:rPr>
              <a:t>Aprender sin reflexionar es malgastar la energía”.</a:t>
            </a:r>
          </a:p>
          <a:p>
            <a:pPr algn="r"/>
            <a:r>
              <a:rPr lang="es-MX" dirty="0" smtClean="0">
                <a:solidFill>
                  <a:schemeClr val="tx1"/>
                </a:solidFill>
                <a:latin typeface="Arial" pitchFamily="34" charset="0"/>
                <a:cs typeface="Arial" pitchFamily="34" charset="0"/>
              </a:rPr>
              <a:t>Confucio</a:t>
            </a:r>
          </a:p>
          <a:p>
            <a:endParaRPr lang="es-MX" dirty="0"/>
          </a:p>
        </p:txBody>
      </p:sp>
    </p:spTree>
  </p:cSld>
  <p:clrMapOvr>
    <a:masterClrMapping/>
  </p:clrMapOvr>
  <p:transition>
    <p:wipe/>
    <p:sndAc>
      <p:stSnd>
        <p:snd r:embed="rId2" name="wind.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a:spLocks noGrp="1"/>
          </p:cNvSpPr>
          <p:nvPr>
            <p:ph type="title"/>
          </p:nvPr>
        </p:nvSpPr>
        <p:spPr>
          <a:xfrm>
            <a:off x="611560" y="764704"/>
            <a:ext cx="8229600" cy="1143000"/>
          </a:xfrm>
        </p:spPr>
        <p:txBody>
          <a:bodyPr>
            <a:normAutofit/>
          </a:bodyPr>
          <a:lstStyle/>
          <a:p>
            <a:r>
              <a:rPr lang="es-MX" sz="3600" dirty="0" smtClean="0">
                <a:latin typeface="Arial" pitchFamily="34" charset="0"/>
                <a:cs typeface="Arial" pitchFamily="34" charset="0"/>
              </a:rPr>
              <a:t>La escuela como una sociedad</a:t>
            </a:r>
            <a:endParaRPr lang="es-MX" sz="3600" dirty="0">
              <a:latin typeface="Arial" pitchFamily="34" charset="0"/>
              <a:cs typeface="Arial" pitchFamily="34" charset="0"/>
            </a:endParaRPr>
          </a:p>
        </p:txBody>
      </p:sp>
      <p:sp>
        <p:nvSpPr>
          <p:cNvPr id="6" name="5 Marcador de contenido"/>
          <p:cNvSpPr>
            <a:spLocks noGrp="1"/>
          </p:cNvSpPr>
          <p:nvPr>
            <p:ph idx="1"/>
          </p:nvPr>
        </p:nvSpPr>
        <p:spPr>
          <a:xfrm>
            <a:off x="395536" y="2060848"/>
            <a:ext cx="8229600" cy="3240360"/>
          </a:xfrm>
        </p:spPr>
        <p:txBody>
          <a:bodyPr/>
          <a:lstStyle/>
          <a:p>
            <a:pPr algn="just"/>
            <a:r>
              <a:rPr lang="es-MX" sz="2400" dirty="0" smtClean="0">
                <a:latin typeface="Arial" pitchFamily="34" charset="0"/>
                <a:cs typeface="Arial" pitchFamily="34" charset="0"/>
              </a:rPr>
              <a:t>Del filósofo John Dewey creador de la pedagogía pragmática </a:t>
            </a:r>
            <a:r>
              <a:rPr lang="es-MX" sz="2400" dirty="0" smtClean="0">
                <a:latin typeface="Arial" pitchFamily="34" charset="0"/>
                <a:cs typeface="Arial" pitchFamily="34" charset="0"/>
              </a:rPr>
              <a:t>learning</a:t>
            </a:r>
            <a:r>
              <a:rPr lang="es-MX" sz="2400" dirty="0" smtClean="0">
                <a:latin typeface="Arial" pitchFamily="34" charset="0"/>
                <a:cs typeface="Arial" pitchFamily="34" charset="0"/>
              </a:rPr>
              <a:t> </a:t>
            </a:r>
            <a:r>
              <a:rPr lang="es-MX" sz="2400" dirty="0" smtClean="0">
                <a:latin typeface="Arial" pitchFamily="34" charset="0"/>
                <a:cs typeface="Arial" pitchFamily="34" charset="0"/>
              </a:rPr>
              <a:t>by</a:t>
            </a:r>
            <a:r>
              <a:rPr lang="es-MX" sz="2400" dirty="0" smtClean="0">
                <a:latin typeface="Arial" pitchFamily="34" charset="0"/>
                <a:cs typeface="Arial" pitchFamily="34" charset="0"/>
              </a:rPr>
              <a:t> </a:t>
            </a:r>
            <a:r>
              <a:rPr lang="es-MX" sz="2400" dirty="0" smtClean="0">
                <a:latin typeface="Arial" pitchFamily="34" charset="0"/>
                <a:cs typeface="Arial" pitchFamily="34" charset="0"/>
              </a:rPr>
              <a:t>doing</a:t>
            </a:r>
            <a:r>
              <a:rPr lang="es-MX" sz="2400" dirty="0" smtClean="0">
                <a:latin typeface="Arial" pitchFamily="34" charset="0"/>
                <a:cs typeface="Arial" pitchFamily="34" charset="0"/>
              </a:rPr>
              <a:t> (aprender haciendo).</a:t>
            </a:r>
          </a:p>
          <a:p>
            <a:pPr algn="just"/>
            <a:r>
              <a:rPr lang="es-MX" sz="2400" dirty="0" smtClean="0">
                <a:latin typeface="Arial" pitchFamily="34" charset="0"/>
                <a:cs typeface="Arial" pitchFamily="34" charset="0"/>
              </a:rPr>
              <a:t>La función de la escuela era dirigir y organizar la relación del individuo y el entorno.</a:t>
            </a:r>
          </a:p>
          <a:p>
            <a:pPr algn="just"/>
            <a:r>
              <a:rPr lang="es-MX" sz="2400" dirty="0" smtClean="0">
                <a:latin typeface="Arial" pitchFamily="34" charset="0"/>
                <a:cs typeface="Arial" pitchFamily="34" charset="0"/>
              </a:rPr>
              <a:t>La escuela es una institución social donde se dan a conocer las normas, conocimientos y procesos históricos-culturales de la sociedad</a:t>
            </a:r>
            <a:r>
              <a:rPr lang="es-MX" dirty="0" smtClean="0"/>
              <a:t>.</a:t>
            </a:r>
            <a:endParaRPr lang="es-MX" dirty="0"/>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2" name="wind.wav"/>
          </p:stSnd>
        </p:sndAc>
      </p:transition>
    </mc:Choice>
    <mc:Fallback xmlns="">
      <p:transition spd="slow">
        <p:sndAc>
          <p:stSnd>
            <p:snd r:embed="rId3" name="wind.wav"/>
          </p:stSnd>
        </p:sndAc>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sz="2400" dirty="0" smtClean="0">
                <a:latin typeface="Arial" pitchFamily="34" charset="0"/>
                <a:cs typeface="Arial" pitchFamily="34" charset="0"/>
              </a:rPr>
              <a:t>El desarrollo de la sociedad dependía de el desarrollo del individuo y su interacción en ella.</a:t>
            </a:r>
          </a:p>
          <a:p>
            <a:pPr algn="just"/>
            <a:r>
              <a:rPr lang="es-MX" sz="2400" dirty="0" smtClean="0">
                <a:latin typeface="Arial" pitchFamily="34" charset="0"/>
                <a:cs typeface="Arial" pitchFamily="34" charset="0"/>
              </a:rPr>
              <a:t>Lo aprendido en la escuela es reflejado en la sociedad (buscando un cambio de estructura) y no la sociedad reflejada en las escuelas.</a:t>
            </a:r>
          </a:p>
          <a:p>
            <a:pPr algn="just"/>
            <a:r>
              <a:rPr lang="es-MX" sz="2400" dirty="0" smtClean="0">
                <a:latin typeface="Arial" pitchFamily="34" charset="0"/>
                <a:cs typeface="Arial" pitchFamily="34" charset="0"/>
              </a:rPr>
              <a:t>Se pude aseverar que el sistema educativo capitalista sea conservador y la educación socialista contribuye a la trasformación progresiva de las clases.</a:t>
            </a:r>
          </a:p>
          <a:p>
            <a:pPr algn="just"/>
            <a:endParaRPr lang="es-MX" sz="2400" dirty="0">
              <a:latin typeface="Arial" pitchFamily="34" charset="0"/>
              <a:cs typeface="Arial" pitchFamily="34" charset="0"/>
            </a:endParaRPr>
          </a:p>
        </p:txBody>
      </p:sp>
    </p:spTree>
  </p:cSld>
  <p:clrMapOvr>
    <a:masterClrMapping/>
  </p:clrMapOvr>
  <p:transition>
    <p:wipe dir="d"/>
    <p:sndAc>
      <p:stSnd>
        <p:snd r:embed="rId2" name="wind.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latin typeface="Arial" pitchFamily="34" charset="0"/>
                <a:cs typeface="Arial" pitchFamily="34" charset="0"/>
              </a:rPr>
              <a:t>Tipos de escuelas en México</a:t>
            </a:r>
          </a:p>
        </p:txBody>
      </p:sp>
      <p:sp>
        <p:nvSpPr>
          <p:cNvPr id="3" name="2 Marcador de contenido"/>
          <p:cNvSpPr>
            <a:spLocks noGrp="1"/>
          </p:cNvSpPr>
          <p:nvPr>
            <p:ph idx="1"/>
          </p:nvPr>
        </p:nvSpPr>
        <p:spPr>
          <a:xfrm>
            <a:off x="1009443" y="1772815"/>
            <a:ext cx="7125112" cy="4085983"/>
          </a:xfrm>
        </p:spPr>
        <p:txBody>
          <a:bodyPr/>
          <a:lstStyle/>
          <a:p>
            <a:pPr>
              <a:buNone/>
            </a:pPr>
            <a:r>
              <a:rPr lang="es-MX" dirty="0" smtClean="0">
                <a:latin typeface="Arial" pitchFamily="34" charset="0"/>
                <a:cs typeface="Arial" pitchFamily="34" charset="0"/>
              </a:rPr>
              <a:t>Tipos de Escuela:</a:t>
            </a:r>
          </a:p>
          <a:p>
            <a:r>
              <a:rPr lang="es-MX" dirty="0" smtClean="0">
                <a:latin typeface="Arial" pitchFamily="34" charset="0"/>
                <a:cs typeface="Arial" pitchFamily="34" charset="0"/>
              </a:rPr>
              <a:t>PRIVADA</a:t>
            </a:r>
          </a:p>
          <a:p>
            <a:r>
              <a:rPr lang="es-MX" dirty="0" smtClean="0">
                <a:latin typeface="Arial" pitchFamily="34" charset="0"/>
                <a:cs typeface="Arial" pitchFamily="34" charset="0"/>
              </a:rPr>
              <a:t>PÚBLICA</a:t>
            </a:r>
          </a:p>
          <a:p>
            <a:pPr>
              <a:buNone/>
            </a:pPr>
            <a:r>
              <a:rPr lang="es-MX" dirty="0" smtClean="0">
                <a:latin typeface="Arial" pitchFamily="34" charset="0"/>
                <a:cs typeface="Arial" pitchFamily="34" charset="0"/>
              </a:rPr>
              <a:t>Programa Académico: </a:t>
            </a:r>
          </a:p>
          <a:p>
            <a:pPr>
              <a:buFont typeface="Wingdings" pitchFamily="2" charset="2"/>
              <a:buChar char="Ø"/>
            </a:pPr>
            <a:r>
              <a:rPr lang="es-MX" dirty="0" smtClean="0">
                <a:latin typeface="Arial" pitchFamily="34" charset="0"/>
                <a:cs typeface="Arial" pitchFamily="34" charset="0"/>
              </a:rPr>
              <a:t>GENERAL</a:t>
            </a:r>
          </a:p>
          <a:p>
            <a:pPr>
              <a:buFont typeface="Wingdings" pitchFamily="2" charset="2"/>
              <a:buChar char="Ø"/>
            </a:pPr>
            <a:r>
              <a:rPr lang="es-MX" dirty="0" smtClean="0">
                <a:latin typeface="Arial" pitchFamily="34" charset="0"/>
                <a:cs typeface="Arial" pitchFamily="34" charset="0"/>
              </a:rPr>
              <a:t>VOCACIONAL</a:t>
            </a:r>
          </a:p>
          <a:p>
            <a:pPr>
              <a:buFont typeface="Wingdings" pitchFamily="2" charset="2"/>
              <a:buChar char="Ø"/>
            </a:pPr>
            <a:r>
              <a:rPr lang="es-MX" dirty="0" smtClean="0">
                <a:latin typeface="Arial" pitchFamily="34" charset="0"/>
                <a:cs typeface="Arial" pitchFamily="34" charset="0"/>
              </a:rPr>
              <a:t>ESPECIAL</a:t>
            </a:r>
          </a:p>
          <a:p>
            <a:pPr>
              <a:buFont typeface="Wingdings" pitchFamily="2" charset="2"/>
              <a:buChar char="Ø"/>
            </a:pPr>
            <a:r>
              <a:rPr lang="es-MX" dirty="0" smtClean="0">
                <a:latin typeface="Arial" pitchFamily="34" charset="0"/>
                <a:cs typeface="Arial" pitchFamily="34" charset="0"/>
              </a:rPr>
              <a:t>COMPRENSIVO</a:t>
            </a:r>
            <a:endParaRPr lang="es-MX" dirty="0">
              <a:latin typeface="Arial" pitchFamily="34" charset="0"/>
              <a:cs typeface="Arial" pitchFamily="34" charset="0"/>
            </a:endParaRPr>
          </a:p>
        </p:txBody>
      </p:sp>
    </p:spTree>
  </p:cSld>
  <p:clrMapOvr>
    <a:masterClrMapping/>
  </p:clrMapOvr>
  <p:transition>
    <p:cut thruBlk="1"/>
    <p:sndAc>
      <p:stSnd>
        <p:snd r:embed="rId2" name="wind.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Arial" pitchFamily="34" charset="0"/>
                <a:cs typeface="Arial" pitchFamily="34" charset="0"/>
              </a:rPr>
              <a:t>MODALIDADES DE LA ENSEÑANZA</a:t>
            </a:r>
            <a:endParaRPr lang="es-MX" dirty="0">
              <a:latin typeface="Arial" pitchFamily="34" charset="0"/>
              <a:cs typeface="Arial" pitchFamily="34" charset="0"/>
            </a:endParaRPr>
          </a:p>
        </p:txBody>
      </p:sp>
      <p:sp>
        <p:nvSpPr>
          <p:cNvPr id="3" name="2 Marcador de contenido"/>
          <p:cNvSpPr>
            <a:spLocks noGrp="1"/>
          </p:cNvSpPr>
          <p:nvPr>
            <p:ph idx="1"/>
          </p:nvPr>
        </p:nvSpPr>
        <p:spPr/>
        <p:txBody>
          <a:bodyPr/>
          <a:lstStyle/>
          <a:p>
            <a:pPr>
              <a:buNone/>
            </a:pPr>
            <a:r>
              <a:rPr lang="es-MX" dirty="0" smtClean="0">
                <a:latin typeface="Arial" pitchFamily="34" charset="0"/>
                <a:cs typeface="Arial" pitchFamily="34" charset="0"/>
              </a:rPr>
              <a:t>Modalidad de Enseñanza</a:t>
            </a:r>
          </a:p>
          <a:p>
            <a:r>
              <a:rPr lang="es-MX" dirty="0" smtClean="0">
                <a:latin typeface="Arial" pitchFamily="34" charset="0"/>
                <a:cs typeface="Arial" pitchFamily="34" charset="0"/>
              </a:rPr>
              <a:t>Presencial</a:t>
            </a:r>
          </a:p>
          <a:p>
            <a:r>
              <a:rPr lang="es-MX" dirty="0" smtClean="0">
                <a:latin typeface="Arial" pitchFamily="34" charset="0"/>
                <a:cs typeface="Arial" pitchFamily="34" charset="0"/>
              </a:rPr>
              <a:t>Distancia</a:t>
            </a:r>
          </a:p>
          <a:p>
            <a:pPr>
              <a:buNone/>
            </a:pPr>
            <a:r>
              <a:rPr lang="es-MX" dirty="0" smtClean="0">
                <a:latin typeface="Arial" pitchFamily="34" charset="0"/>
                <a:cs typeface="Arial" pitchFamily="34" charset="0"/>
              </a:rPr>
              <a:t>Estructura</a:t>
            </a:r>
          </a:p>
          <a:p>
            <a:pPr>
              <a:buFont typeface="Wingdings" pitchFamily="2" charset="2"/>
              <a:buChar char="ü"/>
            </a:pPr>
            <a:r>
              <a:rPr lang="es-MX" dirty="0" smtClean="0">
                <a:latin typeface="Arial" pitchFamily="34" charset="0"/>
                <a:cs typeface="Arial" pitchFamily="34" charset="0"/>
              </a:rPr>
              <a:t>Presencial </a:t>
            </a:r>
          </a:p>
          <a:p>
            <a:pPr>
              <a:buFont typeface="Wingdings" pitchFamily="2" charset="2"/>
              <a:buChar char="ü"/>
            </a:pPr>
            <a:r>
              <a:rPr lang="es-MX" dirty="0" smtClean="0">
                <a:latin typeface="Arial" pitchFamily="34" charset="0"/>
                <a:cs typeface="Arial" pitchFamily="34" charset="0"/>
              </a:rPr>
              <a:t>Distancia</a:t>
            </a:r>
          </a:p>
          <a:p>
            <a:pPr>
              <a:buNone/>
            </a:pPr>
            <a:r>
              <a:rPr lang="es-MX" dirty="0" smtClean="0">
                <a:latin typeface="Arial" pitchFamily="34" charset="0"/>
                <a:cs typeface="Arial" pitchFamily="34" charset="0"/>
              </a:rPr>
              <a:t>Dimensiones</a:t>
            </a:r>
          </a:p>
          <a:p>
            <a:pPr>
              <a:buFont typeface="Wingdings" pitchFamily="2" charset="2"/>
              <a:buChar char="v"/>
            </a:pPr>
            <a:r>
              <a:rPr lang="es-MX" dirty="0" smtClean="0">
                <a:latin typeface="Arial" pitchFamily="34" charset="0"/>
                <a:cs typeface="Arial" pitchFamily="34" charset="0"/>
              </a:rPr>
              <a:t>Autónoma </a:t>
            </a:r>
            <a:endParaRPr lang="es-MX" dirty="0">
              <a:latin typeface="Arial" pitchFamily="34" charset="0"/>
              <a:cs typeface="Arial" pitchFamily="34" charset="0"/>
            </a:endParaRPr>
          </a:p>
        </p:txBody>
      </p:sp>
    </p:spTree>
  </p:cSld>
  <p:clrMapOvr>
    <a:masterClrMapping/>
  </p:clrMapOvr>
  <p:transition>
    <p:wipe dir="u"/>
    <p:sndAc>
      <p:stSnd>
        <p:snd r:embed="rId2" name="wind.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Arial" pitchFamily="34" charset="0"/>
                <a:cs typeface="Arial" pitchFamily="34" charset="0"/>
              </a:rPr>
              <a:t>Kínder   </a:t>
            </a:r>
            <a:endParaRPr lang="es-MX" dirty="0">
              <a:latin typeface="Arial" pitchFamily="34" charset="0"/>
              <a:cs typeface="Arial" pitchFamily="34" charset="0"/>
            </a:endParaRPr>
          </a:p>
        </p:txBody>
      </p:sp>
      <p:sp>
        <p:nvSpPr>
          <p:cNvPr id="3" name="2 Marcador de contenido"/>
          <p:cNvSpPr>
            <a:spLocks noGrp="1"/>
          </p:cNvSpPr>
          <p:nvPr>
            <p:ph idx="1"/>
          </p:nvPr>
        </p:nvSpPr>
        <p:spPr>
          <a:xfrm>
            <a:off x="865428" y="1340768"/>
            <a:ext cx="7125112" cy="2717830"/>
          </a:xfrm>
        </p:spPr>
        <p:txBody>
          <a:bodyPr>
            <a:normAutofit/>
          </a:bodyPr>
          <a:lstStyle/>
          <a:p>
            <a:pPr algn="just">
              <a:buNone/>
            </a:pPr>
            <a:r>
              <a:rPr lang="es-MX" sz="2800" dirty="0" smtClean="0">
                <a:latin typeface="Arial" pitchFamily="34" charset="0"/>
                <a:cs typeface="Arial" pitchFamily="34" charset="0"/>
              </a:rPr>
              <a:t>   </a:t>
            </a:r>
            <a:r>
              <a:rPr lang="es-MX" sz="2400" dirty="0" smtClean="0">
                <a:latin typeface="Arial" pitchFamily="34" charset="0"/>
                <a:cs typeface="Arial" pitchFamily="34" charset="0"/>
              </a:rPr>
              <a:t>Atiende a </a:t>
            </a:r>
            <a:r>
              <a:rPr lang="es-MX" sz="2400" dirty="0">
                <a:latin typeface="Arial" pitchFamily="34" charset="0"/>
                <a:cs typeface="Arial" pitchFamily="34" charset="0"/>
              </a:rPr>
              <a:t>niños de 3, 4 y 5 años de edad, </a:t>
            </a:r>
            <a:r>
              <a:rPr lang="es-MX" sz="2400" dirty="0" smtClean="0">
                <a:latin typeface="Arial" pitchFamily="34" charset="0"/>
                <a:cs typeface="Arial" pitchFamily="34" charset="0"/>
              </a:rPr>
              <a:t>es impartida </a:t>
            </a:r>
            <a:r>
              <a:rPr lang="es-MX" sz="2400" dirty="0">
                <a:latin typeface="Arial" pitchFamily="34" charset="0"/>
                <a:cs typeface="Arial" pitchFamily="34" charset="0"/>
              </a:rPr>
              <a:t>generalmente en tres </a:t>
            </a:r>
            <a:r>
              <a:rPr lang="es-MX" sz="2400" dirty="0" smtClean="0">
                <a:latin typeface="Arial" pitchFamily="34" charset="0"/>
                <a:cs typeface="Arial" pitchFamily="34" charset="0"/>
              </a:rPr>
              <a:t>grados su </a:t>
            </a:r>
            <a:r>
              <a:rPr lang="es-MX" sz="2400" dirty="0">
                <a:latin typeface="Arial" pitchFamily="34" charset="0"/>
                <a:cs typeface="Arial" pitchFamily="34" charset="0"/>
              </a:rPr>
              <a:t>objetivo es impulsar la creatividad y habilidades de los niños.</a:t>
            </a:r>
            <a:r>
              <a:rPr lang="es-MX" sz="2400" dirty="0" smtClean="0">
                <a:latin typeface="Arial" pitchFamily="34" charset="0"/>
                <a:cs typeface="Arial" pitchFamily="34" charset="0"/>
              </a:rPr>
              <a:t> </a:t>
            </a:r>
            <a:endParaRPr lang="es-MX" sz="2800" dirty="0">
              <a:latin typeface="Arial" pitchFamily="34" charset="0"/>
              <a:cs typeface="Arial" pitchFamily="34" charset="0"/>
            </a:endParaRPr>
          </a:p>
        </p:txBody>
      </p:sp>
      <p:pic>
        <p:nvPicPr>
          <p:cNvPr id="4" name="3 Imagen" descr="untitled.bmp"/>
          <p:cNvPicPr>
            <a:picLocks noChangeAspect="1"/>
          </p:cNvPicPr>
          <p:nvPr/>
        </p:nvPicPr>
        <p:blipFill>
          <a:blip r:embed="rId3" cstate="print"/>
          <a:stretch>
            <a:fillRect/>
          </a:stretch>
        </p:blipFill>
        <p:spPr>
          <a:xfrm>
            <a:off x="2555776" y="3933056"/>
            <a:ext cx="4032448" cy="2520280"/>
          </a:xfrm>
          <a:prstGeom prst="rect">
            <a:avLst/>
          </a:prstGeom>
        </p:spPr>
      </p:pic>
    </p:spTree>
    <p:extLst>
      <p:ext uri="{BB962C8B-B14F-4D97-AF65-F5344CB8AC3E}">
        <p14:creationId xmlns:p14="http://schemas.microsoft.com/office/powerpoint/2010/main" val="3765415172"/>
      </p:ext>
    </p:extLst>
  </p:cSld>
  <p:clrMapOvr>
    <a:masterClrMapping/>
  </p:clrMapOvr>
  <p:transition>
    <p:wheel spokes="1"/>
    <p:sndAc>
      <p:stSnd>
        <p:snd r:embed="rId2"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type="body" idx="1"/>
          </p:nvPr>
        </p:nvSpPr>
        <p:spPr>
          <a:xfrm>
            <a:off x="1331640" y="2564904"/>
            <a:ext cx="6192688" cy="1152128"/>
          </a:xfrm>
        </p:spPr>
        <p:txBody>
          <a:bodyPr>
            <a:normAutofit/>
          </a:bodyPr>
          <a:lstStyle/>
          <a:p>
            <a:pPr algn="ctr"/>
            <a:r>
              <a:rPr lang="es-MX" sz="2800" dirty="0" smtClean="0">
                <a:solidFill>
                  <a:schemeClr val="tx1"/>
                </a:solidFill>
                <a:latin typeface="Arial" pitchFamily="34" charset="0"/>
                <a:cs typeface="Arial" pitchFamily="34" charset="0"/>
              </a:rPr>
              <a:t>3.1.2 LA ESCUELA</a:t>
            </a:r>
            <a:endParaRPr lang="es-MX" sz="2800" dirty="0">
              <a:solidFill>
                <a:schemeClr val="tx1"/>
              </a:solidFill>
              <a:latin typeface="Arial" pitchFamily="34" charset="0"/>
              <a:cs typeface="Arial" pitchFamily="34" charset="0"/>
            </a:endParaRPr>
          </a:p>
        </p:txBody>
      </p:sp>
    </p:spTree>
  </p:cSld>
  <p:clrMapOvr>
    <a:masterClrMapping/>
  </p:clrMapOvr>
  <p:transition>
    <p:fade thruBlk="1"/>
    <p:sndAc>
      <p:stSnd>
        <p:snd r:embed="rId2" name="wind.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Arial" pitchFamily="34" charset="0"/>
                <a:cs typeface="Arial" pitchFamily="34" charset="0"/>
              </a:rPr>
              <a:t>Primaria</a:t>
            </a:r>
            <a:endParaRPr lang="es-MX" dirty="0">
              <a:latin typeface="Arial" pitchFamily="34" charset="0"/>
              <a:cs typeface="Arial" pitchFamily="34" charset="0"/>
            </a:endParaRPr>
          </a:p>
        </p:txBody>
      </p:sp>
      <p:sp>
        <p:nvSpPr>
          <p:cNvPr id="3" name="2 Marcador de contenido"/>
          <p:cNvSpPr>
            <a:spLocks noGrp="1"/>
          </p:cNvSpPr>
          <p:nvPr>
            <p:ph idx="1"/>
          </p:nvPr>
        </p:nvSpPr>
        <p:spPr>
          <a:xfrm>
            <a:off x="323528" y="1600200"/>
            <a:ext cx="4536504" cy="4525963"/>
          </a:xfrm>
        </p:spPr>
        <p:txBody>
          <a:bodyPr>
            <a:normAutofit/>
          </a:bodyPr>
          <a:lstStyle/>
          <a:p>
            <a:pPr algn="just">
              <a:buNone/>
            </a:pPr>
            <a:r>
              <a:rPr lang="es-MX" sz="2400" dirty="0">
                <a:latin typeface="Arial" pitchFamily="34" charset="0"/>
                <a:cs typeface="Arial" pitchFamily="34" charset="0"/>
              </a:rPr>
              <a:t>La educación primaria es obligatoria y es impartida en seis grados, a partir de los 6 años. La educación primaria es fundamental para cursar la educación secundaria</a:t>
            </a:r>
            <a:r>
              <a:rPr lang="es-MX" sz="2400" dirty="0" smtClean="0">
                <a:latin typeface="Arial" pitchFamily="34" charset="0"/>
                <a:cs typeface="Arial" pitchFamily="34" charset="0"/>
              </a:rPr>
              <a:t>.</a:t>
            </a:r>
          </a:p>
          <a:p>
            <a:pPr algn="just">
              <a:buNone/>
            </a:pPr>
            <a:r>
              <a:rPr lang="es-MX" sz="2400" dirty="0" smtClean="0">
                <a:latin typeface="Arial" pitchFamily="34" charset="0"/>
                <a:cs typeface="Arial" pitchFamily="34" charset="0"/>
              </a:rPr>
              <a:t>(CASTORIADIS, 1996)</a:t>
            </a:r>
            <a:endParaRPr lang="es-MX" sz="2400" dirty="0">
              <a:latin typeface="Arial" pitchFamily="34" charset="0"/>
              <a:cs typeface="Arial" pitchFamily="34" charset="0"/>
            </a:endParaRPr>
          </a:p>
          <a:p>
            <a:endParaRPr lang="es-MX" dirty="0"/>
          </a:p>
        </p:txBody>
      </p:sp>
      <p:pic>
        <p:nvPicPr>
          <p:cNvPr id="6" name="5 Imagen" descr="untitledPIM.bmp"/>
          <p:cNvPicPr>
            <a:picLocks noChangeAspect="1"/>
          </p:cNvPicPr>
          <p:nvPr/>
        </p:nvPicPr>
        <p:blipFill>
          <a:blip r:embed="rId3" cstate="print"/>
          <a:stretch>
            <a:fillRect/>
          </a:stretch>
        </p:blipFill>
        <p:spPr>
          <a:xfrm>
            <a:off x="5148064" y="2204864"/>
            <a:ext cx="3096344" cy="3456384"/>
          </a:xfrm>
          <a:prstGeom prst="rect">
            <a:avLst/>
          </a:prstGeom>
        </p:spPr>
      </p:pic>
    </p:spTree>
    <p:extLst>
      <p:ext uri="{BB962C8B-B14F-4D97-AF65-F5344CB8AC3E}">
        <p14:creationId xmlns:p14="http://schemas.microsoft.com/office/powerpoint/2010/main" val="31868796"/>
      </p:ext>
    </p:extLst>
  </p:cSld>
  <p:clrMapOvr>
    <a:masterClrMapping/>
  </p:clrMapOvr>
  <p:transition>
    <p:zoom dir="in"/>
    <p:sndAc>
      <p:stSnd>
        <p:snd r:embed="rId2" name="wind.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latin typeface="Arial" pitchFamily="34" charset="0"/>
                <a:cs typeface="Arial" pitchFamily="34" charset="0"/>
              </a:rPr>
              <a:t>Secundaria</a:t>
            </a:r>
          </a:p>
        </p:txBody>
      </p:sp>
      <p:sp>
        <p:nvSpPr>
          <p:cNvPr id="3" name="2 Marcador de contenido"/>
          <p:cNvSpPr>
            <a:spLocks noGrp="1"/>
          </p:cNvSpPr>
          <p:nvPr>
            <p:ph idx="1"/>
          </p:nvPr>
        </p:nvSpPr>
        <p:spPr>
          <a:xfrm>
            <a:off x="4716016" y="1600200"/>
            <a:ext cx="3970784" cy="4709120"/>
          </a:xfrm>
        </p:spPr>
        <p:txBody>
          <a:bodyPr>
            <a:normAutofit/>
          </a:bodyPr>
          <a:lstStyle/>
          <a:p>
            <a:pPr algn="just">
              <a:buNone/>
            </a:pPr>
            <a:r>
              <a:rPr lang="es-MX" dirty="0" smtClean="0"/>
              <a:t> </a:t>
            </a:r>
            <a:r>
              <a:rPr lang="es-MX" sz="2400" dirty="0" smtClean="0">
                <a:latin typeface="Arial" pitchFamily="34" charset="0"/>
                <a:cs typeface="Arial" pitchFamily="34" charset="0"/>
              </a:rPr>
              <a:t>La educación secundaria es obligatoria y </a:t>
            </a:r>
            <a:r>
              <a:rPr lang="es-MX" sz="2400" dirty="0">
                <a:latin typeface="Arial" pitchFamily="34" charset="0"/>
                <a:cs typeface="Arial" pitchFamily="34" charset="0"/>
              </a:rPr>
              <a:t>se proporciona en tres años a quienes han concluido </a:t>
            </a:r>
            <a:r>
              <a:rPr lang="es-MX" sz="2400" dirty="0" smtClean="0">
                <a:latin typeface="Arial" pitchFamily="34" charset="0"/>
                <a:cs typeface="Arial" pitchFamily="34" charset="0"/>
              </a:rPr>
              <a:t>la </a:t>
            </a:r>
            <a:r>
              <a:rPr lang="es-MX" sz="2400" dirty="0">
                <a:latin typeface="Arial" pitchFamily="34" charset="0"/>
                <a:cs typeface="Arial" pitchFamily="34" charset="0"/>
              </a:rPr>
              <a:t>primaria. La secundaria es necesaria para continuar </a:t>
            </a:r>
            <a:r>
              <a:rPr lang="es-MX" sz="2400" dirty="0" smtClean="0">
                <a:latin typeface="Arial" pitchFamily="34" charset="0"/>
                <a:cs typeface="Arial" pitchFamily="34" charset="0"/>
              </a:rPr>
              <a:t>con el nivel medio </a:t>
            </a:r>
            <a:r>
              <a:rPr lang="es-MX" sz="2400" dirty="0" smtClean="0">
                <a:latin typeface="Arial" pitchFamily="34" charset="0"/>
                <a:cs typeface="Arial" pitchFamily="34" charset="0"/>
              </a:rPr>
              <a:t>superiore</a:t>
            </a:r>
            <a:r>
              <a:rPr lang="es-MX" sz="2400" dirty="0" smtClean="0">
                <a:latin typeface="Arial" pitchFamily="34" charset="0"/>
                <a:cs typeface="Arial" pitchFamily="34" charset="0"/>
              </a:rPr>
              <a:t>.</a:t>
            </a:r>
            <a:endParaRPr lang="es-MX" sz="2400" dirty="0">
              <a:latin typeface="Arial" pitchFamily="34" charset="0"/>
              <a:cs typeface="Arial" pitchFamily="34" charset="0"/>
            </a:endParaRPr>
          </a:p>
          <a:p>
            <a:pPr>
              <a:buNone/>
            </a:pPr>
            <a:endParaRPr lang="es-MX" dirty="0"/>
          </a:p>
        </p:txBody>
      </p:sp>
      <p:pic>
        <p:nvPicPr>
          <p:cNvPr id="4" name="3 Imagen" descr="untitledsec.bmp"/>
          <p:cNvPicPr>
            <a:picLocks noChangeAspect="1"/>
          </p:cNvPicPr>
          <p:nvPr/>
        </p:nvPicPr>
        <p:blipFill>
          <a:blip r:embed="rId3" cstate="print"/>
          <a:stretch>
            <a:fillRect/>
          </a:stretch>
        </p:blipFill>
        <p:spPr>
          <a:xfrm>
            <a:off x="899592" y="1772816"/>
            <a:ext cx="3528392" cy="4104456"/>
          </a:xfrm>
          <a:prstGeom prst="rect">
            <a:avLst/>
          </a:prstGeom>
        </p:spPr>
      </p:pic>
    </p:spTree>
    <p:extLst>
      <p:ext uri="{BB962C8B-B14F-4D97-AF65-F5344CB8AC3E}">
        <p14:creationId xmlns:p14="http://schemas.microsoft.com/office/powerpoint/2010/main" val="490858532"/>
      </p:ext>
    </p:extLst>
  </p:cSld>
  <p:clrMapOvr>
    <a:masterClrMapping/>
  </p:clrMapOvr>
  <p:transition>
    <p:wheel spokes="8"/>
    <p:sndAc>
      <p:stSnd>
        <p:snd r:embed="rId2" name="wind.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latin typeface="Arial" pitchFamily="34" charset="0"/>
                <a:cs typeface="Arial" pitchFamily="34" charset="0"/>
              </a:rPr>
              <a:t>Telesecundaria</a:t>
            </a:r>
          </a:p>
        </p:txBody>
      </p:sp>
      <p:sp>
        <p:nvSpPr>
          <p:cNvPr id="3" name="2 Marcador de contenido"/>
          <p:cNvSpPr>
            <a:spLocks noGrp="1"/>
          </p:cNvSpPr>
          <p:nvPr>
            <p:ph idx="1"/>
          </p:nvPr>
        </p:nvSpPr>
        <p:spPr>
          <a:xfrm>
            <a:off x="899592" y="1335725"/>
            <a:ext cx="7125112" cy="2429798"/>
          </a:xfrm>
        </p:spPr>
        <p:txBody>
          <a:bodyPr/>
          <a:lstStyle/>
          <a:p>
            <a:pPr algn="just">
              <a:buNone/>
            </a:pPr>
            <a:r>
              <a:rPr lang="es-MX" dirty="0" smtClean="0">
                <a:latin typeface="Arial" pitchFamily="34" charset="0"/>
                <a:cs typeface="Arial" pitchFamily="34" charset="0"/>
              </a:rPr>
              <a:t>   </a:t>
            </a:r>
            <a:r>
              <a:rPr lang="es-MX" sz="2400" dirty="0" smtClean="0">
                <a:latin typeface="Arial" pitchFamily="34" charset="0"/>
                <a:cs typeface="Arial" pitchFamily="34" charset="0"/>
              </a:rPr>
              <a:t>La </a:t>
            </a:r>
            <a:r>
              <a:rPr lang="es-MX" sz="2400" dirty="0">
                <a:latin typeface="Arial" pitchFamily="34" charset="0"/>
                <a:cs typeface="Arial" pitchFamily="34" charset="0"/>
              </a:rPr>
              <a:t>telesecundaria es </a:t>
            </a:r>
            <a:r>
              <a:rPr lang="es-MX" sz="2400" dirty="0" smtClean="0">
                <a:latin typeface="Arial" pitchFamily="34" charset="0"/>
                <a:cs typeface="Arial" pitchFamily="34" charset="0"/>
              </a:rPr>
              <a:t>la </a:t>
            </a:r>
            <a:r>
              <a:rPr lang="es-MX" sz="2400" dirty="0">
                <a:latin typeface="Arial" pitchFamily="34" charset="0"/>
                <a:cs typeface="Arial" pitchFamily="34" charset="0"/>
              </a:rPr>
              <a:t>educación secundaria a través de transmisiones televisivas, en las zonas rurales o de difícil acceso de la República </a:t>
            </a:r>
            <a:r>
              <a:rPr lang="es-MX" sz="2400" dirty="0" smtClean="0">
                <a:latin typeface="Arial" pitchFamily="34" charset="0"/>
                <a:cs typeface="Arial" pitchFamily="34" charset="0"/>
              </a:rPr>
              <a:t>Mexicana.</a:t>
            </a:r>
            <a:endParaRPr lang="es-MX" sz="2400" dirty="0">
              <a:latin typeface="Arial" pitchFamily="34" charset="0"/>
              <a:cs typeface="Arial" pitchFamily="34" charset="0"/>
            </a:endParaRPr>
          </a:p>
        </p:txBody>
      </p:sp>
      <p:pic>
        <p:nvPicPr>
          <p:cNvPr id="5" name="4 Imagen" descr="untitledtelesec.bmp"/>
          <p:cNvPicPr>
            <a:picLocks noChangeAspect="1"/>
          </p:cNvPicPr>
          <p:nvPr/>
        </p:nvPicPr>
        <p:blipFill>
          <a:blip r:embed="rId3" cstate="print"/>
          <a:stretch>
            <a:fillRect/>
          </a:stretch>
        </p:blipFill>
        <p:spPr>
          <a:xfrm>
            <a:off x="2915816" y="3789039"/>
            <a:ext cx="3528392" cy="2304257"/>
          </a:xfrm>
          <a:prstGeom prst="rect">
            <a:avLst/>
          </a:prstGeom>
        </p:spPr>
      </p:pic>
    </p:spTree>
    <p:extLst>
      <p:ext uri="{BB962C8B-B14F-4D97-AF65-F5344CB8AC3E}">
        <p14:creationId xmlns:p14="http://schemas.microsoft.com/office/powerpoint/2010/main" val="884004628"/>
      </p:ext>
    </p:extLst>
  </p:cSld>
  <p:clrMapOvr>
    <a:masterClrMapping/>
  </p:clrMapOvr>
  <p:transition>
    <p:wipe dir="u"/>
    <p:sndAc>
      <p:stSnd>
        <p:snd r:embed="rId2" name="wind.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Arial" pitchFamily="34" charset="0"/>
                <a:cs typeface="Arial" pitchFamily="34" charset="0"/>
              </a:rPr>
              <a:t>Preparatoria </a:t>
            </a:r>
            <a:endParaRPr lang="es-MX" dirty="0">
              <a:latin typeface="Arial" pitchFamily="34" charset="0"/>
              <a:cs typeface="Arial" pitchFamily="34" charset="0"/>
            </a:endParaRPr>
          </a:p>
        </p:txBody>
      </p:sp>
      <p:sp>
        <p:nvSpPr>
          <p:cNvPr id="3" name="2 Marcador de contenido"/>
          <p:cNvSpPr>
            <a:spLocks noGrp="1"/>
          </p:cNvSpPr>
          <p:nvPr>
            <p:ph idx="1"/>
          </p:nvPr>
        </p:nvSpPr>
        <p:spPr>
          <a:xfrm>
            <a:off x="457200" y="1340768"/>
            <a:ext cx="4114800" cy="5256584"/>
          </a:xfrm>
        </p:spPr>
        <p:txBody>
          <a:bodyPr>
            <a:normAutofit/>
          </a:bodyPr>
          <a:lstStyle/>
          <a:p>
            <a:pPr algn="ctr">
              <a:buNone/>
            </a:pPr>
            <a:endParaRPr lang="es-MX" dirty="0">
              <a:latin typeface="Arial" pitchFamily="34" charset="0"/>
              <a:cs typeface="Arial" pitchFamily="34" charset="0"/>
            </a:endParaRPr>
          </a:p>
          <a:p>
            <a:pPr algn="just">
              <a:buNone/>
            </a:pPr>
            <a:r>
              <a:rPr lang="es-MX" sz="2400" dirty="0">
                <a:latin typeface="Arial" pitchFamily="34" charset="0"/>
                <a:cs typeface="Arial" pitchFamily="34" charset="0"/>
              </a:rPr>
              <a:t>S</a:t>
            </a:r>
            <a:r>
              <a:rPr lang="es-MX" sz="2400" dirty="0" smtClean="0">
                <a:latin typeface="Arial" pitchFamily="34" charset="0"/>
                <a:cs typeface="Arial" pitchFamily="34" charset="0"/>
              </a:rPr>
              <a:t>e cursa en un periodo de tres años, divididos generalmente en semestres. Para ingresar a este nivel es necesario contar con el certificado de la secundaria y regularmente se debe presentar también un examen de admisión</a:t>
            </a:r>
            <a:r>
              <a:rPr lang="es-MX" dirty="0" smtClean="0">
                <a:latin typeface="Arial" pitchFamily="34" charset="0"/>
                <a:cs typeface="Arial" pitchFamily="34" charset="0"/>
              </a:rPr>
              <a:t>.</a:t>
            </a:r>
          </a:p>
          <a:p>
            <a:pPr algn="ctr">
              <a:buNone/>
            </a:pPr>
            <a:r>
              <a:rPr lang="es-MX" dirty="0" smtClean="0">
                <a:latin typeface="Arial" pitchFamily="34" charset="0"/>
                <a:cs typeface="Arial" pitchFamily="34" charset="0"/>
              </a:rPr>
              <a:t> </a:t>
            </a:r>
            <a:endParaRPr lang="es-MX" dirty="0"/>
          </a:p>
        </p:txBody>
      </p:sp>
      <p:pic>
        <p:nvPicPr>
          <p:cNvPr id="5" name="4 Imagen" descr="YCAMK59HJCAPPCC5BCA299DKHCAMHZTBLCATQ9I2FCAYL79GCCA5YEESFCAP05US5CAKHM3SYCAP5NWL4CAWYH2JYCAOB5692CAS3PEWHCADD0LHWCA6FO45HCAGC025SCAEL04JKCA91Q05B.jpg"/>
          <p:cNvPicPr>
            <a:picLocks noChangeAspect="1"/>
          </p:cNvPicPr>
          <p:nvPr/>
        </p:nvPicPr>
        <p:blipFill>
          <a:blip r:embed="rId3" cstate="print"/>
          <a:stretch>
            <a:fillRect/>
          </a:stretch>
        </p:blipFill>
        <p:spPr>
          <a:xfrm>
            <a:off x="4788024" y="2204864"/>
            <a:ext cx="3672408" cy="3600400"/>
          </a:xfrm>
          <a:prstGeom prst="rect">
            <a:avLst/>
          </a:prstGeom>
        </p:spPr>
      </p:pic>
    </p:spTree>
    <p:extLst>
      <p:ext uri="{BB962C8B-B14F-4D97-AF65-F5344CB8AC3E}">
        <p14:creationId xmlns:p14="http://schemas.microsoft.com/office/powerpoint/2010/main" val="1116637334"/>
      </p:ext>
    </p:extLst>
  </p:cSld>
  <p:clrMapOvr>
    <a:masterClrMapping/>
  </p:clrMapOvr>
  <p:transition>
    <p:wipe/>
    <p:sndAc>
      <p:stSnd>
        <p:snd r:embed="rId2" name="wind.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7435" y="260648"/>
            <a:ext cx="7125113" cy="924475"/>
          </a:xfrm>
        </p:spPr>
        <p:txBody>
          <a:bodyPr/>
          <a:lstStyle/>
          <a:p>
            <a:r>
              <a:rPr lang="es-MX" dirty="0" smtClean="0">
                <a:latin typeface="Arial" pitchFamily="34" charset="0"/>
                <a:cs typeface="Arial" pitchFamily="34" charset="0"/>
              </a:rPr>
              <a:t>Universidad </a:t>
            </a:r>
            <a:endParaRPr lang="es-MX" dirty="0">
              <a:latin typeface="Arial" pitchFamily="34" charset="0"/>
              <a:cs typeface="Arial" pitchFamily="34" charset="0"/>
            </a:endParaRPr>
          </a:p>
        </p:txBody>
      </p:sp>
      <p:sp>
        <p:nvSpPr>
          <p:cNvPr id="3" name="2 Marcador de contenido"/>
          <p:cNvSpPr>
            <a:spLocks noGrp="1"/>
          </p:cNvSpPr>
          <p:nvPr>
            <p:ph idx="1"/>
          </p:nvPr>
        </p:nvSpPr>
        <p:spPr>
          <a:xfrm>
            <a:off x="385192" y="1556792"/>
            <a:ext cx="8229600" cy="2484276"/>
          </a:xfrm>
        </p:spPr>
        <p:txBody>
          <a:bodyPr>
            <a:normAutofit fontScale="92500" lnSpcReduction="10000"/>
          </a:bodyPr>
          <a:lstStyle/>
          <a:p>
            <a:pPr algn="just">
              <a:buNone/>
            </a:pPr>
            <a:r>
              <a:rPr lang="es-MX" dirty="0" smtClean="0">
                <a:latin typeface="Arial" pitchFamily="34" charset="0"/>
                <a:cs typeface="Arial" pitchFamily="34" charset="0"/>
              </a:rPr>
              <a:t>   </a:t>
            </a:r>
            <a:r>
              <a:rPr lang="es-MX" sz="2800" dirty="0" smtClean="0">
                <a:latin typeface="Arial" pitchFamily="34" charset="0"/>
                <a:cs typeface="Arial" pitchFamily="34" charset="0"/>
              </a:rPr>
              <a:t>Es </a:t>
            </a:r>
            <a:r>
              <a:rPr lang="es-MX" sz="2800" dirty="0">
                <a:latin typeface="Arial" pitchFamily="34" charset="0"/>
                <a:cs typeface="Arial" pitchFamily="34" charset="0"/>
              </a:rPr>
              <a:t>posterior </a:t>
            </a:r>
            <a:r>
              <a:rPr lang="es-MX" sz="2800" dirty="0" smtClean="0">
                <a:latin typeface="Arial" pitchFamily="34" charset="0"/>
                <a:cs typeface="Arial" pitchFamily="34" charset="0"/>
              </a:rPr>
              <a:t>a la preparatoria </a:t>
            </a:r>
            <a:r>
              <a:rPr lang="es-MX" sz="2800" dirty="0">
                <a:latin typeface="Arial" pitchFamily="34" charset="0"/>
                <a:cs typeface="Arial" pitchFamily="34" charset="0"/>
              </a:rPr>
              <a:t>y se distingue en estudios de grado y posgrado, y su objetivo es formar profesionales. La mayor parte de las universidades públicas son autónomas de los gobiernos federal y estatal</a:t>
            </a:r>
            <a:r>
              <a:rPr lang="es-MX" sz="2800" dirty="0" smtClean="0">
                <a:latin typeface="Arial" pitchFamily="34" charset="0"/>
                <a:cs typeface="Arial" pitchFamily="34" charset="0"/>
              </a:rPr>
              <a:t>.</a:t>
            </a:r>
          </a:p>
          <a:p>
            <a:pPr algn="just">
              <a:buNone/>
            </a:pPr>
            <a:r>
              <a:rPr lang="es-MX" sz="2800" dirty="0" smtClean="0">
                <a:latin typeface="Arial" pitchFamily="34" charset="0"/>
                <a:cs typeface="Arial" pitchFamily="34" charset="0"/>
              </a:rPr>
              <a:t>(CASTORIADIS, 1996)</a:t>
            </a:r>
            <a:endParaRPr lang="es-MX" sz="2800" dirty="0">
              <a:latin typeface="Arial" pitchFamily="34" charset="0"/>
              <a:cs typeface="Arial" pitchFamily="34" charset="0"/>
            </a:endParaRPr>
          </a:p>
          <a:p>
            <a:pPr>
              <a:buNone/>
            </a:pPr>
            <a:endParaRPr lang="es-MX" dirty="0"/>
          </a:p>
          <a:p>
            <a:endParaRPr lang="es-MX" dirty="0"/>
          </a:p>
        </p:txBody>
      </p:sp>
      <p:pic>
        <p:nvPicPr>
          <p:cNvPr id="4" name="3 Imagen" descr="untitleduni.bmp"/>
          <p:cNvPicPr>
            <a:picLocks noChangeAspect="1"/>
          </p:cNvPicPr>
          <p:nvPr/>
        </p:nvPicPr>
        <p:blipFill>
          <a:blip r:embed="rId3" cstate="print"/>
          <a:stretch>
            <a:fillRect/>
          </a:stretch>
        </p:blipFill>
        <p:spPr>
          <a:xfrm>
            <a:off x="2699792" y="3861048"/>
            <a:ext cx="3600400" cy="2664296"/>
          </a:xfrm>
          <a:prstGeom prst="rect">
            <a:avLst/>
          </a:prstGeom>
        </p:spPr>
      </p:pic>
    </p:spTree>
    <p:extLst>
      <p:ext uri="{BB962C8B-B14F-4D97-AF65-F5344CB8AC3E}">
        <p14:creationId xmlns:p14="http://schemas.microsoft.com/office/powerpoint/2010/main" val="629177671"/>
      </p:ext>
    </p:extLst>
  </p:cSld>
  <p:clrMapOvr>
    <a:masterClrMapping/>
  </p:clrMapOvr>
  <p:transition>
    <p:wipe dir="r"/>
    <p:sndAc>
      <p:stSnd>
        <p:snd r:embed="rId2" name="wind.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476672"/>
            <a:ext cx="7125113" cy="924475"/>
          </a:xfrm>
        </p:spPr>
        <p:txBody>
          <a:bodyPr/>
          <a:lstStyle/>
          <a:p>
            <a:r>
              <a:rPr lang="es-MX" dirty="0" smtClean="0">
                <a:latin typeface="Arial" pitchFamily="34" charset="0"/>
                <a:cs typeface="Arial" pitchFamily="34" charset="0"/>
              </a:rPr>
              <a:t>CONCLUSIÓN</a:t>
            </a:r>
            <a:endParaRPr lang="es-MX" dirty="0">
              <a:latin typeface="Arial" pitchFamily="34" charset="0"/>
              <a:cs typeface="Arial" pitchFamily="34" charset="0"/>
            </a:endParaRPr>
          </a:p>
        </p:txBody>
      </p:sp>
      <p:sp>
        <p:nvSpPr>
          <p:cNvPr id="3" name="2 Marcador de contenido"/>
          <p:cNvSpPr>
            <a:spLocks noGrp="1"/>
          </p:cNvSpPr>
          <p:nvPr>
            <p:ph idx="1"/>
          </p:nvPr>
        </p:nvSpPr>
        <p:spPr>
          <a:xfrm>
            <a:off x="683568" y="1844824"/>
            <a:ext cx="7704856" cy="4051437"/>
          </a:xfrm>
        </p:spPr>
        <p:txBody>
          <a:bodyPr>
            <a:noAutofit/>
          </a:bodyPr>
          <a:lstStyle/>
          <a:p>
            <a:pPr algn="just">
              <a:buNone/>
            </a:pPr>
            <a:r>
              <a:rPr lang="es-MX" sz="2400" dirty="0" smtClean="0">
                <a:latin typeface="Arial" pitchFamily="34" charset="0"/>
                <a:cs typeface="Arial" pitchFamily="34" charset="0"/>
              </a:rPr>
              <a:t>El papel que desempeña la escuela como institución social, es de gran </a:t>
            </a:r>
            <a:br>
              <a:rPr lang="es-MX" sz="2400" dirty="0" smtClean="0">
                <a:latin typeface="Arial" pitchFamily="34" charset="0"/>
                <a:cs typeface="Arial" pitchFamily="34" charset="0"/>
              </a:rPr>
            </a:br>
            <a:r>
              <a:rPr lang="es-MX" sz="2400" dirty="0" smtClean="0">
                <a:latin typeface="Arial" pitchFamily="34" charset="0"/>
                <a:cs typeface="Arial" pitchFamily="34" charset="0"/>
              </a:rPr>
              <a:t>importancia en el desarrollo del proceso de enseñanza aprendizaje, ya que es aquí </a:t>
            </a:r>
            <a:br>
              <a:rPr lang="es-MX" sz="2400" dirty="0" smtClean="0">
                <a:latin typeface="Arial" pitchFamily="34" charset="0"/>
                <a:cs typeface="Arial" pitchFamily="34" charset="0"/>
              </a:rPr>
            </a:br>
            <a:r>
              <a:rPr lang="es-MX" sz="2400" dirty="0" smtClean="0">
                <a:latin typeface="Arial" pitchFamily="34" charset="0"/>
                <a:cs typeface="Arial" pitchFamily="34" charset="0"/>
              </a:rPr>
              <a:t>en donde el alumno pasa los primeros años de su vida de formación, es ahí en </a:t>
            </a:r>
            <a:br>
              <a:rPr lang="es-MX" sz="2400" dirty="0" smtClean="0">
                <a:latin typeface="Arial" pitchFamily="34" charset="0"/>
                <a:cs typeface="Arial" pitchFamily="34" charset="0"/>
              </a:rPr>
            </a:br>
            <a:r>
              <a:rPr lang="es-MX" sz="2400" dirty="0" smtClean="0">
                <a:latin typeface="Arial" pitchFamily="34" charset="0"/>
                <a:cs typeface="Arial" pitchFamily="34" charset="0"/>
              </a:rPr>
              <a:t>donde debe adquirir las herramientas necesarias para su vida futura, se menciona </a:t>
            </a:r>
            <a:br>
              <a:rPr lang="es-MX" sz="2400" dirty="0" smtClean="0">
                <a:latin typeface="Arial" pitchFamily="34" charset="0"/>
                <a:cs typeface="Arial" pitchFamily="34" charset="0"/>
              </a:rPr>
            </a:br>
            <a:r>
              <a:rPr lang="es-MX" sz="2400" dirty="0" smtClean="0">
                <a:latin typeface="Arial" pitchFamily="34" charset="0"/>
                <a:cs typeface="Arial" pitchFamily="34" charset="0"/>
              </a:rPr>
              <a:t>en definición de sus capacidades intelectuales, así como el desarrollo de sus </a:t>
            </a:r>
            <a:br>
              <a:rPr lang="es-MX" sz="2400" dirty="0" smtClean="0">
                <a:latin typeface="Arial" pitchFamily="34" charset="0"/>
                <a:cs typeface="Arial" pitchFamily="34" charset="0"/>
              </a:rPr>
            </a:br>
            <a:r>
              <a:rPr lang="es-MX" sz="2400" dirty="0" smtClean="0">
                <a:latin typeface="Arial" pitchFamily="34" charset="0"/>
                <a:cs typeface="Arial" pitchFamily="34" charset="0"/>
              </a:rPr>
              <a:t>habilidades y destrezas que le permitirán desenvolverse con mayor facilidad en el </a:t>
            </a:r>
            <a:br>
              <a:rPr lang="es-MX" sz="2400" dirty="0" smtClean="0">
                <a:latin typeface="Arial" pitchFamily="34" charset="0"/>
                <a:cs typeface="Arial" pitchFamily="34" charset="0"/>
              </a:rPr>
            </a:br>
            <a:r>
              <a:rPr lang="es-MX" sz="2400" dirty="0" smtClean="0">
                <a:latin typeface="Arial" pitchFamily="34" charset="0"/>
                <a:cs typeface="Arial" pitchFamily="34" charset="0"/>
              </a:rPr>
              <a:t>medio que lo rodea. </a:t>
            </a:r>
            <a:endParaRPr lang="es-MX" sz="2400" dirty="0">
              <a:latin typeface="Arial" pitchFamily="34" charset="0"/>
              <a:cs typeface="Arial" pitchFamily="34" charset="0"/>
            </a:endParaRPr>
          </a:p>
        </p:txBody>
      </p:sp>
    </p:spTree>
  </p:cSld>
  <p:clrMapOvr>
    <a:masterClrMapping/>
  </p:clrMapOvr>
  <p:transition>
    <p:cut thruBlk="1"/>
    <p:sndAc>
      <p:stSnd>
        <p:snd r:embed="rId2"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22313" y="1700809"/>
            <a:ext cx="7772400" cy="2706092"/>
          </a:xfrm>
        </p:spPr>
        <p:txBody>
          <a:bodyPr/>
          <a:lstStyle/>
          <a:p>
            <a:pPr algn="ctr"/>
            <a:r>
              <a:rPr lang="es-MX" sz="2800" dirty="0" smtClean="0">
                <a:solidFill>
                  <a:schemeClr val="tx1"/>
                </a:solidFill>
                <a:latin typeface="Arial" pitchFamily="34" charset="0"/>
                <a:cs typeface="Arial" pitchFamily="34" charset="0"/>
              </a:rPr>
              <a:t>“</a:t>
            </a:r>
            <a:r>
              <a:rPr lang="es-MX" sz="2800" i="1" dirty="0" smtClean="0">
                <a:solidFill>
                  <a:schemeClr val="tx1"/>
                </a:solidFill>
                <a:latin typeface="Arial" pitchFamily="34" charset="0"/>
                <a:cs typeface="Arial" pitchFamily="34" charset="0"/>
              </a:rPr>
              <a:t>La educación es el pasaporte hacia el futuro, el mañana pertenece a aquellos que se preparan para él en el día de hoy”.</a:t>
            </a:r>
          </a:p>
          <a:p>
            <a:pPr algn="r"/>
            <a:r>
              <a:rPr lang="es-MX" dirty="0" smtClean="0">
                <a:solidFill>
                  <a:schemeClr val="tx1"/>
                </a:solidFill>
                <a:latin typeface="Arial" pitchFamily="34" charset="0"/>
                <a:cs typeface="Arial" pitchFamily="34" charset="0"/>
              </a:rPr>
              <a:t>Malcolm X</a:t>
            </a:r>
          </a:p>
          <a:p>
            <a:endParaRPr lang="es-MX" dirty="0"/>
          </a:p>
        </p:txBody>
      </p:sp>
      <p:pic>
        <p:nvPicPr>
          <p:cNvPr id="3074" name="Picture 2" descr="http://2.bp.blogspot.com/-R3soT5HunjQ/TdanCQ4kMxI/AAAAAAAAAq0/QWuvvyMsGTs/s1600/malcolm_x_origina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856" y="3140968"/>
            <a:ext cx="2381250" cy="3495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ll dir="r"/>
    <p:sndAc>
      <p:stSnd>
        <p:snd r:embed="rId2"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99792" y="404664"/>
            <a:ext cx="2978557" cy="772317"/>
          </a:xfrm>
        </p:spPr>
        <p:txBody>
          <a:bodyPr/>
          <a:lstStyle/>
          <a:p>
            <a:r>
              <a:rPr lang="es-MX" dirty="0" smtClean="0">
                <a:latin typeface="Arial" pitchFamily="34" charset="0"/>
                <a:cs typeface="Arial" pitchFamily="34" charset="0"/>
              </a:rPr>
              <a:t>ESCUELA</a:t>
            </a:r>
            <a:endParaRPr lang="es-MX" dirty="0">
              <a:latin typeface="Arial" pitchFamily="34" charset="0"/>
              <a:cs typeface="Arial" pitchFamily="34" charset="0"/>
            </a:endParaRPr>
          </a:p>
        </p:txBody>
      </p:sp>
      <p:sp>
        <p:nvSpPr>
          <p:cNvPr id="3" name="2 Marcador de texto"/>
          <p:cNvSpPr>
            <a:spLocks noGrp="1"/>
          </p:cNvSpPr>
          <p:nvPr>
            <p:ph type="body" idx="1"/>
          </p:nvPr>
        </p:nvSpPr>
        <p:spPr>
          <a:xfrm>
            <a:off x="971600" y="1700808"/>
            <a:ext cx="7117178" cy="4080989"/>
          </a:xfrm>
        </p:spPr>
        <p:txBody>
          <a:bodyPr/>
          <a:lstStyle/>
          <a:p>
            <a:pPr algn="just"/>
            <a:r>
              <a:rPr lang="es-MX" sz="2800" dirty="0">
                <a:solidFill>
                  <a:schemeClr val="tx1"/>
                </a:solidFill>
                <a:latin typeface="Arial" pitchFamily="34" charset="0"/>
                <a:cs typeface="Arial" pitchFamily="34" charset="0"/>
              </a:rPr>
              <a:t>Se denomina escuela a cada uno de los centros de enseñanza, donde de manera formal, se imparte una </a:t>
            </a:r>
            <a:r>
              <a:rPr lang="es-MX" sz="2800" dirty="0">
                <a:solidFill>
                  <a:schemeClr val="tx1"/>
                </a:solidFill>
                <a:latin typeface="Arial" pitchFamily="34" charset="0"/>
                <a:cs typeface="Arial" pitchFamily="34" charset="0"/>
              </a:rPr>
              <a:t>currícula</a:t>
            </a:r>
            <a:r>
              <a:rPr lang="es-MX" sz="2800" dirty="0">
                <a:solidFill>
                  <a:schemeClr val="tx1"/>
                </a:solidFill>
                <a:latin typeface="Arial" pitchFamily="34" charset="0"/>
                <a:cs typeface="Arial" pitchFamily="34" charset="0"/>
              </a:rPr>
              <a:t>. En sentido más amplio, todo aquello que brinda enseñanza buena o mala, puede llamarse escuela. </a:t>
            </a:r>
            <a:r>
              <a:rPr lang="es-MX" sz="2800" dirty="0" smtClean="0">
                <a:solidFill>
                  <a:schemeClr val="tx1"/>
                </a:solidFill>
                <a:latin typeface="Arial" pitchFamily="34" charset="0"/>
                <a:cs typeface="Arial" pitchFamily="34" charset="0"/>
              </a:rPr>
              <a:t> (FOLLARI, 1996)</a:t>
            </a:r>
          </a:p>
          <a:p>
            <a:pPr algn="just"/>
            <a:r>
              <a:rPr lang="es-MX" sz="2800" dirty="0">
                <a:solidFill>
                  <a:schemeClr val="tx1"/>
                </a:solidFill>
                <a:latin typeface="Arial" pitchFamily="34" charset="0"/>
                <a:cs typeface="Arial" pitchFamily="34" charset="0"/>
              </a:rPr>
              <a:t/>
            </a:r>
            <a:br>
              <a:rPr lang="es-MX" sz="2800" dirty="0">
                <a:solidFill>
                  <a:schemeClr val="tx1"/>
                </a:solidFill>
                <a:latin typeface="Arial" pitchFamily="34" charset="0"/>
                <a:cs typeface="Arial" pitchFamily="34" charset="0"/>
              </a:rPr>
            </a:br>
            <a:r>
              <a:rPr lang="es-MX" dirty="0"/>
              <a:t/>
            </a:r>
            <a:br>
              <a:rPr lang="es-MX" dirty="0"/>
            </a:br>
            <a:endParaRPr lang="es-MX" dirty="0"/>
          </a:p>
          <a:p>
            <a:pPr algn="just"/>
            <a:endParaRPr lang="es-MX" dirty="0"/>
          </a:p>
        </p:txBody>
      </p:sp>
    </p:spTree>
    <p:extLst>
      <p:ext uri="{BB962C8B-B14F-4D97-AF65-F5344CB8AC3E}">
        <p14:creationId xmlns:p14="http://schemas.microsoft.com/office/powerpoint/2010/main" val="149104373"/>
      </p:ext>
    </p:extLst>
  </p:cSld>
  <p:clrMapOvr>
    <a:masterClrMapping/>
  </p:clrMapOvr>
  <p:transition>
    <p:wipe/>
    <p:sndAc>
      <p:stSnd>
        <p:snd r:embed="rId2"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1700808"/>
            <a:ext cx="7117178" cy="4369021"/>
          </a:xfrm>
        </p:spPr>
        <p:txBody>
          <a:bodyPr>
            <a:normAutofit/>
          </a:bodyPr>
          <a:lstStyle/>
          <a:p>
            <a:pPr algn="just"/>
            <a:r>
              <a:rPr lang="es-MX" sz="2400" dirty="0">
                <a:latin typeface="Arial" pitchFamily="34" charset="0"/>
                <a:cs typeface="Arial" pitchFamily="34" charset="0"/>
              </a:rPr>
              <a:t>Desde la pedagogía, la escuela es la institución de tipo formal, público o privado, donde se imparte cualquier género de educación. Una de sus importantes funciones que le ha delegado la sociedad es validar el conocimiento de los individuos que se forman, de manera de garantizar que contribuirán al bien común mediante sus destrezas, habilidades y conocimientos adquiridos. </a:t>
            </a:r>
          </a:p>
        </p:txBody>
      </p:sp>
    </p:spTree>
    <p:extLst>
      <p:ext uri="{BB962C8B-B14F-4D97-AF65-F5344CB8AC3E}">
        <p14:creationId xmlns:p14="http://schemas.microsoft.com/office/powerpoint/2010/main" val="3845216074"/>
      </p:ext>
    </p:extLst>
  </p:cSld>
  <p:clrMapOvr>
    <a:masterClrMapping/>
  </p:clrMapOvr>
  <p:transition>
    <p:dissolve/>
    <p:sndAc>
      <p:stSnd>
        <p:snd r:embed="rId2"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texto"/>
          <p:cNvSpPr>
            <a:spLocks noGrp="1"/>
          </p:cNvSpPr>
          <p:nvPr>
            <p:ph type="body" idx="1"/>
          </p:nvPr>
        </p:nvSpPr>
        <p:spPr/>
        <p:txBody>
          <a:bodyPr/>
          <a:lstStyle/>
          <a:p>
            <a:endParaRPr lang="es-MX"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1052736"/>
            <a:ext cx="6696744" cy="4824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1341035"/>
      </p:ext>
    </p:extLst>
  </p:cSld>
  <p:clrMapOvr>
    <a:masterClrMapping/>
  </p:clrMapOvr>
  <p:transition>
    <p:wipe dir="u"/>
    <p:sndAc>
      <p:stSnd>
        <p:snd r:embed="rId2"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620688"/>
            <a:ext cx="7117178" cy="720080"/>
          </a:xfrm>
        </p:spPr>
        <p:txBody>
          <a:bodyPr/>
          <a:lstStyle/>
          <a:p>
            <a:pPr algn="l"/>
            <a:r>
              <a:rPr lang="es-MX" dirty="0" smtClean="0"/>
              <a:t>CONCEPTO ETIMOLOGICO</a:t>
            </a:r>
            <a:endParaRPr lang="es-MX" dirty="0"/>
          </a:p>
        </p:txBody>
      </p:sp>
      <p:sp>
        <p:nvSpPr>
          <p:cNvPr id="3" name="2 Marcador de texto"/>
          <p:cNvSpPr>
            <a:spLocks noGrp="1"/>
          </p:cNvSpPr>
          <p:nvPr>
            <p:ph type="body" idx="1"/>
          </p:nvPr>
        </p:nvSpPr>
        <p:spPr>
          <a:xfrm>
            <a:off x="971600" y="1484784"/>
            <a:ext cx="7117178" cy="3144885"/>
          </a:xfrm>
        </p:spPr>
        <p:txBody>
          <a:bodyPr>
            <a:noAutofit/>
          </a:bodyPr>
          <a:lstStyle/>
          <a:p>
            <a:pPr algn="just"/>
            <a:r>
              <a:rPr lang="es-MX" sz="2400" dirty="0">
                <a:latin typeface="Arial" pitchFamily="34" charset="0"/>
                <a:cs typeface="Arial" pitchFamily="34" charset="0"/>
              </a:rPr>
              <a:t>El </a:t>
            </a:r>
            <a:r>
              <a:rPr lang="es-MX" sz="2400" dirty="0" smtClean="0">
                <a:latin typeface="Arial" pitchFamily="34" charset="0"/>
                <a:cs typeface="Arial" pitchFamily="34" charset="0"/>
              </a:rPr>
              <a:t>término  escuela </a:t>
            </a:r>
            <a:r>
              <a:rPr lang="es-MX" sz="2400" dirty="0">
                <a:latin typeface="Arial" pitchFamily="34" charset="0"/>
                <a:cs typeface="Arial" pitchFamily="34" charset="0"/>
              </a:rPr>
              <a:t>proviene del griego clásico </a:t>
            </a:r>
            <a:r>
              <a:rPr lang="es-MX" sz="2400" dirty="0">
                <a:latin typeface="Arial" pitchFamily="34" charset="0"/>
                <a:cs typeface="Arial" pitchFamily="34" charset="0"/>
              </a:rPr>
              <a:t>σχολή</a:t>
            </a:r>
            <a:r>
              <a:rPr lang="es-MX" sz="2400" dirty="0">
                <a:latin typeface="Arial" pitchFamily="34" charset="0"/>
                <a:cs typeface="Arial" pitchFamily="34" charset="0"/>
              </a:rPr>
              <a:t> (</a:t>
            </a:r>
            <a:r>
              <a:rPr lang="es-MX" sz="2400" i="1" dirty="0">
                <a:latin typeface="Arial" pitchFamily="34" charset="0"/>
                <a:cs typeface="Arial" pitchFamily="34" charset="0"/>
              </a:rPr>
              <a:t>skholḗ</a:t>
            </a:r>
            <a:r>
              <a:rPr lang="es-MX" sz="2400" dirty="0">
                <a:latin typeface="Arial" pitchFamily="34" charset="0"/>
                <a:cs typeface="Arial" pitchFamily="34" charset="0"/>
              </a:rPr>
              <a:t>) por mediación del latín </a:t>
            </a:r>
            <a:r>
              <a:rPr lang="es-MX" sz="2400" i="1" dirty="0">
                <a:latin typeface="Arial" pitchFamily="34" charset="0"/>
                <a:cs typeface="Arial" pitchFamily="34" charset="0"/>
              </a:rPr>
              <a:t>schola</a:t>
            </a:r>
            <a:r>
              <a:rPr lang="es-MX" sz="2400" dirty="0">
                <a:latin typeface="Arial" pitchFamily="34" charset="0"/>
                <a:cs typeface="Arial" pitchFamily="34" charset="0"/>
              </a:rPr>
              <a:t>. Curiosamente el significado original en griego era de </a:t>
            </a:r>
            <a:r>
              <a:rPr lang="es-MX" sz="2400" dirty="0" smtClean="0">
                <a:latin typeface="Arial" pitchFamily="34" charset="0"/>
                <a:cs typeface="Arial" pitchFamily="34" charset="0"/>
              </a:rPr>
              <a:t>ocio</a:t>
            </a:r>
            <a:r>
              <a:rPr lang="es-MX" sz="2400" dirty="0">
                <a:latin typeface="Arial" pitchFamily="34" charset="0"/>
                <a:cs typeface="Arial" pitchFamily="34" charset="0"/>
              </a:rPr>
              <a:t>, tranquilidad, tiempo </a:t>
            </a:r>
            <a:r>
              <a:rPr lang="es-MX" sz="2400" dirty="0" smtClean="0">
                <a:latin typeface="Arial" pitchFamily="34" charset="0"/>
                <a:cs typeface="Arial" pitchFamily="34" charset="0"/>
              </a:rPr>
              <a:t>libre, </a:t>
            </a:r>
            <a:r>
              <a:rPr lang="es-MX" sz="2400" dirty="0">
                <a:latin typeface="Arial" pitchFamily="34" charset="0"/>
                <a:cs typeface="Arial" pitchFamily="34" charset="0"/>
              </a:rPr>
              <a:t>que luego derivó a aquello que se hace durante el tiempo libre y, más concretamente, aquello que merece la pena hacerse, de donde acabó significando 'estudio', por oposición a los juegos, ya en el </a:t>
            </a:r>
            <a:r>
              <a:rPr lang="es-MX" sz="2400" dirty="0" smtClean="0">
                <a:latin typeface="Arial" pitchFamily="34" charset="0"/>
                <a:cs typeface="Arial" pitchFamily="34" charset="0"/>
              </a:rPr>
              <a:t>griego (</a:t>
            </a:r>
            <a:r>
              <a:rPr lang="es-MX" sz="2400" dirty="0">
                <a:latin typeface="Arial" pitchFamily="34" charset="0"/>
                <a:cs typeface="Arial" pitchFamily="34" charset="0"/>
              </a:rPr>
              <a:t>la escuela principalmente sirve para aburrir) de Platón y Aristóteles</a:t>
            </a:r>
            <a:r>
              <a:rPr lang="es-MX" sz="2400" dirty="0" smtClean="0">
                <a:latin typeface="Arial" pitchFamily="34" charset="0"/>
                <a:cs typeface="Arial" pitchFamily="34" charset="0"/>
              </a:rPr>
              <a:t>. </a:t>
            </a:r>
            <a:r>
              <a:rPr lang="es-MX" sz="2400" dirty="0">
                <a:latin typeface="Arial" pitchFamily="34" charset="0"/>
                <a:cs typeface="Arial" pitchFamily="34" charset="0"/>
              </a:rPr>
              <a:t>En el periodo helenístico pasó a designar a las escuelas filosóficas, y de ahí, por extensión, tomó el significado actual de «pesadilla para los niños</a:t>
            </a:r>
            <a:r>
              <a:rPr lang="es-MX" sz="2400" dirty="0" smtClean="0">
                <a:latin typeface="Arial" pitchFamily="34" charset="0"/>
                <a:cs typeface="Arial" pitchFamily="34" charset="0"/>
              </a:rPr>
              <a:t>».</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2114952136"/>
      </p:ext>
    </p:extLst>
  </p:cSld>
  <p:clrMapOvr>
    <a:masterClrMapping/>
  </p:clrMapOvr>
  <p:transition>
    <p:pull dir="ld"/>
    <p:sndAc>
      <p:stSnd>
        <p:snd r:embed="rId2"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692696"/>
            <a:ext cx="7117178" cy="844325"/>
          </a:xfrm>
        </p:spPr>
        <p:txBody>
          <a:bodyPr/>
          <a:lstStyle/>
          <a:p>
            <a:r>
              <a:rPr lang="es-MX" sz="2800" b="1" dirty="0">
                <a:latin typeface="Arial" pitchFamily="34" charset="0"/>
                <a:cs typeface="Arial" pitchFamily="34" charset="0"/>
              </a:rPr>
              <a:t>Función del Estado en la escuela</a:t>
            </a:r>
            <a:r>
              <a:rPr lang="es-MX" b="1" dirty="0"/>
              <a:t/>
            </a:r>
            <a:br>
              <a:rPr lang="es-MX" b="1" dirty="0"/>
            </a:br>
            <a:endParaRPr lang="es-MX" dirty="0"/>
          </a:p>
        </p:txBody>
      </p:sp>
      <p:sp>
        <p:nvSpPr>
          <p:cNvPr id="3" name="2 Marcador de texto"/>
          <p:cNvSpPr>
            <a:spLocks noGrp="1"/>
          </p:cNvSpPr>
          <p:nvPr>
            <p:ph type="body" idx="1"/>
          </p:nvPr>
        </p:nvSpPr>
        <p:spPr>
          <a:xfrm>
            <a:off x="1009443" y="1340768"/>
            <a:ext cx="7117178" cy="4297013"/>
          </a:xfrm>
        </p:spPr>
        <p:txBody>
          <a:bodyPr>
            <a:normAutofit fontScale="92500" lnSpcReduction="10000"/>
          </a:bodyPr>
          <a:lstStyle/>
          <a:p>
            <a:pPr algn="just"/>
            <a:r>
              <a:rPr lang="es-MX" sz="2400" dirty="0" smtClean="0">
                <a:latin typeface="Arial" pitchFamily="34" charset="0"/>
                <a:cs typeface="Arial" pitchFamily="34" charset="0"/>
              </a:rPr>
              <a:t>El </a:t>
            </a:r>
            <a:r>
              <a:rPr lang="es-MX" sz="2400" dirty="0">
                <a:latin typeface="Arial" pitchFamily="34" charset="0"/>
                <a:cs typeface="Arial" pitchFamily="34" charset="0"/>
              </a:rPr>
              <a:t>Estado es </a:t>
            </a:r>
            <a:r>
              <a:rPr lang="es-MX" sz="2400" dirty="0" smtClean="0">
                <a:latin typeface="Arial" pitchFamily="34" charset="0"/>
                <a:cs typeface="Arial" pitchFamily="34" charset="0"/>
              </a:rPr>
              <a:t>aquel que debe cumplir el papel de garante de la integridad de la función educativa, por lo tanto en general su función es inspeccionar y </a:t>
            </a:r>
            <a:r>
              <a:rPr lang="es-MX" sz="2400" dirty="0">
                <a:latin typeface="Arial" pitchFamily="34" charset="0"/>
                <a:cs typeface="Arial" pitchFamily="34" charset="0"/>
              </a:rPr>
              <a:t>supervisar y, por el otro lado, gobernar, lo cual se transmite en:</a:t>
            </a:r>
          </a:p>
          <a:p>
            <a:pPr algn="just"/>
            <a:r>
              <a:rPr lang="es-MX" sz="2400" b="1" dirty="0">
                <a:latin typeface="Arial" pitchFamily="34" charset="0"/>
                <a:cs typeface="Arial" pitchFamily="34" charset="0"/>
              </a:rPr>
              <a:t>Legislación</a:t>
            </a:r>
            <a:r>
              <a:rPr lang="es-MX" sz="2400" dirty="0">
                <a:latin typeface="Arial" pitchFamily="34" charset="0"/>
                <a:cs typeface="Arial" pitchFamily="34" charset="0"/>
              </a:rPr>
              <a:t>, para la creación de normas de cumplimiento obligatorio.</a:t>
            </a:r>
          </a:p>
          <a:p>
            <a:pPr algn="just"/>
            <a:r>
              <a:rPr lang="es-MX" sz="2400" b="1" dirty="0">
                <a:latin typeface="Arial" pitchFamily="34" charset="0"/>
                <a:cs typeface="Arial" pitchFamily="34" charset="0"/>
              </a:rPr>
              <a:t>Ejecución</a:t>
            </a:r>
            <a:r>
              <a:rPr lang="es-MX" sz="2400" dirty="0">
                <a:latin typeface="Arial" pitchFamily="34" charset="0"/>
                <a:cs typeface="Arial" pitchFamily="34" charset="0"/>
              </a:rPr>
              <a:t>, llevar a la práctica las normas legales con las que las sociedad dispone.</a:t>
            </a:r>
          </a:p>
          <a:p>
            <a:pPr algn="just"/>
            <a:r>
              <a:rPr lang="es-MX" sz="2400" b="1" dirty="0">
                <a:latin typeface="Arial" pitchFamily="34" charset="0"/>
                <a:cs typeface="Arial" pitchFamily="34" charset="0"/>
              </a:rPr>
              <a:t>Jurisdicción</a:t>
            </a:r>
            <a:r>
              <a:rPr lang="es-MX" sz="2400" dirty="0">
                <a:latin typeface="Arial" pitchFamily="34" charset="0"/>
                <a:cs typeface="Arial" pitchFamily="34" charset="0"/>
              </a:rPr>
              <a:t> o </a:t>
            </a:r>
            <a:r>
              <a:rPr lang="es-MX" sz="2400" b="1" dirty="0">
                <a:latin typeface="Arial" pitchFamily="34" charset="0"/>
                <a:cs typeface="Arial" pitchFamily="34" charset="0"/>
              </a:rPr>
              <a:t>Justicia</a:t>
            </a:r>
            <a:r>
              <a:rPr lang="es-MX" sz="2400" dirty="0">
                <a:latin typeface="Arial" pitchFamily="34" charset="0"/>
                <a:cs typeface="Arial" pitchFamily="34" charset="0"/>
              </a:rPr>
              <a:t>, que consiste en la aplicación de las penas a quienes no cumplan con las normas legales</a:t>
            </a:r>
            <a:r>
              <a:rPr lang="es-MX" sz="2400" dirty="0" smtClean="0"/>
              <a:t>. (FOLLARI, 1996)</a:t>
            </a:r>
            <a:endParaRPr lang="es-MX" sz="2400" dirty="0"/>
          </a:p>
          <a:p>
            <a:pPr algn="just"/>
            <a:endParaRPr lang="es-MX" dirty="0"/>
          </a:p>
        </p:txBody>
      </p:sp>
    </p:spTree>
    <p:extLst>
      <p:ext uri="{BB962C8B-B14F-4D97-AF65-F5344CB8AC3E}">
        <p14:creationId xmlns:p14="http://schemas.microsoft.com/office/powerpoint/2010/main" val="1522079642"/>
      </p:ext>
    </p:extLst>
  </p:cSld>
  <p:clrMapOvr>
    <a:masterClrMapping/>
  </p:clrMapOvr>
  <p:transition>
    <p:wipe/>
    <p:sndAc>
      <p:stSnd>
        <p:snd r:embed="rId2"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pueblosaltomayo.com/imagenes/escuela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476672"/>
            <a:ext cx="7848872" cy="4722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7443547"/>
      </p:ext>
    </p:extLst>
  </p:cSld>
  <p:clrMapOvr>
    <a:masterClrMapping/>
  </p:clrMapOvr>
  <p:transition>
    <p:fade thruBlk="1"/>
    <p:sndAc>
      <p:stSnd>
        <p:snd r:embed="rId2" name="wind.wav"/>
      </p:stSnd>
    </p:sndAc>
  </p:transition>
  <p:timing>
    <p:tnLst>
      <p:par>
        <p:cTn id="1" dur="indefinite" restart="never" nodeType="tmRoot"/>
      </p:par>
    </p:tnLst>
  </p:timing>
</p:sld>
</file>

<file path=ppt/theme/theme1.xml><?xml version="1.0" encoding="utf-8"?>
<a:theme xmlns:a="http://schemas.openxmlformats.org/drawingml/2006/main" name="Verano">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Veran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ano">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508</TotalTime>
  <Words>1018</Words>
  <Application>Microsoft Office PowerPoint</Application>
  <PresentationFormat>Presentación en pantalla (4:3)</PresentationFormat>
  <Paragraphs>73</Paragraphs>
  <Slides>25</Slides>
  <Notes>0</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Verano</vt:lpstr>
      <vt:lpstr>Presentación de PowerPoint</vt:lpstr>
      <vt:lpstr>Presentación de PowerPoint</vt:lpstr>
      <vt:lpstr>Presentación de PowerPoint</vt:lpstr>
      <vt:lpstr>ESCUELA</vt:lpstr>
      <vt:lpstr>Presentación de PowerPoint</vt:lpstr>
      <vt:lpstr>Presentación de PowerPoint</vt:lpstr>
      <vt:lpstr>CONCEPTO ETIMOLOGICO</vt:lpstr>
      <vt:lpstr>Función del Estado en la escuela </vt:lpstr>
      <vt:lpstr>Presentación de PowerPoint</vt:lpstr>
      <vt:lpstr>Institución</vt:lpstr>
      <vt:lpstr>La ESCUELA COMO Institución social</vt:lpstr>
      <vt:lpstr>Presentación de PowerPoint</vt:lpstr>
      <vt:lpstr>Presentación de PowerPoint</vt:lpstr>
      <vt:lpstr>Presentación de PowerPoint</vt:lpstr>
      <vt:lpstr>La escuela como una sociedad</vt:lpstr>
      <vt:lpstr>Presentación de PowerPoint</vt:lpstr>
      <vt:lpstr>Tipos de escuelas en México</vt:lpstr>
      <vt:lpstr>MODALIDADES DE LA ENSEÑANZA</vt:lpstr>
      <vt:lpstr>Kínder   </vt:lpstr>
      <vt:lpstr>Primaria</vt:lpstr>
      <vt:lpstr>Secundaria</vt:lpstr>
      <vt:lpstr>Telesecundaria</vt:lpstr>
      <vt:lpstr>Preparatoria </vt:lpstr>
      <vt:lpstr>Universidad </vt:lpstr>
      <vt:lpstr>CONCLUSIÓN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escuela como una sociedad</dc:title>
  <dc:creator>mayki</dc:creator>
  <cp:lastModifiedBy>Ma. Consuelo</cp:lastModifiedBy>
  <cp:revision>37</cp:revision>
  <dcterms:created xsi:type="dcterms:W3CDTF">2013-04-26T00:02:23Z</dcterms:created>
  <dcterms:modified xsi:type="dcterms:W3CDTF">2017-10-19T01:55:06Z</dcterms:modified>
</cp:coreProperties>
</file>