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3">
  <p:sldMasterIdLst>
    <p:sldMasterId id="2147483671" r:id="rId1"/>
    <p:sldMasterId id="2147483689" r:id="rId2"/>
    <p:sldMasterId id="2147483737" r:id="rId3"/>
    <p:sldMasterId id="2147483755" r:id="rId4"/>
    <p:sldMasterId id="2147483773" r:id="rId5"/>
  </p:sldMasterIdLst>
  <p:sldIdLst>
    <p:sldId id="256" r:id="rId6"/>
    <p:sldId id="299" r:id="rId7"/>
    <p:sldId id="301" r:id="rId8"/>
    <p:sldId id="257" r:id="rId9"/>
    <p:sldId id="259" r:id="rId10"/>
    <p:sldId id="264" r:id="rId11"/>
    <p:sldId id="260" r:id="rId12"/>
    <p:sldId id="261" r:id="rId13"/>
    <p:sldId id="262" r:id="rId14"/>
    <p:sldId id="263" r:id="rId15"/>
    <p:sldId id="265" r:id="rId16"/>
    <p:sldId id="267" r:id="rId17"/>
    <p:sldId id="270" r:id="rId18"/>
    <p:sldId id="271" r:id="rId19"/>
    <p:sldId id="268" r:id="rId20"/>
    <p:sldId id="273" r:id="rId21"/>
    <p:sldId id="274" r:id="rId22"/>
    <p:sldId id="275" r:id="rId23"/>
    <p:sldId id="276" r:id="rId24"/>
    <p:sldId id="297" r:id="rId25"/>
    <p:sldId id="290" r:id="rId26"/>
    <p:sldId id="291" r:id="rId27"/>
    <p:sldId id="277" r:id="rId28"/>
    <p:sldId id="281" r:id="rId29"/>
    <p:sldId id="292" r:id="rId30"/>
    <p:sldId id="293" r:id="rId31"/>
    <p:sldId id="279" r:id="rId32"/>
    <p:sldId id="296" r:id="rId33"/>
    <p:sldId id="295" r:id="rId34"/>
    <p:sldId id="282" r:id="rId35"/>
    <p:sldId id="280" r:id="rId36"/>
    <p:sldId id="283" r:id="rId37"/>
    <p:sldId id="302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42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581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789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221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529372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61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980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935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175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73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5554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46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8973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845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546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7299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1955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500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9978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0541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7049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196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014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2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3203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4347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9374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5670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4653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226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1103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4684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649827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42429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1638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496923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802801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42673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856616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9163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9324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078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2596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5752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457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4074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9873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8193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0786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4436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7112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549626"/>
      </p:ext>
    </p:extLst>
  </p:cSld>
  <p:clrMapOvr>
    <a:masterClrMapping/>
  </p:clrMapOvr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956259"/>
      </p:ext>
    </p:extLst>
  </p:cSld>
  <p:clrMapOvr>
    <a:masterClrMapping/>
  </p:clrMapOvr>
  <p:hf sldNum="0"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6025329"/>
      </p:ext>
    </p:extLst>
  </p:cSld>
  <p:clrMapOvr>
    <a:masterClrMapping/>
  </p:clrMapOvr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939250"/>
      </p:ext>
    </p:extLst>
  </p:cSld>
  <p:clrMapOvr>
    <a:masterClrMapping/>
  </p:clrMapOvr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6103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494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432210"/>
      </p:ext>
    </p:extLst>
  </p:cSld>
  <p:clrMapOvr>
    <a:masterClrMapping/>
  </p:clrMapOvr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3420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5723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22176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47602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2982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93114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6797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233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769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82475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8265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9635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892911"/>
      </p:ext>
    </p:extLst>
  </p:cSld>
  <p:clrMapOvr>
    <a:masterClrMapping/>
  </p:clrMapOvr>
  <p:hf sldNum="0"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685805"/>
      </p:ext>
    </p:extLst>
  </p:cSld>
  <p:clrMapOvr>
    <a:masterClrMapping/>
  </p:clrMapOvr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1016800"/>
      </p:ext>
    </p:extLst>
  </p:cSld>
  <p:clrMapOvr>
    <a:masterClrMapping/>
  </p:clrMapOvr>
  <p:hf sldNum="0"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242334"/>
      </p:ext>
    </p:extLst>
  </p:cSld>
  <p:clrMapOvr>
    <a:masterClrMapping/>
  </p:clrMapOvr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13549"/>
      </p:ext>
    </p:extLst>
  </p:cSld>
  <p:clrMapOvr>
    <a:masterClrMapping/>
  </p:clrMapOvr>
  <p:hf sldNum="0"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04339"/>
      </p:ext>
    </p:extLst>
  </p:cSld>
  <p:clrMapOvr>
    <a:masterClrMapping/>
  </p:clrMapOvr>
  <p:hf sldNum="0"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7345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94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810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87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78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1416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70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0634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7539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666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ángulo redondeado 20"/>
          <p:cNvSpPr/>
          <p:nvPr/>
        </p:nvSpPr>
        <p:spPr>
          <a:xfrm>
            <a:off x="2528238" y="3960859"/>
            <a:ext cx="9283935" cy="1663319"/>
          </a:xfrm>
          <a:prstGeom prst="roundRect">
            <a:avLst/>
          </a:prstGeom>
          <a:solidFill>
            <a:schemeClr val="accent3">
              <a:alpha val="0"/>
            </a:schemeClr>
          </a:solidFill>
          <a:ln w="76200"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5" name="Rectángulo redondeado 14"/>
          <p:cNvSpPr/>
          <p:nvPr/>
        </p:nvSpPr>
        <p:spPr>
          <a:xfrm>
            <a:off x="1520051" y="877463"/>
            <a:ext cx="9283935" cy="3135106"/>
          </a:xfrm>
          <a:prstGeom prst="roundRect">
            <a:avLst/>
          </a:prstGeom>
          <a:solidFill>
            <a:schemeClr val="accent3">
              <a:alpha val="0"/>
            </a:schemeClr>
          </a:solidFill>
          <a:ln w="76200"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0053" y="913460"/>
            <a:ext cx="9521283" cy="769745"/>
          </a:xfrm>
        </p:spPr>
        <p:txBody>
          <a:bodyPr/>
          <a:lstStyle/>
          <a:p>
            <a:r>
              <a:rPr lang="es-MX" sz="3200" b="1" dirty="0"/>
              <a:t>Universidad Autónoma del  Estado de </a:t>
            </a:r>
            <a:r>
              <a:rPr lang="es-MX" sz="3200" b="1" dirty="0" smtClean="0"/>
              <a:t>México</a:t>
            </a:r>
            <a:endParaRPr lang="es-MX" sz="32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67865" y="2047552"/>
            <a:ext cx="8825658" cy="861420"/>
          </a:xfrm>
        </p:spPr>
        <p:txBody>
          <a:bodyPr/>
          <a:lstStyle/>
          <a:p>
            <a:r>
              <a:rPr lang="es-MX" b="1" dirty="0">
                <a:solidFill>
                  <a:schemeClr val="tx1"/>
                </a:solidFill>
              </a:rPr>
              <a:t>Plantel “Lic. Adolfo López Mateos” de la Escuela Preparatoria</a:t>
            </a:r>
          </a:p>
        </p:txBody>
      </p:sp>
      <p:pic>
        <p:nvPicPr>
          <p:cNvPr id="6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97" y="137538"/>
            <a:ext cx="1512000" cy="1374504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744" y="267318"/>
            <a:ext cx="1512000" cy="13303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ángulo 12"/>
          <p:cNvSpPr/>
          <p:nvPr/>
        </p:nvSpPr>
        <p:spPr>
          <a:xfrm>
            <a:off x="6162020" y="5965448"/>
            <a:ext cx="6096000" cy="8925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endParaRPr lang="es-MX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s-MX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s-MX" b="1" dirty="0">
                <a:solidFill>
                  <a:srgbClr val="000000"/>
                </a:solidFill>
                <a:latin typeface="Arial" panose="020B0604020202020204" pitchFamily="34" charset="0"/>
              </a:rPr>
              <a:t>Elaboró: </a:t>
            </a:r>
            <a:r>
              <a:rPr lang="es-MX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Alejandro Ortiz Pérez</a:t>
            </a:r>
          </a:p>
          <a:p>
            <a:pPr lvl="4" algn="r"/>
            <a:r>
              <a:rPr lang="es-MX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Agosto de 2017</a:t>
            </a:r>
            <a:endParaRPr lang="es-MX" dirty="0"/>
          </a:p>
        </p:txBody>
      </p:sp>
      <p:sp>
        <p:nvSpPr>
          <p:cNvPr id="14" name="Retraso 13"/>
          <p:cNvSpPr/>
          <p:nvPr/>
        </p:nvSpPr>
        <p:spPr>
          <a:xfrm>
            <a:off x="0" y="3471702"/>
            <a:ext cx="11435231" cy="2558489"/>
          </a:xfrm>
          <a:custGeom>
            <a:avLst/>
            <a:gdLst>
              <a:gd name="connsiteX0" fmla="*/ 0 w 8525022"/>
              <a:gd name="connsiteY0" fmla="*/ 0 h 3112196"/>
              <a:gd name="connsiteX1" fmla="*/ 4262511 w 8525022"/>
              <a:gd name="connsiteY1" fmla="*/ 0 h 3112196"/>
              <a:gd name="connsiteX2" fmla="*/ 8525022 w 8525022"/>
              <a:gd name="connsiteY2" fmla="*/ 1556098 h 3112196"/>
              <a:gd name="connsiteX3" fmla="*/ 4262511 w 8525022"/>
              <a:gd name="connsiteY3" fmla="*/ 3112196 h 3112196"/>
              <a:gd name="connsiteX4" fmla="*/ 0 w 8525022"/>
              <a:gd name="connsiteY4" fmla="*/ 3112196 h 3112196"/>
              <a:gd name="connsiteX5" fmla="*/ 0 w 8525022"/>
              <a:gd name="connsiteY5" fmla="*/ 0 h 3112196"/>
              <a:gd name="connsiteX0" fmla="*/ 0 w 7582486"/>
              <a:gd name="connsiteY0" fmla="*/ 0 h 3112196"/>
              <a:gd name="connsiteX1" fmla="*/ 4262511 w 7582486"/>
              <a:gd name="connsiteY1" fmla="*/ 0 h 3112196"/>
              <a:gd name="connsiteX2" fmla="*/ 7582486 w 7582486"/>
              <a:gd name="connsiteY2" fmla="*/ 1527963 h 3112196"/>
              <a:gd name="connsiteX3" fmla="*/ 4262511 w 7582486"/>
              <a:gd name="connsiteY3" fmla="*/ 3112196 h 3112196"/>
              <a:gd name="connsiteX4" fmla="*/ 0 w 7582486"/>
              <a:gd name="connsiteY4" fmla="*/ 3112196 h 3112196"/>
              <a:gd name="connsiteX5" fmla="*/ 0 w 7582486"/>
              <a:gd name="connsiteY5" fmla="*/ 0 h 3112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82486" h="3112196">
                <a:moveTo>
                  <a:pt x="0" y="0"/>
                </a:moveTo>
                <a:lnTo>
                  <a:pt x="4262511" y="0"/>
                </a:lnTo>
                <a:cubicBezTo>
                  <a:pt x="6616631" y="0"/>
                  <a:pt x="7582486" y="668554"/>
                  <a:pt x="7582486" y="1527963"/>
                </a:cubicBezTo>
                <a:cubicBezTo>
                  <a:pt x="7582486" y="2387372"/>
                  <a:pt x="6616631" y="3112196"/>
                  <a:pt x="4262511" y="3112196"/>
                </a:cubicBezTo>
                <a:lnTo>
                  <a:pt x="0" y="311219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Asignatura:</a:t>
            </a:r>
            <a:r>
              <a:rPr lang="es-MX" sz="20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 Cálculo diferencial</a:t>
            </a:r>
          </a:p>
          <a:p>
            <a:endParaRPr lang="es-MX" sz="2000" b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                            Módulo I. Límite de una función.</a:t>
            </a:r>
          </a:p>
          <a:p>
            <a:endParaRPr lang="es-MX" sz="2000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Tema: </a:t>
            </a:r>
          </a:p>
          <a:p>
            <a:pPr lvl="1"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                            1. Concepto de límite de una función.</a:t>
            </a:r>
          </a:p>
          <a:p>
            <a:pPr lvl="2"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                       </a:t>
            </a:r>
            <a:r>
              <a:rPr lang="es-MX" sz="24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1.1. Interpretación gráfica.</a:t>
            </a:r>
            <a:endParaRPr lang="es-MX" sz="2400" dirty="0" smtClean="0">
              <a:solidFill>
                <a:srgbClr val="0000FF"/>
              </a:solidFill>
            </a:endParaRPr>
          </a:p>
          <a:p>
            <a:pPr algn="ctr"/>
            <a:endParaRPr lang="es-MX" dirty="0"/>
          </a:p>
        </p:txBody>
      </p:sp>
      <p:pic>
        <p:nvPicPr>
          <p:cNvPr id="19" name="Imagen 18"/>
          <p:cNvPicPr/>
          <p:nvPr/>
        </p:nvPicPr>
        <p:blipFill>
          <a:blip r:embed="rId5"/>
          <a:stretch>
            <a:fillRect/>
          </a:stretch>
        </p:blipFill>
        <p:spPr>
          <a:xfrm>
            <a:off x="0" y="2830306"/>
            <a:ext cx="3277772" cy="310893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Retraso 13"/>
          <p:cNvSpPr/>
          <p:nvPr/>
        </p:nvSpPr>
        <p:spPr>
          <a:xfrm>
            <a:off x="2057400" y="2739354"/>
            <a:ext cx="7319996" cy="732348"/>
          </a:xfrm>
          <a:custGeom>
            <a:avLst/>
            <a:gdLst>
              <a:gd name="connsiteX0" fmla="*/ 0 w 8525022"/>
              <a:gd name="connsiteY0" fmla="*/ 0 h 3112196"/>
              <a:gd name="connsiteX1" fmla="*/ 4262511 w 8525022"/>
              <a:gd name="connsiteY1" fmla="*/ 0 h 3112196"/>
              <a:gd name="connsiteX2" fmla="*/ 8525022 w 8525022"/>
              <a:gd name="connsiteY2" fmla="*/ 1556098 h 3112196"/>
              <a:gd name="connsiteX3" fmla="*/ 4262511 w 8525022"/>
              <a:gd name="connsiteY3" fmla="*/ 3112196 h 3112196"/>
              <a:gd name="connsiteX4" fmla="*/ 0 w 8525022"/>
              <a:gd name="connsiteY4" fmla="*/ 3112196 h 3112196"/>
              <a:gd name="connsiteX5" fmla="*/ 0 w 8525022"/>
              <a:gd name="connsiteY5" fmla="*/ 0 h 3112196"/>
              <a:gd name="connsiteX0" fmla="*/ 0 w 7582486"/>
              <a:gd name="connsiteY0" fmla="*/ 0 h 3112196"/>
              <a:gd name="connsiteX1" fmla="*/ 4262511 w 7582486"/>
              <a:gd name="connsiteY1" fmla="*/ 0 h 3112196"/>
              <a:gd name="connsiteX2" fmla="*/ 7582486 w 7582486"/>
              <a:gd name="connsiteY2" fmla="*/ 1527963 h 3112196"/>
              <a:gd name="connsiteX3" fmla="*/ 4262511 w 7582486"/>
              <a:gd name="connsiteY3" fmla="*/ 3112196 h 3112196"/>
              <a:gd name="connsiteX4" fmla="*/ 0 w 7582486"/>
              <a:gd name="connsiteY4" fmla="*/ 3112196 h 3112196"/>
              <a:gd name="connsiteX5" fmla="*/ 0 w 7582486"/>
              <a:gd name="connsiteY5" fmla="*/ 0 h 3112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82486" h="3112196">
                <a:moveTo>
                  <a:pt x="0" y="0"/>
                </a:moveTo>
                <a:lnTo>
                  <a:pt x="4262511" y="0"/>
                </a:lnTo>
                <a:cubicBezTo>
                  <a:pt x="6616631" y="0"/>
                  <a:pt x="7582486" y="668554"/>
                  <a:pt x="7582486" y="1527963"/>
                </a:cubicBezTo>
                <a:cubicBezTo>
                  <a:pt x="7582486" y="2387372"/>
                  <a:pt x="6616631" y="3112196"/>
                  <a:pt x="4262511" y="3112196"/>
                </a:cubicBezTo>
                <a:lnTo>
                  <a:pt x="0" y="311219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La interpretación gráfica de los límites</a:t>
            </a:r>
            <a:endParaRPr lang="es-MX" sz="2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09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6907235" y="1628165"/>
            <a:ext cx="5705451" cy="37289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Observa detalladamente</a:t>
            </a:r>
          </a:p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los valores de </a:t>
            </a:r>
            <a:r>
              <a:rPr lang="es-MX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</a:t>
            </a:r>
          </a:p>
          <a:p>
            <a:pPr marL="0" indent="0">
              <a:buNone/>
            </a:pPr>
            <a:endParaRPr lang="es-MX" sz="32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¿A qué valor se acerca la función cuando los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valores de </a:t>
            </a:r>
            <a:r>
              <a:rPr lang="es-MX" sz="3200" b="1" i="1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es-MX" sz="3200" b="1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 acercan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-1?</a:t>
            </a:r>
            <a:endParaRPr lang="es-MX" sz="3200" b="1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7272" y="199438"/>
            <a:ext cx="3829963" cy="6145090"/>
          </a:xfrm>
          <a:prstGeom prst="rect">
            <a:avLst/>
          </a:prstGeom>
        </p:spPr>
      </p:pic>
      <p:sp>
        <p:nvSpPr>
          <p:cNvPr id="7" name="Marcador de contenido 2"/>
          <p:cNvSpPr txBox="1">
            <a:spLocks/>
          </p:cNvSpPr>
          <p:nvPr/>
        </p:nvSpPr>
        <p:spPr>
          <a:xfrm>
            <a:off x="749274" y="1991580"/>
            <a:ext cx="5705451" cy="3728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tabla es:</a:t>
            </a:r>
            <a:endParaRPr lang="es-MX" sz="32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64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815925" y="1248337"/>
            <a:ext cx="5705451" cy="3728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Ahora usando un software como Geogebra, o en tu cuaderno traza la gráfica de </a:t>
            </a:r>
            <a:r>
              <a:rPr lang="es-MX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 los valores que obtuviste.</a:t>
            </a:r>
          </a:p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Recomendación: usa una escala de dibujo adecuada.</a:t>
            </a:r>
            <a:endParaRPr lang="es-MX" sz="3200" b="1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5632" y="1603717"/>
            <a:ext cx="5794750" cy="446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815925" y="1248337"/>
            <a:ext cx="5705451" cy="3728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Contesta las siguientes preguntas a partir de la </a:t>
            </a: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gráfica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obtenida y la </a:t>
            </a:r>
            <a:r>
              <a:rPr lang="es-MX" sz="32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tabla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s-MX" sz="3200" b="1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800649" y="2883937"/>
            <a:ext cx="5705451" cy="3728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¿Si te acercas sobre la recta por la derecha del eje x, a qué valor tiende la variable dependiente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y</a:t>
            </a: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es-MX" sz="3200" b="1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2725" y="1347715"/>
            <a:ext cx="4648200" cy="47815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4702" y="4507343"/>
            <a:ext cx="2992023" cy="210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1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 txBox="1">
            <a:spLocks/>
          </p:cNvSpPr>
          <p:nvPr/>
        </p:nvSpPr>
        <p:spPr>
          <a:xfrm>
            <a:off x="800649" y="778439"/>
            <a:ext cx="5705451" cy="3728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¿Si te acercas por la izquierda del eje x, a qué valor tiende la variable dependiente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y</a:t>
            </a: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es-MX" sz="3200" b="1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057" y="2786241"/>
            <a:ext cx="3211183" cy="344220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223" t="888" r="32874" b="-888"/>
          <a:stretch/>
        </p:blipFill>
        <p:spPr>
          <a:xfrm>
            <a:off x="6506100" y="778439"/>
            <a:ext cx="4945003" cy="559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07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422029" y="618978"/>
            <a:ext cx="5964703" cy="50221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Considera que un límite es el valor al que tiende una función (valor de ye) al acercarse a un valor de x, tanto por la izquierda, como por la derecha. </a:t>
            </a:r>
          </a:p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Hay que considerar que se acerca lo suficiente pero nunca se llega al valor de x. </a:t>
            </a:r>
          </a:p>
          <a:p>
            <a:pPr marL="0" indent="0">
              <a:buNone/>
            </a:pPr>
            <a:endParaRPr lang="es-MX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Observa la tabla</a:t>
            </a:r>
            <a:endParaRPr lang="es-MX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453" y="1564445"/>
            <a:ext cx="3838575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64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232481" y="379829"/>
            <a:ext cx="5964703" cy="4023359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el valor de </a:t>
            </a:r>
            <a:r>
              <a:rPr lang="es-MX" sz="32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f(x) 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 la izquierda y por la derecha tienden a ser el mismo valor de ye, entonces se dice que el límite existe, aunque no exista la imagen de la función en dicho valor del dominio.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185" y="1299209"/>
            <a:ext cx="6353175" cy="4991100"/>
          </a:xfrm>
          <a:prstGeom prst="rect">
            <a:avLst/>
          </a:prstGeom>
        </p:spPr>
      </p:pic>
      <p:sp>
        <p:nvSpPr>
          <p:cNvPr id="7" name="Marcador de contenido 2"/>
          <p:cNvSpPr txBox="1">
            <a:spLocks/>
          </p:cNvSpPr>
          <p:nvPr/>
        </p:nvSpPr>
        <p:spPr>
          <a:xfrm>
            <a:off x="232482" y="4614205"/>
            <a:ext cx="5964703" cy="1676104"/>
          </a:xfrm>
          <a:prstGeom prst="rect">
            <a:avLst/>
          </a:prstGeom>
          <a:ln w="57150"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la imagen se puede ver que no existe la gráfica en el punto (-1.-3), pero el límite si existe.</a:t>
            </a:r>
          </a:p>
        </p:txBody>
      </p:sp>
    </p:spTree>
    <p:extLst>
      <p:ext uri="{BB962C8B-B14F-4D97-AF65-F5344CB8AC3E}">
        <p14:creationId xmlns:p14="http://schemas.microsoft.com/office/powerpoint/2010/main" val="154014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232482" y="379829"/>
            <a:ext cx="2271568" cy="801857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Ejercicio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964" y="886265"/>
            <a:ext cx="9442891" cy="531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3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232482" y="379829"/>
            <a:ext cx="2271568" cy="801857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Ejercicio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554" y="535979"/>
            <a:ext cx="8121231" cy="587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83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232482" y="379829"/>
            <a:ext cx="2271568" cy="801857"/>
          </a:xfrm>
          <a:prstGeom prst="rect">
            <a:avLst/>
          </a:prstGeom>
          <a:ln w="57150">
            <a:solidFill>
              <a:srgbClr val="0000F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Ejercicio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00" y="1581268"/>
            <a:ext cx="10778127" cy="458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1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710783" y="2443099"/>
            <a:ext cx="5647814" cy="2126560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¿A qué valor tiende el valor de la función f(x) si te acercas por la derecha del eje x?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576347" y="4655740"/>
            <a:ext cx="5647814" cy="1760803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</a:t>
            </a:r>
            <a:r>
              <a:rPr lang="es-MX" sz="3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qué valor tiende el valor de la función f(x) si te acercas por la derecha del eje x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851461" y="765537"/>
            <a:ext cx="9980662" cy="1311802"/>
          </a:xfrm>
          <a:prstGeom prst="rect">
            <a:avLst/>
          </a:prstGeom>
          <a:ln w="57150">
            <a:solidFill>
              <a:srgbClr val="0000FF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just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el ejercicio anterior explica ¿Por qué puede existir el límite, pero la gráfica de la función tiene un hueco en el valor de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-2 </a:t>
            </a:r>
            <a:r>
              <a:rPr lang="es-MX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385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36229" y="1867716"/>
            <a:ext cx="1004433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latin typeface="Arial" panose="020B0604020202020204" pitchFamily="34" charset="0"/>
              </a:rPr>
              <a:t>El </a:t>
            </a:r>
            <a:r>
              <a:rPr lang="es-MX" sz="2400" b="1" dirty="0">
                <a:latin typeface="Arial" panose="020B0604020202020204" pitchFamily="34" charset="0"/>
              </a:rPr>
              <a:t>presente material didáctico constituye un apoyo para la </a:t>
            </a:r>
            <a:r>
              <a:rPr lang="es-MX" sz="2400" b="1" dirty="0" smtClean="0">
                <a:latin typeface="Arial" panose="020B0604020202020204" pitchFamily="34" charset="0"/>
              </a:rPr>
              <a:t>clase del tema 1.1, del curso de Cálculo Diferencial del Bachillerato de la UAEMéx, impartida en el quinto semestre.</a:t>
            </a:r>
          </a:p>
          <a:p>
            <a:r>
              <a:rPr lang="es-MX" sz="2400" b="1" dirty="0" smtClean="0">
                <a:latin typeface="Arial" panose="020B0604020202020204" pitchFamily="34" charset="0"/>
              </a:rPr>
              <a:t>El </a:t>
            </a:r>
            <a:r>
              <a:rPr lang="es-MX" sz="2400" b="1" dirty="0">
                <a:latin typeface="Arial" panose="020B0604020202020204" pitchFamily="34" charset="0"/>
              </a:rPr>
              <a:t>material proyectable se desarrollo en este </a:t>
            </a:r>
            <a:r>
              <a:rPr lang="es-MX" sz="2400" b="1" dirty="0" smtClean="0">
                <a:latin typeface="Arial" panose="020B0604020202020204" pitchFamily="34" charset="0"/>
              </a:rPr>
              <a:t>año, en el semestre 2017B. </a:t>
            </a:r>
          </a:p>
          <a:p>
            <a:endParaRPr lang="es-MX" sz="2400" b="1" dirty="0" smtClean="0">
              <a:latin typeface="Arial" panose="020B0604020202020204" pitchFamily="34" charset="0"/>
            </a:endParaRPr>
          </a:p>
          <a:p>
            <a:r>
              <a:rPr lang="es-MX" sz="2800" b="1" dirty="0" smtClean="0">
                <a:latin typeface="Arial" panose="020B0604020202020204" pitchFamily="34" charset="0"/>
              </a:rPr>
              <a:t>Objetivo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</a:rPr>
              <a:t>El material contribuye para apoyar el análisis de la interpretación grafica de límites y proporciona las bases para demostración intuitiva de límite de una función . Asimismo, sirve de guía para que el alumno reflexione sobre a través de preguntas y ejercicios son como obtener el límite de una función  a partir de su gráfica.</a:t>
            </a:r>
          </a:p>
          <a:p>
            <a:endParaRPr lang="es-MX" sz="2400" b="1" dirty="0">
              <a:latin typeface="Arial" panose="020B0604020202020204" pitchFamily="34" charset="0"/>
            </a:endParaRPr>
          </a:p>
          <a:p>
            <a:endParaRPr lang="es-MX" sz="2400" dirty="0"/>
          </a:p>
        </p:txBody>
      </p:sp>
      <p:sp>
        <p:nvSpPr>
          <p:cNvPr id="2" name="Rectángulo 1"/>
          <p:cNvSpPr/>
          <p:nvPr/>
        </p:nvSpPr>
        <p:spPr>
          <a:xfrm>
            <a:off x="1498282" y="1043548"/>
            <a:ext cx="416011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</a:rPr>
              <a:t>Guión explicativo </a:t>
            </a:r>
          </a:p>
        </p:txBody>
      </p:sp>
      <p:pic>
        <p:nvPicPr>
          <p:cNvPr id="5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97" y="137538"/>
            <a:ext cx="1512000" cy="1374504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744" y="267318"/>
            <a:ext cx="1512000" cy="13303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364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348" y="1181686"/>
            <a:ext cx="9790820" cy="5403606"/>
          </a:xfrm>
          <a:prstGeom prst="rect">
            <a:avLst/>
          </a:prstGeom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232482" y="379829"/>
            <a:ext cx="2271568" cy="801857"/>
          </a:xfrm>
          <a:prstGeom prst="rect">
            <a:avLst/>
          </a:prstGeom>
          <a:ln w="57150">
            <a:solidFill>
              <a:srgbClr val="0000F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Ejercicio</a:t>
            </a:r>
          </a:p>
        </p:txBody>
      </p:sp>
    </p:spTree>
    <p:extLst>
      <p:ext uri="{BB962C8B-B14F-4D97-AF65-F5344CB8AC3E}">
        <p14:creationId xmlns:p14="http://schemas.microsoft.com/office/powerpoint/2010/main" val="179717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129" y="1563856"/>
            <a:ext cx="9988060" cy="5356291"/>
          </a:xfrm>
          <a:prstGeom prst="rect">
            <a:avLst/>
          </a:prstGeom>
        </p:spPr>
      </p:pic>
      <p:sp>
        <p:nvSpPr>
          <p:cNvPr id="3" name="Marcador de contenido 2"/>
          <p:cNvSpPr txBox="1">
            <a:spLocks/>
          </p:cNvSpPr>
          <p:nvPr/>
        </p:nvSpPr>
        <p:spPr>
          <a:xfrm>
            <a:off x="2504050" y="182880"/>
            <a:ext cx="8410623" cy="1380976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Analiza la gráfica de las siguientes funciones, contestando para cada una las preguntas guía.</a:t>
            </a:r>
            <a:endParaRPr lang="es-MX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232482" y="379829"/>
            <a:ext cx="2271568" cy="801857"/>
          </a:xfrm>
          <a:prstGeom prst="rect">
            <a:avLst/>
          </a:prstGeom>
          <a:ln w="57150">
            <a:solidFill>
              <a:srgbClr val="0000F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Ejercicio</a:t>
            </a:r>
          </a:p>
        </p:txBody>
      </p:sp>
    </p:spTree>
    <p:extLst>
      <p:ext uri="{BB962C8B-B14F-4D97-AF65-F5344CB8AC3E}">
        <p14:creationId xmlns:p14="http://schemas.microsoft.com/office/powerpoint/2010/main" val="70813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 txBox="1">
            <a:spLocks/>
          </p:cNvSpPr>
          <p:nvPr/>
        </p:nvSpPr>
        <p:spPr>
          <a:xfrm>
            <a:off x="678948" y="1427866"/>
            <a:ext cx="10290152" cy="1270772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¿A qué valor tiende el valor de la función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6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</a:t>
            </a:r>
            <a:r>
              <a:rPr lang="es-MX" sz="36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-2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678948" y="3045685"/>
            <a:ext cx="10416762" cy="1240298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</a:t>
            </a:r>
            <a:r>
              <a:rPr lang="es-MX" sz="32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qué valor tiende el valor de la función </a:t>
            </a:r>
            <a:r>
              <a:rPr lang="es-MX" sz="3200" b="1" i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2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-2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678948" y="4667028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¿la función esta definida en el valor de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-2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615643" y="5852293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¿El límite existe en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-2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678948" y="419690"/>
            <a:ext cx="10828423" cy="70572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la gráfica anterior contesta las preguntas guía.</a:t>
            </a:r>
            <a:endParaRPr lang="es-MX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02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407" y="984071"/>
            <a:ext cx="10627939" cy="5754932"/>
          </a:xfrm>
          <a:prstGeom prst="rect">
            <a:avLst/>
          </a:prstGeom>
        </p:spPr>
      </p:pic>
      <p:sp>
        <p:nvSpPr>
          <p:cNvPr id="3" name="Marcador de contenido 2"/>
          <p:cNvSpPr txBox="1">
            <a:spLocks/>
          </p:cNvSpPr>
          <p:nvPr/>
        </p:nvSpPr>
        <p:spPr>
          <a:xfrm>
            <a:off x="395767" y="182214"/>
            <a:ext cx="2271568" cy="801857"/>
          </a:xfrm>
          <a:prstGeom prst="rect">
            <a:avLst/>
          </a:prstGeom>
          <a:ln w="57150">
            <a:solidFill>
              <a:srgbClr val="0000F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Ejercicio</a:t>
            </a:r>
          </a:p>
        </p:txBody>
      </p:sp>
    </p:spTree>
    <p:extLst>
      <p:ext uri="{BB962C8B-B14F-4D97-AF65-F5344CB8AC3E}">
        <p14:creationId xmlns:p14="http://schemas.microsoft.com/office/powerpoint/2010/main" val="126214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 txBox="1">
            <a:spLocks/>
          </p:cNvSpPr>
          <p:nvPr/>
        </p:nvSpPr>
        <p:spPr>
          <a:xfrm>
            <a:off x="591208" y="1726833"/>
            <a:ext cx="10290152" cy="1270772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¿A qué valor tiende el valor de la función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6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</a:t>
            </a:r>
            <a:r>
              <a:rPr lang="es-MX" sz="36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0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91208" y="3313551"/>
            <a:ext cx="10416762" cy="1240298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</a:t>
            </a:r>
            <a:r>
              <a:rPr lang="es-MX" sz="32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qué valor tiende el valor de la función </a:t>
            </a:r>
            <a:r>
              <a:rPr lang="es-MX" sz="3200" b="1" i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2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=0 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27903" y="4869796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¿la función esta definida en el valor de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0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27903" y="5873328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¿El límite existe en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=0 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678948" y="419690"/>
            <a:ext cx="10828423" cy="70572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la gráfica anterior contesta las preguntas guía.</a:t>
            </a:r>
            <a:endParaRPr lang="es-MX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6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357" y="1146517"/>
            <a:ext cx="10735472" cy="5711483"/>
          </a:xfrm>
          <a:prstGeom prst="rect">
            <a:avLst/>
          </a:prstGeom>
        </p:spPr>
      </p:pic>
      <p:sp>
        <p:nvSpPr>
          <p:cNvPr id="3" name="Marcador de contenido 2"/>
          <p:cNvSpPr txBox="1">
            <a:spLocks/>
          </p:cNvSpPr>
          <p:nvPr/>
        </p:nvSpPr>
        <p:spPr>
          <a:xfrm>
            <a:off x="232482" y="344660"/>
            <a:ext cx="2271568" cy="801857"/>
          </a:xfrm>
          <a:prstGeom prst="rect">
            <a:avLst/>
          </a:prstGeom>
          <a:ln w="57150">
            <a:solidFill>
              <a:srgbClr val="0000F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Ejercicio</a:t>
            </a:r>
          </a:p>
        </p:txBody>
      </p:sp>
    </p:spTree>
    <p:extLst>
      <p:ext uri="{BB962C8B-B14F-4D97-AF65-F5344CB8AC3E}">
        <p14:creationId xmlns:p14="http://schemas.microsoft.com/office/powerpoint/2010/main" val="179811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 txBox="1">
            <a:spLocks/>
          </p:cNvSpPr>
          <p:nvPr/>
        </p:nvSpPr>
        <p:spPr>
          <a:xfrm>
            <a:off x="527903" y="1976528"/>
            <a:ext cx="10290152" cy="1270772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¿A qué valor tiende el valor de la función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6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</a:t>
            </a:r>
            <a:r>
              <a:rPr lang="es-MX" sz="36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4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27903" y="3423162"/>
            <a:ext cx="10416762" cy="1240298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</a:t>
            </a:r>
            <a:r>
              <a:rPr lang="es-MX" sz="32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qué valor tiende el valor de la función </a:t>
            </a:r>
            <a:r>
              <a:rPr lang="es-MX" sz="3200" b="1" i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2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=4 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27903" y="4869796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¿la función esta definida en el valor de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4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27903" y="5873328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¿El límite existe en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=4 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678948" y="419690"/>
            <a:ext cx="10828423" cy="70572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la gráfica anterior contesta las preguntas guía.</a:t>
            </a:r>
            <a:endParaRPr lang="es-MX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67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546" y="1653076"/>
            <a:ext cx="9644998" cy="5067262"/>
          </a:xfrm>
          <a:prstGeom prst="rect">
            <a:avLst/>
          </a:prstGeom>
        </p:spPr>
      </p:pic>
      <p:sp>
        <p:nvSpPr>
          <p:cNvPr id="3" name="Marcador de contenido 2"/>
          <p:cNvSpPr txBox="1">
            <a:spLocks/>
          </p:cNvSpPr>
          <p:nvPr/>
        </p:nvSpPr>
        <p:spPr>
          <a:xfrm>
            <a:off x="417539" y="851219"/>
            <a:ext cx="2271568" cy="801857"/>
          </a:xfrm>
          <a:prstGeom prst="rect">
            <a:avLst/>
          </a:prstGeom>
          <a:ln w="57150">
            <a:solidFill>
              <a:srgbClr val="0000F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Ejercicio</a:t>
            </a:r>
          </a:p>
        </p:txBody>
      </p:sp>
    </p:spTree>
    <p:extLst>
      <p:ext uri="{BB962C8B-B14F-4D97-AF65-F5344CB8AC3E}">
        <p14:creationId xmlns:p14="http://schemas.microsoft.com/office/powerpoint/2010/main" val="2497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 txBox="1">
            <a:spLocks/>
          </p:cNvSpPr>
          <p:nvPr/>
        </p:nvSpPr>
        <p:spPr>
          <a:xfrm>
            <a:off x="527903" y="1593213"/>
            <a:ext cx="10290152" cy="1270772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¿A qué valor tiende el valor de la función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6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</a:t>
            </a:r>
            <a:r>
              <a:rPr lang="es-MX" sz="36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=1 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27903" y="3246741"/>
            <a:ext cx="10416762" cy="1240298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</a:t>
            </a:r>
            <a:r>
              <a:rPr lang="es-MX" sz="32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qué valor tiende el valor de la función </a:t>
            </a:r>
            <a:r>
              <a:rPr lang="es-MX" sz="3200" b="1" i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2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27903" y="4767556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¿la función esta definida en el valor de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1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27903" y="5873328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¿El límite existe en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1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476816" y="394367"/>
            <a:ext cx="10392326" cy="70572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la gráfica anterior contesta las preguntas guía.</a:t>
            </a:r>
            <a:endParaRPr lang="es-MX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41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988973"/>
            <a:ext cx="10226024" cy="5739236"/>
          </a:xfrm>
          <a:prstGeom prst="rect">
            <a:avLst/>
          </a:prstGeom>
        </p:spPr>
      </p:pic>
      <p:sp>
        <p:nvSpPr>
          <p:cNvPr id="3" name="Marcador de contenido 2"/>
          <p:cNvSpPr txBox="1">
            <a:spLocks/>
          </p:cNvSpPr>
          <p:nvPr/>
        </p:nvSpPr>
        <p:spPr>
          <a:xfrm>
            <a:off x="341339" y="292743"/>
            <a:ext cx="2271568" cy="801857"/>
          </a:xfrm>
          <a:prstGeom prst="rect">
            <a:avLst/>
          </a:prstGeom>
          <a:ln w="57150">
            <a:solidFill>
              <a:srgbClr val="0000F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Ejercicio</a:t>
            </a:r>
          </a:p>
        </p:txBody>
      </p:sp>
    </p:spTree>
    <p:extLst>
      <p:ext uri="{BB962C8B-B14F-4D97-AF65-F5344CB8AC3E}">
        <p14:creationId xmlns:p14="http://schemas.microsoft.com/office/powerpoint/2010/main" val="12377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ángulo redondeado 20"/>
          <p:cNvSpPr/>
          <p:nvPr/>
        </p:nvSpPr>
        <p:spPr>
          <a:xfrm>
            <a:off x="988298" y="2671730"/>
            <a:ext cx="2746184" cy="3990327"/>
          </a:xfrm>
          <a:prstGeom prst="roundRect">
            <a:avLst/>
          </a:prstGeom>
          <a:solidFill>
            <a:schemeClr val="accent3">
              <a:alpha val="0"/>
            </a:schemeClr>
          </a:solidFill>
          <a:ln w="76200"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/>
              <a:t>Propósito del módulo I</a:t>
            </a:r>
          </a:p>
          <a:p>
            <a:r>
              <a:rPr lang="es-MX" dirty="0"/>
              <a:t>Determinar el límite de una función, sus límites laterales, aplicación de teoremas en situaciones cotidianas para desarrollar habilidades, destrezas y actitudes.</a:t>
            </a:r>
          </a:p>
          <a:p>
            <a:pPr algn="ctr"/>
            <a:endParaRPr lang="es-MX" dirty="0"/>
          </a:p>
        </p:txBody>
      </p:sp>
      <p:sp>
        <p:nvSpPr>
          <p:cNvPr id="15" name="Rectángulo redondeado 14"/>
          <p:cNvSpPr/>
          <p:nvPr/>
        </p:nvSpPr>
        <p:spPr>
          <a:xfrm>
            <a:off x="1407931" y="1147246"/>
            <a:ext cx="9283935" cy="1524484"/>
          </a:xfrm>
          <a:prstGeom prst="roundRect">
            <a:avLst/>
          </a:prstGeom>
          <a:solidFill>
            <a:schemeClr val="accent3">
              <a:alpha val="0"/>
            </a:schemeClr>
          </a:solidFill>
          <a:ln w="76200"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baseline="-25000" dirty="0"/>
              <a:t>Aplica los elementos principales del Cálculo Diferencial, buscando desarrollar la comprensión y utilización del lenguaje matemático, utilizando diferentes formas de razonamiento para resolver problemas de su vida diaria.</a:t>
            </a:r>
            <a:endParaRPr lang="es-MX" sz="2400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07931" y="824790"/>
            <a:ext cx="9521283" cy="769745"/>
          </a:xfrm>
        </p:spPr>
        <p:txBody>
          <a:bodyPr/>
          <a:lstStyle/>
          <a:p>
            <a:r>
              <a:rPr lang="es-ES_tradnl" sz="3200" baseline="-25000" dirty="0"/>
              <a:t>PROPÓSITO GENERAL</a:t>
            </a:r>
            <a:endParaRPr lang="es-MX" sz="3200" dirty="0"/>
          </a:p>
        </p:txBody>
      </p:sp>
      <p:pic>
        <p:nvPicPr>
          <p:cNvPr id="6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97" y="137538"/>
            <a:ext cx="1512000" cy="1374504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744" y="267318"/>
            <a:ext cx="1512000" cy="13303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1801" y="2843485"/>
            <a:ext cx="7769857" cy="356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71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 txBox="1">
            <a:spLocks/>
          </p:cNvSpPr>
          <p:nvPr/>
        </p:nvSpPr>
        <p:spPr>
          <a:xfrm>
            <a:off x="527903" y="1593213"/>
            <a:ext cx="10290152" cy="1270772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¿A qué valor tiende el valor de la función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6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</a:t>
            </a:r>
            <a:r>
              <a:rPr lang="es-MX" sz="36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=2 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27903" y="3246741"/>
            <a:ext cx="10416762" cy="1240298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</a:t>
            </a:r>
            <a:r>
              <a:rPr lang="es-MX" sz="32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qué valor tiende el valor de la función </a:t>
            </a:r>
            <a:r>
              <a:rPr lang="es-MX" sz="3200" b="1" i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2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27903" y="4767556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¿la función esta definida en el valor de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2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27903" y="5873328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¿El límite existe en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2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476816" y="394367"/>
            <a:ext cx="10392326" cy="70572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la gráfica anterior contesta las preguntas guía.</a:t>
            </a:r>
            <a:endParaRPr lang="es-MX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74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320" y="681279"/>
            <a:ext cx="9608234" cy="6176721"/>
          </a:xfrm>
          <a:prstGeom prst="rect">
            <a:avLst/>
          </a:prstGeom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232482" y="379829"/>
            <a:ext cx="2271568" cy="801857"/>
          </a:xfrm>
          <a:prstGeom prst="rect">
            <a:avLst/>
          </a:prstGeom>
          <a:ln w="57150">
            <a:solidFill>
              <a:srgbClr val="0000F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Ejercicio</a:t>
            </a:r>
          </a:p>
        </p:txBody>
      </p:sp>
    </p:spTree>
    <p:extLst>
      <p:ext uri="{BB962C8B-B14F-4D97-AF65-F5344CB8AC3E}">
        <p14:creationId xmlns:p14="http://schemas.microsoft.com/office/powerpoint/2010/main" val="16419777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678948" y="419690"/>
            <a:ext cx="10828423" cy="70572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la gráfica anterior contesta las preguntas guía.</a:t>
            </a:r>
            <a:endParaRPr lang="es-MX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54513" y="1624836"/>
            <a:ext cx="10290152" cy="1270772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¿A qué valor tiende el valor de la función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6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</a:t>
            </a:r>
            <a:r>
              <a:rPr lang="es-MX" sz="36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-3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654513" y="3146519"/>
            <a:ext cx="10416762" cy="1240298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</a:t>
            </a:r>
            <a:r>
              <a:rPr lang="es-MX" sz="32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qué valor tiende el valor de la función </a:t>
            </a:r>
            <a:r>
              <a:rPr lang="es-MX" sz="3200" b="1" i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f(x) </a:t>
            </a: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te acercas por la derecha al valor </a:t>
            </a:r>
            <a:r>
              <a:rPr lang="es-MX" sz="3200" b="1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</a:t>
            </a:r>
            <a:r>
              <a:rPr lang="es-MX" sz="3200" b="1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-3</a:t>
            </a: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654513" y="4696373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¿la función esta definida en el valor de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=-3 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654513" y="5831184"/>
            <a:ext cx="10416762" cy="825255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¿El límite existe en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-3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974781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580976" y="702719"/>
            <a:ext cx="10828423" cy="70572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Conclusiones:</a:t>
            </a:r>
            <a:endParaRPr lang="es-MX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80976" y="1781701"/>
            <a:ext cx="10416762" cy="2322215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 límite se puede determinar a partir de una gráfica.</a:t>
            </a:r>
          </a:p>
          <a:p>
            <a:pPr marL="0" indent="0">
              <a:buNone/>
            </a:pPr>
            <a:endParaRPr lang="es-MX" sz="32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 límite no es lo mismo que la imagen de la función en un valor </a:t>
            </a:r>
            <a:r>
              <a:rPr lang="es-MX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a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6644320" y="6098797"/>
            <a:ext cx="4491766" cy="672117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Gracias por tu atención</a:t>
            </a:r>
            <a:endParaRPr lang="es-MX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80976" y="4599805"/>
            <a:ext cx="10828423" cy="1191395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3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Referencias:</a:t>
            </a:r>
          </a:p>
          <a:p>
            <a:r>
              <a:rPr lang="es-MX" sz="3200" dirty="0" err="1">
                <a:solidFill>
                  <a:schemeClr val="bg1"/>
                </a:solidFill>
              </a:rPr>
              <a:t>KHANacademy</a:t>
            </a:r>
            <a:r>
              <a:rPr lang="es-MX" sz="3200" dirty="0">
                <a:solidFill>
                  <a:schemeClr val="bg1"/>
                </a:solidFill>
              </a:rPr>
              <a:t>. (2017). </a:t>
            </a:r>
            <a:r>
              <a:rPr lang="es-MX" sz="3200" i="1" dirty="0">
                <a:solidFill>
                  <a:schemeClr val="bg1"/>
                </a:solidFill>
              </a:rPr>
              <a:t>Desarrollo en fracciones parciales para evaluar la integral</a:t>
            </a:r>
            <a:r>
              <a:rPr lang="es-MX" sz="3200" dirty="0">
                <a:solidFill>
                  <a:schemeClr val="bg1"/>
                </a:solidFill>
              </a:rPr>
              <a:t>. Recuperado en línea en septiembre de 2017, de https://es.khanacademy.org/math/integral-calculus/integration-techniques/integrate-partial-fraction-expan/v/partial-fraction-expansion-to-integrate</a:t>
            </a:r>
          </a:p>
          <a:p>
            <a:r>
              <a:rPr lang="es-MX" sz="3200" dirty="0" smtClean="0">
                <a:solidFill>
                  <a:schemeClr val="bg1"/>
                </a:solidFill>
              </a:rPr>
              <a:t>Stewart</a:t>
            </a:r>
            <a:r>
              <a:rPr lang="es-MX" sz="3200" dirty="0">
                <a:solidFill>
                  <a:schemeClr val="bg1"/>
                </a:solidFill>
              </a:rPr>
              <a:t>, J. (2012). Cálculo de una variable. Trascendentes tempranas. 7a Ed. </a:t>
            </a:r>
            <a:r>
              <a:rPr lang="es-MX" sz="3200" dirty="0" err="1">
                <a:solidFill>
                  <a:schemeClr val="bg1"/>
                </a:solidFill>
              </a:rPr>
              <a:t>Cengage</a:t>
            </a:r>
            <a:r>
              <a:rPr lang="es-MX" sz="3200" dirty="0">
                <a:solidFill>
                  <a:schemeClr val="bg1"/>
                </a:solidFill>
              </a:rPr>
              <a:t> </a:t>
            </a:r>
            <a:r>
              <a:rPr lang="es-MX" sz="3200" dirty="0" err="1">
                <a:solidFill>
                  <a:schemeClr val="bg1"/>
                </a:solidFill>
              </a:rPr>
              <a:t>Learning</a:t>
            </a:r>
            <a:r>
              <a:rPr lang="es-MX" sz="3200" dirty="0">
                <a:solidFill>
                  <a:schemeClr val="bg1"/>
                </a:solidFill>
              </a:rPr>
              <a:t>: México.</a:t>
            </a:r>
          </a:p>
          <a:p>
            <a:pPr marL="0" indent="0">
              <a:buNone/>
            </a:pPr>
            <a:endParaRPr lang="es-MX" sz="3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725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70601"/>
          </a:xfrm>
        </p:spPr>
        <p:txBody>
          <a:bodyPr/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Dominio de aprendizaje conceptual: </a:t>
            </a:r>
            <a:endParaRPr lang="es-MX" sz="3200" b="1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4293" y="1212497"/>
            <a:ext cx="8946541" cy="974487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Comprende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concepto de límite 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función 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</a:t>
            </a:r>
            <a:r>
              <a:rPr lang="es-MX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interpretación gráfica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04293" y="2635995"/>
            <a:ext cx="10206680" cy="31085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ES_tradnl" sz="28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COMPETENCIA DISCIPLINAR DE LAS MATEMÁTICAS</a:t>
            </a:r>
          </a:p>
          <a:p>
            <a:endParaRPr lang="es-ES_tradnl" sz="28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r>
              <a:rPr lang="es-ES_tradnl" sz="28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1. Construye e </a:t>
            </a:r>
            <a:r>
              <a:rPr lang="es-ES_tradnl" sz="28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interpreta modelos </a:t>
            </a:r>
            <a:r>
              <a:rPr lang="es-ES_tradnl" sz="28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matemáticos </a:t>
            </a:r>
            <a:r>
              <a:rPr lang="es-ES_tradnl" sz="28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mediante	</a:t>
            </a:r>
            <a:r>
              <a:rPr lang="es-ES_tradnl" sz="28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la </a:t>
            </a:r>
            <a:r>
              <a:rPr lang="es-MX" sz="28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aplicación </a:t>
            </a:r>
            <a:r>
              <a:rPr lang="es-MX" sz="28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de procedimientos</a:t>
            </a:r>
            <a:r>
              <a:rPr lang="es-MX" sz="28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aritméticos, algebraicos, </a:t>
            </a:r>
            <a:r>
              <a:rPr lang="es-MX" sz="28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geométricos</a:t>
            </a:r>
            <a:r>
              <a:rPr lang="es-MX" sz="28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y variaciones, para la comprensión y </a:t>
            </a:r>
            <a:r>
              <a:rPr lang="es-MX" sz="2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análisis de </a:t>
            </a:r>
            <a:r>
              <a:rPr lang="es-ES_tradnl" sz="2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situaciones </a:t>
            </a:r>
            <a:r>
              <a:rPr lang="es-ES_tradnl" sz="28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reales, hipotéticas o formales.</a:t>
            </a:r>
          </a:p>
        </p:txBody>
      </p:sp>
      <p:sp>
        <p:nvSpPr>
          <p:cNvPr id="6" name="Flecha derecha 5"/>
          <p:cNvSpPr/>
          <p:nvPr/>
        </p:nvSpPr>
        <p:spPr>
          <a:xfrm rot="20402900">
            <a:off x="641023" y="1919697"/>
            <a:ext cx="831496" cy="534573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Flecha derecha 6"/>
          <p:cNvSpPr/>
          <p:nvPr/>
        </p:nvSpPr>
        <p:spPr>
          <a:xfrm rot="7859986">
            <a:off x="9299408" y="3112202"/>
            <a:ext cx="1022599" cy="366192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767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792575" y="1696444"/>
                <a:ext cx="6691438" cy="4619950"/>
              </a:xfrm>
            </p:spPr>
            <p:txBody>
              <a:bodyPr/>
              <a:lstStyle/>
              <a:p>
                <a:pPr/>
                <a:r>
                  <a:rPr lang="es-MX" b="1" dirty="0" smtClean="0">
                    <a:solidFill>
                      <a:srgbClr val="0000FF"/>
                    </a:solidFill>
                  </a:rPr>
                  <a:t>Considera la siguiente función </a:t>
                </a:r>
                <a:r>
                  <a:rPr lang="es-MX" i="1" dirty="0" smtClean="0">
                    <a:solidFill>
                      <a:schemeClr val="bg1"/>
                    </a:solidFill>
                  </a:rPr>
                  <a:t/>
                </a:r>
                <a:br>
                  <a:rPr lang="es-MX" i="1" dirty="0" smtClean="0">
                    <a:solidFill>
                      <a:schemeClr val="bg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s-MX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_tradnl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ES_tradnl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_tradnl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ES_tradnl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_tradnl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_tradnl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s-ES_tradnl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r>
                  <a:rPr lang="es-MX" b="1" dirty="0" smtClean="0">
                    <a:solidFill>
                      <a:srgbClr val="0000FF"/>
                    </a:solidFill>
                  </a:rPr>
                  <a:t/>
                </a:r>
                <a:br>
                  <a:rPr lang="es-MX" b="1" dirty="0" smtClean="0">
                    <a:solidFill>
                      <a:srgbClr val="0000FF"/>
                    </a:solidFill>
                  </a:rPr>
                </a:br>
                <a:r>
                  <a:rPr lang="es-MX" b="1" dirty="0" smtClean="0">
                    <a:solidFill>
                      <a:srgbClr val="0000FF"/>
                    </a:solidFill>
                  </a:rPr>
                  <a:t> y genera la tabla de valores para el intervalo del dominio </a:t>
                </a:r>
                <a14:m>
                  <m:oMath xmlns:m="http://schemas.openxmlformats.org/officeDocument/2006/math">
                    <m:r>
                      <a:rPr lang="es-ES_tradnl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_tradnl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∈[−5,5]</m:t>
                    </m:r>
                  </m:oMath>
                </a14:m>
                <a:r>
                  <a:rPr lang="es-MX" b="1" dirty="0" smtClean="0">
                    <a:solidFill>
                      <a:srgbClr val="0000FF"/>
                    </a:solidFill>
                  </a:rPr>
                  <a:t> </a:t>
                </a:r>
                <a:endParaRPr lang="es-MX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92575" y="1696444"/>
                <a:ext cx="6691438" cy="4619950"/>
              </a:xfrm>
              <a:blipFill>
                <a:blip r:embed="rId2"/>
                <a:stretch>
                  <a:fillRect l="-3461" t="-2639" r="-1913" b="-567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1804" y="1696445"/>
            <a:ext cx="2931599" cy="480351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76775" y="722254"/>
            <a:ext cx="8764172" cy="523220"/>
          </a:xfrm>
          <a:prstGeom prst="rect">
            <a:avLst/>
          </a:prstGeom>
          <a:solidFill>
            <a:srgbClr val="008000"/>
          </a:solidFill>
        </p:spPr>
        <p:txBody>
          <a:bodyPr wrap="square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</a:rPr>
              <a:t>Tema: 1.1</a:t>
            </a:r>
            <a:r>
              <a:rPr lang="es-MX" sz="2800" b="1" dirty="0">
                <a:latin typeface="Arial" panose="020B0604020202020204" pitchFamily="34" charset="0"/>
              </a:rPr>
              <a:t>. Interpretación </a:t>
            </a:r>
            <a:r>
              <a:rPr lang="es-MX" sz="2800" b="1" dirty="0" smtClean="0">
                <a:latin typeface="Arial" panose="020B0604020202020204" pitchFamily="34" charset="0"/>
              </a:rPr>
              <a:t>gráfica de un límite.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0299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792575" y="508988"/>
                <a:ext cx="6691438" cy="4977412"/>
              </a:xfrm>
            </p:spPr>
            <p:txBody>
              <a:bodyPr/>
              <a:lstStyle/>
              <a:p>
                <a:r>
                  <a:rPr lang="es-MX" b="1" dirty="0" smtClean="0">
                    <a:solidFill>
                      <a:srgbClr val="0000FF"/>
                    </a:solidFill>
                  </a:rPr>
                  <a:t>En la imagen se muestra el intervalo </a:t>
                </a:r>
                <a14:m>
                  <m:oMath xmlns:m="http://schemas.openxmlformats.org/officeDocument/2006/math">
                    <m:r>
                      <a:rPr lang="es-ES_tradnl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_tradnl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∈[−5,5]</m:t>
                    </m:r>
                  </m:oMath>
                </a14:m>
                <a:r>
                  <a:rPr lang="es-MX" b="1" dirty="0" smtClean="0">
                    <a:solidFill>
                      <a:srgbClr val="0000FF"/>
                    </a:solidFill>
                  </a:rPr>
                  <a:t> </a:t>
                </a:r>
                <a:endParaRPr lang="es-MX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92575" y="508988"/>
                <a:ext cx="6691438" cy="4977412"/>
              </a:xfrm>
              <a:blipFill>
                <a:blip r:embed="rId2"/>
                <a:stretch>
                  <a:fillRect l="-3461" t="-2448" r="-309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69072" y="4402223"/>
            <a:ext cx="8946541" cy="4195481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1804" y="1696445"/>
            <a:ext cx="2931599" cy="480351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518" y="2194560"/>
            <a:ext cx="7099311" cy="368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05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1550" y="1044886"/>
            <a:ext cx="3934180" cy="4288094"/>
          </a:xfrm>
        </p:spPr>
        <p:txBody>
          <a:bodyPr/>
          <a:lstStyle/>
          <a:p>
            <a:r>
              <a:rPr lang="es-MX" sz="3200" dirty="0" smtClean="0">
                <a:solidFill>
                  <a:schemeClr val="bg1"/>
                </a:solidFill>
              </a:rPr>
              <a:t>Para obtener la </a:t>
            </a:r>
            <a:r>
              <a:rPr lang="es-MX" sz="3200" b="1" dirty="0" smtClean="0">
                <a:solidFill>
                  <a:srgbClr val="0000FF"/>
                </a:solidFill>
              </a:rPr>
              <a:t>imagen</a:t>
            </a:r>
            <a:r>
              <a:rPr lang="es-MX" sz="3200" dirty="0" smtClean="0">
                <a:solidFill>
                  <a:schemeClr val="bg1"/>
                </a:solidFill>
              </a:rPr>
              <a:t>, es decir, el valor de la función,  puedes auxiliarte de una calculadora o hacerlo de la siguiente forma:</a:t>
            </a:r>
            <a:endParaRPr lang="es-MX" sz="32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8472" y="1044886"/>
            <a:ext cx="5924550" cy="475297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81550" y="5797861"/>
            <a:ext cx="748401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0000FF"/>
                </a:solidFill>
              </a:rPr>
              <a:t>¿Qué sucede en el valor de x=-1?</a:t>
            </a:r>
            <a:endParaRPr lang="es-MX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01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tabla de valores es:</a:t>
            </a:r>
            <a:endParaRPr lang="es-MX" sz="32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0361" y="452718"/>
            <a:ext cx="3851251" cy="6119988"/>
          </a:xfrm>
          <a:prstGeom prst="rect">
            <a:avLst/>
          </a:prstGeom>
        </p:spPr>
      </p:pic>
      <p:sp>
        <p:nvSpPr>
          <p:cNvPr id="7" name="Marcador de contenido 2"/>
          <p:cNvSpPr txBox="1">
            <a:spLocks/>
          </p:cNvSpPr>
          <p:nvPr/>
        </p:nvSpPr>
        <p:spPr>
          <a:xfrm>
            <a:off x="1115511" y="3804345"/>
            <a:ext cx="5705451" cy="1189686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¿Obtuviste los mismos valores que en la tabla mostrada?</a:t>
            </a:r>
          </a:p>
          <a:p>
            <a:pPr marL="0" indent="0">
              <a:buNone/>
            </a:pPr>
            <a:endParaRPr lang="es-MX" sz="3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56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5853" y="1853248"/>
            <a:ext cx="5705451" cy="37289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Analicemos ¿Qué pasa con valores cercanos al valor de </a:t>
            </a:r>
          </a:p>
          <a:p>
            <a:pPr marL="0" indent="0">
              <a:buNone/>
            </a:pPr>
            <a:r>
              <a:rPr lang="es-MX" sz="4000" b="1" i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x = -1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  <a:p>
            <a:endParaRPr lang="es-MX" sz="3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los valores que se proponen cerca de </a:t>
            </a:r>
            <a:r>
              <a:rPr lang="es-MX" sz="3200" b="1" i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es-MX" sz="3200" b="1" i="1" dirty="0">
                <a:solidFill>
                  <a:srgbClr val="0000F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</a:t>
            </a:r>
            <a:r>
              <a:rPr lang="es-MX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mostrados en la tabla, calcula  los valores de la función</a:t>
            </a:r>
            <a:endParaRPr lang="es-MX" sz="32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110" y="2052918"/>
            <a:ext cx="2610030" cy="4276617"/>
          </a:xfrm>
          <a:prstGeom prst="rect">
            <a:avLst/>
          </a:prstGeom>
        </p:spPr>
      </p:pic>
      <p:sp>
        <p:nvSpPr>
          <p:cNvPr id="7" name="Flecha derecha 6"/>
          <p:cNvSpPr/>
          <p:nvPr/>
        </p:nvSpPr>
        <p:spPr>
          <a:xfrm rot="10115515">
            <a:off x="8981623" y="4189853"/>
            <a:ext cx="2105794" cy="534573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26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Malla">
  <a:themeElements>
    <a:clrScheme name="Malla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alla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all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4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5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236</TotalTime>
  <Words>1294</Words>
  <Application>Microsoft Office PowerPoint</Application>
  <PresentationFormat>Panorámica</PresentationFormat>
  <Paragraphs>109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33</vt:i4>
      </vt:variant>
    </vt:vector>
  </HeadingPairs>
  <TitlesOfParts>
    <vt:vector size="47" baseType="lpstr">
      <vt:lpstr>Arial</vt:lpstr>
      <vt:lpstr>Bookman Old Style</vt:lpstr>
      <vt:lpstr>Cambria Math</vt:lpstr>
      <vt:lpstr>Century Gothic</vt:lpstr>
      <vt:lpstr>Corbel</vt:lpstr>
      <vt:lpstr>Rockwell</vt:lpstr>
      <vt:lpstr>Tahoma</vt:lpstr>
      <vt:lpstr>Times New Roman</vt:lpstr>
      <vt:lpstr>Wingdings 3</vt:lpstr>
      <vt:lpstr>Ion</vt:lpstr>
      <vt:lpstr>Base</vt:lpstr>
      <vt:lpstr>Malla</vt:lpstr>
      <vt:lpstr>Estela de condensación</vt:lpstr>
      <vt:lpstr>Damask</vt:lpstr>
      <vt:lpstr>Universidad Autónoma del  Estado de México</vt:lpstr>
      <vt:lpstr>Presentación de PowerPoint</vt:lpstr>
      <vt:lpstr>PROPÓSITO GENERAL</vt:lpstr>
      <vt:lpstr>Dominio de aprendizaje conceptual: </vt:lpstr>
      <vt:lpstr>Considera la siguiente función  f(x)=(x^2-x-2)/(x+1)  y genera la tabla de valores para el intervalo del dominio x∈[-5,5] </vt:lpstr>
      <vt:lpstr>En la imagen se muestra el intervalo x∈[-5,5] </vt:lpstr>
      <vt:lpstr>Para obtener la imagen, es decir, el valor de la función,  puedes auxiliarte de una calculadora o hacerlo de la siguiente forma: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 Estado de México</dc:title>
  <dc:creator>Alex7</dc:creator>
  <cp:lastModifiedBy>USUARIO</cp:lastModifiedBy>
  <cp:revision>58</cp:revision>
  <dcterms:created xsi:type="dcterms:W3CDTF">2017-10-20T03:30:01Z</dcterms:created>
  <dcterms:modified xsi:type="dcterms:W3CDTF">2017-10-20T17:46:18Z</dcterms:modified>
</cp:coreProperties>
</file>