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sldIdLst>
    <p:sldId id="282" r:id="rId3"/>
    <p:sldId id="272" r:id="rId4"/>
    <p:sldId id="290" r:id="rId5"/>
    <p:sldId id="283" r:id="rId6"/>
    <p:sldId id="274" r:id="rId7"/>
    <p:sldId id="280" r:id="rId8"/>
    <p:sldId id="258" r:id="rId9"/>
    <p:sldId id="256" r:id="rId10"/>
    <p:sldId id="257" r:id="rId11"/>
    <p:sldId id="259" r:id="rId12"/>
    <p:sldId id="275" r:id="rId13"/>
    <p:sldId id="288" r:id="rId14"/>
    <p:sldId id="261" r:id="rId15"/>
    <p:sldId id="260" r:id="rId16"/>
    <p:sldId id="262" r:id="rId17"/>
    <p:sldId id="276" r:id="rId18"/>
    <p:sldId id="263" r:id="rId19"/>
    <p:sldId id="264" r:id="rId20"/>
    <p:sldId id="265" r:id="rId21"/>
    <p:sldId id="284" r:id="rId22"/>
    <p:sldId id="279" r:id="rId23"/>
    <p:sldId id="267" r:id="rId24"/>
    <p:sldId id="268" r:id="rId25"/>
    <p:sldId id="269" r:id="rId26"/>
    <p:sldId id="271" r:id="rId27"/>
    <p:sldId id="285" r:id="rId28"/>
    <p:sldId id="277" r:id="rId29"/>
    <p:sldId id="273" r:id="rId30"/>
    <p:sldId id="286" r:id="rId31"/>
    <p:sldId id="287" r:id="rId32"/>
    <p:sldId id="266" r:id="rId33"/>
    <p:sldId id="278" r:id="rId3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3">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pic>
        <p:nvPicPr>
          <p:cNvPr id="7" name="6 Imagen" descr="CINTILLA.jpg"/>
          <p:cNvPicPr>
            <a:picLocks noChangeAspect="1"/>
          </p:cNvPicPr>
          <p:nvPr/>
        </p:nvPicPr>
        <p:blipFill>
          <a:blip r:embed="rId2" cstate="print"/>
          <a:stretch>
            <a:fillRect/>
          </a:stretch>
        </p:blipFill>
        <p:spPr>
          <a:xfrm>
            <a:off x="0" y="0"/>
            <a:ext cx="12192000" cy="1285860"/>
          </a:xfrm>
          <a:prstGeom prst="rect">
            <a:avLst/>
          </a:prstGeom>
        </p:spPr>
      </p:pic>
    </p:spTree>
    <p:extLst>
      <p:ext uri="{BB962C8B-B14F-4D97-AF65-F5344CB8AC3E}">
        <p14:creationId xmlns:p14="http://schemas.microsoft.com/office/powerpoint/2010/main" val="366097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36174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28502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259950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96161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A92CB1C-8A3D-43CD-846F-B70C335FB13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185259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A92CB1C-8A3D-43CD-846F-B70C335FB13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31605742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A92CB1C-8A3D-43CD-846F-B70C335FB138}"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197637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A92CB1C-8A3D-43CD-846F-B70C335FB138}"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57361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92CB1C-8A3D-43CD-846F-B70C335FB138}"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2589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92CB1C-8A3D-43CD-846F-B70C335FB13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159622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699803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92CB1C-8A3D-43CD-846F-B70C335FB138}"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3106945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272172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7401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0779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4284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16393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62799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3510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81471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07869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40112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7B787-323D-47B6-8251-BDF02DE8998C}" type="datetimeFigureOut">
              <a:rPr lang="es-MX" smtClean="0">
                <a:solidFill>
                  <a:prstClr val="black">
                    <a:tint val="75000"/>
                  </a:prstClr>
                </a:solidFill>
              </a:rPr>
              <a:pPr/>
              <a:t>20/10/2017</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2546612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6.xml"/><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hyperlink" Target="http://www.alonsoformula.com/organica/" TargetMode="Externa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hyperlink" Target="https://eltamiz.com/elcedazo/2013/07/11/la-biografia-de-la-vida-08-el-metabolismo-constructor/" TargetMode="External"/><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hyperlink" Target="https://commons.wikimedia.org/w/index.php?curid=22726043" TargetMode="External"/><Relationship Id="rId2" Type="http://schemas.openxmlformats.org/officeDocument/2006/relationships/hyperlink" Target="https://commons.wikimedia.org/w/index.php?curid=35860944" TargetMode="External"/><Relationship Id="rId1" Type="http://schemas.openxmlformats.org/officeDocument/2006/relationships/slideLayout" Target="../slideLayouts/slideLayout13.xml"/><Relationship Id="rId5" Type="http://schemas.openxmlformats.org/officeDocument/2006/relationships/hyperlink" Target="https://commons.wikimedia.org/w/index.php?curid=20299215" TargetMode="External"/><Relationship Id="rId4" Type="http://schemas.openxmlformats.org/officeDocument/2006/relationships/hyperlink" Target="https://commons.wikimedia.org/w/index.php?curid=146819"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hyperlink" Target="https://www.youtube.com/watch?v=DhU5caN9_Ts" TargetMode="Externa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slide" Target="slide10.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6.xml"/><Relationship Id="rId1" Type="http://schemas.openxmlformats.org/officeDocument/2006/relationships/slideLayout" Target="../slideLayouts/slideLayout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1385481" y="2118413"/>
            <a:ext cx="9101856" cy="2349678"/>
          </a:xfrm>
        </p:spPr>
        <p:txBody>
          <a:bodyPr>
            <a:noAutofit/>
          </a:bodyPr>
          <a:lstStyle/>
          <a:p>
            <a:r>
              <a:rPr lang="es-ES" sz="2900" b="1" dirty="0" smtClean="0"/>
              <a:t/>
            </a:r>
            <a:br>
              <a:rPr lang="es-ES" sz="2900" b="1" dirty="0" smtClean="0"/>
            </a:br>
            <a:r>
              <a:rPr lang="es-ES" sz="2900" b="1" dirty="0" smtClean="0"/>
              <a:t>Asignatura optativa del bachillerato: BIOQUÍMICA</a:t>
            </a:r>
            <a:r>
              <a:rPr lang="es-ES" sz="2900" b="1" dirty="0"/>
              <a:t/>
            </a:r>
            <a:br>
              <a:rPr lang="es-ES" sz="2900" b="1" dirty="0"/>
            </a:br>
            <a:r>
              <a:rPr lang="es-ES" sz="2900" b="1" dirty="0" smtClean="0"/>
              <a:t>Módulo I: CARBOHIDRATOS</a:t>
            </a:r>
            <a:endParaRPr lang="es-MX" sz="2900" dirty="0"/>
          </a:p>
        </p:txBody>
      </p:sp>
      <p:sp>
        <p:nvSpPr>
          <p:cNvPr id="3" name="2 Subtítulo"/>
          <p:cNvSpPr>
            <a:spLocks noGrp="1"/>
          </p:cNvSpPr>
          <p:nvPr>
            <p:ph type="subTitle" idx="1"/>
          </p:nvPr>
        </p:nvSpPr>
        <p:spPr>
          <a:xfrm>
            <a:off x="1385481" y="5267460"/>
            <a:ext cx="9175015" cy="478713"/>
          </a:xfrm>
          <a:ln>
            <a:solidFill>
              <a:schemeClr val="bg1"/>
            </a:solidFill>
          </a:ln>
        </p:spPr>
        <p:txBody>
          <a:bodyPr>
            <a:noAutofit/>
          </a:bodyPr>
          <a:lstStyle/>
          <a:p>
            <a:r>
              <a:rPr lang="es-MX" sz="1800" dirty="0" smtClean="0">
                <a:solidFill>
                  <a:schemeClr val="bg1"/>
                </a:solidFill>
              </a:rPr>
              <a:t>Elaborado por: </a:t>
            </a:r>
            <a:r>
              <a:rPr lang="es-MX" sz="1800" b="1" dirty="0" smtClean="0">
                <a:solidFill>
                  <a:schemeClr val="bg1"/>
                </a:solidFill>
              </a:rPr>
              <a:t>M</a:t>
            </a:r>
            <a:r>
              <a:rPr lang="es-MX" sz="1800" b="1" dirty="0">
                <a:solidFill>
                  <a:schemeClr val="bg1"/>
                </a:solidFill>
              </a:rPr>
              <a:t>. en C. Ana María </a:t>
            </a:r>
            <a:r>
              <a:rPr lang="es-MX" sz="1800" b="1" dirty="0" err="1">
                <a:solidFill>
                  <a:schemeClr val="bg1"/>
                </a:solidFill>
              </a:rPr>
              <a:t>Olazábal</a:t>
            </a:r>
            <a:r>
              <a:rPr lang="es-MX" sz="1800" b="1" dirty="0">
                <a:solidFill>
                  <a:schemeClr val="bg1"/>
                </a:solidFill>
              </a:rPr>
              <a:t> Carpio</a:t>
            </a:r>
            <a:r>
              <a:rPr lang="es-MX" sz="1800" dirty="0">
                <a:solidFill>
                  <a:schemeClr val="bg1"/>
                </a:solidFill>
              </a:rPr>
              <a:t>	</a:t>
            </a:r>
            <a:endParaRPr lang="es-ES" sz="1800" dirty="0" smtClean="0"/>
          </a:p>
          <a:p>
            <a:endParaRPr lang="es-MX" sz="1800" b="1" dirty="0">
              <a:solidFill>
                <a:schemeClr val="bg1"/>
              </a:solidFill>
            </a:endParaRPr>
          </a:p>
          <a:p>
            <a:endParaRPr lang="es-MX" sz="1800" dirty="0">
              <a:solidFill>
                <a:schemeClr val="bg1"/>
              </a:solidFill>
            </a:endParaRPr>
          </a:p>
          <a:p>
            <a:endParaRPr lang="es-MX" sz="1800" dirty="0">
              <a:solidFill>
                <a:schemeClr val="bg1"/>
              </a:solidFill>
            </a:endParaRPr>
          </a:p>
          <a:p>
            <a:endParaRPr lang="es-MX" sz="1800" dirty="0">
              <a:solidFill>
                <a:schemeClr val="bg1"/>
              </a:solidFill>
            </a:endParaRPr>
          </a:p>
          <a:p>
            <a:r>
              <a:rPr lang="es-MX" sz="1800" dirty="0">
                <a:solidFill>
                  <a:schemeClr val="bg1"/>
                </a:solidFill>
              </a:rPr>
              <a:t> 	</a:t>
            </a:r>
          </a:p>
        </p:txBody>
      </p:sp>
      <p:sp>
        <p:nvSpPr>
          <p:cNvPr id="5" name="4 CuadroTexto"/>
          <p:cNvSpPr txBox="1"/>
          <p:nvPr/>
        </p:nvSpPr>
        <p:spPr>
          <a:xfrm>
            <a:off x="1524000" y="1441700"/>
            <a:ext cx="9036496" cy="523220"/>
          </a:xfrm>
          <a:prstGeom prst="rect">
            <a:avLst/>
          </a:prstGeom>
          <a:noFill/>
        </p:spPr>
        <p:txBody>
          <a:bodyPr wrap="square" rtlCol="0">
            <a:spAutoFit/>
          </a:bodyPr>
          <a:lstStyle/>
          <a:p>
            <a:pPr algn="ctr"/>
            <a:r>
              <a:rPr lang="es-MX" sz="2800" b="1" dirty="0" smtClean="0">
                <a:solidFill>
                  <a:prstClr val="white"/>
                </a:solidFill>
              </a:rPr>
              <a:t>Plantel Ignacio Ramírez Calzada</a:t>
            </a:r>
            <a:endParaRPr lang="es-MX" sz="2800" b="1" dirty="0">
              <a:solidFill>
                <a:prstClr val="white"/>
              </a:solidFill>
            </a:endParaRPr>
          </a:p>
        </p:txBody>
      </p:sp>
    </p:spTree>
    <p:extLst>
      <p:ext uri="{BB962C8B-B14F-4D97-AF65-F5344CB8AC3E}">
        <p14:creationId xmlns:p14="http://schemas.microsoft.com/office/powerpoint/2010/main" val="29607545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73678" y="5440680"/>
            <a:ext cx="9484822" cy="1015663"/>
          </a:xfrm>
          <a:prstGeom prst="rect">
            <a:avLst/>
          </a:prstGeom>
          <a:noFill/>
        </p:spPr>
        <p:txBody>
          <a:bodyPr wrap="square" rtlCol="0">
            <a:spAutoFit/>
          </a:bodyPr>
          <a:lstStyle/>
          <a:p>
            <a:r>
              <a:rPr lang="es-MX" sz="2000" dirty="0" smtClean="0"/>
              <a:t>La galactosa es una aldohexosa y es transformada por el hígado en glucosa para así usarla el organismo. Es sintetizada en el organismo para formar la lactosa de la leche materna. Es un constituyente de los </a:t>
            </a:r>
            <a:r>
              <a:rPr lang="es-MX" sz="2000" dirty="0" err="1" smtClean="0"/>
              <a:t>glucolípidos</a:t>
            </a:r>
            <a:r>
              <a:rPr lang="es-MX" sz="2000" dirty="0" smtClean="0"/>
              <a:t> y de las glucoproteínas. Es azúcar </a:t>
            </a:r>
            <a:r>
              <a:rPr lang="es-MX" sz="2000" dirty="0" smtClean="0">
                <a:hlinkClick r:id="rId2" action="ppaction://hlinksldjump"/>
              </a:rPr>
              <a:t>reductor</a:t>
            </a:r>
            <a:r>
              <a:rPr lang="es-MX" sz="2000" dirty="0" smtClean="0"/>
              <a:t>.</a:t>
            </a:r>
            <a:endParaRPr lang="es-MX" sz="2000" dirty="0"/>
          </a:p>
        </p:txBody>
      </p:sp>
      <p:sp>
        <p:nvSpPr>
          <p:cNvPr id="4" name="CuadroTexto 3"/>
          <p:cNvSpPr txBox="1"/>
          <p:nvPr/>
        </p:nvSpPr>
        <p:spPr>
          <a:xfrm>
            <a:off x="4183117" y="725214"/>
            <a:ext cx="2984938" cy="461665"/>
          </a:xfrm>
          <a:prstGeom prst="rect">
            <a:avLst/>
          </a:prstGeom>
          <a:noFill/>
        </p:spPr>
        <p:txBody>
          <a:bodyPr wrap="square" rtlCol="0">
            <a:spAutoFit/>
          </a:bodyPr>
          <a:lstStyle/>
          <a:p>
            <a:pPr algn="ctr"/>
            <a:r>
              <a:rPr lang="es-MX" sz="2400" dirty="0" smtClean="0"/>
              <a:t>         GALACTOSA</a:t>
            </a:r>
            <a:endParaRPr lang="en-US" sz="2400" dirty="0"/>
          </a:p>
        </p:txBody>
      </p:sp>
      <p:sp>
        <p:nvSpPr>
          <p:cNvPr id="8" name="CuadroTexto 7"/>
          <p:cNvSpPr txBox="1"/>
          <p:nvPr/>
        </p:nvSpPr>
        <p:spPr>
          <a:xfrm>
            <a:off x="1373678" y="640835"/>
            <a:ext cx="9484822" cy="4434840"/>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2" name="Imagen 1"/>
          <p:cNvPicPr>
            <a:picLocks noChangeAspect="1"/>
          </p:cNvPicPr>
          <p:nvPr/>
        </p:nvPicPr>
        <p:blipFill>
          <a:blip r:embed="rId3"/>
          <a:stretch>
            <a:fillRect/>
          </a:stretch>
        </p:blipFill>
        <p:spPr>
          <a:xfrm>
            <a:off x="5151710" y="1925706"/>
            <a:ext cx="1047750" cy="2038350"/>
          </a:xfrm>
          <a:prstGeom prst="rect">
            <a:avLst/>
          </a:prstGeom>
        </p:spPr>
      </p:pic>
      <p:pic>
        <p:nvPicPr>
          <p:cNvPr id="7" name="Imagen 6"/>
          <p:cNvPicPr>
            <a:picLocks noChangeAspect="1"/>
          </p:cNvPicPr>
          <p:nvPr/>
        </p:nvPicPr>
        <p:blipFill rotWithShape="1">
          <a:blip r:embed="rId4"/>
          <a:srcRect b="8557"/>
          <a:stretch/>
        </p:blipFill>
        <p:spPr>
          <a:xfrm>
            <a:off x="2180663" y="2187486"/>
            <a:ext cx="1781175" cy="1741982"/>
          </a:xfrm>
          <a:prstGeom prst="rect">
            <a:avLst/>
          </a:prstGeom>
        </p:spPr>
      </p:pic>
      <p:sp>
        <p:nvSpPr>
          <p:cNvPr id="9" name="CuadroTexto 8"/>
          <p:cNvSpPr txBox="1"/>
          <p:nvPr/>
        </p:nvSpPr>
        <p:spPr>
          <a:xfrm>
            <a:off x="2056951" y="4127452"/>
            <a:ext cx="7237269" cy="369332"/>
          </a:xfrm>
          <a:prstGeom prst="rect">
            <a:avLst/>
          </a:prstGeom>
          <a:noFill/>
        </p:spPr>
        <p:txBody>
          <a:bodyPr wrap="square" rtlCol="0">
            <a:spAutoFit/>
          </a:bodyPr>
          <a:lstStyle/>
          <a:p>
            <a:r>
              <a:rPr lang="el-GR" dirty="0" smtClean="0"/>
              <a:t>α</a:t>
            </a:r>
            <a:r>
              <a:rPr lang="es-MX" dirty="0" smtClean="0"/>
              <a:t>-D-</a:t>
            </a:r>
            <a:r>
              <a:rPr lang="es-MX" dirty="0" err="1" smtClean="0"/>
              <a:t>galactopiranosa</a:t>
            </a:r>
            <a:r>
              <a:rPr lang="es-MX" dirty="0" smtClean="0"/>
              <a:t>                 D-Galactosa                       </a:t>
            </a:r>
            <a:r>
              <a:rPr lang="el-GR" dirty="0" smtClean="0"/>
              <a:t>β</a:t>
            </a:r>
            <a:r>
              <a:rPr lang="es-MX" dirty="0" smtClean="0"/>
              <a:t>-D-</a:t>
            </a:r>
            <a:r>
              <a:rPr lang="es-MX" dirty="0" err="1" smtClean="0"/>
              <a:t>galactopiranosa</a:t>
            </a:r>
            <a:endParaRPr lang="es-MX" dirty="0"/>
          </a:p>
        </p:txBody>
      </p:sp>
      <p:cxnSp>
        <p:nvCxnSpPr>
          <p:cNvPr id="11" name="Conector recto de flecha 10"/>
          <p:cNvCxnSpPr/>
          <p:nvPr/>
        </p:nvCxnSpPr>
        <p:spPr>
          <a:xfrm>
            <a:off x="4094018" y="3058477"/>
            <a:ext cx="63384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a:off x="6348846" y="3058477"/>
            <a:ext cx="63384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4" name="Imagen 13"/>
          <p:cNvPicPr>
            <a:picLocks noChangeAspect="1"/>
          </p:cNvPicPr>
          <p:nvPr/>
        </p:nvPicPr>
        <p:blipFill>
          <a:blip r:embed="rId5"/>
          <a:stretch>
            <a:fillRect/>
          </a:stretch>
        </p:blipFill>
        <p:spPr>
          <a:xfrm>
            <a:off x="7168055" y="2434043"/>
            <a:ext cx="1828800" cy="1495425"/>
          </a:xfrm>
          <a:prstGeom prst="rect">
            <a:avLst/>
          </a:prstGeom>
        </p:spPr>
      </p:pic>
      <p:sp>
        <p:nvSpPr>
          <p:cNvPr id="12" name="CuadroTexto 11"/>
          <p:cNvSpPr txBox="1"/>
          <p:nvPr/>
        </p:nvSpPr>
        <p:spPr>
          <a:xfrm>
            <a:off x="1283867" y="5036168"/>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3335959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28650" y="502919"/>
            <a:ext cx="10824210" cy="960121"/>
          </a:xfrm>
          <a:solidFill>
            <a:schemeClr val="accent3">
              <a:lumMod val="40000"/>
              <a:lumOff val="60000"/>
            </a:schemeClr>
          </a:solidFill>
        </p:spPr>
        <p:txBody>
          <a:bodyPr vert="horz" lIns="91440" tIns="45720" rIns="91440" bIns="45720" rtlCol="0" anchor="b">
            <a:normAutofit/>
          </a:bodyPr>
          <a:lstStyle/>
          <a:p>
            <a:r>
              <a:rPr lang="es-MX" dirty="0">
                <a:ln w="0"/>
                <a:solidFill>
                  <a:schemeClr val="accent1"/>
                </a:solidFill>
                <a:effectLst>
                  <a:outerShdw blurRad="38100" dist="25400" dir="5400000" algn="ctr" rotWithShape="0">
                    <a:srgbClr val="6E747A">
                      <a:alpha val="43000"/>
                    </a:srgbClr>
                  </a:outerShdw>
                </a:effectLst>
              </a:rPr>
              <a:t>DISACÁRIDOS</a:t>
            </a:r>
            <a:endParaRPr lang="en-US" dirty="0">
              <a:ln w="0"/>
              <a:solidFill>
                <a:schemeClr val="accent1"/>
              </a:solidFill>
              <a:effectLst>
                <a:outerShdw blurRad="38100" dist="25400" dir="5400000" algn="ctr" rotWithShape="0">
                  <a:srgbClr val="6E747A">
                    <a:alpha val="43000"/>
                  </a:srgbClr>
                </a:outerShdw>
              </a:effectLst>
            </a:endParaRPr>
          </a:p>
        </p:txBody>
      </p:sp>
      <p:sp>
        <p:nvSpPr>
          <p:cNvPr id="4" name="Subtítulo 2"/>
          <p:cNvSpPr>
            <a:spLocks noGrp="1"/>
          </p:cNvSpPr>
          <p:nvPr>
            <p:ph type="subTitle" idx="1"/>
          </p:nvPr>
        </p:nvSpPr>
        <p:spPr>
          <a:xfrm>
            <a:off x="628650" y="2068830"/>
            <a:ext cx="10824210" cy="4240530"/>
          </a:xfrm>
          <a:solidFill>
            <a:schemeClr val="tx2">
              <a:lumMod val="20000"/>
              <a:lumOff val="80000"/>
            </a:schemeClr>
          </a:solidFill>
        </p:spPr>
        <p:txBody>
          <a:bodyPr>
            <a:normAutofit/>
          </a:bodyPr>
          <a:lstStyle/>
          <a:p>
            <a:pPr algn="just"/>
            <a:r>
              <a:rPr lang="en-US" dirty="0" smtClean="0"/>
              <a:t>FORMACIÓN</a:t>
            </a:r>
          </a:p>
          <a:p>
            <a:pPr algn="just">
              <a:lnSpc>
                <a:spcPct val="170000"/>
              </a:lnSpc>
            </a:pPr>
            <a:r>
              <a:rPr lang="en-US" dirty="0" smtClean="0">
                <a:solidFill>
                  <a:schemeClr val="tx1">
                    <a:lumMod val="50000"/>
                    <a:lumOff val="50000"/>
                  </a:schemeClr>
                </a:solidFill>
              </a:rPr>
              <a:t>Se </a:t>
            </a:r>
            <a:r>
              <a:rPr lang="en-US" dirty="0" err="1" smtClean="0">
                <a:solidFill>
                  <a:schemeClr val="tx1">
                    <a:lumMod val="50000"/>
                    <a:lumOff val="50000"/>
                  </a:schemeClr>
                </a:solidFill>
              </a:rPr>
              <a:t>forman</a:t>
            </a:r>
            <a:r>
              <a:rPr lang="en-US" dirty="0" smtClean="0">
                <a:solidFill>
                  <a:schemeClr val="tx1">
                    <a:lumMod val="50000"/>
                    <a:lumOff val="50000"/>
                  </a:schemeClr>
                </a:solidFill>
              </a:rPr>
              <a:t> </a:t>
            </a:r>
            <a:r>
              <a:rPr lang="en-US" dirty="0" err="1" smtClean="0">
                <a:solidFill>
                  <a:schemeClr val="tx1">
                    <a:lumMod val="50000"/>
                    <a:lumOff val="50000"/>
                  </a:schemeClr>
                </a:solidFill>
              </a:rPr>
              <a:t>por</a:t>
            </a:r>
            <a:r>
              <a:rPr lang="en-US" dirty="0" smtClean="0">
                <a:solidFill>
                  <a:schemeClr val="tx1">
                    <a:lumMod val="50000"/>
                    <a:lumOff val="50000"/>
                  </a:schemeClr>
                </a:solidFill>
              </a:rPr>
              <a:t> el enlace </a:t>
            </a:r>
            <a:r>
              <a:rPr lang="en-US" dirty="0" err="1" smtClean="0">
                <a:solidFill>
                  <a:schemeClr val="tx1">
                    <a:lumMod val="50000"/>
                    <a:lumOff val="50000"/>
                  </a:schemeClr>
                </a:solidFill>
              </a:rPr>
              <a:t>glucosídico</a:t>
            </a:r>
            <a:r>
              <a:rPr lang="en-US" dirty="0" smtClean="0">
                <a:solidFill>
                  <a:schemeClr val="tx1">
                    <a:lumMod val="50000"/>
                    <a:lumOff val="50000"/>
                  </a:schemeClr>
                </a:solidFill>
              </a:rPr>
              <a:t> de dos </a:t>
            </a:r>
            <a:r>
              <a:rPr lang="en-US" dirty="0" err="1" smtClean="0">
                <a:solidFill>
                  <a:schemeClr val="tx1">
                    <a:lumMod val="50000"/>
                    <a:lumOff val="50000"/>
                  </a:schemeClr>
                </a:solidFill>
              </a:rPr>
              <a:t>monosacáridos</a:t>
            </a:r>
            <a:r>
              <a:rPr lang="en-US" dirty="0" smtClean="0">
                <a:solidFill>
                  <a:schemeClr val="tx1">
                    <a:lumMod val="50000"/>
                    <a:lumOff val="50000"/>
                  </a:schemeClr>
                </a:solidFill>
              </a:rPr>
              <a:t>. En </a:t>
            </a:r>
            <a:r>
              <a:rPr lang="en-US" dirty="0" err="1" smtClean="0">
                <a:solidFill>
                  <a:schemeClr val="tx1">
                    <a:lumMod val="50000"/>
                    <a:lumOff val="50000"/>
                  </a:schemeClr>
                </a:solidFill>
              </a:rPr>
              <a:t>él</a:t>
            </a:r>
            <a:r>
              <a:rPr lang="en-US" dirty="0" smtClean="0">
                <a:solidFill>
                  <a:schemeClr val="tx1">
                    <a:lumMod val="50000"/>
                    <a:lumOff val="50000"/>
                  </a:schemeClr>
                </a:solidFill>
              </a:rPr>
              <a:t>, dos </a:t>
            </a:r>
            <a:r>
              <a:rPr lang="en-US" dirty="0" err="1" smtClean="0">
                <a:solidFill>
                  <a:schemeClr val="tx1">
                    <a:lumMod val="50000"/>
                    <a:lumOff val="50000"/>
                  </a:schemeClr>
                </a:solidFill>
              </a:rPr>
              <a:t>grupos</a:t>
            </a:r>
            <a:r>
              <a:rPr lang="en-US" dirty="0" smtClean="0">
                <a:solidFill>
                  <a:schemeClr val="tx1">
                    <a:lumMod val="50000"/>
                    <a:lumOff val="50000"/>
                  </a:schemeClr>
                </a:solidFill>
              </a:rPr>
              <a:t> –OH de </a:t>
            </a:r>
            <a:r>
              <a:rPr lang="en-US" dirty="0" err="1" smtClean="0">
                <a:solidFill>
                  <a:schemeClr val="tx1">
                    <a:lumMod val="50000"/>
                    <a:lumOff val="50000"/>
                  </a:schemeClr>
                </a:solidFill>
              </a:rPr>
              <a:t>moléculas</a:t>
            </a:r>
            <a:r>
              <a:rPr lang="en-US" dirty="0" smtClean="0">
                <a:solidFill>
                  <a:schemeClr val="tx1">
                    <a:lumMod val="50000"/>
                    <a:lumOff val="50000"/>
                  </a:schemeClr>
                </a:solidFill>
              </a:rPr>
              <a:t> </a:t>
            </a:r>
            <a:r>
              <a:rPr lang="en-US" dirty="0" err="1" smtClean="0">
                <a:solidFill>
                  <a:schemeClr val="tx1">
                    <a:lumMod val="50000"/>
                    <a:lumOff val="50000"/>
                  </a:schemeClr>
                </a:solidFill>
              </a:rPr>
              <a:t>diferentes</a:t>
            </a:r>
            <a:r>
              <a:rPr lang="en-US" dirty="0" smtClean="0">
                <a:solidFill>
                  <a:schemeClr val="tx1">
                    <a:lumMod val="50000"/>
                    <a:lumOff val="50000"/>
                  </a:schemeClr>
                </a:solidFill>
              </a:rPr>
              <a:t> se </a:t>
            </a:r>
            <a:r>
              <a:rPr lang="en-US" dirty="0" err="1" smtClean="0">
                <a:solidFill>
                  <a:schemeClr val="tx1">
                    <a:lumMod val="50000"/>
                    <a:lumOff val="50000"/>
                  </a:schemeClr>
                </a:solidFill>
              </a:rPr>
              <a:t>condensan</a:t>
            </a:r>
            <a:r>
              <a:rPr lang="en-US" dirty="0" smtClean="0">
                <a:solidFill>
                  <a:schemeClr val="tx1">
                    <a:lumMod val="50000"/>
                    <a:lumOff val="50000"/>
                  </a:schemeClr>
                </a:solidFill>
              </a:rPr>
              <a:t> para </a:t>
            </a:r>
            <a:r>
              <a:rPr lang="en-US" dirty="0" err="1" smtClean="0">
                <a:solidFill>
                  <a:schemeClr val="tx1">
                    <a:lumMod val="50000"/>
                    <a:lumOff val="50000"/>
                  </a:schemeClr>
                </a:solidFill>
              </a:rPr>
              <a:t>formar</a:t>
            </a:r>
            <a:r>
              <a:rPr lang="en-US" dirty="0" smtClean="0">
                <a:solidFill>
                  <a:schemeClr val="tx1">
                    <a:lumMod val="50000"/>
                    <a:lumOff val="50000"/>
                  </a:schemeClr>
                </a:solidFill>
              </a:rPr>
              <a:t> un enlace </a:t>
            </a:r>
            <a:r>
              <a:rPr lang="en-US" dirty="0" err="1" smtClean="0">
                <a:solidFill>
                  <a:schemeClr val="tx1">
                    <a:lumMod val="50000"/>
                    <a:lumOff val="50000"/>
                  </a:schemeClr>
                </a:solidFill>
              </a:rPr>
              <a:t>tipo</a:t>
            </a:r>
            <a:r>
              <a:rPr lang="en-US" dirty="0" smtClean="0">
                <a:solidFill>
                  <a:schemeClr val="tx1">
                    <a:lumMod val="50000"/>
                    <a:lumOff val="50000"/>
                  </a:schemeClr>
                </a:solidFill>
              </a:rPr>
              <a:t> </a:t>
            </a:r>
            <a:r>
              <a:rPr lang="en-US" dirty="0" err="1" smtClean="0">
                <a:solidFill>
                  <a:schemeClr val="tx1">
                    <a:lumMod val="50000"/>
                    <a:lumOff val="50000"/>
                  </a:schemeClr>
                </a:solidFill>
              </a:rPr>
              <a:t>éter</a:t>
            </a:r>
            <a:r>
              <a:rPr lang="en-US" dirty="0" smtClean="0">
                <a:solidFill>
                  <a:schemeClr val="tx1">
                    <a:lumMod val="50000"/>
                    <a:lumOff val="50000"/>
                  </a:schemeClr>
                </a:solidFill>
              </a:rPr>
              <a:t> y </a:t>
            </a:r>
            <a:r>
              <a:rPr lang="en-US" dirty="0" err="1" smtClean="0">
                <a:solidFill>
                  <a:schemeClr val="tx1">
                    <a:lumMod val="50000"/>
                    <a:lumOff val="50000"/>
                  </a:schemeClr>
                </a:solidFill>
              </a:rPr>
              <a:t>liberar</a:t>
            </a:r>
            <a:r>
              <a:rPr lang="en-US" dirty="0" smtClean="0">
                <a:solidFill>
                  <a:schemeClr val="tx1">
                    <a:lumMod val="50000"/>
                    <a:lumOff val="50000"/>
                  </a:schemeClr>
                </a:solidFill>
              </a:rPr>
              <a:t> </a:t>
            </a:r>
            <a:r>
              <a:rPr lang="en-US" dirty="0" err="1" smtClean="0">
                <a:solidFill>
                  <a:schemeClr val="tx1">
                    <a:lumMod val="50000"/>
                    <a:lumOff val="50000"/>
                  </a:schemeClr>
                </a:solidFill>
              </a:rPr>
              <a:t>una</a:t>
            </a:r>
            <a:r>
              <a:rPr lang="en-US" dirty="0" smtClean="0">
                <a:solidFill>
                  <a:schemeClr val="tx1">
                    <a:lumMod val="50000"/>
                    <a:lumOff val="50000"/>
                  </a:schemeClr>
                </a:solidFill>
              </a:rPr>
              <a:t> </a:t>
            </a:r>
            <a:r>
              <a:rPr lang="en-US" dirty="0" err="1" smtClean="0">
                <a:solidFill>
                  <a:schemeClr val="tx1">
                    <a:lumMod val="50000"/>
                    <a:lumOff val="50000"/>
                  </a:schemeClr>
                </a:solidFill>
              </a:rPr>
              <a:t>molécula</a:t>
            </a:r>
            <a:r>
              <a:rPr lang="en-US" dirty="0" smtClean="0">
                <a:solidFill>
                  <a:schemeClr val="tx1">
                    <a:lumMod val="50000"/>
                    <a:lumOff val="50000"/>
                  </a:schemeClr>
                </a:solidFill>
              </a:rPr>
              <a:t> de </a:t>
            </a:r>
            <a:r>
              <a:rPr lang="en-US" dirty="0" err="1" smtClean="0">
                <a:solidFill>
                  <a:schemeClr val="tx1">
                    <a:lumMod val="50000"/>
                    <a:lumOff val="50000"/>
                  </a:schemeClr>
                </a:solidFill>
              </a:rPr>
              <a:t>agua</a:t>
            </a:r>
            <a:r>
              <a:rPr lang="en-US" dirty="0" smtClean="0">
                <a:solidFill>
                  <a:schemeClr val="tx1">
                    <a:lumMod val="50000"/>
                    <a:lumOff val="50000"/>
                  </a:schemeClr>
                </a:solidFill>
              </a:rPr>
              <a:t>. </a:t>
            </a:r>
          </a:p>
          <a:p>
            <a:pPr algn="just">
              <a:lnSpc>
                <a:spcPct val="170000"/>
              </a:lnSpc>
            </a:pPr>
            <a:endParaRPr lang="en-US" dirty="0">
              <a:solidFill>
                <a:schemeClr val="tx1">
                  <a:lumMod val="50000"/>
                  <a:lumOff val="50000"/>
                </a:schemeClr>
              </a:solidFill>
            </a:endParaRPr>
          </a:p>
          <a:p>
            <a:pPr algn="just"/>
            <a:endParaRPr lang="en-US" dirty="0" smtClean="0"/>
          </a:p>
        </p:txBody>
      </p:sp>
      <p:pic>
        <p:nvPicPr>
          <p:cNvPr id="3" name="Imagen 2"/>
          <p:cNvPicPr>
            <a:picLocks noChangeAspect="1"/>
          </p:cNvPicPr>
          <p:nvPr/>
        </p:nvPicPr>
        <p:blipFill>
          <a:blip r:embed="rId2"/>
          <a:stretch>
            <a:fillRect/>
          </a:stretch>
        </p:blipFill>
        <p:spPr>
          <a:xfrm>
            <a:off x="2835592" y="4562908"/>
            <a:ext cx="6410325" cy="1514475"/>
          </a:xfrm>
          <a:prstGeom prst="rect">
            <a:avLst/>
          </a:prstGeom>
        </p:spPr>
      </p:pic>
      <p:sp>
        <p:nvSpPr>
          <p:cNvPr id="5" name="CuadroTexto 4"/>
          <p:cNvSpPr txBox="1"/>
          <p:nvPr/>
        </p:nvSpPr>
        <p:spPr>
          <a:xfrm>
            <a:off x="2748985" y="6032361"/>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331670115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28650" y="502919"/>
            <a:ext cx="10824210" cy="960121"/>
          </a:xfrm>
          <a:solidFill>
            <a:schemeClr val="accent3">
              <a:lumMod val="40000"/>
              <a:lumOff val="60000"/>
            </a:schemeClr>
          </a:solidFill>
        </p:spPr>
        <p:txBody>
          <a:bodyPr vert="horz" lIns="91440" tIns="45720" rIns="91440" bIns="45720" rtlCol="0" anchor="b">
            <a:normAutofit/>
          </a:bodyPr>
          <a:lstStyle/>
          <a:p>
            <a:r>
              <a:rPr lang="es-MX" dirty="0">
                <a:ln w="0"/>
                <a:solidFill>
                  <a:schemeClr val="accent1"/>
                </a:solidFill>
                <a:effectLst>
                  <a:outerShdw blurRad="38100" dist="25400" dir="5400000" algn="ctr" rotWithShape="0">
                    <a:srgbClr val="6E747A">
                      <a:alpha val="43000"/>
                    </a:srgbClr>
                  </a:outerShdw>
                </a:effectLst>
              </a:rPr>
              <a:t>DISACÁRIDOS</a:t>
            </a:r>
            <a:endParaRPr lang="en-US" dirty="0">
              <a:ln w="0"/>
              <a:solidFill>
                <a:schemeClr val="accent1"/>
              </a:solidFill>
              <a:effectLst>
                <a:outerShdw blurRad="38100" dist="25400" dir="5400000" algn="ctr" rotWithShape="0">
                  <a:srgbClr val="6E747A">
                    <a:alpha val="43000"/>
                  </a:srgbClr>
                </a:outerShdw>
              </a:effectLst>
            </a:endParaRPr>
          </a:p>
        </p:txBody>
      </p:sp>
      <p:sp>
        <p:nvSpPr>
          <p:cNvPr id="4" name="Subtítulo 2"/>
          <p:cNvSpPr>
            <a:spLocks noGrp="1"/>
          </p:cNvSpPr>
          <p:nvPr>
            <p:ph type="subTitle" idx="1"/>
          </p:nvPr>
        </p:nvSpPr>
        <p:spPr>
          <a:xfrm>
            <a:off x="628650" y="2068830"/>
            <a:ext cx="10824210" cy="4240530"/>
          </a:xfrm>
          <a:solidFill>
            <a:schemeClr val="tx2">
              <a:lumMod val="20000"/>
              <a:lumOff val="80000"/>
            </a:schemeClr>
          </a:solidFill>
        </p:spPr>
        <p:txBody>
          <a:bodyPr>
            <a:normAutofit fontScale="92500"/>
          </a:bodyPr>
          <a:lstStyle/>
          <a:p>
            <a:pPr algn="just"/>
            <a:r>
              <a:rPr lang="en-US" dirty="0" smtClean="0"/>
              <a:t>NOMENCLATURA</a:t>
            </a:r>
          </a:p>
          <a:p>
            <a:pPr algn="just"/>
            <a:r>
              <a:rPr lang="en-US" dirty="0" smtClean="0">
                <a:solidFill>
                  <a:schemeClr val="tx1">
                    <a:lumMod val="50000"/>
                    <a:lumOff val="50000"/>
                  </a:schemeClr>
                </a:solidFill>
              </a:rPr>
              <a:t>Se les </a:t>
            </a:r>
            <a:r>
              <a:rPr lang="en-US" dirty="0" err="1" smtClean="0">
                <a:solidFill>
                  <a:schemeClr val="tx1">
                    <a:lumMod val="50000"/>
                    <a:lumOff val="50000"/>
                  </a:schemeClr>
                </a:solidFill>
              </a:rPr>
              <a:t>nombra</a:t>
            </a:r>
            <a:r>
              <a:rPr lang="en-US" dirty="0" smtClean="0">
                <a:solidFill>
                  <a:schemeClr val="tx1">
                    <a:lumMod val="50000"/>
                    <a:lumOff val="50000"/>
                  </a:schemeClr>
                </a:solidFill>
              </a:rPr>
              <a:t> con </a:t>
            </a:r>
            <a:r>
              <a:rPr lang="en-US" dirty="0" err="1" smtClean="0">
                <a:solidFill>
                  <a:schemeClr val="tx1">
                    <a:lumMod val="50000"/>
                    <a:lumOff val="50000"/>
                  </a:schemeClr>
                </a:solidFill>
              </a:rPr>
              <a:t>nombres</a:t>
            </a:r>
            <a:r>
              <a:rPr lang="en-US" dirty="0" smtClean="0">
                <a:solidFill>
                  <a:schemeClr val="tx1">
                    <a:lumMod val="50000"/>
                    <a:lumOff val="50000"/>
                  </a:schemeClr>
                </a:solidFill>
              </a:rPr>
              <a:t> </a:t>
            </a:r>
            <a:r>
              <a:rPr lang="en-US" dirty="0" err="1" smtClean="0">
                <a:solidFill>
                  <a:schemeClr val="tx1">
                    <a:lumMod val="50000"/>
                    <a:lumOff val="50000"/>
                  </a:schemeClr>
                </a:solidFill>
              </a:rPr>
              <a:t>comunes</a:t>
            </a:r>
            <a:r>
              <a:rPr lang="en-US" dirty="0" smtClean="0">
                <a:solidFill>
                  <a:schemeClr val="tx1">
                    <a:lumMod val="50000"/>
                    <a:lumOff val="50000"/>
                  </a:schemeClr>
                </a:solidFill>
              </a:rPr>
              <a:t> </a:t>
            </a:r>
            <a:r>
              <a:rPr lang="en-US" dirty="0" err="1" smtClean="0">
                <a:solidFill>
                  <a:schemeClr val="tx1">
                    <a:lumMod val="50000"/>
                    <a:lumOff val="50000"/>
                  </a:schemeClr>
                </a:solidFill>
              </a:rPr>
              <a:t>como</a:t>
            </a:r>
            <a:r>
              <a:rPr lang="en-US" dirty="0" smtClean="0">
                <a:solidFill>
                  <a:schemeClr val="tx1">
                    <a:lumMod val="50000"/>
                    <a:lumOff val="50000"/>
                  </a:schemeClr>
                </a:solidFill>
              </a:rPr>
              <a:t>:</a:t>
            </a:r>
          </a:p>
          <a:p>
            <a:pPr marL="342900" indent="-342900" algn="just">
              <a:buFont typeface="Wingdings" panose="05000000000000000000" pitchFamily="2" charset="2"/>
              <a:buChar char="ü"/>
            </a:pPr>
            <a:r>
              <a:rPr lang="en-US" dirty="0" err="1" smtClean="0">
                <a:solidFill>
                  <a:schemeClr val="tx1">
                    <a:lumMod val="50000"/>
                    <a:lumOff val="50000"/>
                  </a:schemeClr>
                </a:solidFill>
              </a:rPr>
              <a:t>Maltosa</a:t>
            </a:r>
            <a:r>
              <a:rPr lang="en-US" dirty="0" smtClean="0">
                <a:solidFill>
                  <a:schemeClr val="tx1">
                    <a:lumMod val="50000"/>
                    <a:lumOff val="50000"/>
                  </a:schemeClr>
                </a:solidFill>
              </a:rPr>
              <a:t>: Su </a:t>
            </a:r>
            <a:r>
              <a:rPr lang="en-US" dirty="0" err="1" smtClean="0">
                <a:solidFill>
                  <a:schemeClr val="tx1">
                    <a:lumMod val="50000"/>
                    <a:lumOff val="50000"/>
                  </a:schemeClr>
                </a:solidFill>
              </a:rPr>
              <a:t>hidrólisis</a:t>
            </a:r>
            <a:r>
              <a:rPr lang="en-US" dirty="0" smtClean="0">
                <a:solidFill>
                  <a:schemeClr val="tx1">
                    <a:lumMod val="50000"/>
                    <a:lumOff val="50000"/>
                  </a:schemeClr>
                </a:solidFill>
              </a:rPr>
              <a:t> produce dos </a:t>
            </a:r>
            <a:r>
              <a:rPr lang="en-US" dirty="0" err="1" smtClean="0">
                <a:solidFill>
                  <a:schemeClr val="tx1">
                    <a:lumMod val="50000"/>
                    <a:lumOff val="50000"/>
                  </a:schemeClr>
                </a:solidFill>
              </a:rPr>
              <a:t>moléculas</a:t>
            </a:r>
            <a:r>
              <a:rPr lang="en-US" dirty="0" smtClean="0">
                <a:solidFill>
                  <a:schemeClr val="tx1">
                    <a:lumMod val="50000"/>
                    <a:lumOff val="50000"/>
                  </a:schemeClr>
                </a:solidFill>
              </a:rPr>
              <a:t> de </a:t>
            </a:r>
            <a:r>
              <a:rPr lang="en-US" dirty="0" err="1" smtClean="0">
                <a:solidFill>
                  <a:schemeClr val="tx1">
                    <a:lumMod val="50000"/>
                    <a:lumOff val="50000"/>
                  </a:schemeClr>
                </a:solidFill>
              </a:rPr>
              <a:t>glucosa</a:t>
            </a:r>
            <a:r>
              <a:rPr lang="en-US" dirty="0" smtClean="0">
                <a:solidFill>
                  <a:schemeClr val="tx1">
                    <a:lumMod val="50000"/>
                    <a:lumOff val="50000"/>
                  </a:schemeClr>
                </a:solidFill>
              </a:rPr>
              <a:t>.</a:t>
            </a:r>
          </a:p>
          <a:p>
            <a:pPr marL="342900" indent="-342900" algn="just">
              <a:buFont typeface="Wingdings" panose="05000000000000000000" pitchFamily="2" charset="2"/>
              <a:buChar char="ü"/>
            </a:pPr>
            <a:r>
              <a:rPr lang="en-US" dirty="0" err="1" smtClean="0">
                <a:solidFill>
                  <a:schemeClr val="tx1">
                    <a:lumMod val="50000"/>
                    <a:lumOff val="50000"/>
                  </a:schemeClr>
                </a:solidFill>
              </a:rPr>
              <a:t>Sacarosa</a:t>
            </a:r>
            <a:r>
              <a:rPr lang="en-US" dirty="0" smtClean="0">
                <a:solidFill>
                  <a:schemeClr val="tx1">
                    <a:lumMod val="50000"/>
                    <a:lumOff val="50000"/>
                  </a:schemeClr>
                </a:solidFill>
              </a:rPr>
              <a:t>: </a:t>
            </a:r>
            <a:r>
              <a:rPr lang="en-US" dirty="0">
                <a:solidFill>
                  <a:schemeClr val="tx1">
                    <a:lumMod val="50000"/>
                    <a:lumOff val="50000"/>
                  </a:schemeClr>
                </a:solidFill>
              </a:rPr>
              <a:t>Su </a:t>
            </a:r>
            <a:r>
              <a:rPr lang="en-US" dirty="0" err="1">
                <a:solidFill>
                  <a:schemeClr val="tx1">
                    <a:lumMod val="50000"/>
                    <a:lumOff val="50000"/>
                  </a:schemeClr>
                </a:solidFill>
              </a:rPr>
              <a:t>hidrólisis</a:t>
            </a:r>
            <a:r>
              <a:rPr lang="en-US" dirty="0">
                <a:solidFill>
                  <a:schemeClr val="tx1">
                    <a:lumMod val="50000"/>
                    <a:lumOff val="50000"/>
                  </a:schemeClr>
                </a:solidFill>
              </a:rPr>
              <a:t> produce </a:t>
            </a:r>
            <a:r>
              <a:rPr lang="en-US" dirty="0" err="1" smtClean="0">
                <a:solidFill>
                  <a:schemeClr val="tx1">
                    <a:lumMod val="50000"/>
                    <a:lumOff val="50000"/>
                  </a:schemeClr>
                </a:solidFill>
              </a:rPr>
              <a:t>una</a:t>
            </a:r>
            <a:r>
              <a:rPr lang="en-US" dirty="0" smtClean="0">
                <a:solidFill>
                  <a:schemeClr val="tx1">
                    <a:lumMod val="50000"/>
                    <a:lumOff val="50000"/>
                  </a:schemeClr>
                </a:solidFill>
              </a:rPr>
              <a:t> </a:t>
            </a:r>
            <a:r>
              <a:rPr lang="en-US" dirty="0" err="1" smtClean="0">
                <a:solidFill>
                  <a:schemeClr val="tx1">
                    <a:lumMod val="50000"/>
                    <a:lumOff val="50000"/>
                  </a:schemeClr>
                </a:solidFill>
              </a:rPr>
              <a:t>molécula</a:t>
            </a:r>
            <a:r>
              <a:rPr lang="en-US" dirty="0" smtClean="0">
                <a:solidFill>
                  <a:schemeClr val="tx1">
                    <a:lumMod val="50000"/>
                    <a:lumOff val="50000"/>
                  </a:schemeClr>
                </a:solidFill>
              </a:rPr>
              <a:t> de </a:t>
            </a:r>
            <a:r>
              <a:rPr lang="en-US" dirty="0" err="1" smtClean="0">
                <a:solidFill>
                  <a:schemeClr val="tx1">
                    <a:lumMod val="50000"/>
                    <a:lumOff val="50000"/>
                  </a:schemeClr>
                </a:solidFill>
              </a:rPr>
              <a:t>glucosa</a:t>
            </a:r>
            <a:r>
              <a:rPr lang="en-US" dirty="0" smtClean="0">
                <a:solidFill>
                  <a:schemeClr val="tx1">
                    <a:lumMod val="50000"/>
                    <a:lumOff val="50000"/>
                  </a:schemeClr>
                </a:solidFill>
              </a:rPr>
              <a:t> y </a:t>
            </a:r>
            <a:r>
              <a:rPr lang="en-US" dirty="0" err="1" smtClean="0">
                <a:solidFill>
                  <a:schemeClr val="tx1">
                    <a:lumMod val="50000"/>
                    <a:lumOff val="50000"/>
                  </a:schemeClr>
                </a:solidFill>
              </a:rPr>
              <a:t>otra</a:t>
            </a:r>
            <a:r>
              <a:rPr lang="en-US" dirty="0" smtClean="0">
                <a:solidFill>
                  <a:schemeClr val="tx1">
                    <a:lumMod val="50000"/>
                    <a:lumOff val="50000"/>
                  </a:schemeClr>
                </a:solidFill>
              </a:rPr>
              <a:t> de </a:t>
            </a:r>
            <a:r>
              <a:rPr lang="en-US" dirty="0" err="1" smtClean="0">
                <a:solidFill>
                  <a:schemeClr val="tx1">
                    <a:lumMod val="50000"/>
                    <a:lumOff val="50000"/>
                  </a:schemeClr>
                </a:solidFill>
              </a:rPr>
              <a:t>fructosa</a:t>
            </a:r>
            <a:r>
              <a:rPr lang="en-US" dirty="0" smtClean="0">
                <a:solidFill>
                  <a:schemeClr val="tx1">
                    <a:lumMod val="50000"/>
                    <a:lumOff val="50000"/>
                  </a:schemeClr>
                </a:solidFill>
              </a:rPr>
              <a:t>.</a:t>
            </a:r>
          </a:p>
          <a:p>
            <a:pPr marL="342900" indent="-342900" algn="just">
              <a:buFont typeface="Wingdings" panose="05000000000000000000" pitchFamily="2" charset="2"/>
              <a:buChar char="ü"/>
            </a:pPr>
            <a:r>
              <a:rPr lang="en-US" dirty="0" err="1" smtClean="0">
                <a:solidFill>
                  <a:schemeClr val="tx1">
                    <a:lumMod val="50000"/>
                    <a:lumOff val="50000"/>
                  </a:schemeClr>
                </a:solidFill>
              </a:rPr>
              <a:t>Lactosa</a:t>
            </a:r>
            <a:r>
              <a:rPr lang="en-US" dirty="0" smtClean="0">
                <a:solidFill>
                  <a:schemeClr val="tx1">
                    <a:lumMod val="50000"/>
                    <a:lumOff val="50000"/>
                  </a:schemeClr>
                </a:solidFill>
              </a:rPr>
              <a:t>: </a:t>
            </a:r>
            <a:r>
              <a:rPr lang="en-US" dirty="0">
                <a:solidFill>
                  <a:schemeClr val="tx1">
                    <a:lumMod val="50000"/>
                    <a:lumOff val="50000"/>
                  </a:schemeClr>
                </a:solidFill>
              </a:rPr>
              <a:t>Su </a:t>
            </a:r>
            <a:r>
              <a:rPr lang="en-US" dirty="0" err="1">
                <a:solidFill>
                  <a:schemeClr val="tx1">
                    <a:lumMod val="50000"/>
                    <a:lumOff val="50000"/>
                  </a:schemeClr>
                </a:solidFill>
              </a:rPr>
              <a:t>hidrólisis</a:t>
            </a:r>
            <a:r>
              <a:rPr lang="en-US" dirty="0">
                <a:solidFill>
                  <a:schemeClr val="tx1">
                    <a:lumMod val="50000"/>
                    <a:lumOff val="50000"/>
                  </a:schemeClr>
                </a:solidFill>
              </a:rPr>
              <a:t> produce </a:t>
            </a:r>
            <a:r>
              <a:rPr lang="en-US" dirty="0" err="1">
                <a:solidFill>
                  <a:schemeClr val="tx1">
                    <a:lumMod val="50000"/>
                    <a:lumOff val="50000"/>
                  </a:schemeClr>
                </a:solidFill>
              </a:rPr>
              <a:t>una</a:t>
            </a:r>
            <a:r>
              <a:rPr lang="en-US" dirty="0">
                <a:solidFill>
                  <a:schemeClr val="tx1">
                    <a:lumMod val="50000"/>
                    <a:lumOff val="50000"/>
                  </a:schemeClr>
                </a:solidFill>
              </a:rPr>
              <a:t> </a:t>
            </a:r>
            <a:r>
              <a:rPr lang="en-US" dirty="0" err="1">
                <a:solidFill>
                  <a:schemeClr val="tx1">
                    <a:lumMod val="50000"/>
                    <a:lumOff val="50000"/>
                  </a:schemeClr>
                </a:solidFill>
              </a:rPr>
              <a:t>molécula</a:t>
            </a:r>
            <a:r>
              <a:rPr lang="en-US" dirty="0">
                <a:solidFill>
                  <a:schemeClr val="tx1">
                    <a:lumMod val="50000"/>
                    <a:lumOff val="50000"/>
                  </a:schemeClr>
                </a:solidFill>
              </a:rPr>
              <a:t> de </a:t>
            </a:r>
            <a:r>
              <a:rPr lang="en-US" dirty="0" err="1">
                <a:solidFill>
                  <a:schemeClr val="tx1">
                    <a:lumMod val="50000"/>
                    <a:lumOff val="50000"/>
                  </a:schemeClr>
                </a:solidFill>
              </a:rPr>
              <a:t>glucosa</a:t>
            </a:r>
            <a:r>
              <a:rPr lang="en-US" dirty="0">
                <a:solidFill>
                  <a:schemeClr val="tx1">
                    <a:lumMod val="50000"/>
                    <a:lumOff val="50000"/>
                  </a:schemeClr>
                </a:solidFill>
              </a:rPr>
              <a:t> y </a:t>
            </a:r>
            <a:r>
              <a:rPr lang="en-US" dirty="0" err="1">
                <a:solidFill>
                  <a:schemeClr val="tx1">
                    <a:lumMod val="50000"/>
                    <a:lumOff val="50000"/>
                  </a:schemeClr>
                </a:solidFill>
              </a:rPr>
              <a:t>otra</a:t>
            </a:r>
            <a:r>
              <a:rPr lang="en-US" dirty="0">
                <a:solidFill>
                  <a:schemeClr val="tx1">
                    <a:lumMod val="50000"/>
                    <a:lumOff val="50000"/>
                  </a:schemeClr>
                </a:solidFill>
              </a:rPr>
              <a:t> </a:t>
            </a:r>
            <a:r>
              <a:rPr lang="en-US" dirty="0" smtClean="0">
                <a:solidFill>
                  <a:schemeClr val="tx1">
                    <a:lumMod val="50000"/>
                    <a:lumOff val="50000"/>
                  </a:schemeClr>
                </a:solidFill>
              </a:rPr>
              <a:t>de </a:t>
            </a:r>
            <a:r>
              <a:rPr lang="en-US" dirty="0" err="1" smtClean="0">
                <a:solidFill>
                  <a:schemeClr val="tx1">
                    <a:lumMod val="50000"/>
                    <a:lumOff val="50000"/>
                  </a:schemeClr>
                </a:solidFill>
              </a:rPr>
              <a:t>galactosa</a:t>
            </a:r>
            <a:r>
              <a:rPr lang="en-US" dirty="0" smtClean="0">
                <a:solidFill>
                  <a:schemeClr val="tx1">
                    <a:lumMod val="50000"/>
                    <a:lumOff val="50000"/>
                  </a:schemeClr>
                </a:solidFill>
              </a:rPr>
              <a:t>.</a:t>
            </a:r>
          </a:p>
          <a:p>
            <a:pPr algn="just"/>
            <a:r>
              <a:rPr lang="en-US" dirty="0" smtClean="0"/>
              <a:t>PODER REDUCTOR</a:t>
            </a:r>
          </a:p>
          <a:p>
            <a:pPr algn="just">
              <a:lnSpc>
                <a:spcPct val="170000"/>
              </a:lnSpc>
            </a:pPr>
            <a:r>
              <a:rPr lang="en-US" dirty="0" smtClean="0">
                <a:solidFill>
                  <a:schemeClr val="tx1">
                    <a:lumMod val="50000"/>
                    <a:lumOff val="50000"/>
                  </a:schemeClr>
                </a:solidFill>
              </a:rPr>
              <a:t>De </a:t>
            </a:r>
            <a:r>
              <a:rPr lang="en-US" dirty="0" err="1" smtClean="0">
                <a:solidFill>
                  <a:schemeClr val="tx1">
                    <a:lumMod val="50000"/>
                    <a:lumOff val="50000"/>
                  </a:schemeClr>
                </a:solidFill>
              </a:rPr>
              <a:t>estos</a:t>
            </a:r>
            <a:r>
              <a:rPr lang="en-US" dirty="0" smtClean="0">
                <a:solidFill>
                  <a:schemeClr val="tx1">
                    <a:lumMod val="50000"/>
                    <a:lumOff val="50000"/>
                  </a:schemeClr>
                </a:solidFill>
              </a:rPr>
              <a:t> </a:t>
            </a:r>
            <a:r>
              <a:rPr lang="en-US" dirty="0" err="1" smtClean="0">
                <a:solidFill>
                  <a:schemeClr val="tx1">
                    <a:lumMod val="50000"/>
                    <a:lumOff val="50000"/>
                  </a:schemeClr>
                </a:solidFill>
              </a:rPr>
              <a:t>disacáridos</a:t>
            </a:r>
            <a:r>
              <a:rPr lang="en-US" dirty="0" smtClean="0">
                <a:solidFill>
                  <a:schemeClr val="tx1">
                    <a:lumMod val="50000"/>
                    <a:lumOff val="50000"/>
                  </a:schemeClr>
                </a:solidFill>
              </a:rPr>
              <a:t>, la </a:t>
            </a:r>
            <a:r>
              <a:rPr lang="en-US" dirty="0" err="1" smtClean="0">
                <a:solidFill>
                  <a:schemeClr val="tx1">
                    <a:lumMod val="50000"/>
                    <a:lumOff val="50000"/>
                  </a:schemeClr>
                </a:solidFill>
              </a:rPr>
              <a:t>fructosa</a:t>
            </a:r>
            <a:r>
              <a:rPr lang="en-US" dirty="0" smtClean="0">
                <a:solidFill>
                  <a:schemeClr val="tx1">
                    <a:lumMod val="50000"/>
                    <a:lumOff val="50000"/>
                  </a:schemeClr>
                </a:solidFill>
              </a:rPr>
              <a:t> </a:t>
            </a:r>
            <a:r>
              <a:rPr lang="en-US" dirty="0" err="1" smtClean="0">
                <a:solidFill>
                  <a:schemeClr val="tx1">
                    <a:lumMod val="50000"/>
                    <a:lumOff val="50000"/>
                  </a:schemeClr>
                </a:solidFill>
              </a:rPr>
              <a:t>es</a:t>
            </a:r>
            <a:r>
              <a:rPr lang="en-US" dirty="0" smtClean="0">
                <a:solidFill>
                  <a:schemeClr val="tx1">
                    <a:lumMod val="50000"/>
                    <a:lumOff val="50000"/>
                  </a:schemeClr>
                </a:solidFill>
              </a:rPr>
              <a:t> la </a:t>
            </a:r>
            <a:r>
              <a:rPr lang="en-US" dirty="0" err="1" smtClean="0">
                <a:solidFill>
                  <a:schemeClr val="tx1">
                    <a:lumMod val="50000"/>
                    <a:lumOff val="50000"/>
                  </a:schemeClr>
                </a:solidFill>
              </a:rPr>
              <a:t>única</a:t>
            </a:r>
            <a:r>
              <a:rPr lang="en-US" dirty="0" smtClean="0">
                <a:solidFill>
                  <a:schemeClr val="tx1">
                    <a:lumMod val="50000"/>
                    <a:lumOff val="50000"/>
                  </a:schemeClr>
                </a:solidFill>
              </a:rPr>
              <a:t> </a:t>
            </a:r>
            <a:r>
              <a:rPr lang="en-US" dirty="0" err="1" smtClean="0">
                <a:solidFill>
                  <a:schemeClr val="tx1">
                    <a:lumMod val="50000"/>
                    <a:lumOff val="50000"/>
                  </a:schemeClr>
                </a:solidFill>
              </a:rPr>
              <a:t>que</a:t>
            </a:r>
            <a:r>
              <a:rPr lang="en-US" dirty="0" smtClean="0">
                <a:solidFill>
                  <a:schemeClr val="tx1">
                    <a:lumMod val="50000"/>
                    <a:lumOff val="50000"/>
                  </a:schemeClr>
                </a:solidFill>
              </a:rPr>
              <a:t> no </a:t>
            </a:r>
            <a:r>
              <a:rPr lang="en-US" dirty="0" err="1" smtClean="0">
                <a:solidFill>
                  <a:schemeClr val="tx1">
                    <a:lumMod val="50000"/>
                    <a:lumOff val="50000"/>
                  </a:schemeClr>
                </a:solidFill>
              </a:rPr>
              <a:t>tiene</a:t>
            </a:r>
            <a:r>
              <a:rPr lang="en-US" dirty="0" smtClean="0">
                <a:solidFill>
                  <a:schemeClr val="tx1">
                    <a:lumMod val="50000"/>
                    <a:lumOff val="50000"/>
                  </a:schemeClr>
                </a:solidFill>
              </a:rPr>
              <a:t> </a:t>
            </a:r>
            <a:r>
              <a:rPr lang="en-US" dirty="0" err="1" smtClean="0">
                <a:solidFill>
                  <a:schemeClr val="tx1">
                    <a:lumMod val="50000"/>
                    <a:lumOff val="50000"/>
                  </a:schemeClr>
                </a:solidFill>
              </a:rPr>
              <a:t>poder</a:t>
            </a:r>
            <a:r>
              <a:rPr lang="en-US" dirty="0" smtClean="0">
                <a:solidFill>
                  <a:schemeClr val="tx1">
                    <a:lumMod val="50000"/>
                    <a:lumOff val="50000"/>
                  </a:schemeClr>
                </a:solidFill>
              </a:rPr>
              <a:t> </a:t>
            </a:r>
            <a:r>
              <a:rPr lang="en-US" dirty="0" err="1" smtClean="0">
                <a:solidFill>
                  <a:schemeClr val="tx1">
                    <a:lumMod val="50000"/>
                    <a:lumOff val="50000"/>
                  </a:schemeClr>
                </a:solidFill>
              </a:rPr>
              <a:t>reductor</a:t>
            </a:r>
            <a:r>
              <a:rPr lang="en-US" dirty="0" smtClean="0">
                <a:solidFill>
                  <a:schemeClr val="tx1">
                    <a:lumMod val="50000"/>
                    <a:lumOff val="50000"/>
                  </a:schemeClr>
                </a:solidFill>
              </a:rPr>
              <a:t> </a:t>
            </a:r>
            <a:r>
              <a:rPr lang="en-US" dirty="0" err="1" smtClean="0">
                <a:solidFill>
                  <a:schemeClr val="tx1">
                    <a:lumMod val="50000"/>
                    <a:lumOff val="50000"/>
                  </a:schemeClr>
                </a:solidFill>
              </a:rPr>
              <a:t>ya</a:t>
            </a:r>
            <a:r>
              <a:rPr lang="en-US" dirty="0" smtClean="0">
                <a:solidFill>
                  <a:schemeClr val="tx1">
                    <a:lumMod val="50000"/>
                    <a:lumOff val="50000"/>
                  </a:schemeClr>
                </a:solidFill>
              </a:rPr>
              <a:t> </a:t>
            </a:r>
            <a:r>
              <a:rPr lang="en-US" dirty="0" err="1" smtClean="0">
                <a:solidFill>
                  <a:schemeClr val="tx1">
                    <a:lumMod val="50000"/>
                    <a:lumOff val="50000"/>
                  </a:schemeClr>
                </a:solidFill>
              </a:rPr>
              <a:t>que</a:t>
            </a:r>
            <a:r>
              <a:rPr lang="en-US" dirty="0" smtClean="0">
                <a:solidFill>
                  <a:schemeClr val="tx1">
                    <a:lumMod val="50000"/>
                    <a:lumOff val="50000"/>
                  </a:schemeClr>
                </a:solidFill>
              </a:rPr>
              <a:t> el enlace </a:t>
            </a:r>
            <a:r>
              <a:rPr lang="en-US" dirty="0" err="1" smtClean="0">
                <a:solidFill>
                  <a:schemeClr val="tx1">
                    <a:lumMod val="50000"/>
                    <a:lumOff val="50000"/>
                  </a:schemeClr>
                </a:solidFill>
              </a:rPr>
              <a:t>glucosídico</a:t>
            </a:r>
            <a:r>
              <a:rPr lang="en-US" dirty="0" smtClean="0">
                <a:solidFill>
                  <a:schemeClr val="tx1">
                    <a:lumMod val="50000"/>
                    <a:lumOff val="50000"/>
                  </a:schemeClr>
                </a:solidFill>
              </a:rPr>
              <a:t> </a:t>
            </a:r>
            <a:r>
              <a:rPr lang="en-US" dirty="0" err="1" smtClean="0">
                <a:solidFill>
                  <a:schemeClr val="tx1">
                    <a:lumMod val="50000"/>
                    <a:lumOff val="50000"/>
                  </a:schemeClr>
                </a:solidFill>
              </a:rPr>
              <a:t>involucra</a:t>
            </a:r>
            <a:r>
              <a:rPr lang="en-US" dirty="0" smtClean="0">
                <a:solidFill>
                  <a:schemeClr val="tx1">
                    <a:lumMod val="50000"/>
                    <a:lumOff val="50000"/>
                  </a:schemeClr>
                </a:solidFill>
              </a:rPr>
              <a:t> al –OH del </a:t>
            </a:r>
            <a:r>
              <a:rPr lang="en-US" dirty="0" err="1" smtClean="0">
                <a:solidFill>
                  <a:schemeClr val="tx1">
                    <a:lumMod val="50000"/>
                    <a:lumOff val="50000"/>
                  </a:schemeClr>
                </a:solidFill>
              </a:rPr>
              <a:t>carbono</a:t>
            </a:r>
            <a:r>
              <a:rPr lang="en-US" dirty="0" smtClean="0">
                <a:solidFill>
                  <a:schemeClr val="tx1">
                    <a:lumMod val="50000"/>
                    <a:lumOff val="50000"/>
                  </a:schemeClr>
                </a:solidFill>
              </a:rPr>
              <a:t> </a:t>
            </a:r>
            <a:r>
              <a:rPr lang="en-US" dirty="0" err="1" smtClean="0">
                <a:solidFill>
                  <a:schemeClr val="tx1">
                    <a:lumMod val="50000"/>
                    <a:lumOff val="50000"/>
                  </a:schemeClr>
                </a:solidFill>
              </a:rPr>
              <a:t>anomérico</a:t>
            </a:r>
            <a:r>
              <a:rPr lang="en-US" dirty="0" smtClean="0">
                <a:solidFill>
                  <a:schemeClr val="tx1">
                    <a:lumMod val="50000"/>
                    <a:lumOff val="50000"/>
                  </a:schemeClr>
                </a:solidFill>
              </a:rPr>
              <a:t> y </a:t>
            </a:r>
            <a:r>
              <a:rPr lang="en-US" dirty="0" err="1" smtClean="0">
                <a:solidFill>
                  <a:schemeClr val="tx1">
                    <a:lumMod val="50000"/>
                    <a:lumOff val="50000"/>
                  </a:schemeClr>
                </a:solidFill>
              </a:rPr>
              <a:t>por</a:t>
            </a:r>
            <a:r>
              <a:rPr lang="en-US" dirty="0" smtClean="0">
                <a:solidFill>
                  <a:schemeClr val="tx1">
                    <a:lumMod val="50000"/>
                    <a:lumOff val="50000"/>
                  </a:schemeClr>
                </a:solidFill>
              </a:rPr>
              <a:t> lo </a:t>
            </a:r>
            <a:r>
              <a:rPr lang="en-US" dirty="0" err="1" smtClean="0">
                <a:solidFill>
                  <a:schemeClr val="tx1">
                    <a:lumMod val="50000"/>
                    <a:lumOff val="50000"/>
                  </a:schemeClr>
                </a:solidFill>
              </a:rPr>
              <a:t>tanto</a:t>
            </a:r>
            <a:r>
              <a:rPr lang="en-US" dirty="0" smtClean="0">
                <a:solidFill>
                  <a:schemeClr val="tx1">
                    <a:lumMod val="50000"/>
                    <a:lumOff val="50000"/>
                  </a:schemeClr>
                </a:solidFill>
              </a:rPr>
              <a:t>, </a:t>
            </a:r>
            <a:r>
              <a:rPr lang="en-US" dirty="0" err="1" smtClean="0">
                <a:solidFill>
                  <a:schemeClr val="tx1">
                    <a:lumMod val="50000"/>
                    <a:lumOff val="50000"/>
                  </a:schemeClr>
                </a:solidFill>
              </a:rPr>
              <a:t>éste</a:t>
            </a:r>
            <a:r>
              <a:rPr lang="en-US" dirty="0" smtClean="0">
                <a:solidFill>
                  <a:schemeClr val="tx1">
                    <a:lumMod val="50000"/>
                    <a:lumOff val="50000"/>
                  </a:schemeClr>
                </a:solidFill>
              </a:rPr>
              <a:t> no </a:t>
            </a:r>
            <a:r>
              <a:rPr lang="en-US" dirty="0" err="1" smtClean="0">
                <a:solidFill>
                  <a:schemeClr val="tx1">
                    <a:lumMod val="50000"/>
                    <a:lumOff val="50000"/>
                  </a:schemeClr>
                </a:solidFill>
              </a:rPr>
              <a:t>está</a:t>
            </a:r>
            <a:r>
              <a:rPr lang="en-US" dirty="0" smtClean="0">
                <a:solidFill>
                  <a:schemeClr val="tx1">
                    <a:lumMod val="50000"/>
                    <a:lumOff val="50000"/>
                  </a:schemeClr>
                </a:solidFill>
              </a:rPr>
              <a:t> </a:t>
            </a:r>
            <a:r>
              <a:rPr lang="en-US" dirty="0" err="1" smtClean="0">
                <a:solidFill>
                  <a:schemeClr val="tx1">
                    <a:lumMod val="50000"/>
                    <a:lumOff val="50000"/>
                  </a:schemeClr>
                </a:solidFill>
              </a:rPr>
              <a:t>libre</a:t>
            </a:r>
            <a:r>
              <a:rPr lang="en-US" dirty="0" smtClean="0">
                <a:solidFill>
                  <a:schemeClr val="tx1">
                    <a:lumMod val="50000"/>
                    <a:lumOff val="50000"/>
                  </a:schemeClr>
                </a:solidFill>
              </a:rPr>
              <a:t>.</a:t>
            </a:r>
          </a:p>
          <a:p>
            <a:pPr algn="just">
              <a:lnSpc>
                <a:spcPct val="170000"/>
              </a:lnSpc>
            </a:pPr>
            <a:endParaRPr lang="en-US" dirty="0">
              <a:solidFill>
                <a:schemeClr val="tx1">
                  <a:lumMod val="50000"/>
                  <a:lumOff val="50000"/>
                </a:schemeClr>
              </a:solidFill>
            </a:endParaRPr>
          </a:p>
          <a:p>
            <a:pPr algn="just"/>
            <a:endParaRPr lang="en-US" dirty="0" smtClean="0"/>
          </a:p>
        </p:txBody>
      </p:sp>
    </p:spTree>
    <p:extLst>
      <p:ext uri="{BB962C8B-B14F-4D97-AF65-F5344CB8AC3E}">
        <p14:creationId xmlns:p14="http://schemas.microsoft.com/office/powerpoint/2010/main" val="23119359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uadroTexto 4"/>
          <p:cNvSpPr txBox="1"/>
          <p:nvPr/>
        </p:nvSpPr>
        <p:spPr>
          <a:xfrm>
            <a:off x="5751369" y="1957439"/>
            <a:ext cx="4920096" cy="2862322"/>
          </a:xfrm>
          <a:prstGeom prst="rect">
            <a:avLst/>
          </a:prstGeom>
          <a:noFill/>
        </p:spPr>
        <p:txBody>
          <a:bodyPr wrap="square" rtlCol="0">
            <a:spAutoFit/>
          </a:bodyPr>
          <a:lstStyle/>
          <a:p>
            <a:pPr>
              <a:lnSpc>
                <a:spcPct val="150000"/>
              </a:lnSpc>
            </a:pPr>
            <a:r>
              <a:rPr lang="es-MX" dirty="0" smtClean="0"/>
              <a:t>La sacarosa es el llamado “azúcar de mesa” y es extraído de la caña de azúcar. Es un disacárido NO reductor porque el enlace </a:t>
            </a:r>
            <a:r>
              <a:rPr lang="es-MX" dirty="0" err="1" smtClean="0"/>
              <a:t>glucosídico</a:t>
            </a:r>
            <a:r>
              <a:rPr lang="es-MX" dirty="0" smtClean="0"/>
              <a:t> se forma con el -OH del carbono </a:t>
            </a:r>
            <a:r>
              <a:rPr lang="es-MX" dirty="0" err="1" smtClean="0"/>
              <a:t>anomérico</a:t>
            </a:r>
            <a:r>
              <a:rPr lang="es-MX" dirty="0" smtClean="0"/>
              <a:t>, por lo que no está libre. Su hidrólisis produce una molécula de glucosa y otra de fructosa.  </a:t>
            </a:r>
            <a:r>
              <a:rPr lang="es-MX" dirty="0" smtClean="0">
                <a:hlinkClick r:id="rId2" action="ppaction://hlinksldjump"/>
              </a:rPr>
              <a:t>Fructosa</a:t>
            </a:r>
            <a:endParaRPr lang="es-MX" dirty="0" smtClean="0"/>
          </a:p>
          <a:p>
            <a:endParaRPr lang="es-MX" dirty="0"/>
          </a:p>
        </p:txBody>
      </p:sp>
      <p:pic>
        <p:nvPicPr>
          <p:cNvPr id="6" name="Imagen 5"/>
          <p:cNvPicPr>
            <a:picLocks noChangeAspect="1"/>
          </p:cNvPicPr>
          <p:nvPr/>
        </p:nvPicPr>
        <p:blipFill rotWithShape="1">
          <a:blip r:embed="rId3"/>
          <a:srcRect b="8879"/>
          <a:stretch/>
        </p:blipFill>
        <p:spPr>
          <a:xfrm>
            <a:off x="1729221" y="1502884"/>
            <a:ext cx="2741468" cy="3580524"/>
          </a:xfrm>
          <a:prstGeom prst="rect">
            <a:avLst/>
          </a:prstGeom>
        </p:spPr>
      </p:pic>
      <p:sp>
        <p:nvSpPr>
          <p:cNvPr id="7" name="CuadroTexto 6"/>
          <p:cNvSpPr txBox="1"/>
          <p:nvPr/>
        </p:nvSpPr>
        <p:spPr>
          <a:xfrm>
            <a:off x="3922568" y="2745824"/>
            <a:ext cx="3023755" cy="369332"/>
          </a:xfrm>
          <a:prstGeom prst="rect">
            <a:avLst/>
          </a:prstGeom>
          <a:noFill/>
        </p:spPr>
        <p:txBody>
          <a:bodyPr wrap="square" rtlCol="0">
            <a:spAutoFit/>
          </a:bodyPr>
          <a:lstStyle/>
          <a:p>
            <a:r>
              <a:rPr lang="es-MX" dirty="0" smtClean="0"/>
              <a:t>Enlace </a:t>
            </a:r>
            <a:r>
              <a:rPr lang="el-GR" dirty="0" smtClean="0"/>
              <a:t>α</a:t>
            </a:r>
            <a:r>
              <a:rPr lang="es-MX" dirty="0" smtClean="0"/>
              <a:t>(1     2)</a:t>
            </a:r>
            <a:endParaRPr lang="es-MX" dirty="0"/>
          </a:p>
        </p:txBody>
      </p:sp>
      <p:cxnSp>
        <p:nvCxnSpPr>
          <p:cNvPr id="11" name="Conector recto de flecha 10"/>
          <p:cNvCxnSpPr/>
          <p:nvPr/>
        </p:nvCxnSpPr>
        <p:spPr>
          <a:xfrm>
            <a:off x="5018809" y="2930490"/>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483175" y="810386"/>
            <a:ext cx="10640291" cy="461665"/>
          </a:xfrm>
          <a:prstGeom prst="rect">
            <a:avLst/>
          </a:prstGeom>
          <a:noFill/>
        </p:spPr>
        <p:txBody>
          <a:bodyPr wrap="square" rtlCol="0">
            <a:spAutoFit/>
          </a:bodyPr>
          <a:lstStyle/>
          <a:p>
            <a:pPr algn="ctr"/>
            <a:r>
              <a:rPr lang="es-MX" sz="2400" dirty="0" smtClean="0"/>
              <a:t>SACAROSA</a:t>
            </a:r>
            <a:endParaRPr lang="es-MX" sz="2400" dirty="0"/>
          </a:p>
        </p:txBody>
      </p:sp>
      <p:sp>
        <p:nvSpPr>
          <p:cNvPr id="13" name="CuadroTexto 12"/>
          <p:cNvSpPr txBox="1"/>
          <p:nvPr/>
        </p:nvSpPr>
        <p:spPr>
          <a:xfrm>
            <a:off x="711774" y="685695"/>
            <a:ext cx="10183091" cy="5046668"/>
          </a:xfrm>
          <a:prstGeom prst="rect">
            <a:avLst/>
          </a:prstGeom>
          <a:noFill/>
          <a:ln w="19050">
            <a:solidFill>
              <a:schemeClr val="accent6">
                <a:lumMod val="60000"/>
                <a:lumOff val="40000"/>
              </a:schemeClr>
            </a:solidFill>
          </a:ln>
        </p:spPr>
        <p:txBody>
          <a:bodyPr wrap="square" rtlCol="0">
            <a:spAutoFit/>
          </a:bodyPr>
          <a:lstStyle/>
          <a:p>
            <a:endParaRPr lang="es-MX" dirty="0"/>
          </a:p>
        </p:txBody>
      </p:sp>
      <p:sp>
        <p:nvSpPr>
          <p:cNvPr id="15" name="CuadroTexto 14"/>
          <p:cNvSpPr txBox="1"/>
          <p:nvPr/>
        </p:nvSpPr>
        <p:spPr>
          <a:xfrm>
            <a:off x="711774" y="5732363"/>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2512893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02673" y="5247409"/>
            <a:ext cx="10453254" cy="646331"/>
          </a:xfrm>
          <a:prstGeom prst="rect">
            <a:avLst/>
          </a:prstGeom>
          <a:noFill/>
        </p:spPr>
        <p:txBody>
          <a:bodyPr wrap="square" rtlCol="0">
            <a:spAutoFit/>
          </a:bodyPr>
          <a:lstStyle/>
          <a:p>
            <a:r>
              <a:rPr lang="es-MX" dirty="0" smtClean="0"/>
              <a:t>La maltosa es un disacárido reductor porque tiene libre su grupo OH en el carbono </a:t>
            </a:r>
            <a:r>
              <a:rPr lang="es-MX" dirty="0" err="1" smtClean="0"/>
              <a:t>anomérico</a:t>
            </a:r>
            <a:r>
              <a:rPr lang="es-MX" dirty="0" smtClean="0"/>
              <a:t>. </a:t>
            </a:r>
            <a:r>
              <a:rPr lang="es-MX" dirty="0"/>
              <a:t>S</a:t>
            </a:r>
            <a:r>
              <a:rPr lang="es-MX" dirty="0" smtClean="0"/>
              <a:t>e </a:t>
            </a:r>
            <a:r>
              <a:rPr lang="es-MX" dirty="0"/>
              <a:t>encuentra en el almidón y el glucógeno; se emplea como nutriente y edulcorante, y como medio de cultivo.</a:t>
            </a:r>
          </a:p>
        </p:txBody>
      </p:sp>
      <p:sp>
        <p:nvSpPr>
          <p:cNvPr id="2" name="CuadroTexto 1"/>
          <p:cNvSpPr txBox="1"/>
          <p:nvPr/>
        </p:nvSpPr>
        <p:spPr>
          <a:xfrm>
            <a:off x="4692914" y="475226"/>
            <a:ext cx="2217683" cy="461665"/>
          </a:xfrm>
          <a:prstGeom prst="rect">
            <a:avLst/>
          </a:prstGeom>
          <a:noFill/>
        </p:spPr>
        <p:txBody>
          <a:bodyPr wrap="square" rtlCol="0">
            <a:spAutoFit/>
          </a:bodyPr>
          <a:lstStyle/>
          <a:p>
            <a:r>
              <a:rPr lang="es-MX" sz="2400" dirty="0" smtClean="0"/>
              <a:t>MALTOSA</a:t>
            </a:r>
            <a:endParaRPr lang="en-US" sz="2400" dirty="0"/>
          </a:p>
        </p:txBody>
      </p:sp>
      <p:pic>
        <p:nvPicPr>
          <p:cNvPr id="5" name="Imagen 4"/>
          <p:cNvPicPr>
            <a:picLocks noChangeAspect="1"/>
          </p:cNvPicPr>
          <p:nvPr/>
        </p:nvPicPr>
        <p:blipFill>
          <a:blip r:embed="rId2"/>
          <a:stretch>
            <a:fillRect/>
          </a:stretch>
        </p:blipFill>
        <p:spPr>
          <a:xfrm>
            <a:off x="95250" y="1065863"/>
            <a:ext cx="12096750" cy="3400425"/>
          </a:xfrm>
          <a:prstGeom prst="rect">
            <a:avLst/>
          </a:prstGeom>
        </p:spPr>
      </p:pic>
      <p:sp>
        <p:nvSpPr>
          <p:cNvPr id="6" name="CuadroTexto 5"/>
          <p:cNvSpPr txBox="1"/>
          <p:nvPr/>
        </p:nvSpPr>
        <p:spPr>
          <a:xfrm>
            <a:off x="7585364" y="4249882"/>
            <a:ext cx="1787236" cy="369332"/>
          </a:xfrm>
          <a:prstGeom prst="rect">
            <a:avLst/>
          </a:prstGeom>
          <a:noFill/>
        </p:spPr>
        <p:txBody>
          <a:bodyPr wrap="square" rtlCol="0">
            <a:spAutoFit/>
          </a:bodyPr>
          <a:lstStyle/>
          <a:p>
            <a:r>
              <a:rPr lang="es-MX" dirty="0" smtClean="0"/>
              <a:t>Enlace </a:t>
            </a:r>
            <a:r>
              <a:rPr lang="el-GR" dirty="0" smtClean="0"/>
              <a:t>α</a:t>
            </a:r>
            <a:r>
              <a:rPr lang="es-MX" dirty="0" smtClean="0"/>
              <a:t>(1     4) </a:t>
            </a:r>
            <a:endParaRPr lang="es-MX" dirty="0"/>
          </a:p>
        </p:txBody>
      </p:sp>
      <p:cxnSp>
        <p:nvCxnSpPr>
          <p:cNvPr id="8" name="Conector recto de flecha 7"/>
          <p:cNvCxnSpPr/>
          <p:nvPr/>
        </p:nvCxnSpPr>
        <p:spPr>
          <a:xfrm>
            <a:off x="8645236" y="4454094"/>
            <a:ext cx="2597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374073" y="521083"/>
            <a:ext cx="11513127" cy="4335765"/>
          </a:xfrm>
          <a:prstGeom prst="rect">
            <a:avLst/>
          </a:prstGeom>
          <a:noFill/>
          <a:ln w="19050">
            <a:solidFill>
              <a:schemeClr val="accent6">
                <a:lumMod val="60000"/>
                <a:lumOff val="40000"/>
              </a:schemeClr>
            </a:solidFill>
          </a:ln>
        </p:spPr>
        <p:txBody>
          <a:bodyPr wrap="square" rtlCol="0">
            <a:spAutoFit/>
          </a:bodyPr>
          <a:lstStyle/>
          <a:p>
            <a:endParaRPr lang="es-MX" dirty="0"/>
          </a:p>
        </p:txBody>
      </p:sp>
      <p:sp>
        <p:nvSpPr>
          <p:cNvPr id="11" name="CuadroTexto 10"/>
          <p:cNvSpPr txBox="1"/>
          <p:nvPr/>
        </p:nvSpPr>
        <p:spPr>
          <a:xfrm>
            <a:off x="374073" y="4794812"/>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3161162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62470" y="1039734"/>
            <a:ext cx="9751868" cy="830997"/>
          </a:xfrm>
          <a:prstGeom prst="rect">
            <a:avLst/>
          </a:prstGeom>
          <a:solidFill>
            <a:schemeClr val="accent6">
              <a:lumMod val="20000"/>
              <a:lumOff val="80000"/>
            </a:schemeClr>
          </a:solidFill>
        </p:spPr>
        <p:txBody>
          <a:bodyPr wrap="square" rtlCol="0">
            <a:spAutoFit/>
          </a:bodyPr>
          <a:lstStyle/>
          <a:p>
            <a:r>
              <a:rPr lang="es-MX" sz="2400" dirty="0" smtClean="0"/>
              <a:t>Llamada </a:t>
            </a:r>
            <a:r>
              <a:rPr lang="es-MX" sz="2400" dirty="0"/>
              <a:t>azúcar de la </a:t>
            </a:r>
            <a:r>
              <a:rPr lang="es-MX" sz="2400" dirty="0" smtClean="0"/>
              <a:t>leche porque aparece </a:t>
            </a:r>
            <a:r>
              <a:rPr lang="es-MX" sz="2400" dirty="0"/>
              <a:t>en la </a:t>
            </a:r>
            <a:r>
              <a:rPr lang="es-MX" sz="2400" dirty="0" smtClean="0"/>
              <a:t>leche</a:t>
            </a:r>
            <a:r>
              <a:rPr lang="es-MX" sz="2400" dirty="0"/>
              <a:t> de las hembras de los </a:t>
            </a:r>
            <a:r>
              <a:rPr lang="es-MX" sz="2400" dirty="0" smtClean="0"/>
              <a:t>mamíferos</a:t>
            </a:r>
            <a:r>
              <a:rPr lang="es-MX" sz="2400" dirty="0"/>
              <a:t> en una proporción del 4 al 5 </a:t>
            </a:r>
            <a:r>
              <a:rPr lang="es-MX" sz="2400" dirty="0" smtClean="0"/>
              <a:t>%. Es azúcar  reductor.</a:t>
            </a:r>
          </a:p>
        </p:txBody>
      </p:sp>
      <p:sp>
        <p:nvSpPr>
          <p:cNvPr id="3" name="CuadroTexto 2"/>
          <p:cNvSpPr txBox="1"/>
          <p:nvPr/>
        </p:nvSpPr>
        <p:spPr>
          <a:xfrm>
            <a:off x="4067503" y="578069"/>
            <a:ext cx="3652942" cy="461665"/>
          </a:xfrm>
          <a:prstGeom prst="rect">
            <a:avLst/>
          </a:prstGeom>
          <a:noFill/>
        </p:spPr>
        <p:txBody>
          <a:bodyPr wrap="square" rtlCol="0">
            <a:spAutoFit/>
          </a:bodyPr>
          <a:lstStyle/>
          <a:p>
            <a:r>
              <a:rPr lang="es-MX" sz="2400" dirty="0" smtClean="0"/>
              <a:t>               LACTOSA</a:t>
            </a:r>
            <a:endParaRPr lang="en-US" sz="2400" dirty="0"/>
          </a:p>
        </p:txBody>
      </p:sp>
      <p:sp>
        <p:nvSpPr>
          <p:cNvPr id="5" name="CuadroTexto 4"/>
          <p:cNvSpPr txBox="1"/>
          <p:nvPr/>
        </p:nvSpPr>
        <p:spPr>
          <a:xfrm>
            <a:off x="1062470" y="4682186"/>
            <a:ext cx="9751868" cy="1200329"/>
          </a:xfrm>
          <a:prstGeom prst="rect">
            <a:avLst/>
          </a:prstGeom>
          <a:solidFill>
            <a:schemeClr val="accent6">
              <a:lumMod val="20000"/>
              <a:lumOff val="80000"/>
            </a:schemeClr>
          </a:solidFill>
        </p:spPr>
        <p:txBody>
          <a:bodyPr wrap="square" rtlCol="0">
            <a:spAutoFit/>
          </a:bodyPr>
          <a:lstStyle/>
          <a:p>
            <a:r>
              <a:rPr lang="es-MX" sz="2400" dirty="0" smtClean="0"/>
              <a:t>Para su </a:t>
            </a:r>
            <a:r>
              <a:rPr lang="es-MX" sz="2400" dirty="0"/>
              <a:t>hidrólisis </a:t>
            </a:r>
            <a:r>
              <a:rPr lang="es-MX" sz="2400" dirty="0" smtClean="0"/>
              <a:t>y </a:t>
            </a:r>
            <a:r>
              <a:rPr lang="es-MX" sz="2400" dirty="0"/>
              <a:t>por </a:t>
            </a:r>
            <a:r>
              <a:rPr lang="es-MX" sz="2400" dirty="0" smtClean="0"/>
              <a:t>consecuencia </a:t>
            </a:r>
            <a:r>
              <a:rPr lang="es-MX" sz="2400" dirty="0"/>
              <a:t>su completa </a:t>
            </a:r>
            <a:r>
              <a:rPr lang="es-MX" sz="2400" dirty="0" smtClean="0"/>
              <a:t>absorción, </a:t>
            </a:r>
            <a:r>
              <a:rPr lang="es-MX" sz="2400" dirty="0"/>
              <a:t>e</a:t>
            </a:r>
            <a:r>
              <a:rPr lang="es-MX" sz="2400" dirty="0" smtClean="0"/>
              <a:t>s </a:t>
            </a:r>
            <a:r>
              <a:rPr lang="es-MX" sz="2400" dirty="0"/>
              <a:t>necesaria la presencia de la enzima </a:t>
            </a:r>
            <a:r>
              <a:rPr lang="es-MX" sz="2400" i="1" dirty="0" smtClean="0"/>
              <a:t>lactasa</a:t>
            </a:r>
            <a:r>
              <a:rPr lang="es-MX" sz="2400" dirty="0" smtClean="0"/>
              <a:t>. Cuando el organismo no la produce, se presenta intolerancia a la lactosa. </a:t>
            </a:r>
            <a:endParaRPr lang="es-MX" sz="2400" dirty="0"/>
          </a:p>
        </p:txBody>
      </p:sp>
      <p:sp>
        <p:nvSpPr>
          <p:cNvPr id="6" name="CuadroTexto 5"/>
          <p:cNvSpPr txBox="1"/>
          <p:nvPr/>
        </p:nvSpPr>
        <p:spPr>
          <a:xfrm>
            <a:off x="950767" y="517633"/>
            <a:ext cx="9975273" cy="5822731"/>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7" name="Imagen 6"/>
          <p:cNvPicPr>
            <a:picLocks noChangeAspect="1"/>
          </p:cNvPicPr>
          <p:nvPr/>
        </p:nvPicPr>
        <p:blipFill>
          <a:blip r:embed="rId2"/>
          <a:stretch>
            <a:fillRect/>
          </a:stretch>
        </p:blipFill>
        <p:spPr>
          <a:xfrm>
            <a:off x="3295650" y="2633662"/>
            <a:ext cx="5600700" cy="1590675"/>
          </a:xfrm>
          <a:prstGeom prst="rect">
            <a:avLst/>
          </a:prstGeom>
        </p:spPr>
      </p:pic>
      <p:sp>
        <p:nvSpPr>
          <p:cNvPr id="9" name="CuadroTexto 8"/>
          <p:cNvSpPr txBox="1"/>
          <p:nvPr/>
        </p:nvSpPr>
        <p:spPr>
          <a:xfrm>
            <a:off x="950767" y="6063365"/>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2271775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931718" y="2847110"/>
            <a:ext cx="10515600" cy="994498"/>
          </a:xfrm>
          <a:solidFill>
            <a:schemeClr val="accent3">
              <a:lumMod val="40000"/>
              <a:lumOff val="60000"/>
            </a:schemeClr>
          </a:solidFill>
        </p:spPr>
        <p:txBody>
          <a:bodyPr vert="horz" lIns="91440" tIns="45720" rIns="91440" bIns="45720" rtlCol="0" anchor="b">
            <a:noAutofit/>
          </a:bodyPr>
          <a:lstStyle/>
          <a:p>
            <a:pPr algn="ctr"/>
            <a:r>
              <a:rPr lang="es-MX" sz="6000" dirty="0">
                <a:ln w="0"/>
                <a:solidFill>
                  <a:schemeClr val="accent1"/>
                </a:solidFill>
                <a:effectLst>
                  <a:outerShdw blurRad="38100" dist="25400" dir="5400000" algn="ctr" rotWithShape="0">
                    <a:srgbClr val="6E747A">
                      <a:alpha val="43000"/>
                    </a:srgbClr>
                  </a:outerShdw>
                </a:effectLst>
              </a:rPr>
              <a:t>POLISACÁRIDOS</a:t>
            </a:r>
            <a:endParaRPr lang="en-US" sz="60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819061528"/>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33845" y="5621482"/>
            <a:ext cx="10764982" cy="1200329"/>
          </a:xfrm>
          <a:prstGeom prst="rect">
            <a:avLst/>
          </a:prstGeom>
          <a:noFill/>
        </p:spPr>
        <p:txBody>
          <a:bodyPr wrap="square" rtlCol="0">
            <a:spAutoFit/>
          </a:bodyPr>
          <a:lstStyle/>
          <a:p>
            <a:r>
              <a:rPr lang="es-MX" dirty="0" smtClean="0"/>
              <a:t>El almidón es un polisacárido de reserva vegetal y está constituido por dos cadenas: la AMILOSA (unión 1     4) y la AMILOPECTINA (1    6). Está presente en los cereales y las leguminosas, principalmente.</a:t>
            </a:r>
          </a:p>
          <a:p>
            <a:r>
              <a:rPr lang="es-MX" dirty="0" smtClean="0"/>
              <a:t>Se considera no reductor porque aunque la glucosa del extremo final es reductora, su poder se ve eliminado por todas las demás glucosas que no lo son. Lo mismo ocurre con el glucógeno y la celulosa.</a:t>
            </a:r>
            <a:endParaRPr lang="es-MX" dirty="0"/>
          </a:p>
        </p:txBody>
      </p:sp>
      <p:cxnSp>
        <p:nvCxnSpPr>
          <p:cNvPr id="5" name="Conector recto de flecha 4"/>
          <p:cNvCxnSpPr/>
          <p:nvPr/>
        </p:nvCxnSpPr>
        <p:spPr>
          <a:xfrm>
            <a:off x="2394983" y="6095839"/>
            <a:ext cx="22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Imagen 6"/>
          <p:cNvPicPr>
            <a:picLocks noChangeAspect="1"/>
          </p:cNvPicPr>
          <p:nvPr/>
        </p:nvPicPr>
        <p:blipFill>
          <a:blip r:embed="rId2"/>
          <a:stretch>
            <a:fillRect/>
          </a:stretch>
        </p:blipFill>
        <p:spPr>
          <a:xfrm>
            <a:off x="5940538" y="3346697"/>
            <a:ext cx="310923" cy="164606"/>
          </a:xfrm>
          <a:prstGeom prst="rect">
            <a:avLst/>
          </a:prstGeom>
        </p:spPr>
      </p:pic>
      <p:cxnSp>
        <p:nvCxnSpPr>
          <p:cNvPr id="9" name="Conector recto de flecha 8"/>
          <p:cNvCxnSpPr/>
          <p:nvPr/>
        </p:nvCxnSpPr>
        <p:spPr>
          <a:xfrm>
            <a:off x="10470411" y="5798127"/>
            <a:ext cx="2078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4099034" y="662152"/>
            <a:ext cx="2711669" cy="461665"/>
          </a:xfrm>
          <a:prstGeom prst="rect">
            <a:avLst/>
          </a:prstGeom>
          <a:noFill/>
        </p:spPr>
        <p:txBody>
          <a:bodyPr wrap="square" rtlCol="0">
            <a:spAutoFit/>
          </a:bodyPr>
          <a:lstStyle/>
          <a:p>
            <a:r>
              <a:rPr lang="es-MX" sz="2400" dirty="0" smtClean="0"/>
              <a:t>            ALMIDÓN</a:t>
            </a:r>
            <a:endParaRPr lang="en-US" sz="2400" dirty="0"/>
          </a:p>
        </p:txBody>
      </p:sp>
      <p:sp>
        <p:nvSpPr>
          <p:cNvPr id="6" name="CuadroTexto 5"/>
          <p:cNvSpPr txBox="1"/>
          <p:nvPr/>
        </p:nvSpPr>
        <p:spPr>
          <a:xfrm>
            <a:off x="1067201" y="430751"/>
            <a:ext cx="9746673" cy="4881398"/>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13" name="Imagen 12"/>
          <p:cNvPicPr>
            <a:picLocks noChangeAspect="1"/>
          </p:cNvPicPr>
          <p:nvPr/>
        </p:nvPicPr>
        <p:blipFill>
          <a:blip r:embed="rId3"/>
          <a:stretch>
            <a:fillRect/>
          </a:stretch>
        </p:blipFill>
        <p:spPr>
          <a:xfrm>
            <a:off x="2278280" y="1366212"/>
            <a:ext cx="6353175" cy="3019425"/>
          </a:xfrm>
          <a:prstGeom prst="rect">
            <a:avLst/>
          </a:prstGeom>
        </p:spPr>
      </p:pic>
      <p:sp>
        <p:nvSpPr>
          <p:cNvPr id="14" name="CuadroTexto 13"/>
          <p:cNvSpPr txBox="1"/>
          <p:nvPr/>
        </p:nvSpPr>
        <p:spPr>
          <a:xfrm>
            <a:off x="6004737" y="2686784"/>
            <a:ext cx="2339163" cy="369332"/>
          </a:xfrm>
          <a:prstGeom prst="rect">
            <a:avLst/>
          </a:prstGeom>
          <a:noFill/>
        </p:spPr>
        <p:txBody>
          <a:bodyPr wrap="square" rtlCol="0">
            <a:spAutoFit/>
          </a:bodyPr>
          <a:lstStyle/>
          <a:p>
            <a:r>
              <a:rPr lang="es-MX" dirty="0" smtClean="0"/>
              <a:t>Ramificación </a:t>
            </a:r>
            <a:r>
              <a:rPr lang="el-GR" dirty="0" smtClean="0"/>
              <a:t>α</a:t>
            </a:r>
            <a:r>
              <a:rPr lang="es-MX" dirty="0" smtClean="0"/>
              <a:t> (1     6) </a:t>
            </a:r>
            <a:endParaRPr lang="es-MX" dirty="0"/>
          </a:p>
        </p:txBody>
      </p:sp>
      <p:cxnSp>
        <p:nvCxnSpPr>
          <p:cNvPr id="16" name="Conector recto de flecha 15"/>
          <p:cNvCxnSpPr/>
          <p:nvPr/>
        </p:nvCxnSpPr>
        <p:spPr>
          <a:xfrm>
            <a:off x="7741831" y="2871450"/>
            <a:ext cx="2325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4471540" y="4376688"/>
            <a:ext cx="2339163" cy="369332"/>
          </a:xfrm>
          <a:prstGeom prst="rect">
            <a:avLst/>
          </a:prstGeom>
          <a:noFill/>
        </p:spPr>
        <p:txBody>
          <a:bodyPr wrap="square" rtlCol="0">
            <a:spAutoFit/>
          </a:bodyPr>
          <a:lstStyle/>
          <a:p>
            <a:r>
              <a:rPr lang="es-MX" dirty="0" smtClean="0"/>
              <a:t> Enlaces </a:t>
            </a:r>
            <a:r>
              <a:rPr lang="el-GR" dirty="0" smtClean="0"/>
              <a:t>α</a:t>
            </a:r>
            <a:r>
              <a:rPr lang="es-MX" dirty="0" smtClean="0"/>
              <a:t> (1    4) </a:t>
            </a:r>
            <a:endParaRPr lang="es-MX" dirty="0"/>
          </a:p>
        </p:txBody>
      </p:sp>
      <p:cxnSp>
        <p:nvCxnSpPr>
          <p:cNvPr id="22" name="Conector recto de flecha 21"/>
          <p:cNvCxnSpPr/>
          <p:nvPr/>
        </p:nvCxnSpPr>
        <p:spPr>
          <a:xfrm>
            <a:off x="5741581" y="4561354"/>
            <a:ext cx="198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p:cNvSpPr txBox="1"/>
          <p:nvPr/>
        </p:nvSpPr>
        <p:spPr>
          <a:xfrm>
            <a:off x="984611" y="5277545"/>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4159177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4000" y="7108106"/>
            <a:ext cx="6936030" cy="6858000"/>
          </a:xfrm>
          <a:prstGeom prst="rect">
            <a:avLst/>
          </a:prstGeom>
        </p:spPr>
      </p:pic>
      <p:pic>
        <p:nvPicPr>
          <p:cNvPr id="4" name="Imagen 3"/>
          <p:cNvPicPr>
            <a:picLocks noChangeAspect="1"/>
          </p:cNvPicPr>
          <p:nvPr/>
        </p:nvPicPr>
        <p:blipFill>
          <a:blip r:embed="rId3"/>
          <a:stretch>
            <a:fillRect/>
          </a:stretch>
        </p:blipFill>
        <p:spPr>
          <a:xfrm>
            <a:off x="3446789" y="1024627"/>
            <a:ext cx="4548895" cy="4497847"/>
          </a:xfrm>
          <a:prstGeom prst="rect">
            <a:avLst/>
          </a:prstGeom>
        </p:spPr>
      </p:pic>
      <p:sp>
        <p:nvSpPr>
          <p:cNvPr id="5" name="CuadroTexto 4"/>
          <p:cNvSpPr txBox="1"/>
          <p:nvPr/>
        </p:nvSpPr>
        <p:spPr>
          <a:xfrm>
            <a:off x="4040372" y="382772"/>
            <a:ext cx="3296093" cy="461665"/>
          </a:xfrm>
          <a:prstGeom prst="rect">
            <a:avLst/>
          </a:prstGeom>
          <a:noFill/>
        </p:spPr>
        <p:txBody>
          <a:bodyPr wrap="square" rtlCol="0">
            <a:spAutoFit/>
          </a:bodyPr>
          <a:lstStyle/>
          <a:p>
            <a:pPr algn="ctr"/>
            <a:r>
              <a:rPr lang="es-MX" sz="2400" dirty="0" smtClean="0"/>
              <a:t>GLUCÓGENO</a:t>
            </a:r>
            <a:endParaRPr lang="es-MX" sz="2400" dirty="0"/>
          </a:p>
        </p:txBody>
      </p:sp>
      <p:sp>
        <p:nvSpPr>
          <p:cNvPr id="6" name="CuadroTexto 5"/>
          <p:cNvSpPr txBox="1"/>
          <p:nvPr/>
        </p:nvSpPr>
        <p:spPr>
          <a:xfrm>
            <a:off x="520995" y="5837274"/>
            <a:ext cx="10951535" cy="646331"/>
          </a:xfrm>
          <a:prstGeom prst="rect">
            <a:avLst/>
          </a:prstGeom>
          <a:noFill/>
        </p:spPr>
        <p:txBody>
          <a:bodyPr wrap="square" rtlCol="0">
            <a:spAutoFit/>
          </a:bodyPr>
          <a:lstStyle/>
          <a:p>
            <a:r>
              <a:rPr lang="es-MX" dirty="0" smtClean="0"/>
              <a:t>El glucógeno </a:t>
            </a:r>
            <a:r>
              <a:rPr lang="es-MX" dirty="0"/>
              <a:t>tiene la misma </a:t>
            </a:r>
            <a:r>
              <a:rPr lang="es-MX" dirty="0" smtClean="0"/>
              <a:t>estructura que el almidón pero es polisacárido de reserva animal, en el hígado y en el músculo. </a:t>
            </a:r>
            <a:endParaRPr lang="es-MX" dirty="0"/>
          </a:p>
        </p:txBody>
      </p:sp>
      <p:pic>
        <p:nvPicPr>
          <p:cNvPr id="7" name="Imagen 6"/>
          <p:cNvPicPr>
            <a:picLocks noChangeAspect="1"/>
          </p:cNvPicPr>
          <p:nvPr/>
        </p:nvPicPr>
        <p:blipFill>
          <a:blip r:embed="rId4"/>
          <a:stretch>
            <a:fillRect/>
          </a:stretch>
        </p:blipFill>
        <p:spPr>
          <a:xfrm>
            <a:off x="1872989" y="5545071"/>
            <a:ext cx="2591025" cy="329213"/>
          </a:xfrm>
          <a:prstGeom prst="rect">
            <a:avLst/>
          </a:prstGeom>
        </p:spPr>
      </p:pic>
      <p:sp>
        <p:nvSpPr>
          <p:cNvPr id="8" name="CuadroTexto 7"/>
          <p:cNvSpPr txBox="1"/>
          <p:nvPr/>
        </p:nvSpPr>
        <p:spPr>
          <a:xfrm>
            <a:off x="1271510" y="423724"/>
            <a:ext cx="8899451" cy="5170094"/>
          </a:xfrm>
          <a:prstGeom prst="rect">
            <a:avLst/>
          </a:prstGeom>
          <a:noFill/>
          <a:ln w="19050">
            <a:solidFill>
              <a:schemeClr val="accent6">
                <a:lumMod val="60000"/>
                <a:lumOff val="40000"/>
              </a:schemeClr>
            </a:solidFill>
          </a:ln>
        </p:spPr>
        <p:txBody>
          <a:bodyPr wrap="square" rtlCol="0">
            <a:spAutoFit/>
          </a:bodyPr>
          <a:lstStyle/>
          <a:p>
            <a:endParaRPr lang="es-MX" dirty="0"/>
          </a:p>
        </p:txBody>
      </p:sp>
    </p:spTree>
    <p:extLst>
      <p:ext uri="{BB962C8B-B14F-4D97-AF65-F5344CB8AC3E}">
        <p14:creationId xmlns:p14="http://schemas.microsoft.com/office/powerpoint/2010/main" val="2503740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084854" y="556468"/>
            <a:ext cx="2806262" cy="461665"/>
          </a:xfrm>
          <a:prstGeom prst="rect">
            <a:avLst/>
          </a:prstGeom>
          <a:noFill/>
        </p:spPr>
        <p:txBody>
          <a:bodyPr wrap="square" rtlCol="0">
            <a:spAutoFit/>
          </a:bodyPr>
          <a:lstStyle/>
          <a:p>
            <a:pPr algn="ctr"/>
            <a:r>
              <a:rPr lang="es-MX" sz="2400" dirty="0" smtClean="0"/>
              <a:t>CELULOSA</a:t>
            </a:r>
            <a:endParaRPr lang="en-US" sz="2400" dirty="0"/>
          </a:p>
        </p:txBody>
      </p:sp>
      <p:sp>
        <p:nvSpPr>
          <p:cNvPr id="5" name="CuadroTexto 4"/>
          <p:cNvSpPr txBox="1"/>
          <p:nvPr/>
        </p:nvSpPr>
        <p:spPr>
          <a:xfrm>
            <a:off x="2622974" y="371541"/>
            <a:ext cx="6393781" cy="3950116"/>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6" name="Imagen 5"/>
          <p:cNvPicPr>
            <a:picLocks noChangeAspect="1"/>
          </p:cNvPicPr>
          <p:nvPr/>
        </p:nvPicPr>
        <p:blipFill rotWithShape="1">
          <a:blip r:embed="rId2"/>
          <a:srcRect l="35701"/>
          <a:stretch/>
        </p:blipFill>
        <p:spPr>
          <a:xfrm>
            <a:off x="3424050" y="1724952"/>
            <a:ext cx="4127869" cy="1076325"/>
          </a:xfrm>
          <a:prstGeom prst="rect">
            <a:avLst/>
          </a:prstGeom>
        </p:spPr>
      </p:pic>
      <p:sp>
        <p:nvSpPr>
          <p:cNvPr id="7" name="CuadroTexto 6"/>
          <p:cNvSpPr txBox="1"/>
          <p:nvPr/>
        </p:nvSpPr>
        <p:spPr>
          <a:xfrm>
            <a:off x="3002973" y="3320449"/>
            <a:ext cx="5081154" cy="646331"/>
          </a:xfrm>
          <a:prstGeom prst="rect">
            <a:avLst/>
          </a:prstGeom>
          <a:noFill/>
          <a:ln>
            <a:solidFill>
              <a:srgbClr val="92D050"/>
            </a:solidFill>
          </a:ln>
        </p:spPr>
        <p:txBody>
          <a:bodyPr wrap="square" rtlCol="0">
            <a:spAutoFit/>
          </a:bodyPr>
          <a:lstStyle/>
          <a:p>
            <a:r>
              <a:rPr lang="es-MX" dirty="0" smtClean="0"/>
              <a:t>La celulosa tiene la misma estructura de la </a:t>
            </a:r>
            <a:r>
              <a:rPr lang="es-MX" dirty="0" err="1" smtClean="0"/>
              <a:t>amilosa</a:t>
            </a:r>
            <a:r>
              <a:rPr lang="es-MX" dirty="0" smtClean="0"/>
              <a:t>: glucosas unidas por un enlace (1     </a:t>
            </a:r>
            <a:r>
              <a:rPr lang="es-MX" dirty="0"/>
              <a:t>4) </a:t>
            </a:r>
          </a:p>
        </p:txBody>
      </p:sp>
      <p:cxnSp>
        <p:nvCxnSpPr>
          <p:cNvPr id="11" name="Conector recto de flecha 10"/>
          <p:cNvCxnSpPr/>
          <p:nvPr/>
        </p:nvCxnSpPr>
        <p:spPr>
          <a:xfrm>
            <a:off x="6091267" y="3795823"/>
            <a:ext cx="305908" cy="10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2540575" y="4256647"/>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
        <p:nvSpPr>
          <p:cNvPr id="13" name="CuadroTexto 12"/>
          <p:cNvSpPr txBox="1"/>
          <p:nvPr/>
        </p:nvSpPr>
        <p:spPr>
          <a:xfrm>
            <a:off x="924791" y="5091545"/>
            <a:ext cx="9954491" cy="923330"/>
          </a:xfrm>
          <a:prstGeom prst="rect">
            <a:avLst/>
          </a:prstGeom>
          <a:noFill/>
        </p:spPr>
        <p:txBody>
          <a:bodyPr wrap="square" rtlCol="0">
            <a:spAutoFit/>
          </a:bodyPr>
          <a:lstStyle/>
          <a:p>
            <a:r>
              <a:rPr lang="es-MX" dirty="0" smtClean="0"/>
              <a:t>La celulosa es el </a:t>
            </a:r>
            <a:r>
              <a:rPr lang="es-MX" dirty="0" err="1" smtClean="0"/>
              <a:t>polísacárido</a:t>
            </a:r>
            <a:r>
              <a:rPr lang="es-MX" dirty="0" smtClean="0"/>
              <a:t> que da estructura a los vegetales. En nuestra dieta recibe el nombre de ”fibra” y aunque no la podemos digerir por falta de la enzima </a:t>
            </a:r>
            <a:r>
              <a:rPr lang="es-MX" i="1" dirty="0" err="1" smtClean="0"/>
              <a:t>celulasa</a:t>
            </a:r>
            <a:r>
              <a:rPr lang="es-MX" i="1" dirty="0" smtClean="0"/>
              <a:t>, </a:t>
            </a:r>
            <a:r>
              <a:rPr lang="es-MX" dirty="0" smtClean="0"/>
              <a:t>es necesaria porque ayuda al movimiento del bolo alimenticio en el tracto intestinal.</a:t>
            </a:r>
            <a:endParaRPr lang="es-MX" dirty="0"/>
          </a:p>
        </p:txBody>
      </p:sp>
    </p:spTree>
    <p:extLst>
      <p:ext uri="{BB962C8B-B14F-4D97-AF65-F5344CB8AC3E}">
        <p14:creationId xmlns:p14="http://schemas.microsoft.com/office/powerpoint/2010/main" val="2937373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675409"/>
            <a:ext cx="10515600" cy="5133109"/>
          </a:xfrm>
          <a:solidFill>
            <a:schemeClr val="bg1"/>
          </a:solidFill>
        </p:spPr>
        <p:txBody>
          <a:bodyPr>
            <a:noAutofit/>
          </a:bodyPr>
          <a:lstStyle/>
          <a:p>
            <a:pPr lvl="0">
              <a:lnSpc>
                <a:spcPct val="100000"/>
              </a:lnSpc>
              <a:spcBef>
                <a:spcPts val="0"/>
              </a:spcBef>
            </a:pPr>
            <a:r>
              <a:rPr lang="es-MX" sz="1800" dirty="0" smtClean="0">
                <a:ln w="0"/>
                <a:solidFill>
                  <a:schemeClr val="accent1"/>
                </a:solidFill>
              </a:rPr>
              <a:t>INTRODUCCIÓN Y GUÍA DE USO</a:t>
            </a:r>
            <a:r>
              <a:rPr lang="es-MX" sz="1800" dirty="0" smtClean="0">
                <a:ln w="0"/>
                <a:solidFill>
                  <a:schemeClr val="accent1"/>
                </a:solidFill>
              </a:rPr>
              <a:t/>
            </a:r>
            <a:br>
              <a:rPr lang="es-MX" sz="1800" dirty="0" smtClean="0">
                <a:ln w="0"/>
                <a:solidFill>
                  <a:schemeClr val="accent1"/>
                </a:solidFill>
              </a:rPr>
            </a:br>
            <a:r>
              <a:rPr lang="es-MX" sz="1800" dirty="0" smtClean="0">
                <a:ln w="0"/>
                <a:solidFill>
                  <a:schemeClr val="accent1"/>
                </a:solidFill>
              </a:rPr>
              <a:t/>
            </a:r>
            <a:br>
              <a:rPr lang="es-MX" sz="1800" dirty="0" smtClean="0">
                <a:ln w="0"/>
                <a:solidFill>
                  <a:schemeClr val="accent1"/>
                </a:solidFill>
              </a:rPr>
            </a:br>
            <a:r>
              <a:rPr lang="es-MX" sz="1800" dirty="0" smtClean="0">
                <a:ln w="0"/>
                <a:solidFill>
                  <a:schemeClr val="accent1"/>
                </a:solidFill>
              </a:rPr>
              <a:t>Propósito </a:t>
            </a:r>
            <a:r>
              <a:rPr lang="es-MX" sz="1800" dirty="0">
                <a:ln w="0"/>
                <a:solidFill>
                  <a:schemeClr val="accent1"/>
                </a:solidFill>
              </a:rPr>
              <a:t>de la materia</a:t>
            </a:r>
            <a:r>
              <a:rPr lang="es-MX" sz="1800" dirty="0" smtClean="0">
                <a:ln w="0"/>
                <a:solidFill>
                  <a:schemeClr val="accent1"/>
                </a:solidFill>
              </a:rPr>
              <a:t>: Analiza </a:t>
            </a:r>
            <a:r>
              <a:rPr lang="es-MX" sz="1800" dirty="0">
                <a:ln w="0"/>
                <a:solidFill>
                  <a:schemeClr val="accent1"/>
                </a:solidFill>
              </a:rPr>
              <a:t>la estructura, nomenclatura y función de los carbohidratos, lípidos y proteínas en los seres vivos e identifica las funciones de los ácidos nucleicos para entender su importancia en la transmisión genética.</a:t>
            </a:r>
            <a:br>
              <a:rPr lang="es-MX" sz="1800" dirty="0">
                <a:ln w="0"/>
                <a:solidFill>
                  <a:schemeClr val="accent1"/>
                </a:solidFill>
              </a:rPr>
            </a:br>
            <a:r>
              <a:rPr lang="es-MX" sz="1800" dirty="0">
                <a:ln w="0"/>
                <a:solidFill>
                  <a:schemeClr val="accent1"/>
                </a:solidFill>
              </a:rPr>
              <a:t/>
            </a:r>
            <a:br>
              <a:rPr lang="es-MX" sz="1800" dirty="0">
                <a:ln w="0"/>
                <a:solidFill>
                  <a:schemeClr val="accent1"/>
                </a:solidFill>
              </a:rPr>
            </a:br>
            <a:r>
              <a:rPr lang="es-MX" sz="1800" dirty="0">
                <a:ln w="0"/>
                <a:solidFill>
                  <a:schemeClr val="accent1"/>
                </a:solidFill>
              </a:rPr>
              <a:t>Propósito del módulo I</a:t>
            </a:r>
            <a:r>
              <a:rPr lang="es-MX" sz="1800" dirty="0" smtClean="0">
                <a:ln w="0"/>
                <a:solidFill>
                  <a:schemeClr val="accent1"/>
                </a:solidFill>
              </a:rPr>
              <a:t>: Comprende </a:t>
            </a:r>
            <a:r>
              <a:rPr lang="es-MX" sz="1800" dirty="0">
                <a:ln w="0"/>
                <a:solidFill>
                  <a:schemeClr val="accent1"/>
                </a:solidFill>
              </a:rPr>
              <a:t>la estructura, nomenclatura y función de los carbohidratos en los seres vivos, así como las bases para el estudio de la Bioquímica.</a:t>
            </a:r>
            <a:br>
              <a:rPr lang="es-MX" sz="1800" dirty="0">
                <a:ln w="0"/>
                <a:solidFill>
                  <a:schemeClr val="accent1"/>
                </a:solidFill>
              </a:rPr>
            </a:br>
            <a:r>
              <a:rPr lang="es-MX" sz="1800" dirty="0">
                <a:ln w="0"/>
                <a:solidFill>
                  <a:schemeClr val="accent1"/>
                </a:solidFill>
              </a:rPr>
              <a:t/>
            </a:r>
            <a:br>
              <a:rPr lang="es-MX" sz="1800" dirty="0">
                <a:ln w="0"/>
                <a:solidFill>
                  <a:schemeClr val="accent1"/>
                </a:solidFill>
              </a:rPr>
            </a:br>
            <a:r>
              <a:rPr lang="es-MX" sz="1800" dirty="0">
                <a:ln w="0"/>
                <a:solidFill>
                  <a:schemeClr val="accent1"/>
                </a:solidFill>
              </a:rPr>
              <a:t>En esta presentación, se encuentran las estructuras, funciones y nomenclatura de carbohidratos explicadas de una manera sencilla y clara a través de imágenes. </a:t>
            </a:r>
            <a:r>
              <a:rPr lang="es-MX" sz="1800" dirty="0" smtClean="0">
                <a:ln w="0"/>
                <a:solidFill>
                  <a:schemeClr val="accent1"/>
                </a:solidFill>
              </a:rPr>
              <a:t>Se trata de un refuerzo para el estudiante en la comprensión de aspectos que en los libros de texto no son explícitos y que se solicitan en las evaluaciones de acuerdo a la planeación didáctica de la asignatura. Se omiten los conocimientos, como fotosíntesis o Ciclo de Krebs, que son fáciles de encontrar en cualquier libro de Biología. Contiene </a:t>
            </a:r>
            <a:r>
              <a:rPr lang="es-MX" sz="1800" dirty="0">
                <a:ln w="0"/>
                <a:solidFill>
                  <a:schemeClr val="accent1"/>
                </a:solidFill>
              </a:rPr>
              <a:t>los conocimientos más importantes de este grupo de biomoléculas, agrupados en tres grandes apartados: clasificación, propiedades, nomenclatura y metabolismo</a:t>
            </a:r>
            <a:r>
              <a:rPr lang="es-MX" sz="1800" dirty="0" smtClean="0">
                <a:ln w="0"/>
                <a:solidFill>
                  <a:schemeClr val="accent1"/>
                </a:solidFill>
              </a:rPr>
              <a:t>.</a:t>
            </a:r>
            <a:br>
              <a:rPr lang="es-MX" sz="1800" dirty="0" smtClean="0">
                <a:ln w="0"/>
                <a:solidFill>
                  <a:schemeClr val="accent1"/>
                </a:solidFill>
              </a:rPr>
            </a:br>
            <a:r>
              <a:rPr lang="es-MX" sz="1800" dirty="0">
                <a:ln w="0"/>
                <a:solidFill>
                  <a:schemeClr val="accent1"/>
                </a:solidFill>
              </a:rPr>
              <a:t/>
            </a:r>
            <a:br>
              <a:rPr lang="es-MX" sz="1800" dirty="0">
                <a:ln w="0"/>
                <a:solidFill>
                  <a:schemeClr val="accent1"/>
                </a:solidFill>
              </a:rPr>
            </a:br>
            <a:r>
              <a:rPr lang="es-MX" sz="1800" dirty="0" smtClean="0">
                <a:ln w="0"/>
                <a:solidFill>
                  <a:schemeClr val="accent1"/>
                </a:solidFill>
              </a:rPr>
              <a:t>Se recomienda visualizarlo en pantalla completa para poder activar los hipervínculos.</a:t>
            </a:r>
            <a:endParaRPr lang="es-MX" sz="1800" dirty="0">
              <a:ln w="0"/>
              <a:solidFill>
                <a:schemeClr val="accent1"/>
              </a:solidFill>
            </a:endParaRPr>
          </a:p>
        </p:txBody>
      </p:sp>
    </p:spTree>
    <p:extLst>
      <p:ext uri="{BB962C8B-B14F-4D97-AF65-F5344CB8AC3E}">
        <p14:creationId xmlns:p14="http://schemas.microsoft.com/office/powerpoint/2010/main" val="755196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bg1"/>
          </a:solidFill>
        </p:spPr>
        <p:txBody>
          <a:bodyPr>
            <a:normAutofit/>
          </a:bodyPr>
          <a:lstStyle/>
          <a:p>
            <a:pPr algn="ctr"/>
            <a:r>
              <a:rPr lang="es-MX" sz="7200" b="1" dirty="0" smtClean="0">
                <a:ln w="22225">
                  <a:solidFill>
                    <a:schemeClr val="accent2"/>
                  </a:solidFill>
                  <a:prstDash val="solid"/>
                </a:ln>
                <a:solidFill>
                  <a:srgbClr val="00B0F0"/>
                </a:solidFill>
              </a:rPr>
              <a:t>PROPIEDADES</a:t>
            </a:r>
            <a:endParaRPr lang="es-MX" sz="72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4186058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828800" y="2507433"/>
            <a:ext cx="8321040" cy="967288"/>
          </a:xfrm>
          <a:solidFill>
            <a:schemeClr val="bg2">
              <a:lumMod val="90000"/>
            </a:schemeClr>
          </a:solidFill>
        </p:spPr>
        <p:txBody>
          <a:bodyPr>
            <a:normAutofit/>
          </a:bodyPr>
          <a:lstStyle/>
          <a:p>
            <a:pPr algn="ctr"/>
            <a:r>
              <a:rPr lang="es-MX" sz="6000" dirty="0">
                <a:ln w="0"/>
                <a:solidFill>
                  <a:schemeClr val="accent1"/>
                </a:solidFill>
              </a:rPr>
              <a:t>ISOMERÍA</a:t>
            </a:r>
            <a:endParaRPr lang="es-MX" sz="6000" dirty="0"/>
          </a:p>
        </p:txBody>
      </p:sp>
    </p:spTree>
    <p:extLst>
      <p:ext uri="{BB962C8B-B14F-4D97-AF65-F5344CB8AC3E}">
        <p14:creationId xmlns:p14="http://schemas.microsoft.com/office/powerpoint/2010/main" val="3242151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61848" y="251460"/>
            <a:ext cx="9806152" cy="1005840"/>
          </a:xfrm>
          <a:solidFill>
            <a:schemeClr val="bg1"/>
          </a:solidFill>
        </p:spPr>
        <p:txBody>
          <a:bodyPr>
            <a:normAutofit fontScale="90000"/>
          </a:bodyPr>
          <a:lstStyle/>
          <a:p>
            <a:r>
              <a:rPr lang="es-MX" sz="3600" b="1" dirty="0" smtClean="0"/>
              <a:t/>
            </a:r>
            <a:br>
              <a:rPr lang="es-MX" sz="3600" b="1" dirty="0" smtClean="0"/>
            </a:br>
            <a:r>
              <a:rPr lang="es-MX" sz="3600" b="1" dirty="0"/>
              <a:t/>
            </a:r>
            <a:br>
              <a:rPr lang="es-MX" sz="3600" b="1" dirty="0"/>
            </a:br>
            <a:r>
              <a:rPr lang="es-MX" sz="3600" b="1" dirty="0" smtClean="0"/>
              <a:t/>
            </a:r>
            <a:br>
              <a:rPr lang="es-MX" sz="3600" b="1" dirty="0" smtClean="0"/>
            </a:br>
            <a:r>
              <a:rPr lang="es-MX" sz="3600" b="1" dirty="0"/>
              <a:t/>
            </a:r>
            <a:br>
              <a:rPr lang="es-MX" sz="3600" b="1" dirty="0"/>
            </a:br>
            <a:r>
              <a:rPr lang="es-MX" sz="3600" dirty="0" smtClean="0">
                <a:ln w="0"/>
                <a:solidFill>
                  <a:schemeClr val="accent1"/>
                </a:solidFill>
                <a:effectLst>
                  <a:outerShdw blurRad="38100" dist="25400" dir="5400000" algn="ctr" rotWithShape="0">
                    <a:srgbClr val="6E747A">
                      <a:alpha val="43000"/>
                    </a:srgbClr>
                  </a:outerShdw>
                </a:effectLst>
              </a:rPr>
              <a:t>ESTEREOISÓMEROS</a:t>
            </a:r>
            <a:r>
              <a:rPr lang="es-MX" sz="3600" b="1" dirty="0" smtClean="0"/>
              <a:t/>
            </a:r>
            <a:br>
              <a:rPr lang="es-MX" sz="3600" b="1" dirty="0" smtClean="0"/>
            </a:br>
            <a:endParaRPr lang="es-MX" sz="3600" b="1" dirty="0"/>
          </a:p>
        </p:txBody>
      </p:sp>
      <p:sp>
        <p:nvSpPr>
          <p:cNvPr id="3" name="Subtítulo 2"/>
          <p:cNvSpPr>
            <a:spLocks noGrp="1"/>
          </p:cNvSpPr>
          <p:nvPr>
            <p:ph type="subTitle" idx="1"/>
          </p:nvPr>
        </p:nvSpPr>
        <p:spPr>
          <a:xfrm>
            <a:off x="1524000" y="893619"/>
            <a:ext cx="9144000" cy="4364182"/>
          </a:xfrm>
        </p:spPr>
        <p:txBody>
          <a:bodyPr>
            <a:normAutofit/>
          </a:bodyPr>
          <a:lstStyle/>
          <a:p>
            <a:pPr algn="just"/>
            <a:r>
              <a:rPr lang="es-MX" dirty="0" smtClean="0"/>
              <a:t>Son todas las formas posibles de colocarse los –H y los –OH en los carbonos asimétricos en un monosacárido. </a:t>
            </a:r>
            <a:r>
              <a:rPr lang="es-MX" dirty="0"/>
              <a:t>Los monosacáridos que tienen carbonos asimétricos muestran actividad </a:t>
            </a:r>
            <a:r>
              <a:rPr lang="es-MX" dirty="0" smtClean="0"/>
              <a:t>óptica, esto es, que desvían el plano de la luz polarizada hacia sentidos diferentes:</a:t>
            </a:r>
          </a:p>
          <a:p>
            <a:pPr algn="just"/>
            <a:r>
              <a:rPr lang="es-MX" dirty="0" smtClean="0"/>
              <a:t>Hacia la derecha </a:t>
            </a:r>
            <a:r>
              <a:rPr lang="es-MX" dirty="0"/>
              <a:t>son D (</a:t>
            </a:r>
            <a:r>
              <a:rPr lang="es-MX" dirty="0" err="1" smtClean="0"/>
              <a:t>dextrorrotatorios</a:t>
            </a:r>
            <a:r>
              <a:rPr lang="es-MX" dirty="0" smtClean="0"/>
              <a:t>) y hacia la </a:t>
            </a:r>
            <a:r>
              <a:rPr lang="es-MX" dirty="0" err="1" smtClean="0"/>
              <a:t>izqda</a:t>
            </a:r>
            <a:r>
              <a:rPr lang="es-MX" dirty="0" smtClean="0"/>
              <a:t> son </a:t>
            </a:r>
            <a:r>
              <a:rPr lang="es-MX" dirty="0"/>
              <a:t>L (</a:t>
            </a:r>
            <a:r>
              <a:rPr lang="es-MX" dirty="0" err="1"/>
              <a:t>levorrotatorios</a:t>
            </a:r>
            <a:r>
              <a:rPr lang="es-MX" dirty="0"/>
              <a:t>)</a:t>
            </a:r>
          </a:p>
          <a:p>
            <a:pPr algn="just"/>
            <a:r>
              <a:rPr lang="es-MX" dirty="0" smtClean="0"/>
              <a:t>Cuando hay más de dos carbonos asimétricos, D </a:t>
            </a:r>
            <a:r>
              <a:rPr lang="es-MX" dirty="0" err="1" smtClean="0"/>
              <a:t>ó</a:t>
            </a:r>
            <a:r>
              <a:rPr lang="es-MX" dirty="0" smtClean="0"/>
              <a:t> L se considera únicamente el átomo de C asimétrico más alejado del C </a:t>
            </a:r>
            <a:r>
              <a:rPr lang="es-MX" dirty="0" err="1" smtClean="0"/>
              <a:t>carbonílico</a:t>
            </a:r>
            <a:r>
              <a:rPr lang="es-MX" dirty="0" smtClean="0"/>
              <a:t>.</a:t>
            </a:r>
          </a:p>
          <a:p>
            <a:pPr algn="just"/>
            <a:endParaRPr lang="es-MX" dirty="0" smtClean="0"/>
          </a:p>
          <a:p>
            <a:pPr algn="just"/>
            <a:r>
              <a:rPr lang="es-MX" dirty="0" smtClean="0"/>
              <a:t> </a:t>
            </a:r>
            <a:endParaRPr lang="es-MX" dirty="0"/>
          </a:p>
        </p:txBody>
      </p:sp>
      <p:pic>
        <p:nvPicPr>
          <p:cNvPr id="4" name="Imagen 3"/>
          <p:cNvPicPr>
            <a:picLocks noChangeAspect="1"/>
          </p:cNvPicPr>
          <p:nvPr/>
        </p:nvPicPr>
        <p:blipFill>
          <a:blip r:embed="rId2"/>
          <a:stretch>
            <a:fillRect/>
          </a:stretch>
        </p:blipFill>
        <p:spPr>
          <a:xfrm>
            <a:off x="3993293" y="4095451"/>
            <a:ext cx="3112058" cy="2278393"/>
          </a:xfrm>
          <a:prstGeom prst="rect">
            <a:avLst/>
          </a:prstGeom>
        </p:spPr>
      </p:pic>
      <p:sp>
        <p:nvSpPr>
          <p:cNvPr id="7" name="CuadroTexto 6"/>
          <p:cNvSpPr txBox="1"/>
          <p:nvPr/>
        </p:nvSpPr>
        <p:spPr>
          <a:xfrm>
            <a:off x="3325667" y="6373844"/>
            <a:ext cx="4447309" cy="369332"/>
          </a:xfrm>
          <a:prstGeom prst="rect">
            <a:avLst/>
          </a:prstGeom>
          <a:noFill/>
        </p:spPr>
        <p:txBody>
          <a:bodyPr wrap="square" rtlCol="0">
            <a:spAutoFit/>
          </a:bodyPr>
          <a:lstStyle/>
          <a:p>
            <a:r>
              <a:rPr lang="es-MX" dirty="0" smtClean="0"/>
              <a:t>             D-Ribosa                   L-Ribosa                                          </a:t>
            </a:r>
            <a:endParaRPr lang="es-MX" dirty="0"/>
          </a:p>
        </p:txBody>
      </p:sp>
      <p:pic>
        <p:nvPicPr>
          <p:cNvPr id="6" name="Imagen 5"/>
          <p:cNvPicPr>
            <a:picLocks noChangeAspect="1"/>
          </p:cNvPicPr>
          <p:nvPr/>
        </p:nvPicPr>
        <p:blipFill>
          <a:blip r:embed="rId3"/>
          <a:stretch>
            <a:fillRect/>
          </a:stretch>
        </p:blipFill>
        <p:spPr>
          <a:xfrm>
            <a:off x="7917760" y="6373844"/>
            <a:ext cx="2591025" cy="323116"/>
          </a:xfrm>
          <a:prstGeom prst="rect">
            <a:avLst/>
          </a:prstGeom>
        </p:spPr>
      </p:pic>
      <p:sp>
        <p:nvSpPr>
          <p:cNvPr id="8" name="CuadroTexto 7"/>
          <p:cNvSpPr txBox="1"/>
          <p:nvPr/>
        </p:nvSpPr>
        <p:spPr>
          <a:xfrm>
            <a:off x="2680855" y="342900"/>
            <a:ext cx="5985163" cy="436418"/>
          </a:xfrm>
          <a:prstGeom prst="rect">
            <a:avLst/>
          </a:prstGeom>
          <a:noFill/>
          <a:ln w="19050">
            <a:solidFill>
              <a:schemeClr val="accent6">
                <a:lumMod val="60000"/>
                <a:lumOff val="40000"/>
              </a:schemeClr>
            </a:solidFill>
          </a:ln>
        </p:spPr>
        <p:txBody>
          <a:bodyPr wrap="square" rtlCol="0">
            <a:spAutoFit/>
          </a:bodyPr>
          <a:lstStyle/>
          <a:p>
            <a:endParaRPr lang="es-MX" dirty="0"/>
          </a:p>
        </p:txBody>
      </p:sp>
    </p:spTree>
    <p:extLst>
      <p:ext uri="{BB962C8B-B14F-4D97-AF65-F5344CB8AC3E}">
        <p14:creationId xmlns:p14="http://schemas.microsoft.com/office/powerpoint/2010/main" val="1282173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4564" y="830364"/>
            <a:ext cx="9123219" cy="5078313"/>
          </a:xfrm>
          <a:prstGeom prst="rect">
            <a:avLst/>
          </a:prstGeom>
        </p:spPr>
        <p:txBody>
          <a:bodyPr wrap="square">
            <a:spAutoFit/>
          </a:bodyPr>
          <a:lstStyle/>
          <a:p>
            <a:pPr algn="just"/>
            <a:r>
              <a:rPr lang="es-MX" dirty="0"/>
              <a:t>Por ejemplo, las aldohexosas contienen 4 carbonos asimétricos, por lo que sus posibilidades son de 2</a:t>
            </a:r>
            <a:r>
              <a:rPr lang="es-MX" baseline="30000" dirty="0"/>
              <a:t>n</a:t>
            </a:r>
            <a:r>
              <a:rPr lang="es-MX" dirty="0"/>
              <a:t> </a:t>
            </a:r>
            <a:r>
              <a:rPr lang="es-MX" dirty="0" smtClean="0"/>
              <a:t>. Esto </a:t>
            </a:r>
            <a:r>
              <a:rPr lang="es-MX" dirty="0"/>
              <a:t>es: 2</a:t>
            </a:r>
            <a:r>
              <a:rPr lang="es-MX" baseline="30000" dirty="0"/>
              <a:t>4</a:t>
            </a:r>
            <a:r>
              <a:rPr lang="es-MX" dirty="0"/>
              <a:t> = 16 </a:t>
            </a:r>
            <a:r>
              <a:rPr lang="es-MX" dirty="0" err="1"/>
              <a:t>esteroisómeros</a:t>
            </a:r>
            <a:r>
              <a:rPr lang="es-MX" dirty="0"/>
              <a:t> </a:t>
            </a:r>
            <a:r>
              <a:rPr lang="es-MX" dirty="0" smtClean="0"/>
              <a:t>diferentes, de </a:t>
            </a:r>
            <a:r>
              <a:rPr lang="es-MX" dirty="0"/>
              <a:t>los cuales </a:t>
            </a:r>
            <a:r>
              <a:rPr lang="es-MX" dirty="0" smtClean="0"/>
              <a:t>8 son D y 8 son L. A continuación se muestran las ocho aldohexosas </a:t>
            </a:r>
            <a:r>
              <a:rPr lang="es-MX" dirty="0" err="1" smtClean="0"/>
              <a:t>dextrorrotatorias</a:t>
            </a:r>
            <a:r>
              <a:rPr lang="es-MX" dirty="0" smtClean="0"/>
              <a:t> (D).</a:t>
            </a:r>
          </a:p>
          <a:p>
            <a:pPr algn="just"/>
            <a:endParaRPr lang="es-MX" dirty="0" smtClean="0"/>
          </a:p>
          <a:p>
            <a:pPr algn="just"/>
            <a:endParaRPr lang="es-MX" dirty="0" smtClean="0"/>
          </a:p>
          <a:p>
            <a:pPr algn="just"/>
            <a:endParaRPr lang="es-MX" dirty="0"/>
          </a:p>
          <a:p>
            <a:pPr algn="just"/>
            <a:endParaRPr lang="es-MX" dirty="0" smtClean="0"/>
          </a:p>
          <a:p>
            <a:pPr algn="just"/>
            <a:endParaRPr lang="es-MX" dirty="0"/>
          </a:p>
          <a:p>
            <a:pPr algn="just"/>
            <a:endParaRPr lang="es-MX" dirty="0" smtClean="0"/>
          </a:p>
          <a:p>
            <a:pPr algn="just"/>
            <a:endParaRPr lang="es-MX" dirty="0" smtClean="0"/>
          </a:p>
          <a:p>
            <a:pPr algn="just"/>
            <a:endParaRPr lang="es-MX" dirty="0"/>
          </a:p>
          <a:p>
            <a:pPr algn="just"/>
            <a:endParaRPr lang="es-MX" dirty="0" smtClean="0"/>
          </a:p>
          <a:p>
            <a:pPr algn="just"/>
            <a:endParaRPr lang="es-MX" dirty="0"/>
          </a:p>
          <a:p>
            <a:pPr algn="just"/>
            <a:endParaRPr lang="es-MX" dirty="0" smtClean="0"/>
          </a:p>
          <a:p>
            <a:pPr algn="just"/>
            <a:r>
              <a:rPr lang="es-MX" dirty="0" smtClean="0"/>
              <a:t>En la naturaleza, la glucosa, la galactosa, la </a:t>
            </a:r>
            <a:r>
              <a:rPr lang="es-MX" dirty="0" err="1" smtClean="0"/>
              <a:t>manosa</a:t>
            </a:r>
            <a:r>
              <a:rPr lang="es-MX" dirty="0" smtClean="0"/>
              <a:t> y la ribosa son D, mientras que la forma corriente de la fructosa es L.</a:t>
            </a:r>
          </a:p>
          <a:p>
            <a:pPr algn="just"/>
            <a:endParaRPr lang="es-MX" dirty="0"/>
          </a:p>
          <a:p>
            <a:endParaRPr lang="es-MX" dirty="0"/>
          </a:p>
        </p:txBody>
      </p:sp>
      <p:pic>
        <p:nvPicPr>
          <p:cNvPr id="3" name="Imagen 2" descr="Resultado de imagen para aldohexosas estructura"/>
          <p:cNvPicPr/>
          <p:nvPr/>
        </p:nvPicPr>
        <p:blipFill rotWithShape="1">
          <a:blip r:embed="rId2">
            <a:extLst>
              <a:ext uri="{28A0092B-C50C-407E-A947-70E740481C1C}">
                <a14:useLocalDpi xmlns:a14="http://schemas.microsoft.com/office/drawing/2010/main" val="0"/>
              </a:ext>
            </a:extLst>
          </a:blip>
          <a:srcRect l="1305" t="55162" r="2227" b="9060"/>
          <a:stretch/>
        </p:blipFill>
        <p:spPr bwMode="auto">
          <a:xfrm>
            <a:off x="2452255" y="2317172"/>
            <a:ext cx="6525490" cy="1631373"/>
          </a:xfrm>
          <a:prstGeom prst="rect">
            <a:avLst/>
          </a:prstGeom>
          <a:noFill/>
          <a:ln>
            <a:noFill/>
          </a:ln>
          <a:extLst>
            <a:ext uri="{53640926-AAD7-44D8-BBD7-CCE9431645EC}">
              <a14:shadowObscured xmlns:a14="http://schemas.microsoft.com/office/drawing/2010/main"/>
            </a:ext>
          </a:extLst>
        </p:spPr>
      </p:pic>
      <p:sp>
        <p:nvSpPr>
          <p:cNvPr id="5" name="CuadroTexto 4"/>
          <p:cNvSpPr txBox="1"/>
          <p:nvPr/>
        </p:nvSpPr>
        <p:spPr>
          <a:xfrm>
            <a:off x="2306781" y="4059095"/>
            <a:ext cx="6816437" cy="276999"/>
          </a:xfrm>
          <a:prstGeom prst="rect">
            <a:avLst/>
          </a:prstGeom>
          <a:noFill/>
        </p:spPr>
        <p:txBody>
          <a:bodyPr wrap="square" rtlCol="0">
            <a:spAutoFit/>
          </a:bodyPr>
          <a:lstStyle/>
          <a:p>
            <a:r>
              <a:rPr lang="es-MX" sz="1200" dirty="0" smtClean="0"/>
              <a:t>     D-Alosa       D-Altrosa       D-Glucosa       D-</a:t>
            </a:r>
            <a:r>
              <a:rPr lang="es-MX" sz="1200" dirty="0" err="1" smtClean="0"/>
              <a:t>Manosa</a:t>
            </a:r>
            <a:r>
              <a:rPr lang="es-MX" sz="1200" dirty="0" smtClean="0"/>
              <a:t>       D-Gulosa       D-</a:t>
            </a:r>
            <a:r>
              <a:rPr lang="es-MX" sz="1200" dirty="0" err="1" smtClean="0"/>
              <a:t>Idosa</a:t>
            </a:r>
            <a:r>
              <a:rPr lang="es-MX" sz="1200" dirty="0" smtClean="0"/>
              <a:t>       D-Galactosa       D-</a:t>
            </a:r>
            <a:r>
              <a:rPr lang="es-MX" sz="1200" dirty="0" err="1" smtClean="0"/>
              <a:t>Talosa</a:t>
            </a:r>
            <a:r>
              <a:rPr lang="es-MX" sz="1200" dirty="0" smtClean="0"/>
              <a:t>      </a:t>
            </a:r>
            <a:endParaRPr lang="es-MX" sz="1200" dirty="0"/>
          </a:p>
        </p:txBody>
      </p:sp>
      <p:sp>
        <p:nvSpPr>
          <p:cNvPr id="6" name="CuadroTexto 5"/>
          <p:cNvSpPr txBox="1"/>
          <p:nvPr/>
        </p:nvSpPr>
        <p:spPr>
          <a:xfrm>
            <a:off x="1184564" y="4376993"/>
            <a:ext cx="2587337" cy="276999"/>
          </a:xfrm>
          <a:prstGeom prst="rect">
            <a:avLst/>
          </a:prstGeom>
          <a:noFill/>
        </p:spPr>
        <p:txBody>
          <a:bodyPr wrap="square" rtlCol="0">
            <a:spAutoFit/>
          </a:bodyPr>
          <a:lstStyle/>
          <a:p>
            <a:r>
              <a:rPr lang="es-MX" sz="1200" dirty="0" smtClean="0"/>
              <a:t>Fuente imagen: Elaboración propia</a:t>
            </a:r>
            <a:endParaRPr lang="es-MX" sz="1200" dirty="0"/>
          </a:p>
        </p:txBody>
      </p:sp>
    </p:spTree>
    <p:extLst>
      <p:ext uri="{BB962C8B-B14F-4D97-AF65-F5344CB8AC3E}">
        <p14:creationId xmlns:p14="http://schemas.microsoft.com/office/powerpoint/2010/main" val="12304206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39291" y="322118"/>
            <a:ext cx="6712528" cy="529937"/>
          </a:xfrm>
          <a:ln w="19050">
            <a:solidFill>
              <a:schemeClr val="accent6">
                <a:lumMod val="60000"/>
                <a:lumOff val="40000"/>
              </a:schemeClr>
            </a:solidFill>
          </a:ln>
        </p:spPr>
        <p:txBody>
          <a:bodyPr>
            <a:normAutofit/>
          </a:bodyPr>
          <a:lstStyle/>
          <a:p>
            <a:r>
              <a:rPr lang="es-MX" sz="2400" dirty="0" smtClean="0"/>
              <a:t>FORMAS ANOMÉRICAS</a:t>
            </a:r>
            <a:endParaRPr lang="es-MX" sz="2400" dirty="0"/>
          </a:p>
        </p:txBody>
      </p:sp>
      <p:sp>
        <p:nvSpPr>
          <p:cNvPr id="3" name="Subtítulo 2"/>
          <p:cNvSpPr>
            <a:spLocks noGrp="1"/>
          </p:cNvSpPr>
          <p:nvPr>
            <p:ph type="subTitle" idx="1"/>
          </p:nvPr>
        </p:nvSpPr>
        <p:spPr>
          <a:xfrm>
            <a:off x="417737" y="945573"/>
            <a:ext cx="10920210" cy="4312227"/>
          </a:xfrm>
        </p:spPr>
        <p:txBody>
          <a:bodyPr>
            <a:normAutofit/>
          </a:bodyPr>
          <a:lstStyle/>
          <a:p>
            <a:pPr algn="just"/>
            <a:r>
              <a:rPr lang="es-MX" sz="2200" dirty="0" smtClean="0"/>
              <a:t>La mayoría de los monosacáridos que se encuentran en la naturaleza (ya sean D </a:t>
            </a:r>
            <a:r>
              <a:rPr lang="es-MX" sz="2200" dirty="0" err="1" smtClean="0"/>
              <a:t>ó</a:t>
            </a:r>
            <a:r>
              <a:rPr lang="es-MX" sz="2200" dirty="0" smtClean="0"/>
              <a:t> L), no poseen grupos carbonilo libres. Esto es porque se lleva a cabo una reacción entre el grupo carbonilo y un grupo hidroxilo (el del átomo </a:t>
            </a:r>
            <a:r>
              <a:rPr lang="es-MX" sz="2200" dirty="0"/>
              <a:t>de C asimétrico más alejado del C </a:t>
            </a:r>
            <a:r>
              <a:rPr lang="es-MX" sz="2200" dirty="0" err="1" smtClean="0"/>
              <a:t>carbonílico</a:t>
            </a:r>
            <a:r>
              <a:rPr lang="es-MX" sz="2200" dirty="0" smtClean="0"/>
              <a:t>) para formar un </a:t>
            </a:r>
            <a:r>
              <a:rPr lang="es-MX" sz="2200" dirty="0" err="1" smtClean="0"/>
              <a:t>hemiacetal</a:t>
            </a:r>
            <a:r>
              <a:rPr lang="es-MX" sz="2200" dirty="0" smtClean="0"/>
              <a:t>. Derivado de ello, se forman anillos:</a:t>
            </a:r>
          </a:p>
          <a:p>
            <a:pPr algn="just"/>
            <a:endParaRPr lang="es-MX" sz="2200" dirty="0" smtClean="0"/>
          </a:p>
          <a:p>
            <a:pPr algn="just"/>
            <a:r>
              <a:rPr lang="es-MX" sz="2200" dirty="0" smtClean="0"/>
              <a:t>De 5 eslabones llamados </a:t>
            </a:r>
            <a:r>
              <a:rPr lang="es-MX" sz="2200" dirty="0"/>
              <a:t>formas “</a:t>
            </a:r>
            <a:r>
              <a:rPr lang="es-MX" sz="2200" dirty="0" err="1"/>
              <a:t>furanosas</a:t>
            </a:r>
            <a:r>
              <a:rPr lang="es-MX" sz="2200" dirty="0" smtClean="0"/>
              <a:t>”         De 6 eslabones llamados formas “</a:t>
            </a:r>
            <a:r>
              <a:rPr lang="es-MX" sz="2200" dirty="0" err="1" smtClean="0"/>
              <a:t>piranosas</a:t>
            </a:r>
            <a:r>
              <a:rPr lang="es-MX" sz="2200" dirty="0" smtClean="0"/>
              <a:t>”</a:t>
            </a:r>
            <a:endParaRPr lang="es-MX" sz="2200" dirty="0"/>
          </a:p>
        </p:txBody>
      </p:sp>
      <p:pic>
        <p:nvPicPr>
          <p:cNvPr id="8" name="Imagen 7"/>
          <p:cNvPicPr>
            <a:picLocks noChangeAspect="1"/>
          </p:cNvPicPr>
          <p:nvPr/>
        </p:nvPicPr>
        <p:blipFill rotWithShape="1">
          <a:blip r:embed="rId2"/>
          <a:srcRect l="40313" t="15424" r="33267" b="30614"/>
          <a:stretch/>
        </p:blipFill>
        <p:spPr>
          <a:xfrm>
            <a:off x="7353995" y="3216850"/>
            <a:ext cx="3109650" cy="2938029"/>
          </a:xfrm>
          <a:prstGeom prst="rect">
            <a:avLst/>
          </a:prstGeom>
          <a:ln w="19050">
            <a:solidFill>
              <a:schemeClr val="accent6">
                <a:lumMod val="60000"/>
                <a:lumOff val="40000"/>
              </a:schemeClr>
            </a:solidFill>
          </a:ln>
        </p:spPr>
      </p:pic>
      <p:pic>
        <p:nvPicPr>
          <p:cNvPr id="10" name="Imagen 9"/>
          <p:cNvPicPr>
            <a:picLocks noChangeAspect="1"/>
          </p:cNvPicPr>
          <p:nvPr/>
        </p:nvPicPr>
        <p:blipFill>
          <a:blip r:embed="rId3"/>
          <a:stretch>
            <a:fillRect/>
          </a:stretch>
        </p:blipFill>
        <p:spPr>
          <a:xfrm>
            <a:off x="1434236" y="3150608"/>
            <a:ext cx="2901948" cy="3070514"/>
          </a:xfrm>
          <a:prstGeom prst="rect">
            <a:avLst/>
          </a:prstGeom>
        </p:spPr>
      </p:pic>
    </p:spTree>
    <p:extLst>
      <p:ext uri="{BB962C8B-B14F-4D97-AF65-F5344CB8AC3E}">
        <p14:creationId xmlns:p14="http://schemas.microsoft.com/office/powerpoint/2010/main" val="3310704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524000" y="748145"/>
            <a:ext cx="9144000" cy="4509655"/>
          </a:xfrm>
        </p:spPr>
        <p:txBody>
          <a:bodyPr/>
          <a:lstStyle/>
          <a:p>
            <a:pPr algn="just"/>
            <a:r>
              <a:rPr lang="es-MX" dirty="0" smtClean="0"/>
              <a:t>Una vez formado el anillo, el grupo –OH del carbono </a:t>
            </a:r>
            <a:r>
              <a:rPr lang="es-MX" dirty="0" err="1" smtClean="0"/>
              <a:t>anomérico</a:t>
            </a:r>
            <a:r>
              <a:rPr lang="es-MX" dirty="0" smtClean="0"/>
              <a:t> (el que tenía el grupo carbonilo en la estructura lineal), puede tomar dos orientaciones diferentes lo que da lugar a dos formas </a:t>
            </a:r>
            <a:r>
              <a:rPr lang="es-MX" dirty="0" err="1" smtClean="0"/>
              <a:t>isoméricas</a:t>
            </a:r>
            <a:r>
              <a:rPr lang="es-MX" dirty="0" smtClean="0"/>
              <a:t> que difieren en la rotación específica. Por ejemplo, la D-glucosa puede rotar con dos ángulos diferentes: uno de +112.2°  y otro de +18.7°. </a:t>
            </a:r>
          </a:p>
          <a:p>
            <a:pPr algn="just"/>
            <a:r>
              <a:rPr lang="es-MX" dirty="0" smtClean="0"/>
              <a:t>A éstos se les llama forma </a:t>
            </a:r>
            <a:r>
              <a:rPr lang="el-GR" dirty="0" smtClean="0"/>
              <a:t>α</a:t>
            </a:r>
            <a:r>
              <a:rPr lang="es-MX" dirty="0" smtClean="0"/>
              <a:t> y forma </a:t>
            </a:r>
            <a:r>
              <a:rPr lang="el-GR" dirty="0" smtClean="0"/>
              <a:t>β</a:t>
            </a:r>
            <a:r>
              <a:rPr lang="es-MX" dirty="0" smtClean="0"/>
              <a:t> respectivamente y se distinguen en las proyecciones de </a:t>
            </a:r>
            <a:r>
              <a:rPr lang="es-MX" dirty="0" err="1" smtClean="0"/>
              <a:t>Haworth</a:t>
            </a:r>
            <a:r>
              <a:rPr lang="es-MX" dirty="0" smtClean="0"/>
              <a:t> porque la </a:t>
            </a:r>
            <a:r>
              <a:rPr lang="el-GR" dirty="0" smtClean="0"/>
              <a:t>α</a:t>
            </a:r>
            <a:r>
              <a:rPr lang="es-MX" dirty="0" smtClean="0"/>
              <a:t> tiene el –OH hacia abajo y la </a:t>
            </a:r>
            <a:r>
              <a:rPr lang="el-GR" dirty="0" smtClean="0"/>
              <a:t>β</a:t>
            </a:r>
            <a:r>
              <a:rPr lang="es-MX" dirty="0" smtClean="0"/>
              <a:t> lo tiene hacia arriba.</a:t>
            </a:r>
          </a:p>
          <a:p>
            <a:endParaRPr lang="es-MX" dirty="0"/>
          </a:p>
        </p:txBody>
      </p:sp>
      <p:pic>
        <p:nvPicPr>
          <p:cNvPr id="2" name="Imagen 1"/>
          <p:cNvPicPr>
            <a:picLocks noChangeAspect="1"/>
          </p:cNvPicPr>
          <p:nvPr/>
        </p:nvPicPr>
        <p:blipFill>
          <a:blip r:embed="rId2"/>
          <a:stretch>
            <a:fillRect/>
          </a:stretch>
        </p:blipFill>
        <p:spPr>
          <a:xfrm>
            <a:off x="2822864" y="3868882"/>
            <a:ext cx="5715000" cy="1905000"/>
          </a:xfrm>
          <a:prstGeom prst="rect">
            <a:avLst/>
          </a:prstGeom>
        </p:spPr>
      </p:pic>
      <p:pic>
        <p:nvPicPr>
          <p:cNvPr id="5" name="Imagen 4"/>
          <p:cNvPicPr>
            <a:picLocks noChangeAspect="1"/>
          </p:cNvPicPr>
          <p:nvPr/>
        </p:nvPicPr>
        <p:blipFill>
          <a:blip r:embed="rId3"/>
          <a:stretch>
            <a:fillRect/>
          </a:stretch>
        </p:blipFill>
        <p:spPr>
          <a:xfrm>
            <a:off x="2822864" y="5958688"/>
            <a:ext cx="2591025" cy="323116"/>
          </a:xfrm>
          <a:prstGeom prst="rect">
            <a:avLst/>
          </a:prstGeom>
        </p:spPr>
      </p:pic>
    </p:spTree>
    <p:extLst>
      <p:ext uri="{BB962C8B-B14F-4D97-AF65-F5344CB8AC3E}">
        <p14:creationId xmlns:p14="http://schemas.microsoft.com/office/powerpoint/2010/main" val="28153038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bg1"/>
          </a:solidFill>
        </p:spPr>
        <p:txBody>
          <a:bodyPr>
            <a:normAutofit/>
          </a:bodyPr>
          <a:lstStyle/>
          <a:p>
            <a:pPr algn="ctr"/>
            <a:r>
              <a:rPr lang="es-MX" sz="7200" b="1" dirty="0" smtClean="0">
                <a:ln w="22225">
                  <a:solidFill>
                    <a:schemeClr val="accent2"/>
                  </a:solidFill>
                  <a:prstDash val="solid"/>
                </a:ln>
                <a:solidFill>
                  <a:srgbClr val="00B0F0"/>
                </a:solidFill>
              </a:rPr>
              <a:t>NOMENCLATURA</a:t>
            </a:r>
            <a:endParaRPr lang="es-MX" sz="72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3821480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925830" y="613954"/>
            <a:ext cx="10172700" cy="979714"/>
          </a:xfrm>
          <a:solidFill>
            <a:schemeClr val="bg2">
              <a:lumMod val="75000"/>
            </a:schemeClr>
          </a:solidFill>
        </p:spPr>
        <p:txBody>
          <a:bodyPr>
            <a:normAutofit/>
          </a:bodyPr>
          <a:lstStyle/>
          <a:p>
            <a:r>
              <a:rPr lang="es-MX" sz="2900" dirty="0">
                <a:ln w="0"/>
                <a:solidFill>
                  <a:schemeClr val="accent1"/>
                </a:solidFill>
                <a:effectLst>
                  <a:outerShdw blurRad="38100" dist="25400" dir="5400000" algn="ctr" rotWithShape="0">
                    <a:srgbClr val="6E747A">
                      <a:alpha val="43000"/>
                    </a:srgbClr>
                  </a:outerShdw>
                </a:effectLst>
              </a:rPr>
              <a:t>NOMENCLATURA DE MONOSACÁRIDOS EN SU FORMA </a:t>
            </a:r>
            <a:r>
              <a:rPr lang="es-MX" sz="2900" dirty="0" smtClean="0">
                <a:ln w="0"/>
                <a:solidFill>
                  <a:schemeClr val="accent1"/>
                </a:solidFill>
                <a:effectLst>
                  <a:outerShdw blurRad="38100" dist="25400" dir="5400000" algn="ctr" rotWithShape="0">
                    <a:srgbClr val="6E747A">
                      <a:alpha val="43000"/>
                    </a:srgbClr>
                  </a:outerShdw>
                </a:effectLst>
              </a:rPr>
              <a:t>LINEAL</a:t>
            </a:r>
            <a:br>
              <a:rPr lang="es-MX" sz="2900" dirty="0" smtClean="0">
                <a:ln w="0"/>
                <a:solidFill>
                  <a:schemeClr val="accent1"/>
                </a:solidFill>
                <a:effectLst>
                  <a:outerShdw blurRad="38100" dist="25400" dir="5400000" algn="ctr" rotWithShape="0">
                    <a:srgbClr val="6E747A">
                      <a:alpha val="43000"/>
                    </a:srgbClr>
                  </a:outerShdw>
                </a:effectLst>
              </a:rPr>
            </a:br>
            <a:r>
              <a:rPr lang="es-MX" sz="2900" dirty="0" smtClean="0">
                <a:ln w="0"/>
                <a:solidFill>
                  <a:schemeClr val="accent1"/>
                </a:solidFill>
                <a:effectLst>
                  <a:outerShdw blurRad="38100" dist="25400" dir="5400000" algn="ctr" rotWithShape="0">
                    <a:srgbClr val="6E747A">
                      <a:alpha val="43000"/>
                    </a:srgbClr>
                  </a:outerShdw>
                </a:effectLst>
              </a:rPr>
              <a:t>(IUPAC)</a:t>
            </a:r>
            <a:endParaRPr lang="en-US" sz="2900" dirty="0"/>
          </a:p>
        </p:txBody>
      </p:sp>
      <p:sp>
        <p:nvSpPr>
          <p:cNvPr id="3" name="Subtítulo 2"/>
          <p:cNvSpPr>
            <a:spLocks noGrp="1"/>
          </p:cNvSpPr>
          <p:nvPr>
            <p:ph type="subTitle" idx="1"/>
          </p:nvPr>
        </p:nvSpPr>
        <p:spPr>
          <a:xfrm>
            <a:off x="925830" y="2808514"/>
            <a:ext cx="10298430" cy="1946366"/>
          </a:xfrm>
        </p:spPr>
        <p:txBody>
          <a:bodyPr/>
          <a:lstStyle/>
          <a:p>
            <a:r>
              <a:rPr lang="en-US" dirty="0" err="1" smtClean="0"/>
              <a:t>Repasar</a:t>
            </a:r>
            <a:r>
              <a:rPr lang="en-US" dirty="0"/>
              <a:t> del </a:t>
            </a:r>
            <a:r>
              <a:rPr lang="en-US" dirty="0" err="1"/>
              <a:t>curso</a:t>
            </a:r>
            <a:r>
              <a:rPr lang="en-US" dirty="0"/>
              <a:t> de </a:t>
            </a:r>
            <a:r>
              <a:rPr lang="en-US" dirty="0" err="1"/>
              <a:t>Química</a:t>
            </a:r>
            <a:r>
              <a:rPr lang="en-US" dirty="0"/>
              <a:t> </a:t>
            </a:r>
            <a:r>
              <a:rPr lang="en-US" dirty="0" err="1" smtClean="0"/>
              <a:t>Orgánica</a:t>
            </a:r>
            <a:r>
              <a:rPr lang="en-US" dirty="0" smtClean="0"/>
              <a:t> las </a:t>
            </a:r>
            <a:r>
              <a:rPr lang="en-US" dirty="0" err="1" smtClean="0"/>
              <a:t>reglas</a:t>
            </a:r>
            <a:r>
              <a:rPr lang="en-US" dirty="0" smtClean="0"/>
              <a:t> de IUPAC para </a:t>
            </a:r>
            <a:r>
              <a:rPr lang="en-US" dirty="0" err="1" smtClean="0"/>
              <a:t>nombrar</a:t>
            </a:r>
            <a:r>
              <a:rPr lang="en-US" dirty="0" smtClean="0"/>
              <a:t> </a:t>
            </a:r>
            <a:r>
              <a:rPr lang="en-US" dirty="0" err="1" smtClean="0"/>
              <a:t>aldehidos</a:t>
            </a:r>
            <a:r>
              <a:rPr lang="en-US" dirty="0" smtClean="0"/>
              <a:t> y </a:t>
            </a:r>
            <a:r>
              <a:rPr lang="en-US" dirty="0" err="1" smtClean="0"/>
              <a:t>cetonas</a:t>
            </a:r>
            <a:r>
              <a:rPr lang="en-US" dirty="0" smtClean="0"/>
              <a:t>, con </a:t>
            </a:r>
            <a:r>
              <a:rPr lang="en-US" dirty="0" err="1" smtClean="0"/>
              <a:t>grupos</a:t>
            </a:r>
            <a:r>
              <a:rPr lang="en-US" dirty="0" smtClean="0"/>
              <a:t> </a:t>
            </a:r>
            <a:r>
              <a:rPr lang="en-US" dirty="0" err="1" smtClean="0"/>
              <a:t>hidroxilo</a:t>
            </a:r>
            <a:r>
              <a:rPr lang="en-US" dirty="0" smtClean="0"/>
              <a:t> </a:t>
            </a:r>
            <a:r>
              <a:rPr lang="en-US" dirty="0" err="1" smtClean="0"/>
              <a:t>como</a:t>
            </a:r>
            <a:r>
              <a:rPr lang="en-US" dirty="0" smtClean="0"/>
              <a:t> </a:t>
            </a:r>
            <a:r>
              <a:rPr lang="en-US" dirty="0" err="1" smtClean="0"/>
              <a:t>sustituyentes</a:t>
            </a:r>
            <a:r>
              <a:rPr lang="en-US" dirty="0" smtClean="0"/>
              <a:t> </a:t>
            </a:r>
            <a:r>
              <a:rPr lang="en-US" dirty="0" smtClean="0">
                <a:hlinkClick r:id="rId2"/>
              </a:rPr>
              <a:t>http://www.alonsoformula.com/organica/#</a:t>
            </a:r>
            <a:endParaRPr lang="en-US" dirty="0"/>
          </a:p>
        </p:txBody>
      </p:sp>
    </p:spTree>
    <p:extLst>
      <p:ext uri="{BB962C8B-B14F-4D97-AF65-F5344CB8AC3E}">
        <p14:creationId xmlns:p14="http://schemas.microsoft.com/office/powerpoint/2010/main" val="1758047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509155" y="363683"/>
            <a:ext cx="10803279" cy="665017"/>
          </a:xfrm>
          <a:solidFill>
            <a:schemeClr val="bg2">
              <a:lumMod val="75000"/>
            </a:schemeClr>
          </a:solidFill>
        </p:spPr>
        <p:txBody>
          <a:bodyPr>
            <a:normAutofit/>
          </a:bodyPr>
          <a:lstStyle/>
          <a:p>
            <a:r>
              <a:rPr lang="es-MX" sz="3200" dirty="0" smtClean="0">
                <a:ln w="0"/>
                <a:solidFill>
                  <a:schemeClr val="accent1"/>
                </a:solidFill>
                <a:effectLst>
                  <a:outerShdw blurRad="38100" dist="25400" dir="5400000" algn="ctr" rotWithShape="0">
                    <a:srgbClr val="6E747A">
                      <a:alpha val="43000"/>
                    </a:srgbClr>
                  </a:outerShdw>
                </a:effectLst>
              </a:rPr>
              <a:t>NOMENCLATURA DE MONOSACÁRIDOS EN SU FORMA CÍCLICA</a:t>
            </a:r>
            <a:endParaRPr lang="es-MX" sz="3200" dirty="0">
              <a:ln w="0"/>
              <a:solidFill>
                <a:schemeClr val="accent1"/>
              </a:solidFill>
              <a:effectLst>
                <a:outerShdw blurRad="38100" dist="25400" dir="5400000" algn="ctr" rotWithShape="0">
                  <a:srgbClr val="6E747A">
                    <a:alpha val="43000"/>
                  </a:srgbClr>
                </a:outerShdw>
              </a:effectLst>
            </a:endParaRPr>
          </a:p>
        </p:txBody>
      </p:sp>
      <p:sp>
        <p:nvSpPr>
          <p:cNvPr id="3" name="Subtítulo 2"/>
          <p:cNvSpPr>
            <a:spLocks noGrp="1"/>
          </p:cNvSpPr>
          <p:nvPr>
            <p:ph type="subTitle" idx="1"/>
          </p:nvPr>
        </p:nvSpPr>
        <p:spPr>
          <a:xfrm>
            <a:off x="737755" y="1028700"/>
            <a:ext cx="9930245" cy="5330536"/>
          </a:xfrm>
        </p:spPr>
        <p:txBody>
          <a:bodyPr/>
          <a:lstStyle/>
          <a:p>
            <a:pPr algn="just"/>
            <a:r>
              <a:rPr lang="es-MX" dirty="0" smtClean="0"/>
              <a:t>Se especifica la forma </a:t>
            </a:r>
            <a:r>
              <a:rPr lang="es-MX" dirty="0" err="1" smtClean="0"/>
              <a:t>anomérica</a:t>
            </a:r>
            <a:r>
              <a:rPr lang="es-MX" dirty="0" smtClean="0"/>
              <a:t> </a:t>
            </a:r>
            <a:r>
              <a:rPr lang="el-GR" dirty="0" smtClean="0"/>
              <a:t>α</a:t>
            </a:r>
            <a:r>
              <a:rPr lang="es-MX" dirty="0" smtClean="0"/>
              <a:t> </a:t>
            </a:r>
            <a:r>
              <a:rPr lang="es-MX" dirty="0" err="1" smtClean="0"/>
              <a:t>ó</a:t>
            </a:r>
            <a:r>
              <a:rPr lang="es-MX" dirty="0" smtClean="0"/>
              <a:t> </a:t>
            </a:r>
            <a:r>
              <a:rPr lang="el-GR" dirty="0" smtClean="0"/>
              <a:t>β</a:t>
            </a:r>
            <a:r>
              <a:rPr lang="es-MX" dirty="0" smtClean="0"/>
              <a:t>, así como el isómero D </a:t>
            </a:r>
            <a:r>
              <a:rPr lang="es-MX" dirty="0" err="1" smtClean="0"/>
              <a:t>ó</a:t>
            </a:r>
            <a:r>
              <a:rPr lang="es-MX" dirty="0" smtClean="0"/>
              <a:t> L de que se trate entre guiones, y a continuación se escribe el nombre común reducido de la molécula seguido de la terminación </a:t>
            </a:r>
            <a:r>
              <a:rPr lang="es-MX" dirty="0" err="1" smtClean="0"/>
              <a:t>piranosa</a:t>
            </a:r>
            <a:r>
              <a:rPr lang="es-MX" dirty="0" smtClean="0"/>
              <a:t> o </a:t>
            </a:r>
            <a:r>
              <a:rPr lang="es-MX" dirty="0" err="1" smtClean="0"/>
              <a:t>furanosa</a:t>
            </a:r>
            <a:r>
              <a:rPr lang="es-MX" dirty="0" smtClean="0"/>
              <a:t> dependiendo de si el anillo es de 6 o de 5 eslabones.</a:t>
            </a:r>
            <a:endParaRPr lang="es-MX" dirty="0"/>
          </a:p>
        </p:txBody>
      </p:sp>
      <p:pic>
        <p:nvPicPr>
          <p:cNvPr id="4" name="Imagen 3"/>
          <p:cNvPicPr>
            <a:picLocks noChangeAspect="1"/>
          </p:cNvPicPr>
          <p:nvPr/>
        </p:nvPicPr>
        <p:blipFill>
          <a:blip r:embed="rId2"/>
          <a:stretch>
            <a:fillRect/>
          </a:stretch>
        </p:blipFill>
        <p:spPr>
          <a:xfrm>
            <a:off x="4953000" y="2549236"/>
            <a:ext cx="5715000" cy="3810000"/>
          </a:xfrm>
          <a:prstGeom prst="rect">
            <a:avLst/>
          </a:prstGeom>
        </p:spPr>
      </p:pic>
    </p:spTree>
    <p:extLst>
      <p:ext uri="{BB962C8B-B14F-4D97-AF65-F5344CB8AC3E}">
        <p14:creationId xmlns:p14="http://schemas.microsoft.com/office/powerpoint/2010/main" val="9730391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bg1"/>
          </a:solidFill>
        </p:spPr>
        <p:txBody>
          <a:bodyPr>
            <a:normAutofit/>
          </a:bodyPr>
          <a:lstStyle/>
          <a:p>
            <a:pPr algn="ctr"/>
            <a:r>
              <a:rPr lang="es-MX" sz="7200" b="1" dirty="0" smtClean="0">
                <a:ln w="22225">
                  <a:solidFill>
                    <a:schemeClr val="accent2"/>
                  </a:solidFill>
                  <a:prstDash val="solid"/>
                </a:ln>
                <a:solidFill>
                  <a:srgbClr val="00B0F0"/>
                </a:solidFill>
              </a:rPr>
              <a:t>METABOLISMO</a:t>
            </a:r>
            <a:endParaRPr lang="es-MX" sz="72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3982366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bg1"/>
          </a:solidFill>
        </p:spPr>
        <p:txBody>
          <a:bodyPr>
            <a:normAutofit/>
          </a:bodyPr>
          <a:lstStyle/>
          <a:p>
            <a:pPr algn="ctr"/>
            <a:r>
              <a:rPr lang="es-MX" sz="8900" b="1" dirty="0" smtClean="0">
                <a:ln w="22225">
                  <a:solidFill>
                    <a:schemeClr val="accent2"/>
                  </a:solidFill>
                  <a:prstDash val="solid"/>
                </a:ln>
                <a:solidFill>
                  <a:srgbClr val="00B0F0"/>
                </a:solidFill>
              </a:rPr>
              <a:t>CARBOHIDRATOS</a:t>
            </a:r>
            <a:endParaRPr lang="es-MX" sz="89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407942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408044" y="435157"/>
            <a:ext cx="5162550" cy="6000750"/>
          </a:xfrm>
          <a:prstGeom prst="rect">
            <a:avLst/>
          </a:prstGeom>
        </p:spPr>
      </p:pic>
      <p:sp>
        <p:nvSpPr>
          <p:cNvPr id="4" name="CuadroTexto 3"/>
          <p:cNvSpPr txBox="1"/>
          <p:nvPr/>
        </p:nvSpPr>
        <p:spPr>
          <a:xfrm>
            <a:off x="519545" y="5766955"/>
            <a:ext cx="3491346" cy="738664"/>
          </a:xfrm>
          <a:prstGeom prst="rect">
            <a:avLst/>
          </a:prstGeom>
          <a:noFill/>
        </p:spPr>
        <p:txBody>
          <a:bodyPr wrap="square" rtlCol="0">
            <a:spAutoFit/>
          </a:bodyPr>
          <a:lstStyle/>
          <a:p>
            <a:r>
              <a:rPr lang="es-MX" sz="1200" dirty="0" smtClean="0"/>
              <a:t>Fuente imagen: </a:t>
            </a:r>
            <a:r>
              <a:rPr lang="es-MX" sz="1200" dirty="0"/>
              <a:t> </a:t>
            </a:r>
            <a:r>
              <a:rPr lang="es-MX" sz="1200" i="1" dirty="0">
                <a:hlinkClick r:id="rId3"/>
              </a:rPr>
              <a:t>La Biografía de la Vida 08. El metabolismo </a:t>
            </a:r>
            <a:r>
              <a:rPr lang="es-MX" sz="1200" i="1" dirty="0" smtClean="0">
                <a:hlinkClick r:id="rId3"/>
              </a:rPr>
              <a:t>constructor</a:t>
            </a:r>
            <a:r>
              <a:rPr lang="es-MX" sz="1200" i="1" dirty="0" smtClean="0"/>
              <a:t> Sitio de acceso abierto</a:t>
            </a:r>
          </a:p>
          <a:p>
            <a:endParaRPr lang="es-MX" dirty="0"/>
          </a:p>
        </p:txBody>
      </p:sp>
    </p:spTree>
    <p:extLst>
      <p:ext uri="{BB962C8B-B14F-4D97-AF65-F5344CB8AC3E}">
        <p14:creationId xmlns:p14="http://schemas.microsoft.com/office/powerpoint/2010/main" val="37427469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uadroTexto 2"/>
          <p:cNvSpPr txBox="1"/>
          <p:nvPr/>
        </p:nvSpPr>
        <p:spPr>
          <a:xfrm>
            <a:off x="1787236" y="2597727"/>
            <a:ext cx="9133609" cy="3416320"/>
          </a:xfrm>
          <a:prstGeom prst="rect">
            <a:avLst/>
          </a:prstGeom>
          <a:noFill/>
        </p:spPr>
        <p:txBody>
          <a:bodyPr wrap="square" rtlCol="0">
            <a:spAutoFit/>
          </a:bodyPr>
          <a:lstStyle/>
          <a:p>
            <a:r>
              <a:rPr lang="es-MX" dirty="0" smtClean="0"/>
              <a:t>La glucosa que no se requiere para fines energéticos se acumula en el organismo en forma de glucógeno. A este proceso se le llama Glucogénesis. </a:t>
            </a:r>
            <a:endParaRPr lang="es-MX" dirty="0"/>
          </a:p>
          <a:p>
            <a:endParaRPr lang="es-MX" dirty="0" smtClean="0"/>
          </a:p>
          <a:p>
            <a:endParaRPr lang="es-MX" dirty="0"/>
          </a:p>
          <a:p>
            <a:endParaRPr lang="es-MX" dirty="0" smtClean="0"/>
          </a:p>
          <a:p>
            <a:endParaRPr lang="es-MX" dirty="0"/>
          </a:p>
          <a:p>
            <a:r>
              <a:rPr lang="es-MX" dirty="0" smtClean="0"/>
              <a:t>Cuando el organismo necesita energía, el glucógeno se degrada en glucosas en el proceso llamado </a:t>
            </a:r>
            <a:r>
              <a:rPr lang="es-MX" dirty="0" err="1" smtClean="0"/>
              <a:t>Glucogenólisis</a:t>
            </a:r>
            <a:r>
              <a:rPr lang="es-MX" dirty="0" smtClean="0"/>
              <a:t>.</a:t>
            </a:r>
          </a:p>
          <a:p>
            <a:endParaRPr lang="es-MX" dirty="0"/>
          </a:p>
          <a:p>
            <a:endParaRPr lang="es-MX" dirty="0" smtClean="0"/>
          </a:p>
          <a:p>
            <a:endParaRPr lang="es-MX" dirty="0" smtClean="0"/>
          </a:p>
          <a:p>
            <a:endParaRPr lang="es-MX" dirty="0"/>
          </a:p>
        </p:txBody>
      </p:sp>
      <p:sp>
        <p:nvSpPr>
          <p:cNvPr id="4" name="CuadroTexto 3"/>
          <p:cNvSpPr txBox="1"/>
          <p:nvPr/>
        </p:nvSpPr>
        <p:spPr>
          <a:xfrm>
            <a:off x="1984664" y="1330036"/>
            <a:ext cx="8437418" cy="461665"/>
          </a:xfrm>
          <a:prstGeom prst="rect">
            <a:avLst/>
          </a:prstGeom>
          <a:solidFill>
            <a:schemeClr val="bg2">
              <a:lumMod val="90000"/>
            </a:schemeClr>
          </a:solidFill>
        </p:spPr>
        <p:txBody>
          <a:bodyPr wrap="square" rtlCol="0">
            <a:spAutoFit/>
          </a:bodyPr>
          <a:lstStyle/>
          <a:p>
            <a:pPr algn="ctr"/>
            <a:r>
              <a:rPr lang="es-MX" sz="2400" dirty="0" smtClean="0">
                <a:solidFill>
                  <a:srgbClr val="0070C0"/>
                </a:solidFill>
              </a:rPr>
              <a:t>OBTENCIÓN DE ENERGÍA</a:t>
            </a:r>
            <a:endParaRPr lang="es-MX" sz="2400" dirty="0">
              <a:solidFill>
                <a:srgbClr val="0070C0"/>
              </a:solidFill>
            </a:endParaRPr>
          </a:p>
        </p:txBody>
      </p:sp>
      <p:pic>
        <p:nvPicPr>
          <p:cNvPr id="5" name="Imagen 4"/>
          <p:cNvPicPr>
            <a:picLocks noChangeAspect="1"/>
          </p:cNvPicPr>
          <p:nvPr/>
        </p:nvPicPr>
        <p:blipFill>
          <a:blip r:embed="rId2"/>
          <a:stretch>
            <a:fillRect/>
          </a:stretch>
        </p:blipFill>
        <p:spPr>
          <a:xfrm>
            <a:off x="2521528" y="3222913"/>
            <a:ext cx="1614055" cy="1055861"/>
          </a:xfrm>
          <a:prstGeom prst="rect">
            <a:avLst/>
          </a:prstGeom>
        </p:spPr>
      </p:pic>
      <p:cxnSp>
        <p:nvCxnSpPr>
          <p:cNvPr id="7" name="Conector recto de flecha 6"/>
          <p:cNvCxnSpPr/>
          <p:nvPr/>
        </p:nvCxnSpPr>
        <p:spPr>
          <a:xfrm>
            <a:off x="4312227" y="3751118"/>
            <a:ext cx="9144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uadroTexto 7"/>
          <p:cNvSpPr txBox="1"/>
          <p:nvPr/>
        </p:nvSpPr>
        <p:spPr>
          <a:xfrm>
            <a:off x="5444836" y="3574473"/>
            <a:ext cx="1153391" cy="369332"/>
          </a:xfrm>
          <a:prstGeom prst="rect">
            <a:avLst/>
          </a:prstGeom>
          <a:noFill/>
        </p:spPr>
        <p:txBody>
          <a:bodyPr wrap="square" rtlCol="0">
            <a:spAutoFit/>
          </a:bodyPr>
          <a:lstStyle/>
          <a:p>
            <a:r>
              <a:rPr lang="es-MX" dirty="0" smtClean="0"/>
              <a:t>GLUCOSA</a:t>
            </a:r>
            <a:endParaRPr lang="es-MX" dirty="0"/>
          </a:p>
        </p:txBody>
      </p:sp>
      <p:pic>
        <p:nvPicPr>
          <p:cNvPr id="9" name="Imagen 8"/>
          <p:cNvPicPr>
            <a:picLocks noChangeAspect="1"/>
          </p:cNvPicPr>
          <p:nvPr/>
        </p:nvPicPr>
        <p:blipFill>
          <a:blip r:embed="rId3"/>
          <a:stretch>
            <a:fillRect/>
          </a:stretch>
        </p:blipFill>
        <p:spPr>
          <a:xfrm>
            <a:off x="6598227" y="3676836"/>
            <a:ext cx="999831" cy="164606"/>
          </a:xfrm>
          <a:prstGeom prst="rect">
            <a:avLst/>
          </a:prstGeom>
        </p:spPr>
      </p:pic>
      <p:sp>
        <p:nvSpPr>
          <p:cNvPr id="10" name="CuadroTexto 9"/>
          <p:cNvSpPr txBox="1"/>
          <p:nvPr/>
        </p:nvSpPr>
        <p:spPr>
          <a:xfrm>
            <a:off x="7751618" y="3574473"/>
            <a:ext cx="2047009" cy="369332"/>
          </a:xfrm>
          <a:prstGeom prst="rect">
            <a:avLst/>
          </a:prstGeom>
          <a:noFill/>
        </p:spPr>
        <p:txBody>
          <a:bodyPr wrap="square" rtlCol="0">
            <a:spAutoFit/>
          </a:bodyPr>
          <a:lstStyle/>
          <a:p>
            <a:r>
              <a:rPr lang="es-MX" dirty="0" smtClean="0"/>
              <a:t>GLUCÓGENO</a:t>
            </a:r>
            <a:endParaRPr lang="es-MX" dirty="0"/>
          </a:p>
        </p:txBody>
      </p:sp>
      <p:pic>
        <p:nvPicPr>
          <p:cNvPr id="11" name="Imagen 10"/>
          <p:cNvPicPr>
            <a:picLocks noChangeAspect="1"/>
          </p:cNvPicPr>
          <p:nvPr/>
        </p:nvPicPr>
        <p:blipFill>
          <a:blip r:embed="rId4"/>
          <a:stretch>
            <a:fillRect/>
          </a:stretch>
        </p:blipFill>
        <p:spPr>
          <a:xfrm>
            <a:off x="2521528" y="5185255"/>
            <a:ext cx="2097206" cy="493819"/>
          </a:xfrm>
          <a:prstGeom prst="rect">
            <a:avLst/>
          </a:prstGeom>
        </p:spPr>
      </p:pic>
      <p:pic>
        <p:nvPicPr>
          <p:cNvPr id="12" name="Imagen 11"/>
          <p:cNvPicPr>
            <a:picLocks noChangeAspect="1"/>
          </p:cNvPicPr>
          <p:nvPr/>
        </p:nvPicPr>
        <p:blipFill>
          <a:blip r:embed="rId3"/>
          <a:stretch>
            <a:fillRect/>
          </a:stretch>
        </p:blipFill>
        <p:spPr>
          <a:xfrm>
            <a:off x="4269511" y="5349861"/>
            <a:ext cx="999831" cy="164606"/>
          </a:xfrm>
          <a:prstGeom prst="rect">
            <a:avLst/>
          </a:prstGeom>
        </p:spPr>
      </p:pic>
      <p:pic>
        <p:nvPicPr>
          <p:cNvPr id="13" name="Imagen 12"/>
          <p:cNvPicPr>
            <a:picLocks noChangeAspect="1"/>
          </p:cNvPicPr>
          <p:nvPr/>
        </p:nvPicPr>
        <p:blipFill>
          <a:blip r:embed="rId5"/>
          <a:stretch>
            <a:fillRect/>
          </a:stretch>
        </p:blipFill>
        <p:spPr>
          <a:xfrm>
            <a:off x="5444836" y="5185254"/>
            <a:ext cx="1201016" cy="493819"/>
          </a:xfrm>
          <a:prstGeom prst="rect">
            <a:avLst/>
          </a:prstGeom>
        </p:spPr>
      </p:pic>
      <p:pic>
        <p:nvPicPr>
          <p:cNvPr id="14" name="Imagen 13"/>
          <p:cNvPicPr>
            <a:picLocks noChangeAspect="1"/>
          </p:cNvPicPr>
          <p:nvPr/>
        </p:nvPicPr>
        <p:blipFill>
          <a:blip r:embed="rId6"/>
          <a:stretch>
            <a:fillRect/>
          </a:stretch>
        </p:blipFill>
        <p:spPr>
          <a:xfrm>
            <a:off x="6619009" y="5349861"/>
            <a:ext cx="999831" cy="164606"/>
          </a:xfrm>
          <a:prstGeom prst="rect">
            <a:avLst/>
          </a:prstGeom>
        </p:spPr>
      </p:pic>
      <p:pic>
        <p:nvPicPr>
          <p:cNvPr id="15" name="Imagen 14"/>
          <p:cNvPicPr>
            <a:picLocks noChangeAspect="1"/>
          </p:cNvPicPr>
          <p:nvPr/>
        </p:nvPicPr>
        <p:blipFill>
          <a:blip r:embed="rId7"/>
          <a:stretch>
            <a:fillRect/>
          </a:stretch>
        </p:blipFill>
        <p:spPr>
          <a:xfrm>
            <a:off x="7598058" y="4732057"/>
            <a:ext cx="2356433" cy="1564819"/>
          </a:xfrm>
          <a:prstGeom prst="rect">
            <a:avLst/>
          </a:prstGeom>
        </p:spPr>
      </p:pic>
    </p:spTree>
    <p:extLst>
      <p:ext uri="{BB962C8B-B14F-4D97-AF65-F5344CB8AC3E}">
        <p14:creationId xmlns:p14="http://schemas.microsoft.com/office/powerpoint/2010/main" val="1730802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REFERENCIAS</a:t>
            </a:r>
            <a:endParaRPr lang="en-US" dirty="0"/>
          </a:p>
        </p:txBody>
      </p:sp>
      <p:sp>
        <p:nvSpPr>
          <p:cNvPr id="3" name="Marcador de contenido 2"/>
          <p:cNvSpPr>
            <a:spLocks noGrp="1"/>
          </p:cNvSpPr>
          <p:nvPr>
            <p:ph idx="1"/>
          </p:nvPr>
        </p:nvSpPr>
        <p:spPr>
          <a:xfrm>
            <a:off x="838200" y="1361209"/>
            <a:ext cx="10515600" cy="4815754"/>
          </a:xfrm>
        </p:spPr>
        <p:txBody>
          <a:bodyPr>
            <a:normAutofit fontScale="92500" lnSpcReduction="20000"/>
          </a:bodyPr>
          <a:lstStyle/>
          <a:p>
            <a:r>
              <a:rPr lang="es-MX" dirty="0" err="1" smtClean="0"/>
              <a:t>Conn</a:t>
            </a:r>
            <a:r>
              <a:rPr lang="es-MX" dirty="0" smtClean="0"/>
              <a:t> </a:t>
            </a:r>
            <a:r>
              <a:rPr lang="es-MX" dirty="0"/>
              <a:t>&amp; </a:t>
            </a:r>
            <a:r>
              <a:rPr lang="es-MX" dirty="0" err="1"/>
              <a:t>Stumpf</a:t>
            </a:r>
            <a:r>
              <a:rPr lang="es-MX" dirty="0"/>
              <a:t> (1984). </a:t>
            </a:r>
            <a:r>
              <a:rPr lang="es-MX" i="1" dirty="0"/>
              <a:t>Bioquímica fundamental. </a:t>
            </a:r>
            <a:r>
              <a:rPr lang="es-MX" dirty="0"/>
              <a:t>México: Edit. </a:t>
            </a:r>
            <a:r>
              <a:rPr lang="es-MX" dirty="0" err="1"/>
              <a:t>Limusa</a:t>
            </a:r>
            <a:endParaRPr lang="es-MX" dirty="0"/>
          </a:p>
          <a:p>
            <a:r>
              <a:rPr lang="es-MX" dirty="0"/>
              <a:t>Gómez, L., </a:t>
            </a:r>
            <a:r>
              <a:rPr lang="es-MX" dirty="0" err="1"/>
              <a:t>Benhumea</a:t>
            </a:r>
            <a:r>
              <a:rPr lang="es-MX" dirty="0"/>
              <a:t>, B., Romero, J., Becerril, F., Enciso, G. (2017). </a:t>
            </a:r>
            <a:r>
              <a:rPr lang="es-MX" i="1" dirty="0"/>
              <a:t>Bioquímica. </a:t>
            </a:r>
            <a:r>
              <a:rPr lang="es-MX" dirty="0"/>
              <a:t>México: Ed. </a:t>
            </a:r>
            <a:r>
              <a:rPr lang="es-MX" dirty="0" err="1"/>
              <a:t>UAEMex</a:t>
            </a:r>
            <a:endParaRPr lang="es-MX" dirty="0"/>
          </a:p>
          <a:p>
            <a:r>
              <a:rPr lang="es-MX" dirty="0" err="1"/>
              <a:t>Hein</a:t>
            </a:r>
            <a:r>
              <a:rPr lang="es-MX" dirty="0"/>
              <a:t> (1992) </a:t>
            </a:r>
            <a:r>
              <a:rPr lang="es-MX" i="1" dirty="0"/>
              <a:t>Química. </a:t>
            </a:r>
            <a:r>
              <a:rPr lang="es-MX" dirty="0"/>
              <a:t>México: </a:t>
            </a:r>
            <a:r>
              <a:rPr lang="es-MX" dirty="0" err="1"/>
              <a:t>Gpo</a:t>
            </a:r>
            <a:r>
              <a:rPr lang="es-MX" dirty="0"/>
              <a:t>. Editorial Iberoamérica</a:t>
            </a:r>
            <a:endParaRPr lang="es-MX" dirty="0" smtClean="0"/>
          </a:p>
          <a:p>
            <a:r>
              <a:rPr lang="es-MX" dirty="0" err="1" smtClean="0"/>
              <a:t>Lehninger</a:t>
            </a:r>
            <a:r>
              <a:rPr lang="es-MX" dirty="0" smtClean="0"/>
              <a:t> (2005) </a:t>
            </a:r>
            <a:r>
              <a:rPr lang="es-MX" i="1" dirty="0" smtClean="0"/>
              <a:t>Bioquímica</a:t>
            </a:r>
            <a:r>
              <a:rPr lang="es-MX" i="1" dirty="0"/>
              <a:t>. </a:t>
            </a:r>
            <a:r>
              <a:rPr lang="es-MX" dirty="0" smtClean="0"/>
              <a:t>Barcelona:</a:t>
            </a:r>
            <a:r>
              <a:rPr lang="es-MX" i="1" dirty="0" smtClean="0"/>
              <a:t> </a:t>
            </a:r>
            <a:r>
              <a:rPr lang="es-MX" dirty="0" smtClean="0"/>
              <a:t>Edit</a:t>
            </a:r>
            <a:r>
              <a:rPr lang="es-MX" dirty="0"/>
              <a:t>. </a:t>
            </a:r>
            <a:r>
              <a:rPr lang="es-MX" dirty="0" smtClean="0"/>
              <a:t>Omega</a:t>
            </a:r>
          </a:p>
          <a:p>
            <a:r>
              <a:rPr lang="en-US" dirty="0" smtClean="0"/>
              <a:t>By </a:t>
            </a:r>
            <a:r>
              <a:rPr lang="en-US" dirty="0"/>
              <a:t>Javier Velasco - Own work, CC BY-SA 4.0, </a:t>
            </a:r>
            <a:r>
              <a:rPr lang="en-US" dirty="0">
                <a:hlinkClick r:id="rId2"/>
              </a:rPr>
              <a:t>https://</a:t>
            </a:r>
            <a:r>
              <a:rPr lang="en-US" dirty="0" smtClean="0">
                <a:hlinkClick r:id="rId2"/>
              </a:rPr>
              <a:t>commons.wikimedia.org/w/index.php?curid=35860944</a:t>
            </a:r>
            <a:endParaRPr lang="en-US" dirty="0" smtClean="0"/>
          </a:p>
          <a:p>
            <a:r>
              <a:rPr lang="es-MX" dirty="0"/>
              <a:t>De </a:t>
            </a:r>
            <a:r>
              <a:rPr lang="es-MX" dirty="0" err="1"/>
              <a:t>BQmUB</a:t>
            </a:r>
            <a:r>
              <a:rPr lang="es-MX" dirty="0"/>
              <a:t> - Trabajo propio, CC BY-SA 3.0, </a:t>
            </a:r>
            <a:r>
              <a:rPr lang="es-MX" dirty="0">
                <a:hlinkClick r:id="rId3"/>
              </a:rPr>
              <a:t>https://</a:t>
            </a:r>
            <a:r>
              <a:rPr lang="es-MX" dirty="0" smtClean="0">
                <a:hlinkClick r:id="rId3"/>
              </a:rPr>
              <a:t>commons.wikimedia.org/w/index.php?curid=22726043</a:t>
            </a:r>
            <a:endParaRPr lang="es-MX" dirty="0" smtClean="0"/>
          </a:p>
          <a:p>
            <a:r>
              <a:rPr lang="es-MX" dirty="0"/>
              <a:t>CC BY-SA 3.0, </a:t>
            </a:r>
            <a:r>
              <a:rPr lang="es-MX" dirty="0">
                <a:hlinkClick r:id="rId4"/>
              </a:rPr>
              <a:t>https://</a:t>
            </a:r>
            <a:r>
              <a:rPr lang="es-MX" dirty="0" smtClean="0">
                <a:hlinkClick r:id="rId4"/>
              </a:rPr>
              <a:t>commons.wikimedia.org/w/index.php?curid=146819</a:t>
            </a:r>
            <a:endParaRPr lang="es-MX" dirty="0" smtClean="0"/>
          </a:p>
          <a:p>
            <a:r>
              <a:rPr lang="es-MX" dirty="0" err="1"/>
              <a:t>By</a:t>
            </a:r>
            <a:r>
              <a:rPr lang="es-MX" dirty="0"/>
              <a:t> </a:t>
            </a:r>
            <a:r>
              <a:rPr lang="es-MX" dirty="0" err="1"/>
              <a:t>Ditafel</a:t>
            </a:r>
            <a:r>
              <a:rPr lang="es-MX" dirty="0"/>
              <a:t> - Foto tomada por mi dentro de las instalaciones del Coliseo Cerrado de Huacho, GFDL, </a:t>
            </a:r>
            <a:r>
              <a:rPr lang="es-MX" dirty="0">
                <a:hlinkClick r:id="rId5"/>
              </a:rPr>
              <a:t>https://</a:t>
            </a:r>
            <a:r>
              <a:rPr lang="es-MX" dirty="0" smtClean="0">
                <a:hlinkClick r:id="rId5"/>
              </a:rPr>
              <a:t>commons.wikimedia.org/w/index.php?curid=20299215</a:t>
            </a:r>
            <a:endParaRPr lang="es-MX" dirty="0" smtClean="0"/>
          </a:p>
          <a:p>
            <a:endParaRPr lang="es-MX"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512793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bg1"/>
          </a:solidFill>
        </p:spPr>
        <p:txBody>
          <a:bodyPr>
            <a:normAutofit/>
          </a:bodyPr>
          <a:lstStyle/>
          <a:p>
            <a:pPr algn="ctr"/>
            <a:r>
              <a:rPr lang="es-MX" sz="7200" b="1" dirty="0" smtClean="0">
                <a:ln w="22225">
                  <a:solidFill>
                    <a:schemeClr val="accent2"/>
                  </a:solidFill>
                  <a:prstDash val="solid"/>
                </a:ln>
                <a:solidFill>
                  <a:srgbClr val="00B0F0"/>
                </a:solidFill>
              </a:rPr>
              <a:t>CLASIFICACIÓN</a:t>
            </a:r>
            <a:endParaRPr lang="es-MX" sz="72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2246249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422911"/>
            <a:ext cx="9144000" cy="1074419"/>
          </a:xfrm>
          <a:solidFill>
            <a:schemeClr val="accent3">
              <a:lumMod val="40000"/>
              <a:lumOff val="60000"/>
            </a:schemeClr>
          </a:solidFill>
        </p:spPr>
        <p:txBody>
          <a:bodyPr vert="horz" lIns="91440" tIns="45720" rIns="91440" bIns="45720" rtlCol="0" anchor="b">
            <a:normAutofit/>
          </a:bodyPr>
          <a:lstStyle/>
          <a:p>
            <a:r>
              <a:rPr lang="es-MX" dirty="0">
                <a:ln w="0"/>
                <a:solidFill>
                  <a:schemeClr val="accent1"/>
                </a:solidFill>
                <a:effectLst>
                  <a:outerShdw blurRad="38100" dist="25400" dir="5400000" algn="ctr" rotWithShape="0">
                    <a:srgbClr val="6E747A">
                      <a:alpha val="43000"/>
                    </a:srgbClr>
                  </a:outerShdw>
                </a:effectLst>
              </a:rPr>
              <a:t>MONOSACÁRIDOS</a:t>
            </a:r>
            <a:endParaRPr lang="en-US" dirty="0">
              <a:ln w="0"/>
              <a:solidFill>
                <a:schemeClr val="accent1"/>
              </a:solidFill>
              <a:effectLst>
                <a:outerShdw blurRad="38100" dist="25400" dir="5400000" algn="ctr" rotWithShape="0">
                  <a:srgbClr val="6E747A">
                    <a:alpha val="43000"/>
                  </a:srgbClr>
                </a:outerShdw>
              </a:effectLst>
            </a:endParaRPr>
          </a:p>
        </p:txBody>
      </p:sp>
      <p:sp>
        <p:nvSpPr>
          <p:cNvPr id="3" name="Subtítulo 2"/>
          <p:cNvSpPr>
            <a:spLocks noGrp="1"/>
          </p:cNvSpPr>
          <p:nvPr>
            <p:ph type="subTitle" idx="1"/>
          </p:nvPr>
        </p:nvSpPr>
        <p:spPr>
          <a:xfrm>
            <a:off x="582930" y="1908810"/>
            <a:ext cx="10915650" cy="4777740"/>
          </a:xfrm>
          <a:solidFill>
            <a:schemeClr val="tx2">
              <a:lumMod val="20000"/>
              <a:lumOff val="80000"/>
            </a:schemeClr>
          </a:solidFill>
        </p:spPr>
        <p:txBody>
          <a:bodyPr>
            <a:normAutofit/>
          </a:bodyPr>
          <a:lstStyle/>
          <a:p>
            <a:pPr marL="457200" indent="-457200" algn="just">
              <a:lnSpc>
                <a:spcPct val="150000"/>
              </a:lnSpc>
              <a:buFont typeface="+mj-lt"/>
              <a:buAutoNum type="arabicPeriod"/>
            </a:pPr>
            <a:r>
              <a:rPr lang="en-US" dirty="0" smtClean="0"/>
              <a:t>Se les </a:t>
            </a:r>
            <a:r>
              <a:rPr lang="en-US" dirty="0" err="1" smtClean="0"/>
              <a:t>nombra</a:t>
            </a:r>
            <a:r>
              <a:rPr lang="en-US" dirty="0" smtClean="0"/>
              <a:t> </a:t>
            </a:r>
            <a:r>
              <a:rPr lang="en-US" dirty="0" err="1" smtClean="0"/>
              <a:t>comúnmente</a:t>
            </a:r>
            <a:r>
              <a:rPr lang="en-US" dirty="0" smtClean="0"/>
              <a:t> </a:t>
            </a:r>
            <a:r>
              <a:rPr lang="en-US" dirty="0" err="1" smtClean="0"/>
              <a:t>como</a:t>
            </a:r>
            <a:r>
              <a:rPr lang="en-US" dirty="0" smtClean="0"/>
              <a:t> </a:t>
            </a:r>
            <a:r>
              <a:rPr lang="en-US" dirty="0" err="1" smtClean="0"/>
              <a:t>ribosa</a:t>
            </a:r>
            <a:r>
              <a:rPr lang="en-US" dirty="0" smtClean="0"/>
              <a:t>, </a:t>
            </a:r>
            <a:r>
              <a:rPr lang="en-US" dirty="0" err="1" smtClean="0"/>
              <a:t>glucosa</a:t>
            </a:r>
            <a:r>
              <a:rPr lang="en-US" dirty="0" smtClean="0"/>
              <a:t>, </a:t>
            </a:r>
            <a:r>
              <a:rPr lang="en-US" dirty="0" err="1" smtClean="0"/>
              <a:t>fructosa</a:t>
            </a:r>
            <a:r>
              <a:rPr lang="en-US" dirty="0" smtClean="0"/>
              <a:t>, </a:t>
            </a:r>
            <a:r>
              <a:rPr lang="en-US" dirty="0" err="1" smtClean="0"/>
              <a:t>galactosa</a:t>
            </a:r>
            <a:r>
              <a:rPr lang="en-US" dirty="0" smtClean="0"/>
              <a:t>, etc.</a:t>
            </a:r>
          </a:p>
          <a:p>
            <a:pPr marL="457200" indent="-457200" algn="just">
              <a:lnSpc>
                <a:spcPct val="150000"/>
              </a:lnSpc>
              <a:buFont typeface="+mj-lt"/>
              <a:buAutoNum type="arabicPeriod"/>
            </a:pPr>
            <a:r>
              <a:rPr lang="en-US" dirty="0" smtClean="0"/>
              <a:t>Para </a:t>
            </a:r>
            <a:r>
              <a:rPr lang="en-US" dirty="0" err="1" smtClean="0"/>
              <a:t>clasificarlas</a:t>
            </a:r>
            <a:r>
              <a:rPr lang="en-US" dirty="0" smtClean="0"/>
              <a:t>, se </a:t>
            </a:r>
            <a:r>
              <a:rPr lang="en-US" dirty="0" err="1" smtClean="0"/>
              <a:t>usan</a:t>
            </a:r>
            <a:r>
              <a:rPr lang="en-US" dirty="0" smtClean="0"/>
              <a:t> dos </a:t>
            </a:r>
            <a:r>
              <a:rPr lang="en-US" dirty="0" err="1" smtClean="0"/>
              <a:t>criterios</a:t>
            </a:r>
            <a:r>
              <a:rPr lang="en-US" dirty="0" smtClean="0"/>
              <a:t>:</a:t>
            </a:r>
          </a:p>
          <a:p>
            <a:pPr marL="457200" indent="-457200" algn="just">
              <a:buFont typeface="+mj-lt"/>
              <a:buAutoNum type="alphaUcPeriod"/>
            </a:pPr>
            <a:r>
              <a:rPr lang="en-US" dirty="0" smtClean="0">
                <a:solidFill>
                  <a:schemeClr val="tx1">
                    <a:lumMod val="50000"/>
                    <a:lumOff val="50000"/>
                  </a:schemeClr>
                </a:solidFill>
              </a:rPr>
              <a:t>De </a:t>
            </a:r>
            <a:r>
              <a:rPr lang="en-US" dirty="0" err="1">
                <a:solidFill>
                  <a:schemeClr val="tx1">
                    <a:lumMod val="50000"/>
                    <a:lumOff val="50000"/>
                  </a:schemeClr>
                </a:solidFill>
              </a:rPr>
              <a:t>acuerdo</a:t>
            </a:r>
            <a:r>
              <a:rPr lang="en-US" dirty="0">
                <a:solidFill>
                  <a:schemeClr val="tx1">
                    <a:lumMod val="50000"/>
                    <a:lumOff val="50000"/>
                  </a:schemeClr>
                </a:solidFill>
              </a:rPr>
              <a:t> al </a:t>
            </a:r>
            <a:r>
              <a:rPr lang="en-US" dirty="0" err="1">
                <a:solidFill>
                  <a:schemeClr val="tx1">
                    <a:lumMod val="50000"/>
                    <a:lumOff val="50000"/>
                  </a:schemeClr>
                </a:solidFill>
              </a:rPr>
              <a:t>número</a:t>
            </a:r>
            <a:r>
              <a:rPr lang="en-US" dirty="0">
                <a:solidFill>
                  <a:schemeClr val="tx1">
                    <a:lumMod val="50000"/>
                    <a:lumOff val="50000"/>
                  </a:schemeClr>
                </a:solidFill>
              </a:rPr>
              <a:t> de </a:t>
            </a:r>
            <a:r>
              <a:rPr lang="en-US" dirty="0" err="1">
                <a:solidFill>
                  <a:schemeClr val="tx1">
                    <a:lumMod val="50000"/>
                    <a:lumOff val="50000"/>
                  </a:schemeClr>
                </a:solidFill>
              </a:rPr>
              <a:t>átomos</a:t>
            </a:r>
            <a:r>
              <a:rPr lang="en-US" dirty="0">
                <a:solidFill>
                  <a:schemeClr val="tx1">
                    <a:lumMod val="50000"/>
                    <a:lumOff val="50000"/>
                  </a:schemeClr>
                </a:solidFill>
              </a:rPr>
              <a:t> de </a:t>
            </a:r>
            <a:r>
              <a:rPr lang="en-US" dirty="0" err="1" smtClean="0">
                <a:solidFill>
                  <a:schemeClr val="tx1">
                    <a:lumMod val="50000"/>
                    <a:lumOff val="50000"/>
                  </a:schemeClr>
                </a:solidFill>
              </a:rPr>
              <a:t>carbonos</a:t>
            </a:r>
            <a:r>
              <a:rPr lang="en-US" dirty="0" smtClean="0">
                <a:solidFill>
                  <a:schemeClr val="tx1">
                    <a:lumMod val="50000"/>
                    <a:lumOff val="50000"/>
                  </a:schemeClr>
                </a:solidFill>
              </a:rPr>
              <a:t> </a:t>
            </a:r>
            <a:r>
              <a:rPr lang="en-US" dirty="0" err="1">
                <a:solidFill>
                  <a:schemeClr val="tx1">
                    <a:lumMod val="50000"/>
                    <a:lumOff val="50000"/>
                  </a:schemeClr>
                </a:solidFill>
              </a:rPr>
              <a:t>que</a:t>
            </a:r>
            <a:r>
              <a:rPr lang="en-US" dirty="0">
                <a:solidFill>
                  <a:schemeClr val="tx1">
                    <a:lumMod val="50000"/>
                    <a:lumOff val="50000"/>
                  </a:schemeClr>
                </a:solidFill>
              </a:rPr>
              <a:t> </a:t>
            </a:r>
            <a:r>
              <a:rPr lang="en-US" dirty="0" err="1">
                <a:solidFill>
                  <a:schemeClr val="tx1">
                    <a:lumMod val="50000"/>
                    <a:lumOff val="50000"/>
                  </a:schemeClr>
                </a:solidFill>
              </a:rPr>
              <a:t>posea</a:t>
            </a:r>
            <a:r>
              <a:rPr lang="en-US" dirty="0">
                <a:solidFill>
                  <a:schemeClr val="tx1">
                    <a:lumMod val="50000"/>
                    <a:lumOff val="50000"/>
                  </a:schemeClr>
                </a:solidFill>
              </a:rPr>
              <a:t> la </a:t>
            </a:r>
            <a:r>
              <a:rPr lang="en-US" dirty="0" err="1" smtClean="0">
                <a:solidFill>
                  <a:schemeClr val="tx1">
                    <a:lumMod val="50000"/>
                    <a:lumOff val="50000"/>
                  </a:schemeClr>
                </a:solidFill>
              </a:rPr>
              <a:t>molécula</a:t>
            </a:r>
            <a:r>
              <a:rPr lang="en-US" dirty="0" smtClean="0">
                <a:solidFill>
                  <a:schemeClr val="tx1">
                    <a:lumMod val="50000"/>
                    <a:lumOff val="50000"/>
                  </a:schemeClr>
                </a:solidFill>
              </a:rPr>
              <a:t>.</a:t>
            </a:r>
          </a:p>
          <a:p>
            <a:pPr lvl="1" algn="just"/>
            <a:r>
              <a:rPr lang="en-US" sz="2400" dirty="0">
                <a:solidFill>
                  <a:schemeClr val="tx1">
                    <a:lumMod val="50000"/>
                    <a:lumOff val="50000"/>
                  </a:schemeClr>
                </a:solidFill>
              </a:rPr>
              <a:t>Se escribe la </a:t>
            </a:r>
            <a:r>
              <a:rPr lang="en-US" sz="2400" dirty="0" err="1">
                <a:solidFill>
                  <a:schemeClr val="tx1">
                    <a:lumMod val="50000"/>
                    <a:lumOff val="50000"/>
                  </a:schemeClr>
                </a:solidFill>
              </a:rPr>
              <a:t>terminación</a:t>
            </a:r>
            <a:r>
              <a:rPr lang="en-US" sz="2400" dirty="0">
                <a:solidFill>
                  <a:schemeClr val="tx1">
                    <a:lumMod val="50000"/>
                    <a:lumOff val="50000"/>
                  </a:schemeClr>
                </a:solidFill>
              </a:rPr>
              <a:t> OSA </a:t>
            </a:r>
            <a:r>
              <a:rPr lang="en-US" sz="2400" dirty="0" err="1">
                <a:solidFill>
                  <a:schemeClr val="tx1">
                    <a:lumMod val="50000"/>
                    <a:lumOff val="50000"/>
                  </a:schemeClr>
                </a:solidFill>
              </a:rPr>
              <a:t>precedida</a:t>
            </a:r>
            <a:r>
              <a:rPr lang="en-US" sz="2400" dirty="0">
                <a:solidFill>
                  <a:schemeClr val="tx1">
                    <a:lumMod val="50000"/>
                    <a:lumOff val="50000"/>
                  </a:schemeClr>
                </a:solidFill>
              </a:rPr>
              <a:t> </a:t>
            </a:r>
            <a:r>
              <a:rPr lang="en-US" sz="2400" dirty="0" err="1">
                <a:solidFill>
                  <a:schemeClr val="tx1">
                    <a:lumMod val="50000"/>
                    <a:lumOff val="50000"/>
                  </a:schemeClr>
                </a:solidFill>
              </a:rPr>
              <a:t>por</a:t>
            </a:r>
            <a:r>
              <a:rPr lang="en-US" sz="2400" dirty="0">
                <a:solidFill>
                  <a:schemeClr val="tx1">
                    <a:lumMod val="50000"/>
                    <a:lumOff val="50000"/>
                  </a:schemeClr>
                </a:solidFill>
              </a:rPr>
              <a:t> la </a:t>
            </a:r>
            <a:r>
              <a:rPr lang="en-US" sz="2400" dirty="0" err="1">
                <a:solidFill>
                  <a:schemeClr val="tx1">
                    <a:lumMod val="50000"/>
                    <a:lumOff val="50000"/>
                  </a:schemeClr>
                </a:solidFill>
              </a:rPr>
              <a:t>abreviatura</a:t>
            </a:r>
            <a:r>
              <a:rPr lang="en-US" sz="2400" dirty="0">
                <a:solidFill>
                  <a:schemeClr val="tx1">
                    <a:lumMod val="50000"/>
                    <a:lumOff val="50000"/>
                  </a:schemeClr>
                </a:solidFill>
              </a:rPr>
              <a:t> tri, tetra, </a:t>
            </a:r>
            <a:r>
              <a:rPr lang="en-US" sz="2400" dirty="0" err="1">
                <a:solidFill>
                  <a:schemeClr val="tx1">
                    <a:lumMod val="50000"/>
                    <a:lumOff val="50000"/>
                  </a:schemeClr>
                </a:solidFill>
              </a:rPr>
              <a:t>penta</a:t>
            </a:r>
            <a:r>
              <a:rPr lang="en-US" sz="2400" dirty="0">
                <a:solidFill>
                  <a:schemeClr val="tx1">
                    <a:lumMod val="50000"/>
                    <a:lumOff val="50000"/>
                  </a:schemeClr>
                </a:solidFill>
              </a:rPr>
              <a:t>, </a:t>
            </a:r>
            <a:r>
              <a:rPr lang="en-US" sz="2400" dirty="0" err="1">
                <a:solidFill>
                  <a:schemeClr val="tx1">
                    <a:lumMod val="50000"/>
                    <a:lumOff val="50000"/>
                  </a:schemeClr>
                </a:solidFill>
              </a:rPr>
              <a:t>hexa</a:t>
            </a:r>
            <a:r>
              <a:rPr lang="en-US" sz="2400" dirty="0">
                <a:solidFill>
                  <a:schemeClr val="tx1">
                    <a:lumMod val="50000"/>
                    <a:lumOff val="50000"/>
                  </a:schemeClr>
                </a:solidFill>
              </a:rPr>
              <a:t>, </a:t>
            </a:r>
            <a:r>
              <a:rPr lang="en-US" sz="2400" dirty="0" err="1">
                <a:solidFill>
                  <a:schemeClr val="tx1">
                    <a:lumMod val="50000"/>
                    <a:lumOff val="50000"/>
                  </a:schemeClr>
                </a:solidFill>
              </a:rPr>
              <a:t>hepta</a:t>
            </a:r>
            <a:r>
              <a:rPr lang="en-US" sz="2400" dirty="0">
                <a:solidFill>
                  <a:schemeClr val="tx1">
                    <a:lumMod val="50000"/>
                    <a:lumOff val="50000"/>
                  </a:schemeClr>
                </a:solidFill>
              </a:rPr>
              <a:t>, etc. para 3, 4, 5, 6, 7… </a:t>
            </a:r>
            <a:r>
              <a:rPr lang="en-US" sz="2400" dirty="0" err="1">
                <a:solidFill>
                  <a:schemeClr val="tx1">
                    <a:lumMod val="50000"/>
                    <a:lumOff val="50000"/>
                  </a:schemeClr>
                </a:solidFill>
              </a:rPr>
              <a:t>átomos</a:t>
            </a:r>
            <a:r>
              <a:rPr lang="en-US" sz="2400" dirty="0">
                <a:solidFill>
                  <a:schemeClr val="tx1">
                    <a:lumMod val="50000"/>
                    <a:lumOff val="50000"/>
                  </a:schemeClr>
                </a:solidFill>
              </a:rPr>
              <a:t> de </a:t>
            </a:r>
            <a:r>
              <a:rPr lang="en-US" sz="2400" dirty="0" err="1" smtClean="0">
                <a:solidFill>
                  <a:schemeClr val="tx1">
                    <a:lumMod val="50000"/>
                    <a:lumOff val="50000"/>
                  </a:schemeClr>
                </a:solidFill>
              </a:rPr>
              <a:t>carbono</a:t>
            </a:r>
            <a:r>
              <a:rPr lang="en-US" sz="2400" dirty="0" smtClean="0">
                <a:solidFill>
                  <a:schemeClr val="tx1">
                    <a:lumMod val="50000"/>
                    <a:lumOff val="50000"/>
                  </a:schemeClr>
                </a:solidFill>
              </a:rPr>
              <a:t> </a:t>
            </a:r>
            <a:r>
              <a:rPr lang="en-US" sz="2400" dirty="0" err="1">
                <a:solidFill>
                  <a:schemeClr val="tx1">
                    <a:lumMod val="50000"/>
                    <a:lumOff val="50000"/>
                  </a:schemeClr>
                </a:solidFill>
              </a:rPr>
              <a:t>respectivamente</a:t>
            </a:r>
            <a:r>
              <a:rPr lang="en-US" sz="2400" dirty="0">
                <a:solidFill>
                  <a:schemeClr val="tx1">
                    <a:lumMod val="50000"/>
                    <a:lumOff val="50000"/>
                  </a:schemeClr>
                </a:solidFill>
              </a:rPr>
              <a:t>. </a:t>
            </a:r>
            <a:r>
              <a:rPr lang="en-US" sz="2400" dirty="0" err="1">
                <a:solidFill>
                  <a:schemeClr val="tx1">
                    <a:lumMod val="50000"/>
                    <a:lumOff val="50000"/>
                  </a:schemeClr>
                </a:solidFill>
              </a:rPr>
              <a:t>Así</a:t>
            </a:r>
            <a:r>
              <a:rPr lang="en-US" sz="2400" dirty="0">
                <a:solidFill>
                  <a:schemeClr val="tx1">
                    <a:lumMod val="50000"/>
                    <a:lumOff val="50000"/>
                  </a:schemeClr>
                </a:solidFill>
              </a:rPr>
              <a:t>, </a:t>
            </a:r>
            <a:r>
              <a:rPr lang="en-US" sz="2400" dirty="0" err="1">
                <a:solidFill>
                  <a:schemeClr val="tx1">
                    <a:lumMod val="50000"/>
                    <a:lumOff val="50000"/>
                  </a:schemeClr>
                </a:solidFill>
              </a:rPr>
              <a:t>tenemos</a:t>
            </a:r>
            <a:r>
              <a:rPr lang="en-US" sz="2400" dirty="0">
                <a:solidFill>
                  <a:schemeClr val="tx1">
                    <a:lumMod val="50000"/>
                    <a:lumOff val="50000"/>
                  </a:schemeClr>
                </a:solidFill>
              </a:rPr>
              <a:t> </a:t>
            </a:r>
            <a:r>
              <a:rPr lang="en-US" sz="2400" dirty="0" err="1">
                <a:solidFill>
                  <a:schemeClr val="tx1">
                    <a:lumMod val="50000"/>
                    <a:lumOff val="50000"/>
                  </a:schemeClr>
                </a:solidFill>
              </a:rPr>
              <a:t>triosas</a:t>
            </a:r>
            <a:r>
              <a:rPr lang="en-US" sz="2400" dirty="0">
                <a:solidFill>
                  <a:schemeClr val="tx1">
                    <a:lumMod val="50000"/>
                    <a:lumOff val="50000"/>
                  </a:schemeClr>
                </a:solidFill>
              </a:rPr>
              <a:t>, </a:t>
            </a:r>
            <a:r>
              <a:rPr lang="en-US" sz="2400" dirty="0" err="1">
                <a:solidFill>
                  <a:schemeClr val="tx1">
                    <a:lumMod val="50000"/>
                    <a:lumOff val="50000"/>
                  </a:schemeClr>
                </a:solidFill>
              </a:rPr>
              <a:t>tetrosas</a:t>
            </a:r>
            <a:r>
              <a:rPr lang="en-US" sz="2400" dirty="0">
                <a:solidFill>
                  <a:schemeClr val="tx1">
                    <a:lumMod val="50000"/>
                    <a:lumOff val="50000"/>
                  </a:schemeClr>
                </a:solidFill>
              </a:rPr>
              <a:t>, </a:t>
            </a:r>
            <a:r>
              <a:rPr lang="en-US" sz="2400" dirty="0" err="1">
                <a:solidFill>
                  <a:schemeClr val="tx1">
                    <a:lumMod val="50000"/>
                    <a:lumOff val="50000"/>
                  </a:schemeClr>
                </a:solidFill>
              </a:rPr>
              <a:t>pentosas</a:t>
            </a:r>
            <a:r>
              <a:rPr lang="en-US" sz="2400" dirty="0">
                <a:solidFill>
                  <a:schemeClr val="tx1">
                    <a:lumMod val="50000"/>
                    <a:lumOff val="50000"/>
                  </a:schemeClr>
                </a:solidFill>
              </a:rPr>
              <a:t>, </a:t>
            </a:r>
            <a:r>
              <a:rPr lang="en-US" sz="2400" dirty="0" err="1">
                <a:solidFill>
                  <a:schemeClr val="tx1">
                    <a:lumMod val="50000"/>
                    <a:lumOff val="50000"/>
                  </a:schemeClr>
                </a:solidFill>
              </a:rPr>
              <a:t>hexosas</a:t>
            </a:r>
            <a:r>
              <a:rPr lang="en-US" sz="2400" dirty="0">
                <a:solidFill>
                  <a:schemeClr val="tx1">
                    <a:lumMod val="50000"/>
                    <a:lumOff val="50000"/>
                  </a:schemeClr>
                </a:solidFill>
              </a:rPr>
              <a:t>, etc.</a:t>
            </a:r>
          </a:p>
          <a:p>
            <a:pPr marL="457200" indent="-457200" algn="just">
              <a:buAutoNum type="alphaUcPeriod" startAt="2"/>
            </a:pPr>
            <a:r>
              <a:rPr lang="en-US" dirty="0" smtClean="0">
                <a:solidFill>
                  <a:schemeClr val="tx1">
                    <a:lumMod val="50000"/>
                    <a:lumOff val="50000"/>
                  </a:schemeClr>
                </a:solidFill>
              </a:rPr>
              <a:t>Se </a:t>
            </a:r>
            <a:r>
              <a:rPr lang="en-US" dirty="0" err="1">
                <a:solidFill>
                  <a:schemeClr val="tx1">
                    <a:lumMod val="50000"/>
                    <a:lumOff val="50000"/>
                  </a:schemeClr>
                </a:solidFill>
              </a:rPr>
              <a:t>usa</a:t>
            </a:r>
            <a:r>
              <a:rPr lang="en-US" dirty="0">
                <a:solidFill>
                  <a:schemeClr val="tx1">
                    <a:lumMod val="50000"/>
                    <a:lumOff val="50000"/>
                  </a:schemeClr>
                </a:solidFill>
              </a:rPr>
              <a:t> el </a:t>
            </a:r>
            <a:r>
              <a:rPr lang="en-US" dirty="0" err="1">
                <a:solidFill>
                  <a:schemeClr val="tx1">
                    <a:lumMod val="50000"/>
                    <a:lumOff val="50000"/>
                  </a:schemeClr>
                </a:solidFill>
              </a:rPr>
              <a:t>prefijo</a:t>
            </a:r>
            <a:r>
              <a:rPr lang="en-US" dirty="0">
                <a:solidFill>
                  <a:schemeClr val="tx1">
                    <a:lumMod val="50000"/>
                    <a:lumOff val="50000"/>
                  </a:schemeClr>
                </a:solidFill>
              </a:rPr>
              <a:t> </a:t>
            </a:r>
            <a:r>
              <a:rPr lang="en-US" i="1" dirty="0" err="1">
                <a:solidFill>
                  <a:schemeClr val="tx1">
                    <a:lumMod val="50000"/>
                    <a:lumOff val="50000"/>
                  </a:schemeClr>
                </a:solidFill>
              </a:rPr>
              <a:t>aldo</a:t>
            </a:r>
            <a:r>
              <a:rPr lang="en-US" dirty="0">
                <a:solidFill>
                  <a:schemeClr val="tx1">
                    <a:lumMod val="50000"/>
                    <a:lumOff val="50000"/>
                  </a:schemeClr>
                </a:solidFill>
              </a:rPr>
              <a:t> </a:t>
            </a:r>
            <a:r>
              <a:rPr lang="en-US" dirty="0" err="1">
                <a:solidFill>
                  <a:schemeClr val="tx1">
                    <a:lumMod val="50000"/>
                    <a:lumOff val="50000"/>
                  </a:schemeClr>
                </a:solidFill>
              </a:rPr>
              <a:t>cuando</a:t>
            </a:r>
            <a:r>
              <a:rPr lang="en-US" dirty="0">
                <a:solidFill>
                  <a:schemeClr val="tx1">
                    <a:lumMod val="50000"/>
                    <a:lumOff val="50000"/>
                  </a:schemeClr>
                </a:solidFill>
              </a:rPr>
              <a:t> el </a:t>
            </a:r>
            <a:r>
              <a:rPr lang="en-US" dirty="0" err="1">
                <a:solidFill>
                  <a:schemeClr val="tx1">
                    <a:lumMod val="50000"/>
                    <a:lumOff val="50000"/>
                  </a:schemeClr>
                </a:solidFill>
              </a:rPr>
              <a:t>grupo</a:t>
            </a:r>
            <a:r>
              <a:rPr lang="en-US" dirty="0">
                <a:solidFill>
                  <a:schemeClr val="tx1">
                    <a:lumMod val="50000"/>
                    <a:lumOff val="50000"/>
                  </a:schemeClr>
                </a:solidFill>
              </a:rPr>
              <a:t> </a:t>
            </a:r>
            <a:r>
              <a:rPr lang="en-US" dirty="0" err="1">
                <a:solidFill>
                  <a:schemeClr val="tx1">
                    <a:lumMod val="50000"/>
                    <a:lumOff val="50000"/>
                  </a:schemeClr>
                </a:solidFill>
              </a:rPr>
              <a:t>funcional</a:t>
            </a:r>
            <a:r>
              <a:rPr lang="en-US" dirty="0">
                <a:solidFill>
                  <a:schemeClr val="tx1">
                    <a:lumMod val="50000"/>
                    <a:lumOff val="50000"/>
                  </a:schemeClr>
                </a:solidFill>
              </a:rPr>
              <a:t> </a:t>
            </a:r>
            <a:r>
              <a:rPr lang="en-US" dirty="0" err="1">
                <a:solidFill>
                  <a:schemeClr val="tx1">
                    <a:lumMod val="50000"/>
                    <a:lumOff val="50000"/>
                  </a:schemeClr>
                </a:solidFill>
              </a:rPr>
              <a:t>es</a:t>
            </a:r>
            <a:r>
              <a:rPr lang="en-US" dirty="0">
                <a:solidFill>
                  <a:schemeClr val="tx1">
                    <a:lumMod val="50000"/>
                    <a:lumOff val="50000"/>
                  </a:schemeClr>
                </a:solidFill>
              </a:rPr>
              <a:t> un </a:t>
            </a:r>
            <a:r>
              <a:rPr lang="en-US" dirty="0" err="1">
                <a:solidFill>
                  <a:schemeClr val="tx1">
                    <a:lumMod val="50000"/>
                    <a:lumOff val="50000"/>
                  </a:schemeClr>
                </a:solidFill>
              </a:rPr>
              <a:t>aldehido</a:t>
            </a:r>
            <a:r>
              <a:rPr lang="en-US" dirty="0">
                <a:solidFill>
                  <a:schemeClr val="tx1">
                    <a:lumMod val="50000"/>
                    <a:lumOff val="50000"/>
                  </a:schemeClr>
                </a:solidFill>
              </a:rPr>
              <a:t> y </a:t>
            </a:r>
            <a:r>
              <a:rPr lang="en-US" i="1" dirty="0" err="1" smtClean="0">
                <a:solidFill>
                  <a:schemeClr val="tx1">
                    <a:lumMod val="50000"/>
                    <a:lumOff val="50000"/>
                  </a:schemeClr>
                </a:solidFill>
              </a:rPr>
              <a:t>ceto</a:t>
            </a:r>
            <a:r>
              <a:rPr lang="en-US" dirty="0" smtClean="0">
                <a:solidFill>
                  <a:schemeClr val="tx1">
                    <a:lumMod val="50000"/>
                    <a:lumOff val="50000"/>
                  </a:schemeClr>
                </a:solidFill>
              </a:rPr>
              <a:t> </a:t>
            </a:r>
            <a:r>
              <a:rPr lang="en-US" dirty="0" err="1" smtClean="0">
                <a:solidFill>
                  <a:schemeClr val="tx1">
                    <a:lumMod val="50000"/>
                    <a:lumOff val="50000"/>
                  </a:schemeClr>
                </a:solidFill>
              </a:rPr>
              <a:t>cuando</a:t>
            </a:r>
            <a:r>
              <a:rPr lang="en-US" dirty="0" smtClean="0">
                <a:solidFill>
                  <a:schemeClr val="tx1">
                    <a:lumMod val="50000"/>
                    <a:lumOff val="50000"/>
                  </a:schemeClr>
                </a:solidFill>
              </a:rPr>
              <a:t> </a:t>
            </a:r>
            <a:r>
              <a:rPr lang="en-US" dirty="0">
                <a:solidFill>
                  <a:schemeClr val="tx1">
                    <a:lumMod val="50000"/>
                    <a:lumOff val="50000"/>
                  </a:schemeClr>
                </a:solidFill>
              </a:rPr>
              <a:t>se </a:t>
            </a:r>
            <a:r>
              <a:rPr lang="en-US" dirty="0" err="1">
                <a:solidFill>
                  <a:schemeClr val="tx1">
                    <a:lumMod val="50000"/>
                    <a:lumOff val="50000"/>
                  </a:schemeClr>
                </a:solidFill>
              </a:rPr>
              <a:t>trata</a:t>
            </a:r>
            <a:r>
              <a:rPr lang="en-US" dirty="0">
                <a:solidFill>
                  <a:schemeClr val="tx1">
                    <a:lumMod val="50000"/>
                    <a:lumOff val="50000"/>
                  </a:schemeClr>
                </a:solidFill>
              </a:rPr>
              <a:t> de </a:t>
            </a:r>
            <a:r>
              <a:rPr lang="en-US" dirty="0" err="1">
                <a:solidFill>
                  <a:schemeClr val="tx1">
                    <a:lumMod val="50000"/>
                    <a:lumOff val="50000"/>
                  </a:schemeClr>
                </a:solidFill>
              </a:rPr>
              <a:t>una</a:t>
            </a:r>
            <a:r>
              <a:rPr lang="en-US" dirty="0">
                <a:solidFill>
                  <a:schemeClr val="tx1">
                    <a:lumMod val="50000"/>
                    <a:lumOff val="50000"/>
                  </a:schemeClr>
                </a:solidFill>
              </a:rPr>
              <a:t> </a:t>
            </a:r>
            <a:r>
              <a:rPr lang="en-US" dirty="0" err="1">
                <a:solidFill>
                  <a:schemeClr val="tx1">
                    <a:lumMod val="50000"/>
                    <a:lumOff val="50000"/>
                  </a:schemeClr>
                </a:solidFill>
              </a:rPr>
              <a:t>cetona</a:t>
            </a:r>
            <a:r>
              <a:rPr lang="en-US" dirty="0">
                <a:solidFill>
                  <a:schemeClr val="tx1">
                    <a:lumMod val="50000"/>
                    <a:lumOff val="50000"/>
                  </a:schemeClr>
                </a:solidFill>
              </a:rPr>
              <a:t>. </a:t>
            </a:r>
            <a:r>
              <a:rPr lang="en-US" dirty="0" err="1">
                <a:solidFill>
                  <a:schemeClr val="tx1">
                    <a:lumMod val="50000"/>
                    <a:lumOff val="50000"/>
                  </a:schemeClr>
                </a:solidFill>
              </a:rPr>
              <a:t>Así</a:t>
            </a:r>
            <a:r>
              <a:rPr lang="en-US" dirty="0">
                <a:solidFill>
                  <a:schemeClr val="tx1">
                    <a:lumMod val="50000"/>
                    <a:lumOff val="50000"/>
                  </a:schemeClr>
                </a:solidFill>
              </a:rPr>
              <a:t>, la </a:t>
            </a:r>
            <a:r>
              <a:rPr lang="en-US" dirty="0" err="1" smtClean="0">
                <a:solidFill>
                  <a:schemeClr val="tx1">
                    <a:lumMod val="50000"/>
                    <a:lumOff val="50000"/>
                  </a:schemeClr>
                </a:solidFill>
              </a:rPr>
              <a:t>glucosa</a:t>
            </a:r>
            <a:r>
              <a:rPr lang="en-US" dirty="0" smtClean="0">
                <a:solidFill>
                  <a:schemeClr val="tx1">
                    <a:lumMod val="50000"/>
                    <a:lumOff val="50000"/>
                  </a:schemeClr>
                </a:solidFill>
              </a:rPr>
              <a:t> </a:t>
            </a:r>
            <a:r>
              <a:rPr lang="en-US" dirty="0" err="1">
                <a:solidFill>
                  <a:schemeClr val="tx1">
                    <a:lumMod val="50000"/>
                    <a:lumOff val="50000"/>
                  </a:schemeClr>
                </a:solidFill>
              </a:rPr>
              <a:t>es</a:t>
            </a:r>
            <a:r>
              <a:rPr lang="en-US" dirty="0">
                <a:solidFill>
                  <a:schemeClr val="tx1">
                    <a:lumMod val="50000"/>
                    <a:lumOff val="50000"/>
                  </a:schemeClr>
                </a:solidFill>
              </a:rPr>
              <a:t> </a:t>
            </a:r>
            <a:r>
              <a:rPr lang="en-US" dirty="0" err="1">
                <a:solidFill>
                  <a:schemeClr val="tx1">
                    <a:lumMod val="50000"/>
                    <a:lumOff val="50000"/>
                  </a:schemeClr>
                </a:solidFill>
              </a:rPr>
              <a:t>una</a:t>
            </a:r>
            <a:r>
              <a:rPr lang="en-US" dirty="0">
                <a:solidFill>
                  <a:schemeClr val="tx1">
                    <a:lumMod val="50000"/>
                    <a:lumOff val="50000"/>
                  </a:schemeClr>
                </a:solidFill>
              </a:rPr>
              <a:t> </a:t>
            </a:r>
            <a:r>
              <a:rPr lang="en-US" dirty="0" err="1">
                <a:solidFill>
                  <a:schemeClr val="tx1">
                    <a:lumMod val="50000"/>
                    <a:lumOff val="50000"/>
                  </a:schemeClr>
                </a:solidFill>
              </a:rPr>
              <a:t>aldohexosa</a:t>
            </a:r>
            <a:r>
              <a:rPr lang="en-US" dirty="0">
                <a:solidFill>
                  <a:schemeClr val="tx1">
                    <a:lumMod val="50000"/>
                    <a:lumOff val="50000"/>
                  </a:schemeClr>
                </a:solidFill>
              </a:rPr>
              <a:t> </a:t>
            </a:r>
            <a:r>
              <a:rPr lang="en-US" dirty="0" err="1" smtClean="0">
                <a:solidFill>
                  <a:schemeClr val="tx1">
                    <a:lumMod val="50000"/>
                    <a:lumOff val="50000"/>
                  </a:schemeClr>
                </a:solidFill>
              </a:rPr>
              <a:t>mientras</a:t>
            </a:r>
            <a:r>
              <a:rPr lang="en-US" dirty="0" smtClean="0">
                <a:solidFill>
                  <a:schemeClr val="tx1">
                    <a:lumMod val="50000"/>
                    <a:lumOff val="50000"/>
                  </a:schemeClr>
                </a:solidFill>
              </a:rPr>
              <a:t> </a:t>
            </a:r>
            <a:r>
              <a:rPr lang="en-US" dirty="0" err="1">
                <a:solidFill>
                  <a:schemeClr val="tx1">
                    <a:lumMod val="50000"/>
                    <a:lumOff val="50000"/>
                  </a:schemeClr>
                </a:solidFill>
              </a:rPr>
              <a:t>que</a:t>
            </a:r>
            <a:r>
              <a:rPr lang="en-US" dirty="0">
                <a:solidFill>
                  <a:schemeClr val="tx1">
                    <a:lumMod val="50000"/>
                    <a:lumOff val="50000"/>
                  </a:schemeClr>
                </a:solidFill>
              </a:rPr>
              <a:t> la </a:t>
            </a:r>
            <a:r>
              <a:rPr lang="en-US" dirty="0" err="1" smtClean="0">
                <a:solidFill>
                  <a:schemeClr val="tx1">
                    <a:lumMod val="50000"/>
                    <a:lumOff val="50000"/>
                  </a:schemeClr>
                </a:solidFill>
              </a:rPr>
              <a:t>fructosa</a:t>
            </a:r>
            <a:r>
              <a:rPr lang="en-US" dirty="0" smtClean="0">
                <a:solidFill>
                  <a:schemeClr val="tx1">
                    <a:lumMod val="50000"/>
                    <a:lumOff val="50000"/>
                  </a:schemeClr>
                </a:solidFill>
              </a:rPr>
              <a:t> </a:t>
            </a:r>
            <a:r>
              <a:rPr lang="en-US" dirty="0" err="1">
                <a:solidFill>
                  <a:schemeClr val="tx1">
                    <a:lumMod val="50000"/>
                    <a:lumOff val="50000"/>
                  </a:schemeClr>
                </a:solidFill>
              </a:rPr>
              <a:t>es</a:t>
            </a:r>
            <a:r>
              <a:rPr lang="en-US" dirty="0">
                <a:solidFill>
                  <a:schemeClr val="tx1">
                    <a:lumMod val="50000"/>
                    <a:lumOff val="50000"/>
                  </a:schemeClr>
                </a:solidFill>
              </a:rPr>
              <a:t> </a:t>
            </a:r>
            <a:r>
              <a:rPr lang="en-US" dirty="0" err="1">
                <a:solidFill>
                  <a:schemeClr val="tx1">
                    <a:lumMod val="50000"/>
                    <a:lumOff val="50000"/>
                  </a:schemeClr>
                </a:solidFill>
              </a:rPr>
              <a:t>una</a:t>
            </a:r>
            <a:r>
              <a:rPr lang="en-US" dirty="0">
                <a:solidFill>
                  <a:schemeClr val="tx1">
                    <a:lumMod val="50000"/>
                    <a:lumOff val="50000"/>
                  </a:schemeClr>
                </a:solidFill>
              </a:rPr>
              <a:t> </a:t>
            </a:r>
            <a:r>
              <a:rPr lang="en-US" dirty="0" err="1">
                <a:solidFill>
                  <a:schemeClr val="tx1">
                    <a:lumMod val="50000"/>
                    <a:lumOff val="50000"/>
                  </a:schemeClr>
                </a:solidFill>
              </a:rPr>
              <a:t>cetohexosa</a:t>
            </a:r>
            <a:r>
              <a:rPr lang="en-US" dirty="0" smtClean="0">
                <a:solidFill>
                  <a:schemeClr val="tx1">
                    <a:lumMod val="50000"/>
                    <a:lumOff val="50000"/>
                  </a:schemeClr>
                </a:solidFill>
              </a:rPr>
              <a:t>.</a:t>
            </a:r>
          </a:p>
        </p:txBody>
      </p:sp>
    </p:spTree>
    <p:extLst>
      <p:ext uri="{BB962C8B-B14F-4D97-AF65-F5344CB8AC3E}">
        <p14:creationId xmlns:p14="http://schemas.microsoft.com/office/powerpoint/2010/main" val="757133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320041"/>
            <a:ext cx="9144000" cy="880109"/>
          </a:xfrm>
          <a:solidFill>
            <a:schemeClr val="accent6">
              <a:lumMod val="60000"/>
              <a:lumOff val="40000"/>
            </a:schemeClr>
          </a:solidFill>
        </p:spPr>
        <p:txBody>
          <a:bodyPr>
            <a:normAutofit fontScale="90000"/>
          </a:bodyPr>
          <a:lstStyle/>
          <a:p>
            <a:r>
              <a:rPr lang="es-MX" dirty="0" smtClean="0"/>
              <a:t>PODER REDUCTOR</a:t>
            </a:r>
            <a:endParaRPr lang="es-MX" dirty="0"/>
          </a:p>
        </p:txBody>
      </p:sp>
      <p:sp>
        <p:nvSpPr>
          <p:cNvPr id="3" name="Subtítulo 2"/>
          <p:cNvSpPr>
            <a:spLocks noGrp="1"/>
          </p:cNvSpPr>
          <p:nvPr>
            <p:ph type="subTitle" idx="1"/>
          </p:nvPr>
        </p:nvSpPr>
        <p:spPr>
          <a:xfrm>
            <a:off x="605790" y="1548245"/>
            <a:ext cx="10995660" cy="4946074"/>
          </a:xfrm>
          <a:ln w="19050">
            <a:solidFill>
              <a:schemeClr val="accent6">
                <a:lumMod val="60000"/>
                <a:lumOff val="40000"/>
              </a:schemeClr>
            </a:solidFill>
          </a:ln>
          <a:effectLst>
            <a:outerShdw blurRad="50800" dist="50800" dir="5400000" algn="ctr" rotWithShape="0">
              <a:schemeClr val="bg1"/>
            </a:outerShdw>
            <a:softEdge rad="0"/>
          </a:effectLst>
        </p:spPr>
        <p:txBody>
          <a:bodyPr/>
          <a:lstStyle/>
          <a:p>
            <a:pPr algn="just"/>
            <a:endParaRPr lang="es-MX" dirty="0" smtClean="0"/>
          </a:p>
          <a:p>
            <a:pPr algn="just"/>
            <a:r>
              <a:rPr lang="es-MX" dirty="0" smtClean="0"/>
              <a:t>Todos los monosacáridos tienen poder reductor por tener libre el –OH del carbono </a:t>
            </a:r>
            <a:r>
              <a:rPr lang="es-MX" dirty="0" err="1" smtClean="0"/>
              <a:t>anomérico</a:t>
            </a:r>
            <a:r>
              <a:rPr lang="es-MX" dirty="0" smtClean="0"/>
              <a:t>, es decir, el </a:t>
            </a:r>
            <a:r>
              <a:rPr lang="es-MX" dirty="0"/>
              <a:t>que tenía el grupo carbonilo en la estructura </a:t>
            </a:r>
            <a:r>
              <a:rPr lang="es-MX" dirty="0" smtClean="0"/>
              <a:t>lineal y que queda en el extremo derecho de la molécula en su forma cíclica. Ver </a:t>
            </a:r>
            <a:r>
              <a:rPr lang="es-MX" dirty="0" smtClean="0">
                <a:hlinkClick r:id="rId2"/>
              </a:rPr>
              <a:t>ciclación monosacáridos</a:t>
            </a:r>
            <a:endParaRPr lang="es-MX" dirty="0" smtClean="0"/>
          </a:p>
          <a:p>
            <a:pPr algn="just"/>
            <a:r>
              <a:rPr lang="es-MX" sz="1400" dirty="0" smtClean="0">
                <a:hlinkClick r:id="rId3" action="ppaction://hlinksldjump"/>
              </a:rPr>
              <a:t>Fructosa</a:t>
            </a:r>
            <a:endParaRPr lang="es-MX" sz="1400" dirty="0" smtClean="0"/>
          </a:p>
          <a:p>
            <a:pPr algn="just"/>
            <a:r>
              <a:rPr lang="es-MX" sz="1400" dirty="0" smtClean="0">
                <a:hlinkClick r:id="rId4" action="ppaction://hlinksldjump"/>
              </a:rPr>
              <a:t>Ribosa</a:t>
            </a:r>
            <a:endParaRPr lang="es-MX" sz="1400" dirty="0" smtClean="0"/>
          </a:p>
          <a:p>
            <a:pPr algn="just"/>
            <a:r>
              <a:rPr lang="es-MX" sz="1400" dirty="0" smtClean="0">
                <a:hlinkClick r:id="rId5" action="ppaction://hlinksldjump"/>
              </a:rPr>
              <a:t>Galactosa</a:t>
            </a:r>
            <a:endParaRPr lang="es-MX" sz="1400" dirty="0" smtClean="0"/>
          </a:p>
          <a:p>
            <a:endParaRPr lang="es-MX" dirty="0"/>
          </a:p>
        </p:txBody>
      </p:sp>
      <p:pic>
        <p:nvPicPr>
          <p:cNvPr id="4" name="Imagen 3"/>
          <p:cNvPicPr>
            <a:picLocks noChangeAspect="1"/>
          </p:cNvPicPr>
          <p:nvPr/>
        </p:nvPicPr>
        <p:blipFill rotWithShape="1">
          <a:blip r:embed="rId6"/>
          <a:srcRect b="15415"/>
          <a:stretch/>
        </p:blipFill>
        <p:spPr>
          <a:xfrm>
            <a:off x="1798267" y="3787054"/>
            <a:ext cx="8610706" cy="2052638"/>
          </a:xfrm>
          <a:prstGeom prst="rect">
            <a:avLst/>
          </a:prstGeom>
        </p:spPr>
      </p:pic>
      <p:sp>
        <p:nvSpPr>
          <p:cNvPr id="5" name="CuadroTexto 4"/>
          <p:cNvSpPr txBox="1"/>
          <p:nvPr/>
        </p:nvSpPr>
        <p:spPr>
          <a:xfrm>
            <a:off x="716972" y="6265718"/>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1487424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447424" y="1668291"/>
            <a:ext cx="2866451" cy="3225827"/>
          </a:xfrm>
          <a:prstGeom prst="rect">
            <a:avLst/>
          </a:prstGeom>
          <a:ln w="19050">
            <a:solidFill>
              <a:schemeClr val="accent6">
                <a:lumMod val="60000"/>
                <a:lumOff val="40000"/>
              </a:schemeClr>
            </a:solidFill>
          </a:ln>
        </p:spPr>
      </p:pic>
      <p:sp>
        <p:nvSpPr>
          <p:cNvPr id="6" name="CuadroTexto 5"/>
          <p:cNvSpPr txBox="1"/>
          <p:nvPr/>
        </p:nvSpPr>
        <p:spPr>
          <a:xfrm>
            <a:off x="1010948" y="5590309"/>
            <a:ext cx="10136505" cy="707886"/>
          </a:xfrm>
          <a:prstGeom prst="rect">
            <a:avLst/>
          </a:prstGeom>
          <a:noFill/>
        </p:spPr>
        <p:txBody>
          <a:bodyPr wrap="square" rtlCol="0">
            <a:spAutoFit/>
          </a:bodyPr>
          <a:lstStyle/>
          <a:p>
            <a:r>
              <a:rPr lang="es-MX" sz="2000" dirty="0" smtClean="0"/>
              <a:t>La ribosa es una </a:t>
            </a:r>
            <a:r>
              <a:rPr lang="es-MX" sz="2000" dirty="0" err="1" smtClean="0"/>
              <a:t>aldopentosa</a:t>
            </a:r>
            <a:r>
              <a:rPr lang="es-MX" sz="2000" dirty="0" smtClean="0"/>
              <a:t> y es elemento estructural de los ácidos nucleicos y del ATP, NAD, NADP y </a:t>
            </a:r>
            <a:r>
              <a:rPr lang="es-MX" sz="2000" dirty="0" err="1" smtClean="0"/>
              <a:t>flavoproteínas</a:t>
            </a:r>
            <a:r>
              <a:rPr lang="es-MX" sz="2000" dirty="0" smtClean="0"/>
              <a:t>. Es azúcar </a:t>
            </a:r>
            <a:r>
              <a:rPr lang="es-MX" sz="2000" dirty="0" smtClean="0">
                <a:hlinkClick r:id="rId3" action="ppaction://hlinksldjump"/>
              </a:rPr>
              <a:t>reductor</a:t>
            </a:r>
            <a:r>
              <a:rPr lang="es-MX" sz="2000" dirty="0" smtClean="0"/>
              <a:t>.</a:t>
            </a:r>
            <a:endParaRPr lang="es-MX" sz="2000" dirty="0"/>
          </a:p>
        </p:txBody>
      </p:sp>
      <p:pic>
        <p:nvPicPr>
          <p:cNvPr id="2" name="Imagen 1"/>
          <p:cNvPicPr>
            <a:picLocks noChangeAspect="1"/>
          </p:cNvPicPr>
          <p:nvPr/>
        </p:nvPicPr>
        <p:blipFill rotWithShape="1">
          <a:blip r:embed="rId4"/>
          <a:srcRect b="16993"/>
          <a:stretch/>
        </p:blipFill>
        <p:spPr>
          <a:xfrm>
            <a:off x="1911927" y="1557219"/>
            <a:ext cx="4349028" cy="3179463"/>
          </a:xfrm>
          <a:prstGeom prst="rect">
            <a:avLst/>
          </a:prstGeom>
        </p:spPr>
      </p:pic>
      <p:sp>
        <p:nvSpPr>
          <p:cNvPr id="8" name="CuadroTexto 7"/>
          <p:cNvSpPr txBox="1"/>
          <p:nvPr/>
        </p:nvSpPr>
        <p:spPr>
          <a:xfrm>
            <a:off x="1911927" y="5049982"/>
            <a:ext cx="4447309" cy="369332"/>
          </a:xfrm>
          <a:prstGeom prst="rect">
            <a:avLst/>
          </a:prstGeom>
          <a:noFill/>
        </p:spPr>
        <p:txBody>
          <a:bodyPr wrap="square" rtlCol="0">
            <a:spAutoFit/>
          </a:bodyPr>
          <a:lstStyle/>
          <a:p>
            <a:r>
              <a:rPr lang="es-MX" dirty="0" smtClean="0"/>
              <a:t>         D-Ribosa                                L-Ribosa                                          </a:t>
            </a:r>
            <a:endParaRPr lang="es-MX" dirty="0"/>
          </a:p>
        </p:txBody>
      </p:sp>
      <p:sp>
        <p:nvSpPr>
          <p:cNvPr id="9" name="CuadroTexto 8"/>
          <p:cNvSpPr txBox="1"/>
          <p:nvPr/>
        </p:nvSpPr>
        <p:spPr>
          <a:xfrm>
            <a:off x="1010948" y="904009"/>
            <a:ext cx="10136505" cy="461665"/>
          </a:xfrm>
          <a:prstGeom prst="rect">
            <a:avLst/>
          </a:prstGeom>
          <a:noFill/>
          <a:ln w="19050">
            <a:solidFill>
              <a:schemeClr val="accent6">
                <a:lumMod val="60000"/>
                <a:lumOff val="40000"/>
              </a:schemeClr>
            </a:solidFill>
          </a:ln>
        </p:spPr>
        <p:txBody>
          <a:bodyPr wrap="square" rtlCol="0">
            <a:spAutoFit/>
          </a:bodyPr>
          <a:lstStyle/>
          <a:p>
            <a:r>
              <a:rPr lang="es-MX" sz="2400" dirty="0" smtClean="0"/>
              <a:t>                                                                  RIBOSA</a:t>
            </a:r>
            <a:endParaRPr lang="es-MX" sz="2400" dirty="0"/>
          </a:p>
        </p:txBody>
      </p:sp>
      <p:sp>
        <p:nvSpPr>
          <p:cNvPr id="11" name="CuadroTexto 10"/>
          <p:cNvSpPr txBox="1"/>
          <p:nvPr/>
        </p:nvSpPr>
        <p:spPr>
          <a:xfrm>
            <a:off x="7554191" y="5057548"/>
            <a:ext cx="2759684" cy="369332"/>
          </a:xfrm>
          <a:prstGeom prst="rect">
            <a:avLst/>
          </a:prstGeom>
          <a:noFill/>
        </p:spPr>
        <p:txBody>
          <a:bodyPr wrap="square" rtlCol="0">
            <a:spAutoFit/>
          </a:bodyPr>
          <a:lstStyle/>
          <a:p>
            <a:r>
              <a:rPr lang="es-MX" dirty="0" smtClean="0"/>
              <a:t>       </a:t>
            </a:r>
            <a:r>
              <a:rPr lang="el-GR" dirty="0" smtClean="0"/>
              <a:t>Β</a:t>
            </a:r>
            <a:r>
              <a:rPr lang="es-MX" dirty="0" smtClean="0"/>
              <a:t>-D-</a:t>
            </a:r>
            <a:r>
              <a:rPr lang="es-MX" dirty="0" err="1"/>
              <a:t>R</a:t>
            </a:r>
            <a:r>
              <a:rPr lang="es-MX" dirty="0" err="1" smtClean="0"/>
              <a:t>ibofuranosa</a:t>
            </a:r>
            <a:endParaRPr lang="es-MX" dirty="0"/>
          </a:p>
        </p:txBody>
      </p:sp>
      <p:sp>
        <p:nvSpPr>
          <p:cNvPr id="12" name="CuadroTexto 11"/>
          <p:cNvSpPr txBox="1"/>
          <p:nvPr/>
        </p:nvSpPr>
        <p:spPr>
          <a:xfrm>
            <a:off x="1010948" y="5367616"/>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2434712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1394459" y="4769427"/>
            <a:ext cx="9555481" cy="707886"/>
          </a:xfrm>
          <a:prstGeom prst="rect">
            <a:avLst/>
          </a:prstGeom>
          <a:noFill/>
        </p:spPr>
        <p:txBody>
          <a:bodyPr wrap="square" rtlCol="0">
            <a:spAutoFit/>
          </a:bodyPr>
          <a:lstStyle/>
          <a:p>
            <a:r>
              <a:rPr lang="es-MX" sz="2000" dirty="0" smtClean="0"/>
              <a:t>La glucosa es una aldohexosa y es el “azúcar” del organismo, que transporta la sangre y es el que usan principalmente los tejidos.</a:t>
            </a:r>
            <a:endParaRPr lang="es-MX" sz="2000" dirty="0"/>
          </a:p>
        </p:txBody>
      </p:sp>
      <p:sp>
        <p:nvSpPr>
          <p:cNvPr id="2" name="CuadroTexto 1"/>
          <p:cNvSpPr txBox="1"/>
          <p:nvPr/>
        </p:nvSpPr>
        <p:spPr>
          <a:xfrm>
            <a:off x="1155468" y="601436"/>
            <a:ext cx="9690563" cy="3946897"/>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9" name="Imagen 8"/>
          <p:cNvPicPr>
            <a:picLocks noChangeAspect="1"/>
          </p:cNvPicPr>
          <p:nvPr/>
        </p:nvPicPr>
        <p:blipFill>
          <a:blip r:embed="rId2"/>
          <a:stretch>
            <a:fillRect/>
          </a:stretch>
        </p:blipFill>
        <p:spPr>
          <a:xfrm>
            <a:off x="7965284" y="1197161"/>
            <a:ext cx="2112899" cy="2863996"/>
          </a:xfrm>
          <a:prstGeom prst="rect">
            <a:avLst/>
          </a:prstGeom>
        </p:spPr>
      </p:pic>
      <p:pic>
        <p:nvPicPr>
          <p:cNvPr id="10" name="Imagen 9"/>
          <p:cNvPicPr>
            <a:picLocks noChangeAspect="1"/>
          </p:cNvPicPr>
          <p:nvPr/>
        </p:nvPicPr>
        <p:blipFill>
          <a:blip r:embed="rId3"/>
          <a:stretch>
            <a:fillRect/>
          </a:stretch>
        </p:blipFill>
        <p:spPr>
          <a:xfrm>
            <a:off x="1966141" y="1171310"/>
            <a:ext cx="1801480" cy="2807151"/>
          </a:xfrm>
          <a:prstGeom prst="rect">
            <a:avLst/>
          </a:prstGeom>
        </p:spPr>
      </p:pic>
      <p:pic>
        <p:nvPicPr>
          <p:cNvPr id="12" name="Imagen 11"/>
          <p:cNvPicPr>
            <a:picLocks noChangeAspect="1"/>
          </p:cNvPicPr>
          <p:nvPr/>
        </p:nvPicPr>
        <p:blipFill>
          <a:blip r:embed="rId4"/>
          <a:stretch>
            <a:fillRect/>
          </a:stretch>
        </p:blipFill>
        <p:spPr>
          <a:xfrm>
            <a:off x="5042540" y="1197161"/>
            <a:ext cx="1647825" cy="2781300"/>
          </a:xfrm>
          <a:prstGeom prst="rect">
            <a:avLst/>
          </a:prstGeom>
        </p:spPr>
      </p:pic>
      <p:sp>
        <p:nvSpPr>
          <p:cNvPr id="13" name="CuadroTexto 12"/>
          <p:cNvSpPr txBox="1"/>
          <p:nvPr/>
        </p:nvSpPr>
        <p:spPr>
          <a:xfrm>
            <a:off x="4634345" y="644236"/>
            <a:ext cx="2732810" cy="461665"/>
          </a:xfrm>
          <a:prstGeom prst="rect">
            <a:avLst/>
          </a:prstGeom>
          <a:noFill/>
        </p:spPr>
        <p:txBody>
          <a:bodyPr wrap="square" rtlCol="0">
            <a:spAutoFit/>
          </a:bodyPr>
          <a:lstStyle/>
          <a:p>
            <a:pPr algn="ctr"/>
            <a:r>
              <a:rPr lang="es-MX" sz="2400" dirty="0" smtClean="0"/>
              <a:t>GLUCOSA</a:t>
            </a:r>
            <a:endParaRPr lang="es-MX" sz="2400" dirty="0"/>
          </a:p>
        </p:txBody>
      </p:sp>
      <p:sp>
        <p:nvSpPr>
          <p:cNvPr id="14" name="CuadroTexto 13"/>
          <p:cNvSpPr txBox="1"/>
          <p:nvPr/>
        </p:nvSpPr>
        <p:spPr>
          <a:xfrm>
            <a:off x="1776845" y="4061157"/>
            <a:ext cx="9173095" cy="369332"/>
          </a:xfrm>
          <a:prstGeom prst="rect">
            <a:avLst/>
          </a:prstGeom>
          <a:noFill/>
        </p:spPr>
        <p:txBody>
          <a:bodyPr wrap="square" rtlCol="0">
            <a:spAutoFit/>
          </a:bodyPr>
          <a:lstStyle/>
          <a:p>
            <a:r>
              <a:rPr lang="es-MX" dirty="0" smtClean="0"/>
              <a:t>         L-Glucosa                                         D-Glucosa                                     </a:t>
            </a:r>
            <a:r>
              <a:rPr lang="el-GR" dirty="0" smtClean="0"/>
              <a:t>β</a:t>
            </a:r>
            <a:r>
              <a:rPr lang="es-MX" dirty="0" smtClean="0"/>
              <a:t>-D-</a:t>
            </a:r>
            <a:r>
              <a:rPr lang="es-MX" dirty="0" err="1" smtClean="0"/>
              <a:t>glucopiranosa</a:t>
            </a:r>
            <a:endParaRPr lang="es-MX" dirty="0"/>
          </a:p>
        </p:txBody>
      </p:sp>
      <p:sp>
        <p:nvSpPr>
          <p:cNvPr id="11" name="CuadroTexto 10"/>
          <p:cNvSpPr txBox="1"/>
          <p:nvPr/>
        </p:nvSpPr>
        <p:spPr>
          <a:xfrm>
            <a:off x="1155468" y="4548333"/>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1380843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198244" y="5472112"/>
            <a:ext cx="9795510" cy="1015663"/>
          </a:xfrm>
          <a:prstGeom prst="rect">
            <a:avLst/>
          </a:prstGeom>
          <a:noFill/>
        </p:spPr>
        <p:txBody>
          <a:bodyPr wrap="square" rtlCol="0">
            <a:spAutoFit/>
          </a:bodyPr>
          <a:lstStyle/>
          <a:p>
            <a:pPr algn="just"/>
            <a:r>
              <a:rPr lang="es-MX" sz="2000" dirty="0" smtClean="0"/>
              <a:t>La fructosa es una </a:t>
            </a:r>
            <a:r>
              <a:rPr lang="es-MX" sz="2000" dirty="0" err="1" smtClean="0"/>
              <a:t>cetohexosa</a:t>
            </a:r>
            <a:r>
              <a:rPr lang="es-MX" sz="2000" dirty="0" smtClean="0"/>
              <a:t> y es transformada por el hígado y el intestino en glucosa y en esta forma la utiliza el organismo. Es el monosacárido con mayor poder edulcorante y se encuentra en las frutas. Es azúcar </a:t>
            </a:r>
            <a:r>
              <a:rPr lang="es-MX" sz="2000" dirty="0" smtClean="0">
                <a:hlinkClick r:id="rId2" action="ppaction://hlinksldjump"/>
              </a:rPr>
              <a:t>reductor</a:t>
            </a:r>
            <a:r>
              <a:rPr lang="es-MX" sz="2000" dirty="0" smtClean="0"/>
              <a:t>.  </a:t>
            </a:r>
            <a:r>
              <a:rPr lang="es-MX" sz="1200" dirty="0" smtClean="0"/>
              <a:t>[</a:t>
            </a:r>
            <a:r>
              <a:rPr lang="es-MX" sz="1200" dirty="0" smtClean="0">
                <a:hlinkClick r:id="rId3" action="ppaction://hlinksldjump"/>
              </a:rPr>
              <a:t>Sacarosa</a:t>
            </a:r>
            <a:r>
              <a:rPr lang="es-MX" sz="1200" dirty="0"/>
              <a:t>]</a:t>
            </a:r>
          </a:p>
        </p:txBody>
      </p:sp>
      <p:sp>
        <p:nvSpPr>
          <p:cNvPr id="4" name="CuadroTexto 3"/>
          <p:cNvSpPr txBox="1"/>
          <p:nvPr/>
        </p:nvSpPr>
        <p:spPr>
          <a:xfrm>
            <a:off x="4635062" y="756745"/>
            <a:ext cx="2858814" cy="461665"/>
          </a:xfrm>
          <a:prstGeom prst="rect">
            <a:avLst/>
          </a:prstGeom>
          <a:noFill/>
        </p:spPr>
        <p:txBody>
          <a:bodyPr wrap="square" rtlCol="0">
            <a:spAutoFit/>
          </a:bodyPr>
          <a:lstStyle/>
          <a:p>
            <a:r>
              <a:rPr lang="es-MX" sz="2400" dirty="0" smtClean="0"/>
              <a:t>        FRUCTOSA</a:t>
            </a:r>
            <a:endParaRPr lang="en-US" sz="2400" dirty="0"/>
          </a:p>
        </p:txBody>
      </p:sp>
      <p:sp>
        <p:nvSpPr>
          <p:cNvPr id="5" name="CuadroTexto 4"/>
          <p:cNvSpPr txBox="1"/>
          <p:nvPr/>
        </p:nvSpPr>
        <p:spPr>
          <a:xfrm>
            <a:off x="1025178" y="443364"/>
            <a:ext cx="9795510" cy="4715367"/>
          </a:xfrm>
          <a:prstGeom prst="rect">
            <a:avLst/>
          </a:prstGeom>
          <a:noFill/>
          <a:ln w="19050">
            <a:solidFill>
              <a:schemeClr val="accent6">
                <a:lumMod val="60000"/>
                <a:lumOff val="40000"/>
              </a:schemeClr>
            </a:solidFill>
          </a:ln>
        </p:spPr>
        <p:txBody>
          <a:bodyPr wrap="square" rtlCol="0">
            <a:spAutoFit/>
          </a:bodyPr>
          <a:lstStyle/>
          <a:p>
            <a:endParaRPr lang="es-MX" dirty="0"/>
          </a:p>
        </p:txBody>
      </p:sp>
      <p:pic>
        <p:nvPicPr>
          <p:cNvPr id="6" name="Imagen 5"/>
          <p:cNvPicPr>
            <a:picLocks noChangeAspect="1"/>
          </p:cNvPicPr>
          <p:nvPr/>
        </p:nvPicPr>
        <p:blipFill>
          <a:blip r:embed="rId4"/>
          <a:stretch>
            <a:fillRect/>
          </a:stretch>
        </p:blipFill>
        <p:spPr>
          <a:xfrm>
            <a:off x="1293248" y="1881886"/>
            <a:ext cx="2495550" cy="1838325"/>
          </a:xfrm>
          <a:prstGeom prst="rect">
            <a:avLst/>
          </a:prstGeom>
        </p:spPr>
      </p:pic>
      <p:pic>
        <p:nvPicPr>
          <p:cNvPr id="14" name="Imagen 13"/>
          <p:cNvPicPr>
            <a:picLocks noChangeAspect="1"/>
          </p:cNvPicPr>
          <p:nvPr/>
        </p:nvPicPr>
        <p:blipFill>
          <a:blip r:embed="rId5"/>
          <a:stretch>
            <a:fillRect/>
          </a:stretch>
        </p:blipFill>
        <p:spPr>
          <a:xfrm>
            <a:off x="5126843" y="1411439"/>
            <a:ext cx="1592180" cy="3233162"/>
          </a:xfrm>
          <a:prstGeom prst="rect">
            <a:avLst/>
          </a:prstGeom>
        </p:spPr>
      </p:pic>
      <p:pic>
        <p:nvPicPr>
          <p:cNvPr id="15" name="Imagen 14"/>
          <p:cNvPicPr>
            <a:picLocks noChangeAspect="1"/>
          </p:cNvPicPr>
          <p:nvPr/>
        </p:nvPicPr>
        <p:blipFill>
          <a:blip r:embed="rId6"/>
          <a:stretch>
            <a:fillRect/>
          </a:stretch>
        </p:blipFill>
        <p:spPr>
          <a:xfrm>
            <a:off x="7921768" y="1881886"/>
            <a:ext cx="2599090" cy="1681063"/>
          </a:xfrm>
          <a:prstGeom prst="rect">
            <a:avLst/>
          </a:prstGeom>
        </p:spPr>
      </p:pic>
      <p:cxnSp>
        <p:nvCxnSpPr>
          <p:cNvPr id="17" name="Conector recto de flecha 16"/>
          <p:cNvCxnSpPr/>
          <p:nvPr/>
        </p:nvCxnSpPr>
        <p:spPr>
          <a:xfrm>
            <a:off x="6899564" y="2722418"/>
            <a:ext cx="7585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1293248" y="3979718"/>
            <a:ext cx="2696861" cy="369332"/>
          </a:xfrm>
          <a:prstGeom prst="rect">
            <a:avLst/>
          </a:prstGeom>
          <a:noFill/>
        </p:spPr>
        <p:txBody>
          <a:bodyPr wrap="square" rtlCol="0">
            <a:spAutoFit/>
          </a:bodyPr>
          <a:lstStyle/>
          <a:p>
            <a:r>
              <a:rPr lang="es-MX" dirty="0" smtClean="0"/>
              <a:t> D-Glucosa           L-Glucosa</a:t>
            </a:r>
            <a:endParaRPr lang="es-MX" dirty="0"/>
          </a:p>
        </p:txBody>
      </p:sp>
      <p:sp>
        <p:nvSpPr>
          <p:cNvPr id="20" name="CuadroTexto 19"/>
          <p:cNvSpPr txBox="1"/>
          <p:nvPr/>
        </p:nvSpPr>
        <p:spPr>
          <a:xfrm>
            <a:off x="7855757" y="4176174"/>
            <a:ext cx="2599090" cy="369332"/>
          </a:xfrm>
          <a:prstGeom prst="rect">
            <a:avLst/>
          </a:prstGeom>
          <a:noFill/>
        </p:spPr>
        <p:txBody>
          <a:bodyPr wrap="square" rtlCol="0">
            <a:spAutoFit/>
          </a:bodyPr>
          <a:lstStyle/>
          <a:p>
            <a:r>
              <a:rPr lang="es-MX" dirty="0" smtClean="0"/>
              <a:t>        </a:t>
            </a:r>
            <a:r>
              <a:rPr lang="el-GR" dirty="0" smtClean="0"/>
              <a:t>β</a:t>
            </a:r>
            <a:r>
              <a:rPr lang="es-MX" dirty="0" smtClean="0"/>
              <a:t>-D-</a:t>
            </a:r>
            <a:r>
              <a:rPr lang="es-MX" dirty="0" err="1" smtClean="0"/>
              <a:t>fructofuranosa</a:t>
            </a:r>
            <a:endParaRPr lang="es-MX" dirty="0"/>
          </a:p>
        </p:txBody>
      </p:sp>
      <p:sp>
        <p:nvSpPr>
          <p:cNvPr id="12" name="CuadroTexto 11"/>
          <p:cNvSpPr txBox="1"/>
          <p:nvPr/>
        </p:nvSpPr>
        <p:spPr>
          <a:xfrm>
            <a:off x="937259" y="5135527"/>
            <a:ext cx="2587337" cy="276999"/>
          </a:xfrm>
          <a:prstGeom prst="rect">
            <a:avLst/>
          </a:prstGeom>
          <a:noFill/>
        </p:spPr>
        <p:txBody>
          <a:bodyPr wrap="square" rtlCol="0">
            <a:spAutoFit/>
          </a:bodyPr>
          <a:lstStyle/>
          <a:p>
            <a:r>
              <a:rPr lang="es-MX" sz="1200" dirty="0" smtClean="0"/>
              <a:t>Fuente imagen: </a:t>
            </a:r>
            <a:r>
              <a:rPr lang="en-US" sz="1200" dirty="0"/>
              <a:t>Wikimedia Commons</a:t>
            </a:r>
            <a:r>
              <a:rPr lang="es-MX" sz="1200" dirty="0" smtClean="0"/>
              <a:t> </a:t>
            </a:r>
            <a:endParaRPr lang="es-MX" sz="1200" dirty="0"/>
          </a:p>
        </p:txBody>
      </p:sp>
    </p:spTree>
    <p:extLst>
      <p:ext uri="{BB962C8B-B14F-4D97-AF65-F5344CB8AC3E}">
        <p14:creationId xmlns:p14="http://schemas.microsoft.com/office/powerpoint/2010/main" val="2878213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1069</TotalTime>
  <Words>1528</Words>
  <Application>Microsoft Office PowerPoint</Application>
  <PresentationFormat>Panorámica</PresentationFormat>
  <Paragraphs>138</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32</vt:i4>
      </vt:variant>
    </vt:vector>
  </HeadingPairs>
  <TitlesOfParts>
    <vt:vector size="38" baseType="lpstr">
      <vt:lpstr>Arial</vt:lpstr>
      <vt:lpstr>Calibri</vt:lpstr>
      <vt:lpstr>Calibri Light</vt:lpstr>
      <vt:lpstr>Wingdings</vt:lpstr>
      <vt:lpstr>1_Tema de Office</vt:lpstr>
      <vt:lpstr>Tema de Office</vt:lpstr>
      <vt:lpstr> Asignatura optativa del bachillerato: BIOQUÍMICA Módulo I: CARBOHIDRATOS</vt:lpstr>
      <vt:lpstr>INTRODUCCIÓN Y GUÍA DE USO  Propósito de la materia: Analiza la estructura, nomenclatura y función de los carbohidratos, lípidos y proteínas en los seres vivos e identifica las funciones de los ácidos nucleicos para entender su importancia en la transmisión genética.  Propósito del módulo I: Comprende la estructura, nomenclatura y función de los carbohidratos en los seres vivos, así como las bases para el estudio de la Bioquímica.  En esta presentación, se encuentran las estructuras, funciones y nomenclatura de carbohidratos explicadas de una manera sencilla y clara a través de imágenes. Se trata de un refuerzo para el estudiante en la comprensión de aspectos que en los libros de texto no son explícitos y que se solicitan en las evaluaciones de acuerdo a la planeación didáctica de la asignatura. Se omiten los conocimientos, como fotosíntesis o Ciclo de Krebs, que son fáciles de encontrar en cualquier libro de Biología. Contiene los conocimientos más importantes de este grupo de biomoléculas, agrupados en tres grandes apartados: clasificación, propiedades, nomenclatura y metabolismo.  Se recomienda visualizarlo en pantalla completa para poder activar los hipervínculos.</vt:lpstr>
      <vt:lpstr>CARBOHIDRATOS</vt:lpstr>
      <vt:lpstr>CLASIFICACIÓN</vt:lpstr>
      <vt:lpstr>MONOSACÁRIDOS</vt:lpstr>
      <vt:lpstr>PODER REDUCTOR</vt:lpstr>
      <vt:lpstr>Presentación de PowerPoint</vt:lpstr>
      <vt:lpstr>Presentación de PowerPoint</vt:lpstr>
      <vt:lpstr>Presentación de PowerPoint</vt:lpstr>
      <vt:lpstr>Presentación de PowerPoint</vt:lpstr>
      <vt:lpstr>DISACÁRIDOS</vt:lpstr>
      <vt:lpstr>DISACÁRIDOS</vt:lpstr>
      <vt:lpstr>Presentación de PowerPoint</vt:lpstr>
      <vt:lpstr>Presentación de PowerPoint</vt:lpstr>
      <vt:lpstr>Presentación de PowerPoint</vt:lpstr>
      <vt:lpstr>POLISACÁRIDOS</vt:lpstr>
      <vt:lpstr>Presentación de PowerPoint</vt:lpstr>
      <vt:lpstr>Presentación de PowerPoint</vt:lpstr>
      <vt:lpstr>Presentación de PowerPoint</vt:lpstr>
      <vt:lpstr>PROPIEDADES</vt:lpstr>
      <vt:lpstr>ISOMERÍA</vt:lpstr>
      <vt:lpstr>    ESTEREOISÓMEROS </vt:lpstr>
      <vt:lpstr>Presentación de PowerPoint</vt:lpstr>
      <vt:lpstr>FORMAS ANOMÉRICAS</vt:lpstr>
      <vt:lpstr>Presentación de PowerPoint</vt:lpstr>
      <vt:lpstr>NOMENCLATURA</vt:lpstr>
      <vt:lpstr>NOMENCLATURA DE MONOSACÁRIDOS EN SU FORMA LINEAL (IUPAC)</vt:lpstr>
      <vt:lpstr>NOMENCLATURA DE MONOSACÁRIDOS EN SU FORMA CÍCLICA</vt:lpstr>
      <vt:lpstr>METABOLISMO</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Juan Pablo García Olazábal</cp:lastModifiedBy>
  <cp:revision>70</cp:revision>
  <dcterms:created xsi:type="dcterms:W3CDTF">2017-04-27T19:39:54Z</dcterms:created>
  <dcterms:modified xsi:type="dcterms:W3CDTF">2017-10-20T15:37:52Z</dcterms:modified>
</cp:coreProperties>
</file>