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35"/>
  </p:notesMasterIdLst>
  <p:sldIdLst>
    <p:sldId id="280" r:id="rId2"/>
    <p:sldId id="256" r:id="rId3"/>
    <p:sldId id="296" r:id="rId4"/>
    <p:sldId id="297" r:id="rId5"/>
    <p:sldId id="283" r:id="rId6"/>
    <p:sldId id="294" r:id="rId7"/>
    <p:sldId id="295" r:id="rId8"/>
    <p:sldId id="281" r:id="rId9"/>
    <p:sldId id="357" r:id="rId10"/>
    <p:sldId id="358" r:id="rId11"/>
    <p:sldId id="298" r:id="rId12"/>
    <p:sldId id="257" r:id="rId13"/>
    <p:sldId id="317" r:id="rId14"/>
    <p:sldId id="318" r:id="rId15"/>
    <p:sldId id="258" r:id="rId16"/>
    <p:sldId id="319" r:id="rId17"/>
    <p:sldId id="320" r:id="rId18"/>
    <p:sldId id="348" r:id="rId19"/>
    <p:sldId id="321" r:id="rId20"/>
    <p:sldId id="349" r:id="rId21"/>
    <p:sldId id="350" r:id="rId22"/>
    <p:sldId id="352" r:id="rId23"/>
    <p:sldId id="353" r:id="rId24"/>
    <p:sldId id="354" r:id="rId25"/>
    <p:sldId id="355" r:id="rId26"/>
    <p:sldId id="324" r:id="rId27"/>
    <p:sldId id="356" r:id="rId28"/>
    <p:sldId id="326" r:id="rId29"/>
    <p:sldId id="351" r:id="rId30"/>
    <p:sldId id="328" r:id="rId31"/>
    <p:sldId id="345" r:id="rId32"/>
    <p:sldId id="346" r:id="rId33"/>
    <p:sldId id="347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30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BB036-43DC-4369-B8B4-AD796E0696C3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64F7D-A91B-4591-AB36-56056E4767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885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64F7D-A91B-4591-AB36-56056E4767D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585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D9BAE54F-3535-4D8C-BB03-4B1A7EB718C8}" type="datetime1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s-MX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843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22B8-F72C-44B0-B79D-7D796254E016}" type="datetime1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244023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22B8-F72C-44B0-B79D-7D796254E016}" type="datetime1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50559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22B8-F72C-44B0-B79D-7D796254E016}" type="datetime1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587619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22B8-F72C-44B0-B79D-7D796254E016}" type="datetime1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882388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22B8-F72C-44B0-B79D-7D796254E016}" type="datetime1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322496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22B8-F72C-44B0-B79D-7D796254E016}" type="datetime1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7232575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5D05D-369A-493E-A36C-FC7955C651F5}" type="datetime1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9306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46B33-E321-49F2-A4E0-5CCE71D02899}" type="datetime1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7641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B7DF9-C55F-4BA3-8FBC-A5436F72B182}" type="datetime1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195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867B6-18F8-4F50-954E-6B1FA573E0BF}" type="datetime1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300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7A2B-0D9E-4EC8-AEA2-B518D47A6B61}" type="datetime1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7729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2DED-FFCB-4E9A-A26A-860CA456FFDF}" type="datetime1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3052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22B8-F72C-44B0-B79D-7D796254E016}" type="datetime1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492226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E2230-1CB0-4F2D-85C8-C95E1F3E55C9}" type="datetime1">
              <a:rPr lang="es-MX" smtClean="0"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3825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D6CC1-9BF3-4AB1-8A99-B108DD096A3F}" type="datetime1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0279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E5F05-AF8B-4CA8-8968-EF58262600E6}" type="datetime1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58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EE1F22B8-F72C-44B0-B79D-7D796254E016}" type="datetime1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38AA9A3E-B3C8-4856-A87E-B21E407285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399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n para universidad autónoma del estado de méxic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682" y="628676"/>
            <a:ext cx="1368152" cy="12078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Rectángulo 5"/>
          <p:cNvSpPr/>
          <p:nvPr/>
        </p:nvSpPr>
        <p:spPr>
          <a:xfrm>
            <a:off x="155575" y="2204864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>UNIVERSIDAD AUTÓNOMA DEL ESTADO DE MÉXICO </a:t>
            </a:r>
          </a:p>
          <a:p>
            <a:pPr algn="ctr"/>
            <a:endParaRPr lang="es-MX" sz="2400" dirty="0" smtClean="0"/>
          </a:p>
          <a:p>
            <a:pPr algn="ctr"/>
            <a:r>
              <a:rPr lang="es-MX" sz="2400" dirty="0" smtClean="0"/>
              <a:t>PLANTEL NEZAHUALCÓYOTL</a:t>
            </a:r>
          </a:p>
          <a:p>
            <a:pPr algn="ctr"/>
            <a:endParaRPr lang="es-MX" sz="2400" dirty="0"/>
          </a:p>
          <a:p>
            <a:pPr algn="ctr"/>
            <a:r>
              <a:rPr lang="es-MX" sz="2400" dirty="0" smtClean="0"/>
              <a:t>Matemáticas</a:t>
            </a:r>
          </a:p>
          <a:p>
            <a:pPr algn="ctr"/>
            <a:endParaRPr lang="es-MX" sz="2400" dirty="0" smtClean="0"/>
          </a:p>
          <a:p>
            <a:pPr algn="ctr"/>
            <a:r>
              <a:rPr lang="es-MX" sz="2400" dirty="0" smtClean="0"/>
              <a:t>Tercer Semestre</a:t>
            </a:r>
            <a:endParaRPr lang="es-MX" sz="2400" dirty="0"/>
          </a:p>
          <a:p>
            <a:pPr algn="ctr"/>
            <a:endParaRPr lang="es-MX" sz="2400" dirty="0"/>
          </a:p>
          <a:p>
            <a:pPr algn="ctr"/>
            <a:r>
              <a:rPr lang="es-MX" sz="2400" b="1" i="1" dirty="0" smtClean="0"/>
              <a:t>Trigonometría</a:t>
            </a:r>
            <a:endParaRPr lang="es-MX" sz="2400" b="1" i="1" dirty="0"/>
          </a:p>
          <a:p>
            <a:pPr algn="ctr"/>
            <a:endParaRPr lang="es-MX" sz="2400" dirty="0" smtClean="0"/>
          </a:p>
          <a:p>
            <a:pPr algn="ctr"/>
            <a:r>
              <a:rPr lang="es-MX" sz="2400" dirty="0" smtClean="0"/>
              <a:t>Elaborado por: M. en A. Pedro </a:t>
            </a:r>
            <a:r>
              <a:rPr lang="es-MX" sz="2400" dirty="0" err="1" smtClean="0"/>
              <a:t>Libien</a:t>
            </a:r>
            <a:r>
              <a:rPr lang="es-MX" sz="2400" dirty="0" smtClean="0"/>
              <a:t> Jiménez</a:t>
            </a:r>
            <a:endParaRPr lang="es-MX" sz="2400" dirty="0"/>
          </a:p>
          <a:p>
            <a:pPr algn="r"/>
            <a:r>
              <a:rPr lang="es-MX" sz="2400" dirty="0" smtClean="0"/>
              <a:t>Octubre</a:t>
            </a:r>
            <a:r>
              <a:rPr lang="es-MX" dirty="0" smtClean="0"/>
              <a:t> 2017</a:t>
            </a:r>
            <a:endParaRPr lang="es-MX" dirty="0"/>
          </a:p>
        </p:txBody>
      </p:sp>
      <p:sp>
        <p:nvSpPr>
          <p:cNvPr id="2" name="AutoShape 2" descr="Resultado de imagen para escudo plantel nezahualcoyotl uaemex"/>
          <p:cNvSpPr>
            <a:spLocks noChangeAspect="1" noChangeArrowheads="1"/>
          </p:cNvSpPr>
          <p:nvPr/>
        </p:nvSpPr>
        <p:spPr bwMode="auto">
          <a:xfrm>
            <a:off x="155575" y="-1233488"/>
            <a:ext cx="28575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607073"/>
            <a:ext cx="1338312" cy="12078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CuadroTexto 7"/>
          <p:cNvSpPr txBox="1"/>
          <p:nvPr/>
        </p:nvSpPr>
        <p:spPr>
          <a:xfrm>
            <a:off x="7956376" y="528034"/>
            <a:ext cx="616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1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11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7261" y="692696"/>
            <a:ext cx="8035100" cy="1400530"/>
          </a:xfrm>
        </p:spPr>
        <p:txBody>
          <a:bodyPr/>
          <a:lstStyle/>
          <a:p>
            <a:r>
              <a:rPr lang="es-MX" sz="4000" dirty="0" smtClean="0"/>
              <a:t>Dominio de </a:t>
            </a:r>
            <a:r>
              <a:rPr lang="es-MX" sz="4000" dirty="0"/>
              <a:t>los aprendizajes:</a:t>
            </a:r>
            <a:r>
              <a:rPr lang="es-MX" sz="4000" dirty="0" smtClean="0"/>
              <a:t/>
            </a:r>
            <a:br>
              <a:rPr lang="es-MX" sz="4000" dirty="0" smtClean="0"/>
            </a:br>
            <a:r>
              <a:rPr lang="es-MX" sz="1600" b="1" dirty="0"/>
              <a:t>4. </a:t>
            </a:r>
            <a:r>
              <a:rPr lang="es-MX" sz="1600" dirty="0"/>
              <a:t>Longitud de arco y sector circular</a:t>
            </a:r>
            <a:r>
              <a:rPr lang="es-MX" sz="1600" dirty="0" smtClean="0"/>
              <a:t>.</a:t>
            </a:r>
            <a:r>
              <a:rPr lang="es-MX" sz="1600" dirty="0"/>
              <a:t/>
            </a:r>
            <a:br>
              <a:rPr lang="es-MX" sz="1600" dirty="0"/>
            </a:br>
            <a:endParaRPr lang="es-MX" sz="1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1613" y="2924944"/>
            <a:ext cx="8171918" cy="1240697"/>
          </a:xfrm>
        </p:spPr>
        <p:txBody>
          <a:bodyPr>
            <a:normAutofit/>
          </a:bodyPr>
          <a:lstStyle/>
          <a:p>
            <a:pPr algn="just"/>
            <a:r>
              <a:rPr lang="es-MX" sz="2000" b="1" dirty="0" smtClean="0"/>
              <a:t>Actitudinal</a:t>
            </a:r>
            <a:r>
              <a:rPr lang="es-MX" sz="2000" b="1" dirty="0" smtClean="0"/>
              <a:t>:</a:t>
            </a:r>
          </a:p>
          <a:p>
            <a:pPr lvl="1" algn="just"/>
            <a:r>
              <a:rPr lang="es-MX" sz="2000" dirty="0"/>
              <a:t>Reconoce la utilidad de la longitud de arco y del sector circular en la resolución de situaciones problema.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200611" y="573325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10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3"/>
          <p:cNvSpPr txBox="1">
            <a:spLocks/>
          </p:cNvSpPr>
          <p:nvPr/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defPPr>
              <a:defRPr lang="es-MX"/>
            </a:defPPr>
            <a:lvl1pPr marL="0" algn="ctr" defTabSz="914400" rtl="0" eaLnBrk="1" latinLnBrk="0" hangingPunct="1"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10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026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/>
              <a:t>Perfil de Egreso</a:t>
            </a:r>
            <a:endParaRPr lang="es-MX" sz="4000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590676"/>
              </p:ext>
            </p:extLst>
          </p:nvPr>
        </p:nvGraphicFramePr>
        <p:xfrm>
          <a:off x="323528" y="2492896"/>
          <a:ext cx="8640960" cy="3773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626"/>
                <a:gridCol w="4201334"/>
              </a:tblGrid>
              <a:tr h="32784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Competencia</a:t>
                      </a:r>
                      <a:r>
                        <a:rPr lang="es-MX" baseline="0" dirty="0" smtClean="0"/>
                        <a:t> Genérica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Competencia Disciplinar</a:t>
                      </a:r>
                      <a:endParaRPr lang="es-MX" dirty="0"/>
                    </a:p>
                  </a:txBody>
                  <a:tcPr/>
                </a:tc>
              </a:tr>
              <a:tr h="3408089">
                <a:tc>
                  <a:txBody>
                    <a:bodyPr/>
                    <a:lstStyle/>
                    <a:p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Desarrolla innovaciones y propone soluciones a problemas a</a:t>
                      </a:r>
                    </a:p>
                    <a:p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partir de métodos establecidos</a:t>
                      </a:r>
                    </a:p>
                    <a:p>
                      <a:endParaRPr lang="es-MX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5.1 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Sigue instrucciones y procedimientos de manera reflexiva,</a:t>
                      </a:r>
                    </a:p>
                    <a:p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Comprendiendo como cada uno de sus pasos contribuye al  alcance de un objetivo.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es-MX" b="1" dirty="0" smtClean="0"/>
                        <a:t>1. </a:t>
                      </a:r>
                      <a:r>
                        <a:rPr lang="es-MX" dirty="0" smtClean="0"/>
                        <a:t>Construye e interpreta modelos matemáticos mediante</a:t>
                      </a:r>
                      <a:r>
                        <a:rPr lang="es-MX" baseline="0" dirty="0" smtClean="0"/>
                        <a:t> la aplicación de procedimientos aritméticos, algebraicos, geométricos y </a:t>
                      </a:r>
                      <a:r>
                        <a:rPr lang="es-MX" baseline="0" dirty="0" err="1" smtClean="0"/>
                        <a:t>variacionales</a:t>
                      </a:r>
                      <a:r>
                        <a:rPr lang="es-MX" baseline="0" dirty="0" smtClean="0"/>
                        <a:t> para la comprensión y análisis de situaciones reales, hipotéticas o formales.</a:t>
                      </a:r>
                    </a:p>
                    <a:p>
                      <a:r>
                        <a:rPr lang="es-MX" b="1" baseline="0" dirty="0" smtClean="0"/>
                        <a:t>2. </a:t>
                      </a:r>
                      <a:r>
                        <a:rPr lang="es-MX" baseline="0" dirty="0" smtClean="0"/>
                        <a:t>Formula y 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resuelve problemas</a:t>
                      </a:r>
                    </a:p>
                    <a:p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matemáticos, aplicando diferentes enfoques.</a:t>
                      </a:r>
                      <a:endParaRPr lang="es-MX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9A3E-B3C8-4856-A87E-B21E40728583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187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72400" y="573325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12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40209" y="733897"/>
            <a:ext cx="72635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Tema: 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7848590" y="549230"/>
            <a:ext cx="611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12</a:t>
            </a:r>
            <a:endParaRPr lang="es-MX" dirty="0">
              <a:solidFill>
                <a:prstClr val="white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068190">
            <a:off x="1267732" y="3271354"/>
            <a:ext cx="2657475" cy="1724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49601">
            <a:off x="5686344" y="3856506"/>
            <a:ext cx="2414838" cy="19050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1712" y="2492896"/>
            <a:ext cx="7848872" cy="2880320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  <a:buNone/>
            </a:pPr>
            <a:r>
              <a:rPr lang="es-MX" dirty="0" smtClean="0"/>
              <a:t>	Un limpiador de parabrisas de un vehículo Chevrolet mide 75cm de largo y el hule mide 65cm, si al moverse gira un ángulo de </a:t>
            </a:r>
            <a:r>
              <a:rPr lang="es-MX" dirty="0"/>
              <a:t>110°. Calcular el área que limpia. </a:t>
            </a:r>
            <a:endParaRPr lang="es-MX" dirty="0" smtClean="0"/>
          </a:p>
          <a:p>
            <a:pPr algn="just">
              <a:lnSpc>
                <a:spcPct val="170000"/>
              </a:lnSpc>
              <a:buNone/>
            </a:pPr>
            <a:r>
              <a:rPr lang="es-MX" dirty="0" smtClean="0"/>
              <a:t>      (Actividad en equipo)</a:t>
            </a:r>
            <a:endParaRPr lang="es-MX" dirty="0"/>
          </a:p>
          <a:p>
            <a:pPr algn="just">
              <a:lnSpc>
                <a:spcPct val="170000"/>
              </a:lnSpc>
              <a:buNone/>
            </a:pPr>
            <a:endParaRPr lang="es-MX" dirty="0" smtClean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72400" y="573325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13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908873" y="583491"/>
            <a:ext cx="7263527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Apertura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circular.</a:t>
            </a:r>
          </a:p>
          <a:p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872922" y="549231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13</a:t>
            </a:r>
            <a:endParaRPr lang="es-MX" dirty="0">
              <a:solidFill>
                <a:prstClr val="white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988" y="4737681"/>
            <a:ext cx="2886075" cy="15811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789040"/>
            <a:ext cx="4002302" cy="270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5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484" y="2852936"/>
            <a:ext cx="7956376" cy="2736304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  <a:buNone/>
            </a:pPr>
            <a:r>
              <a:rPr lang="es-MX" dirty="0" smtClean="0"/>
              <a:t>El alumno propone una solución en equipo para la situación anterior, y se analiza su resultado.</a:t>
            </a:r>
          </a:p>
          <a:p>
            <a:pPr algn="just">
              <a:lnSpc>
                <a:spcPct val="170000"/>
              </a:lnSpc>
              <a:buNone/>
            </a:pPr>
            <a:r>
              <a:rPr lang="es-MX" dirty="0" smtClean="0"/>
              <a:t>Exponen </a:t>
            </a:r>
            <a:r>
              <a:rPr lang="es-MX" dirty="0"/>
              <a:t>los equipos la manera </a:t>
            </a:r>
            <a:r>
              <a:rPr lang="es-MX" dirty="0" smtClean="0"/>
              <a:t>en la que proponen la solución a la situación planteada.</a:t>
            </a:r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72400" y="573325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14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971600" y="566960"/>
            <a:ext cx="726352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Apertura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812360" y="549231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14</a:t>
            </a:r>
            <a:endParaRPr lang="es-MX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90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528455" y="2420888"/>
                <a:ext cx="5850255" cy="4104456"/>
              </a:xfrm>
            </p:spPr>
            <p:txBody>
              <a:bodyPr>
                <a:normAutofit/>
              </a:bodyPr>
              <a:lstStyle/>
              <a:p>
                <a:r>
                  <a:rPr lang="es-MX" dirty="0" smtClean="0"/>
                  <a:t>Longitud de arco circular:</a:t>
                </a:r>
              </a:p>
              <a:p>
                <a:pPr marL="0" indent="0">
                  <a:buNone/>
                </a:pPr>
                <a:r>
                  <a:rPr lang="es-MX" dirty="0" smtClean="0"/>
                  <a:t>Un ángulo cuya medida en radianes es </a:t>
                </a:r>
                <a:r>
                  <a:rPr lang="el-GR" dirty="0" smtClean="0"/>
                  <a:t>θ</a:t>
                </a:r>
                <a:r>
                  <a:rPr lang="es-MX" dirty="0" smtClean="0"/>
                  <a:t> está subtendido por un arco que es la fracción </a:t>
                </a:r>
                <a:r>
                  <a:rPr lang="el-GR" dirty="0" smtClean="0"/>
                  <a:t>θ</a:t>
                </a:r>
                <a:r>
                  <a:rPr lang="es-MX" dirty="0" smtClean="0"/>
                  <a:t>/(2</a:t>
                </a:r>
                <a:r>
                  <a:rPr lang="el-GR" dirty="0" smtClean="0"/>
                  <a:t>π</a:t>
                </a:r>
                <a:r>
                  <a:rPr lang="es-MX" dirty="0" smtClean="0"/>
                  <a:t>) de la circunferencia de un círculo. </a:t>
                </a:r>
              </a:p>
              <a:p>
                <a:pPr marL="0" indent="0">
                  <a:buNone/>
                </a:pPr>
                <a:r>
                  <a:rPr lang="es-MX" dirty="0" smtClean="0"/>
                  <a:t>Así, un círculo de radio r, la longitud s de un arco que subtiende el ángulo </a:t>
                </a:r>
                <a:r>
                  <a:rPr lang="el-GR" dirty="0" smtClean="0"/>
                  <a:t>θ</a:t>
                </a:r>
                <a:r>
                  <a:rPr lang="es-MX" dirty="0" smtClean="0"/>
                  <a:t> es:</a:t>
                </a:r>
              </a:p>
              <a:p>
                <a:pPr marL="0" indent="0">
                  <a:buNone/>
                </a:pPr>
                <a:endParaRPr lang="es-MX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θ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π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𝑐𝑖𝑟𝑐𝑢𝑛𝑓𝑒𝑟𝑒𝑛𝑐𝑖𝑎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𝑑𝑒𝑙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í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𝑟𝑐𝑢𝑙𝑜</m:t>
                    </m:r>
                  </m:oMath>
                </a14:m>
                <a:endParaRPr lang="es-MX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s-MX" dirty="0" smtClean="0"/>
                  <a:t>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θ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π</m:t>
                        </m:r>
                      </m:den>
                    </m:f>
                    <m:d>
                      <m:d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π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s-MX" b="0" i="1" smtClean="0">
                        <a:latin typeface="Cambria Math" panose="02040503050406030204" pitchFamily="18" charset="0"/>
                      </a:rPr>
                      <m:t>=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s-MX" dirty="0" smtClean="0"/>
              </a:p>
              <a:p>
                <a:pPr lvl="1"/>
                <a:r>
                  <a:rPr lang="es-MX" dirty="0" smtClean="0"/>
                  <a:t>s=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θ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s-MX" dirty="0"/>
              </a:p>
              <a:p>
                <a:endParaRPr lang="es-MX" dirty="0" smtClean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8455" y="2420888"/>
                <a:ext cx="5850255" cy="4104456"/>
              </a:xfrm>
              <a:blipFill rotWithShape="0">
                <a:blip r:embed="rId2"/>
                <a:stretch>
                  <a:fillRect l="-938" t="-7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15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31560" y="575391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sp>
        <p:nvSpPr>
          <p:cNvPr id="9" name="Rectángulo 8"/>
          <p:cNvSpPr/>
          <p:nvPr/>
        </p:nvSpPr>
        <p:spPr>
          <a:xfrm>
            <a:off x="7886181" y="6859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15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6378711" y="3465004"/>
            <a:ext cx="1948616" cy="19082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0" name="Conector recto 9"/>
          <p:cNvCxnSpPr/>
          <p:nvPr/>
        </p:nvCxnSpPr>
        <p:spPr>
          <a:xfrm flipH="1">
            <a:off x="7380312" y="3501008"/>
            <a:ext cx="288032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>
            <a:endCxn id="5" idx="6"/>
          </p:cNvCxnSpPr>
          <p:nvPr/>
        </p:nvCxnSpPr>
        <p:spPr>
          <a:xfrm>
            <a:off x="7380312" y="4365104"/>
            <a:ext cx="947015" cy="54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o 12"/>
          <p:cNvSpPr/>
          <p:nvPr/>
        </p:nvSpPr>
        <p:spPr>
          <a:xfrm>
            <a:off x="7291691" y="4149080"/>
            <a:ext cx="288032" cy="43204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/>
              <p:cNvSpPr txBox="1"/>
              <p:nvPr/>
            </p:nvSpPr>
            <p:spPr>
              <a:xfrm>
                <a:off x="7569253" y="396441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θ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253" y="3964414"/>
                <a:ext cx="375424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uadroTexto 15"/>
          <p:cNvSpPr txBox="1"/>
          <p:nvPr/>
        </p:nvSpPr>
        <p:spPr>
          <a:xfrm>
            <a:off x="8172400" y="3501008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7699929" y="4410472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528456" y="2420888"/>
                <a:ext cx="5566662" cy="4032448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s-MX" dirty="0" smtClean="0"/>
                  <a:t>La </a:t>
                </a:r>
                <a:r>
                  <a:rPr lang="es-MX" b="1" dirty="0" smtClean="0"/>
                  <a:t>longitud de un arco, </a:t>
                </a:r>
                <a:r>
                  <a:rPr lang="es-MX" dirty="0" smtClean="0"/>
                  <a:t>en un círculo de radio r, la longitud s de un arco que subtiende un ángulo central de </a:t>
                </a:r>
                <a:r>
                  <a:rPr lang="el-GR" dirty="0" smtClean="0"/>
                  <a:t>θ</a:t>
                </a:r>
                <a:r>
                  <a:rPr lang="es-MX" dirty="0" smtClean="0"/>
                  <a:t> radianes es: </a:t>
                </a:r>
              </a:p>
              <a:p>
                <a:pPr lvl="8" algn="just"/>
                <a:r>
                  <a:rPr lang="es-MX" sz="1800" b="1" dirty="0" smtClean="0"/>
                  <a:t>S= </a:t>
                </a:r>
                <a:r>
                  <a:rPr lang="el-GR" sz="1800" b="1" dirty="0" smtClean="0"/>
                  <a:t>θ</a:t>
                </a:r>
                <a:r>
                  <a:rPr lang="es-MX" sz="1800" b="1" dirty="0" smtClean="0"/>
                  <a:t> r</a:t>
                </a:r>
              </a:p>
              <a:p>
                <a:pPr marL="0" indent="0" algn="just">
                  <a:buNone/>
                </a:pPr>
                <a:endParaRPr lang="es-MX" b="1" dirty="0"/>
              </a:p>
              <a:p>
                <a:pPr marL="0" indent="0" algn="just">
                  <a:buNone/>
                </a:pPr>
                <a:r>
                  <a:rPr lang="es-MX" sz="1800" dirty="0" smtClean="0"/>
                  <a:t>Al despejar </a:t>
                </a:r>
                <a:r>
                  <a:rPr lang="el-GR" sz="1800" dirty="0" smtClean="0"/>
                  <a:t>θ</a:t>
                </a:r>
                <a:r>
                  <a:rPr lang="es-MX" sz="1800" dirty="0" smtClean="0"/>
                  <a:t>, se obtiene la fórmula importante:</a:t>
                </a:r>
              </a:p>
              <a:p>
                <a:pPr marL="0" indent="0" algn="just">
                  <a:buNone/>
                </a:pPr>
                <a:endParaRPr lang="es-MX" dirty="0"/>
              </a:p>
              <a:p>
                <a:pPr lvl="8" algn="just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s-MX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  <m:r>
                      <a:rPr lang="es-MX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num>
                      <m:den>
                        <m:r>
                          <a:rPr lang="es-MX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den>
                    </m:f>
                  </m:oMath>
                </a14:m>
                <a:endParaRPr lang="es-MX" sz="2000" b="1" dirty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8456" y="2420888"/>
                <a:ext cx="5566662" cy="4032448"/>
              </a:xfrm>
              <a:blipFill rotWithShape="0">
                <a:blip r:embed="rId2"/>
                <a:stretch>
                  <a:fillRect l="-986" t="-755" r="-87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16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50198" y="596747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 smtClean="0">
                <a:solidFill>
                  <a:schemeClr val="bg1"/>
                </a:solidFill>
              </a:rPr>
              <a:t>4.1</a:t>
            </a:r>
            <a:r>
              <a:rPr lang="es-MX" sz="2000" b="1" dirty="0">
                <a:solidFill>
                  <a:schemeClr val="bg1"/>
                </a:solidFill>
              </a:rPr>
              <a:t>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3267337"/>
            <a:ext cx="1447800" cy="143827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741028" y="3956819"/>
            <a:ext cx="279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dirty="0" smtClean="0"/>
              <a:t>A</a:t>
            </a:r>
            <a:endParaRPr lang="es-MX" sz="1000" dirty="0"/>
          </a:p>
        </p:txBody>
      </p:sp>
      <p:sp>
        <p:nvSpPr>
          <p:cNvPr id="6" name="Rectángulo 5"/>
          <p:cNvSpPr/>
          <p:nvPr/>
        </p:nvSpPr>
        <p:spPr>
          <a:xfrm>
            <a:off x="7886181" y="688799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16</a:t>
            </a:r>
            <a:endParaRPr lang="es-MX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19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8456" y="2420888"/>
            <a:ext cx="8292016" cy="374441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La fórmula anterior permite definir la medida en radianes por medio de un círculo de cualquier radio r.  La medida en radianes de un ángulo </a:t>
            </a:r>
            <a:r>
              <a:rPr lang="el-GR" dirty="0" smtClean="0"/>
              <a:t>θ</a:t>
            </a:r>
            <a:r>
              <a:rPr lang="es-MX" dirty="0" smtClean="0"/>
              <a:t> es s/r, donde s es la longitud del arco circular que subtiende </a:t>
            </a:r>
            <a:r>
              <a:rPr lang="el-GR" dirty="0" smtClean="0"/>
              <a:t>θ</a:t>
            </a:r>
            <a:r>
              <a:rPr lang="es-MX" dirty="0" smtClean="0"/>
              <a:t> en un círculo de radio r. 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872753" y="592079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886181" y="586416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17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2475300" y="4457414"/>
            <a:ext cx="1728192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9" name="Conector recto 8"/>
          <p:cNvCxnSpPr>
            <a:stCxn id="5" idx="7"/>
          </p:cNvCxnSpPr>
          <p:nvPr/>
        </p:nvCxnSpPr>
        <p:spPr>
          <a:xfrm flipH="1">
            <a:off x="3339396" y="4710502"/>
            <a:ext cx="611008" cy="611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>
            <a:endCxn id="5" idx="6"/>
          </p:cNvCxnSpPr>
          <p:nvPr/>
        </p:nvCxnSpPr>
        <p:spPr>
          <a:xfrm>
            <a:off x="3339396" y="5321510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3644900" y="5321510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3601394" y="4993431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1rad</a:t>
            </a:r>
            <a:endParaRPr lang="es-MX" sz="1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141092" y="4681579"/>
            <a:ext cx="30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</a:t>
            </a:r>
            <a:endParaRPr lang="es-MX" dirty="0"/>
          </a:p>
        </p:txBody>
      </p:sp>
      <p:sp>
        <p:nvSpPr>
          <p:cNvPr id="15" name="Elipse 14"/>
          <p:cNvSpPr/>
          <p:nvPr/>
        </p:nvSpPr>
        <p:spPr>
          <a:xfrm>
            <a:off x="5420481" y="4447263"/>
            <a:ext cx="1728192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7" name="Conector recto 16"/>
          <p:cNvCxnSpPr/>
          <p:nvPr/>
        </p:nvCxnSpPr>
        <p:spPr>
          <a:xfrm>
            <a:off x="6284577" y="4434197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284577" y="5301208"/>
            <a:ext cx="835900" cy="266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 flipV="1">
            <a:off x="6876256" y="4710502"/>
            <a:ext cx="144016" cy="1557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6313154" y="4983280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2 rad</a:t>
            </a:r>
            <a:endParaRPr lang="es-MX" sz="14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6589827" y="4180189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</a:t>
            </a:r>
            <a:endParaRPr lang="es-MX" dirty="0"/>
          </a:p>
        </p:txBody>
      </p:sp>
      <p:sp>
        <p:nvSpPr>
          <p:cNvPr id="26" name="CuadroTexto 25"/>
          <p:cNvSpPr txBox="1"/>
          <p:nvPr/>
        </p:nvSpPr>
        <p:spPr>
          <a:xfrm>
            <a:off x="7221919" y="4993431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</a:t>
            </a:r>
            <a:endParaRPr lang="es-MX" dirty="0"/>
          </a:p>
        </p:txBody>
      </p:sp>
      <p:sp>
        <p:nvSpPr>
          <p:cNvPr id="27" name="CuadroTexto 26"/>
          <p:cNvSpPr txBox="1"/>
          <p:nvPr/>
        </p:nvSpPr>
        <p:spPr>
          <a:xfrm>
            <a:off x="6422227" y="5436751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9678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8456" y="2420888"/>
            <a:ext cx="8292016" cy="374441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/>
              <a:t>Sector Circular: </a:t>
            </a:r>
            <a:r>
              <a:rPr lang="es-MX" dirty="0"/>
              <a:t>Es la parte de círculo comprendida entre un arco de circunferencia y los radios correspondientes a sus extremos. </a:t>
            </a:r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867205" y="575890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886181" y="586416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18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1935989" y="3934921"/>
            <a:ext cx="1728192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9" name="Conector recto 8"/>
          <p:cNvCxnSpPr>
            <a:stCxn id="5" idx="7"/>
          </p:cNvCxnSpPr>
          <p:nvPr/>
        </p:nvCxnSpPr>
        <p:spPr>
          <a:xfrm flipH="1">
            <a:off x="2800085" y="4188009"/>
            <a:ext cx="611008" cy="611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>
            <a:endCxn id="5" idx="6"/>
          </p:cNvCxnSpPr>
          <p:nvPr/>
        </p:nvCxnSpPr>
        <p:spPr>
          <a:xfrm>
            <a:off x="2800085" y="4799017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3085800" y="4826746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3109407" y="4463511"/>
            <a:ext cx="301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θ</a:t>
            </a:r>
            <a:endParaRPr lang="es-MX" sz="1400" dirty="0"/>
          </a:p>
        </p:txBody>
      </p:sp>
      <p:sp>
        <p:nvSpPr>
          <p:cNvPr id="2" name="Arco 1"/>
          <p:cNvSpPr/>
          <p:nvPr/>
        </p:nvSpPr>
        <p:spPr>
          <a:xfrm>
            <a:off x="2800085" y="4617399"/>
            <a:ext cx="285715" cy="39401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/>
              <p:cNvSpPr txBox="1"/>
              <p:nvPr/>
            </p:nvSpPr>
            <p:spPr>
              <a:xfrm>
                <a:off x="4275189" y="3464006"/>
                <a:ext cx="4351120" cy="2815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s-MX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En donde el área de un sector circular se obtiene como:</a:t>
                </a:r>
                <a14:m>
                  <m:oMath xmlns:m="http://schemas.openxmlformats.org/officeDocument/2006/math">
                    <m:r>
                      <a:rPr lang="es-MX" b="0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MX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MX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sSup>
                          <m:sSupPr>
                            <m:ctrlPr>
                              <a:rPr lang="es-MX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s-MX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s-MX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just">
                  <a:lnSpc>
                    <a:spcPct val="150000"/>
                  </a:lnSpc>
                </a:pPr>
                <a:endParaRPr lang="es-MX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MX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Y el perímetro es:</a:t>
                </a:r>
              </a:p>
              <a:p>
                <a:pPr algn="just">
                  <a:lnSpc>
                    <a:spcPct val="150000"/>
                  </a:lnSpc>
                </a:pPr>
                <a:endParaRPr lang="es-MX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MX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 = 2r + s</a:t>
                </a:r>
                <a:endParaRPr lang="es-MX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5189" y="3464006"/>
                <a:ext cx="4351120" cy="2815386"/>
              </a:xfrm>
              <a:prstGeom prst="rect">
                <a:avLst/>
              </a:prstGeom>
              <a:blipFill rotWithShape="0">
                <a:blip r:embed="rId2"/>
                <a:stretch>
                  <a:fillRect l="-1120" r="-1261" b="-64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723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264352"/>
            <a:ext cx="8292016" cy="187220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es-MX" dirty="0"/>
          </a:p>
          <a:p>
            <a:pPr algn="just">
              <a:lnSpc>
                <a:spcPct val="150000"/>
              </a:lnSpc>
            </a:pPr>
            <a:endParaRPr lang="es-MX" dirty="0" smtClean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19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59023" y="673075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1" y="67307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19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39552" y="2253993"/>
            <a:ext cx="7926106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defTabSz="457200">
              <a:lnSpc>
                <a:spcPct val="150000"/>
              </a:lnSpc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Ejemplo 1.</a:t>
            </a:r>
          </a:p>
          <a:p>
            <a:pPr marL="342900" lvl="0" indent="-342900" algn="just" defTabSz="457200">
              <a:lnSpc>
                <a:spcPct val="150000"/>
              </a:lnSpc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Un aspersor en una senda de un campo de golf rocía agua sobre una distancia de 70 pies y rota a lo 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largo 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de 120°. Encuentre el área de una senda rociada por el aspersor y el perímetro.</a:t>
            </a:r>
            <a:endParaRPr lang="es-MX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810" y="4365104"/>
            <a:ext cx="209550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90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484784"/>
            <a:ext cx="7772400" cy="1470025"/>
          </a:xfrm>
        </p:spPr>
        <p:txBody>
          <a:bodyPr/>
          <a:lstStyle/>
          <a:p>
            <a:r>
              <a:rPr lang="es-MX" sz="4000" b="1" dirty="0" smtClean="0"/>
              <a:t>Módulo III</a:t>
            </a:r>
            <a:br>
              <a:rPr lang="es-MX" sz="4000" b="1" dirty="0" smtClean="0"/>
            </a:br>
            <a:r>
              <a:rPr lang="es-MX" sz="4000" b="1" dirty="0" smtClean="0"/>
              <a:t>Triangulo Oblicuángulo Y Circunferencia</a:t>
            </a:r>
            <a:endParaRPr lang="es-MX" sz="4000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AA9A3E-B3C8-4856-A87E-B21E40728583}" type="slidenum">
              <a:rPr lang="es-MX" smtClean="0"/>
              <a:pPr/>
              <a:t>2</a:t>
            </a:fld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3501008"/>
            <a:ext cx="3038767" cy="2040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264352"/>
                <a:ext cx="8292016" cy="3900952"/>
              </a:xfrm>
            </p:spPr>
            <p:txBody>
              <a:bodyPr>
                <a:normAutofit/>
              </a:bodyPr>
              <a:lstStyle/>
              <a:p>
                <a:pPr algn="just">
                  <a:lnSpc>
                    <a:spcPct val="150000"/>
                  </a:lnSpc>
                </a:pPr>
                <a:endParaRPr lang="es-MX" dirty="0" smtClean="0"/>
              </a:p>
              <a:p>
                <a:pPr algn="just">
                  <a:lnSpc>
                    <a:spcPct val="150000"/>
                  </a:lnSpc>
                </a:pPr>
                <a:r>
                  <a:rPr lang="es-MX" dirty="0" smtClean="0"/>
                  <a:t>Primero convertir los 120° a radianes: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l-GR" dirty="0" smtClean="0"/>
                  <a:t>θ</a:t>
                </a:r>
                <a:r>
                  <a:rPr lang="es-MX" dirty="0" smtClean="0"/>
                  <a:t> = 120°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=120° 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𝑟𝑎𝑑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180°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s-MX" dirty="0" smtClean="0"/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s-MX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</m:oMath>
                </a14:m>
                <a:endParaRPr lang="es-MX" dirty="0"/>
              </a:p>
              <a:p>
                <a:pPr algn="just">
                  <a:lnSpc>
                    <a:spcPct val="150000"/>
                  </a:lnSpc>
                </a:pPr>
                <a:endParaRPr lang="es-MX" dirty="0"/>
              </a:p>
              <a:p>
                <a:pPr algn="just">
                  <a:lnSpc>
                    <a:spcPct val="150000"/>
                  </a:lnSpc>
                </a:pPr>
                <a:endParaRPr lang="es-MX" dirty="0" smtClean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264352"/>
                <a:ext cx="8292016" cy="3900952"/>
              </a:xfrm>
              <a:blipFill rotWithShape="0">
                <a:blip r:embed="rId2"/>
                <a:stretch>
                  <a:fillRect l="-22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20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70841" y="548680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2" y="67307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20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39552" y="2253993"/>
            <a:ext cx="7926106" cy="45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defTabSz="457200">
              <a:lnSpc>
                <a:spcPct val="150000"/>
              </a:lnSpc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Solución al ejemplo 1.</a:t>
            </a:r>
          </a:p>
        </p:txBody>
      </p:sp>
    </p:spTree>
    <p:extLst>
      <p:ext uri="{BB962C8B-B14F-4D97-AF65-F5344CB8AC3E}">
        <p14:creationId xmlns:p14="http://schemas.microsoft.com/office/powerpoint/2010/main" val="4633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264352"/>
                <a:ext cx="8292016" cy="3900952"/>
              </a:xfrm>
            </p:spPr>
            <p:txBody>
              <a:bodyPr>
                <a:normAutofit/>
              </a:bodyPr>
              <a:lstStyle/>
              <a:p>
                <a:pPr algn="just">
                  <a:lnSpc>
                    <a:spcPct val="150000"/>
                  </a:lnSpc>
                </a:pPr>
                <a:endParaRPr lang="es-MX" dirty="0" smtClean="0"/>
              </a:p>
              <a:p>
                <a:pPr algn="just">
                  <a:lnSpc>
                    <a:spcPct val="150000"/>
                  </a:lnSpc>
                </a:pPr>
                <a:r>
                  <a:rPr lang="es-MX" dirty="0" smtClean="0"/>
                  <a:t>Después usando  </a:t>
                </a:r>
                <a:r>
                  <a:rPr lang="el-GR" dirty="0" smtClean="0"/>
                  <a:t>θ</a:t>
                </a:r>
                <a:r>
                  <a:rPr lang="es-MX" dirty="0" smtClean="0"/>
                  <a:t> = 2</a:t>
                </a:r>
                <a:r>
                  <a:rPr lang="el-GR" dirty="0" smtClean="0"/>
                  <a:t>π</a:t>
                </a:r>
                <a:r>
                  <a:rPr lang="es-MX" dirty="0" smtClean="0"/>
                  <a:t>/3 y r = 70, el área es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s-MX" sz="2400" b="0" dirty="0" smtClean="0">
                    <a:ea typeface="Cambria Math" panose="020405030504060302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s-MX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(70)</m:t>
                            </m:r>
                          </m:e>
                          <m:sup>
                            <m:r>
                              <a:rPr lang="es-MX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s-MX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s-MX" sz="24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4900 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=5131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𝑝𝑖𝑒𝑠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𝑐𝑢𝑎𝑑𝑟𝑎𝑑𝑜𝑠</m:t>
                    </m:r>
                  </m:oMath>
                </a14:m>
                <a:endParaRPr lang="es-MX" sz="2400" dirty="0" smtClean="0"/>
              </a:p>
              <a:p>
                <a:pPr marL="0" indent="0" algn="just">
                  <a:lnSpc>
                    <a:spcPct val="150000"/>
                  </a:lnSpc>
                  <a:buNone/>
                </a:pPr>
                <a:endParaRPr lang="es-MX" dirty="0"/>
              </a:p>
              <a:p>
                <a:pPr algn="just">
                  <a:lnSpc>
                    <a:spcPct val="150000"/>
                  </a:lnSpc>
                </a:pPr>
                <a:r>
                  <a:rPr lang="es-MX" sz="2400" dirty="0" smtClean="0"/>
                  <a:t>P =  s + 2r </a:t>
                </a:r>
                <a:r>
                  <a:rPr lang="es-MX" sz="2400" dirty="0"/>
                  <a:t>= 70(2</a:t>
                </a:r>
                <a:r>
                  <a:rPr lang="el-GR" sz="2400" dirty="0"/>
                  <a:t>π</a:t>
                </a:r>
                <a:r>
                  <a:rPr lang="es-MX" sz="2400" dirty="0"/>
                  <a:t>/3 </a:t>
                </a:r>
                <a:r>
                  <a:rPr lang="es-MX" sz="2400" dirty="0" smtClean="0"/>
                  <a:t>) + 2(70) = 286.608 pies </a:t>
                </a: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264352"/>
                <a:ext cx="8292016" cy="3900952"/>
              </a:xfrm>
              <a:blipFill rotWithShape="0">
                <a:blip r:embed="rId2"/>
                <a:stretch>
                  <a:fillRect l="-58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21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70841" y="673075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1" y="673075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21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39552" y="2253993"/>
            <a:ext cx="7926106" cy="45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defTabSz="457200">
              <a:lnSpc>
                <a:spcPct val="150000"/>
              </a:lnSpc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Solución al ejemplo 1.</a:t>
            </a:r>
          </a:p>
        </p:txBody>
      </p:sp>
    </p:spTree>
    <p:extLst>
      <p:ext uri="{BB962C8B-B14F-4D97-AF65-F5344CB8AC3E}">
        <p14:creationId xmlns:p14="http://schemas.microsoft.com/office/powerpoint/2010/main" val="103804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264352"/>
            <a:ext cx="8292016" cy="390095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es-MX" dirty="0" smtClean="0"/>
          </a:p>
          <a:p>
            <a:pPr algn="just">
              <a:lnSpc>
                <a:spcPct val="150000"/>
              </a:lnSpc>
            </a:pPr>
            <a:r>
              <a:rPr lang="es-MX" dirty="0" smtClean="0"/>
              <a:t>Una rueda de una bicicleta tiene 58 cm de diámetro, ¿qué distancia recorre en metros la rueda de la bicicleta cuando ésta completa 15 revoluciones o vueltas?</a:t>
            </a:r>
            <a:endParaRPr lang="es-MX" dirty="0" smtClean="0"/>
          </a:p>
          <a:p>
            <a:pPr algn="just">
              <a:lnSpc>
                <a:spcPct val="150000"/>
              </a:lnSpc>
            </a:pPr>
            <a:r>
              <a:rPr lang="es-MX" dirty="0" smtClean="0"/>
              <a:t>La longitud de un arco:    s = l = r</a:t>
            </a:r>
            <a:r>
              <a:rPr lang="el-GR" dirty="0" smtClean="0"/>
              <a:t>θ</a:t>
            </a:r>
            <a:endParaRPr lang="es-MX" dirty="0" smtClean="0"/>
          </a:p>
          <a:p>
            <a:pPr algn="just">
              <a:lnSpc>
                <a:spcPct val="150000"/>
              </a:lnSpc>
            </a:pPr>
            <a:r>
              <a:rPr lang="es-MX" dirty="0" smtClean="0"/>
              <a:t>Las quince vueltas en radianes  </a:t>
            </a:r>
            <a:r>
              <a:rPr lang="el-GR" dirty="0" smtClean="0"/>
              <a:t>θ</a:t>
            </a:r>
            <a:r>
              <a:rPr lang="es-MX" dirty="0" smtClean="0"/>
              <a:t> = 15(2</a:t>
            </a:r>
            <a:r>
              <a:rPr lang="el-GR" dirty="0" smtClean="0"/>
              <a:t>π</a:t>
            </a:r>
            <a:r>
              <a:rPr lang="es-MX" dirty="0" smtClean="0"/>
              <a:t>) = 30 </a:t>
            </a:r>
            <a:r>
              <a:rPr lang="el-GR" dirty="0" smtClean="0"/>
              <a:t>π</a:t>
            </a:r>
            <a:r>
              <a:rPr lang="es-MX" dirty="0" smtClean="0"/>
              <a:t> = 94.2477 rad</a:t>
            </a:r>
            <a:endParaRPr lang="es-MX" dirty="0" smtClean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22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70841" y="548680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0" y="673075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22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39552" y="2253993"/>
            <a:ext cx="7926106" cy="45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defTabSz="457200">
              <a:lnSpc>
                <a:spcPct val="150000"/>
              </a:lnSpc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Ejemplo </a:t>
            </a: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2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es-MX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30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264352"/>
            <a:ext cx="8292016" cy="390095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endParaRPr lang="es-MX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Obteniendo el radio: r = 29cm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La longitud es:   l = r</a:t>
            </a:r>
            <a:r>
              <a:rPr lang="el-GR" sz="1600" dirty="0" smtClean="0"/>
              <a:t>θ</a:t>
            </a:r>
            <a:endParaRPr lang="es-MX" sz="16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/>
              <a:t>	</a:t>
            </a:r>
            <a:r>
              <a:rPr lang="es-MX" sz="1600" dirty="0" smtClean="0"/>
              <a:t>			l = 29 (94.2577) cm rad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Cuando la  rueda ha completado la quinceava vuelta su recorrido es de: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16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				 l = 2,733.18 cm rad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/>
              <a:t> </a:t>
            </a:r>
            <a:r>
              <a:rPr lang="es-MX" sz="1600" dirty="0" smtClean="0"/>
              <a:t>				l = 27.33 m rad</a:t>
            </a:r>
            <a:endParaRPr lang="es-MX" sz="16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23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70841" y="548680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2" y="67307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23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39552" y="2253993"/>
            <a:ext cx="7926106" cy="45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defTabSz="457200">
              <a:lnSpc>
                <a:spcPct val="150000"/>
              </a:lnSpc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Ejemplo </a:t>
            </a: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2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es-MX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44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264352"/>
            <a:ext cx="8292016" cy="390095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es-MX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Si la bicicleta recorre 210 metros, ¿ Cuántas revoluciones o vueltas ha dado la rueda?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16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Por lo tanto, la longitud del arco es   s</a:t>
            </a:r>
            <a:r>
              <a:rPr lang="es-MX" sz="1600" dirty="0" smtClean="0"/>
              <a:t> = l = r </a:t>
            </a:r>
            <a:r>
              <a:rPr lang="el-GR" sz="1600" dirty="0" smtClean="0"/>
              <a:t>θ</a:t>
            </a:r>
            <a:r>
              <a:rPr lang="es-MX" sz="1600" dirty="0" smtClean="0"/>
              <a:t>,   </a:t>
            </a:r>
            <a:r>
              <a:rPr lang="el-GR" sz="1600" dirty="0" smtClean="0"/>
              <a:t>θ</a:t>
            </a:r>
            <a:r>
              <a:rPr lang="es-MX" sz="1600" dirty="0" smtClean="0"/>
              <a:t> en rad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16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La longitud, l = 210		y el radio es   r = 29cm</a:t>
            </a:r>
            <a:endParaRPr lang="es-MX" sz="16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La longitud es:   l = r</a:t>
            </a:r>
            <a:r>
              <a:rPr lang="el-GR" sz="1600" dirty="0" smtClean="0"/>
              <a:t>θ</a:t>
            </a:r>
            <a:endParaRPr lang="es-MX" sz="1600" dirty="0" smtClean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24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70841" y="548680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0" y="673075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24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39552" y="2253993"/>
            <a:ext cx="7926106" cy="45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defTabSz="457200">
              <a:lnSpc>
                <a:spcPct val="150000"/>
              </a:lnSpc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Ejemplo 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3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es-MX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09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264352"/>
            <a:ext cx="8292016" cy="426099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es-MX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Si la bicicleta recorre 210 metros, ¿ Cuántas revoluciones o vueltas ha dado la rueda?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Despejando a </a:t>
            </a:r>
            <a:r>
              <a:rPr lang="el-GR" sz="1600" dirty="0" smtClean="0"/>
              <a:t>θ</a:t>
            </a:r>
            <a:r>
              <a:rPr lang="es-MX" sz="1600" dirty="0" smtClean="0"/>
              <a:t> = l/r;	</a:t>
            </a:r>
            <a:r>
              <a:rPr lang="el-GR" sz="1600" dirty="0" smtClean="0"/>
              <a:t>θ</a:t>
            </a:r>
            <a:r>
              <a:rPr lang="es-MX" sz="1600" dirty="0" smtClean="0"/>
              <a:t> = 210 m(rad) / 0.29 m;       </a:t>
            </a:r>
            <a:r>
              <a:rPr lang="el-GR" sz="1600" dirty="0" smtClean="0"/>
              <a:t>θ</a:t>
            </a:r>
            <a:r>
              <a:rPr lang="es-MX" sz="1600" dirty="0" smtClean="0"/>
              <a:t> = 724.13 m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	</a:t>
            </a:r>
            <a:r>
              <a:rPr lang="el-GR" sz="1600" dirty="0"/>
              <a:t>θ</a:t>
            </a:r>
            <a:r>
              <a:rPr lang="es-MX" sz="1600" dirty="0" smtClean="0"/>
              <a:t> =(724.13rad)(180°/</a:t>
            </a:r>
            <a:r>
              <a:rPr lang="el-GR" sz="1600" dirty="0" smtClean="0"/>
              <a:t>π</a:t>
            </a:r>
            <a:r>
              <a:rPr lang="es-MX" sz="1600" dirty="0"/>
              <a:t> </a:t>
            </a:r>
            <a:r>
              <a:rPr lang="es-MX" sz="1600" dirty="0" smtClean="0"/>
              <a:t>) = 115.25 revoluciones  o vueltas.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16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600" dirty="0" smtClean="0"/>
              <a:t>Por lo tanto, cuando recorre 210 metros, la rueda ha dado 115.25 revoluciones o vueltas. </a:t>
            </a:r>
            <a:endParaRPr lang="es-MX" sz="16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25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70841" y="548680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0" y="673075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25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39552" y="2253993"/>
            <a:ext cx="7926106" cy="45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defTabSz="457200">
              <a:lnSpc>
                <a:spcPct val="150000"/>
              </a:lnSpc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Ejemplo 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3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es-MX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03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2636912"/>
            <a:ext cx="7638074" cy="2736304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Resuelve los siguientes </a:t>
            </a:r>
            <a:r>
              <a:rPr lang="es-MX" b="1" dirty="0" smtClean="0"/>
              <a:t>ejercicios</a:t>
            </a:r>
            <a:r>
              <a:rPr lang="es-MX" dirty="0" smtClean="0"/>
              <a:t>:</a:t>
            </a:r>
          </a:p>
          <a:p>
            <a:pPr algn="just"/>
            <a:r>
              <a:rPr lang="es-MX" dirty="0" smtClean="0"/>
              <a:t>Encuentra el área de un sector circular con un ángulo central de un radián en un círculo de radio 10m.</a:t>
            </a:r>
          </a:p>
          <a:p>
            <a:pPr algn="just"/>
            <a:r>
              <a:rPr lang="es-MX" dirty="0" smtClean="0"/>
              <a:t>El área de un sector circular de un círculo con un ángulo de 2 radianes es 16 m2.  Encuentre el radio del circulo.</a:t>
            </a:r>
          </a:p>
          <a:p>
            <a:pPr algn="just"/>
            <a:r>
              <a:rPr lang="es-MX" dirty="0" smtClean="0"/>
              <a:t>Encuentra la longitud de un arco que subtiende un ángulo central de 45° en un círculo de radio </a:t>
            </a:r>
            <a:r>
              <a:rPr lang="es-MX" dirty="0" smtClean="0"/>
              <a:t>10m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marL="0" indent="0" algn="just">
              <a:buNone/>
            </a:pPr>
            <a:endParaRPr lang="es-MX" dirty="0" smtClean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26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57811" y="522660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2" y="6859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26</a:t>
            </a:r>
            <a:endParaRPr lang="es-MX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42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2636912"/>
            <a:ext cx="7782090" cy="3528392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Resuelve los siguientes </a:t>
            </a:r>
            <a:r>
              <a:rPr lang="es-MX" b="1" dirty="0" smtClean="0"/>
              <a:t>ejercicios</a:t>
            </a:r>
            <a:r>
              <a:rPr lang="es-MX" dirty="0" smtClean="0"/>
              <a:t>:</a:t>
            </a:r>
          </a:p>
          <a:p>
            <a:pPr algn="just"/>
            <a:r>
              <a:rPr lang="es-MX" dirty="0" smtClean="0"/>
              <a:t>¿Cuánto </a:t>
            </a:r>
            <a:r>
              <a:rPr lang="es-MX" dirty="0" smtClean="0"/>
              <a:t>se pagará por la construcción de la barda perimetral de un terreno en forma de sector circular, si el radio es de 23 metros y el ángulo central mide 135°?, considerando el costo de construcción de barda (mano de obra, primer nivel) a $500, por ml; $100 más al segundo nivel; y $200 más al tercer nivel, y el remate de $50 pesos más.</a:t>
            </a:r>
          </a:p>
          <a:p>
            <a:pPr algn="just"/>
            <a:endParaRPr lang="es-MX" dirty="0"/>
          </a:p>
          <a:p>
            <a:pPr algn="r"/>
            <a:r>
              <a:rPr lang="es-MX" dirty="0" smtClean="0"/>
              <a:t>(Antología de Trigonometría, 2016)</a:t>
            </a:r>
            <a:endParaRPr lang="es-MX" dirty="0"/>
          </a:p>
          <a:p>
            <a:pPr marL="0" indent="0" algn="just">
              <a:buNone/>
            </a:pPr>
            <a:endParaRPr lang="es-MX" dirty="0" smtClean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27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72470" y="650691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Desarrollo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0" y="685954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27</a:t>
            </a:r>
            <a:endParaRPr lang="es-MX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04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2492896"/>
                <a:ext cx="7567202" cy="3828944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s-MX" dirty="0" smtClean="0"/>
                  <a:t>Ejercicio detonador, solución:</a:t>
                </a:r>
              </a:p>
              <a:p>
                <a:pPr algn="just"/>
                <a:r>
                  <a:rPr lang="es-MX" dirty="0" smtClean="0"/>
                  <a:t>Para calcular el área que limpia el hule del limpia parabrisas, primero se calcula el área del limpiador completo y luego se le resta el área que no limpia.</a:t>
                </a:r>
              </a:p>
              <a:p>
                <a:pPr algn="just"/>
                <a:r>
                  <a:rPr lang="es-MX" dirty="0" smtClean="0"/>
                  <a:t>Área del sector circular:  </a:t>
                </a:r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pPr lvl="3" algn="just"/>
                <a14:m>
                  <m:oMath xmlns:m="http://schemas.openxmlformats.org/officeDocument/2006/math"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sSup>
                          <m:sSupPr>
                            <m:ctrlP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110°</m:t>
                        </m:r>
                        <m:d>
                          <m:dPr>
                            <m:ctrlP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180°</m:t>
                                </m:r>
                              </m:den>
                            </m:f>
                          </m:e>
                        </m:d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  <m:t>75</m:t>
                            </m:r>
                          </m:e>
                          <m:sup>
                            <m: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) </m:t>
                        </m:r>
                      </m:num>
                      <m:den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=5399.625</m:t>
                    </m:r>
                    <m:sSup>
                      <m:sSupPr>
                        <m:ctrlPr>
                          <a:rPr lang="es-MX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s-MX" sz="1800" b="0" dirty="0" smtClean="0"/>
              </a:p>
              <a:p>
                <a:pPr lvl="3" algn="just"/>
                <a:r>
                  <a:rPr lang="es-MX" sz="1800" dirty="0" smtClean="0"/>
                  <a:t>Obteniendo la diferencia de la longitud del limpiador menos la longitud de la goma (área que no limpia):</a:t>
                </a:r>
              </a:p>
              <a:p>
                <a:pPr lvl="3" algn="just"/>
                <a:r>
                  <a:rPr lang="es-MX" sz="1800" dirty="0" smtClean="0"/>
                  <a:t>75 – 65 = 10 cm</a:t>
                </a: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2492896"/>
                <a:ext cx="7567202" cy="3828944"/>
              </a:xfrm>
              <a:blipFill rotWithShape="0">
                <a:blip r:embed="rId2"/>
                <a:stretch>
                  <a:fillRect l="-161" t="-955" r="-64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28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944062" y="548680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Cierre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1" y="692696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28</a:t>
            </a:r>
            <a:endParaRPr lang="es-MX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2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2492896"/>
                <a:ext cx="7567202" cy="3828944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s-MX" dirty="0" smtClean="0"/>
                  <a:t>Ejercicio detonador, solución:</a:t>
                </a:r>
              </a:p>
              <a:p>
                <a:pPr algn="just"/>
                <a:r>
                  <a:rPr lang="es-MX" dirty="0" smtClean="0"/>
                  <a:t>El Área del sector circular que no limpia es:  </a:t>
                </a:r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pPr lvl="3" algn="just"/>
                <a14:m>
                  <m:oMath xmlns:m="http://schemas.openxmlformats.org/officeDocument/2006/math"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sSup>
                          <m:sSupPr>
                            <m:ctrlP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110°</m:t>
                        </m:r>
                        <m:d>
                          <m:dPr>
                            <m:ctrlP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180°</m:t>
                                </m:r>
                              </m:den>
                            </m:f>
                          </m:e>
                        </m:d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s-MX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) </m:t>
                        </m:r>
                      </m:num>
                      <m:den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95.99 </m:t>
                        </m:r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s-MX" sz="1800" b="0" dirty="0" smtClean="0"/>
              </a:p>
              <a:p>
                <a:pPr lvl="3" algn="just"/>
                <a:r>
                  <a:rPr lang="es-MX" sz="1800" dirty="0" smtClean="0"/>
                  <a:t>Por lo tanto el área que limpia la goma del limpiador es:</a:t>
                </a:r>
              </a:p>
              <a:p>
                <a:pPr lvl="3" algn="just"/>
                <a:r>
                  <a:rPr lang="es-MX" sz="1800" dirty="0" smtClean="0"/>
                  <a:t>5399.625 – 95.99 =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5303.63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180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s-MX" sz="1800" dirty="0"/>
              </a:p>
              <a:p>
                <a:pPr lvl="3" algn="just"/>
                <a:r>
                  <a:rPr lang="es-MX" sz="1800" dirty="0" smtClean="0"/>
                  <a:t>Transformado a metros cuadrados tenemos:</a:t>
                </a:r>
              </a:p>
              <a:p>
                <a:pPr lvl="3" algn="just"/>
                <a:r>
                  <a:rPr lang="es-MX" sz="1800" dirty="0" smtClean="0"/>
                  <a:t>El área que limpia es de 0.5303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s-MX" sz="1800" dirty="0" smtClean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2492896"/>
                <a:ext cx="7567202" cy="3828944"/>
              </a:xfrm>
              <a:blipFill rotWithShape="0">
                <a:blip r:embed="rId2"/>
                <a:stretch>
                  <a:fillRect l="-161" t="-955" r="-64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29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971600" y="692696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Cierre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2" y="69269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29</a:t>
            </a:r>
            <a:endParaRPr lang="es-MX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07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9028" y="652395"/>
            <a:ext cx="7055380" cy="1400530"/>
          </a:xfrm>
        </p:spPr>
        <p:txBody>
          <a:bodyPr/>
          <a:lstStyle/>
          <a:p>
            <a:r>
              <a:rPr lang="es-MX" sz="4000" dirty="0" smtClean="0"/>
              <a:t>Propósito del Módulo: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6035" y="2564905"/>
            <a:ext cx="7653889" cy="2664296"/>
          </a:xfrm>
        </p:spPr>
        <p:txBody>
          <a:bodyPr/>
          <a:lstStyle/>
          <a:p>
            <a:pPr algn="just"/>
            <a:endParaRPr lang="es-MX" dirty="0" smtClean="0"/>
          </a:p>
          <a:p>
            <a:pPr algn="just"/>
            <a:r>
              <a:rPr lang="es-MX" dirty="0"/>
              <a:t>Calcula áreas, perímetros, ángulos en triángulos oblicuángulos y circunferencias para resolver situaciones problema y </a:t>
            </a:r>
            <a:r>
              <a:rPr lang="es-MX" dirty="0" smtClean="0"/>
              <a:t>construye graficas </a:t>
            </a:r>
            <a:r>
              <a:rPr lang="es-MX" dirty="0"/>
              <a:t>de funciones </a:t>
            </a:r>
            <a:r>
              <a:rPr lang="es-MX" dirty="0" smtClean="0"/>
              <a:t>trigonométricas.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9A3E-B3C8-4856-A87E-B21E40728583}" type="slidenum">
              <a:rPr lang="es-MX" smtClean="0"/>
              <a:pPr/>
              <a:t>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73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2492896"/>
            <a:ext cx="7567202" cy="3828944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Ejercicios: </a:t>
            </a:r>
          </a:p>
          <a:p>
            <a:pPr algn="just">
              <a:lnSpc>
                <a:spcPct val="150000"/>
              </a:lnSpc>
              <a:buAutoNum type="alphaLcParenR"/>
            </a:pPr>
            <a:r>
              <a:rPr lang="es-MX" dirty="0" smtClean="0"/>
              <a:t>¿ A que conclusión llegaste?</a:t>
            </a:r>
          </a:p>
          <a:p>
            <a:pPr algn="just">
              <a:lnSpc>
                <a:spcPct val="150000"/>
              </a:lnSpc>
              <a:buAutoNum type="alphaLcParenR"/>
            </a:pPr>
            <a:r>
              <a:rPr lang="es-MX" dirty="0" smtClean="0"/>
              <a:t>¿Qué ejemplos prácticos puedes resolver con longitud de arco y sector circular? Menciona dos casos además de los ejemplos.</a:t>
            </a:r>
          </a:p>
          <a:p>
            <a:pPr algn="just">
              <a:buAutoNum type="alphaLcParenR"/>
            </a:pPr>
            <a:endParaRPr lang="es-MX" dirty="0" smtClean="0"/>
          </a:p>
          <a:p>
            <a:pPr algn="just">
              <a:buAutoNum type="alphaLcParenR"/>
            </a:pPr>
            <a:endParaRPr lang="es-MX" dirty="0" smtClean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30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971600" y="692696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Cierre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886182" y="6859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30</a:t>
            </a:r>
            <a:endParaRPr lang="es-MX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59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31</a:t>
            </a:fld>
            <a:endParaRPr lang="es-MX" sz="1800" b="1" dirty="0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971600" y="692696"/>
            <a:ext cx="72635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Ejercicios complementarios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 </a:t>
            </a:r>
            <a:r>
              <a:rPr lang="es-MX" sz="2000" dirty="0">
                <a:solidFill>
                  <a:schemeClr val="bg1"/>
                </a:solidFill>
              </a:rPr>
              <a:t>Longitud de arco y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sz="2000" b="1" dirty="0">
                <a:solidFill>
                  <a:schemeClr val="bg1"/>
                </a:solidFill>
              </a:rPr>
              <a:t>4.1. </a:t>
            </a:r>
            <a:r>
              <a:rPr lang="es-MX" sz="2000" dirty="0">
                <a:solidFill>
                  <a:schemeClr val="bg1"/>
                </a:solidFill>
              </a:rPr>
              <a:t>Cálculo del área y el perímetro de un sector circular</a:t>
            </a:r>
            <a:r>
              <a:rPr lang="es-MX" sz="2000" dirty="0" smtClean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852656" y="660196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>
                <a:solidFill>
                  <a:prstClr val="white"/>
                </a:solidFill>
              </a:rPr>
              <a:t>3</a:t>
            </a:r>
            <a:r>
              <a:rPr lang="es-MX" dirty="0" smtClean="0">
                <a:solidFill>
                  <a:prstClr val="white"/>
                </a:solidFill>
              </a:rPr>
              <a:t>1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32846" y="2492896"/>
            <a:ext cx="7854098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defTabSz="457200"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Ejercicios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</a:t>
            </a:r>
          </a:p>
          <a:p>
            <a:pPr marL="342900" indent="-342900" algn="just" defTabSz="457200"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/>
              <a:t>Una rueda de una bicicleta tiene </a:t>
            </a:r>
            <a:r>
              <a:rPr lang="es-MX" dirty="0" smtClean="0"/>
              <a:t>32 </a:t>
            </a:r>
            <a:r>
              <a:rPr lang="es-MX" dirty="0"/>
              <a:t>cm de diámetro, ¿qué distancia recorre en metros la rueda de la bicicleta cuando ésta completa </a:t>
            </a:r>
            <a:r>
              <a:rPr lang="es-MX" dirty="0" smtClean="0"/>
              <a:t>18 </a:t>
            </a:r>
            <a:r>
              <a:rPr lang="es-MX" dirty="0"/>
              <a:t>revoluciones o vueltas?</a:t>
            </a:r>
          </a:p>
          <a:p>
            <a:pPr marL="342900" indent="-342900" algn="just" defTabSz="457200"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MX" dirty="0"/>
              <a:t>Si la bicicleta recorre </a:t>
            </a:r>
            <a:r>
              <a:rPr lang="es-MX" dirty="0" smtClean="0"/>
              <a:t>180 </a:t>
            </a:r>
            <a:r>
              <a:rPr lang="es-MX" dirty="0"/>
              <a:t>metros, ¿ Cuántas revoluciones o vueltas ha dado la rueda</a:t>
            </a:r>
            <a:r>
              <a:rPr lang="es-MX" dirty="0" smtClean="0"/>
              <a:t>?</a:t>
            </a:r>
          </a:p>
          <a:p>
            <a:pPr marL="342900" lvl="0" indent="-342900" algn="just" defTabSz="457200"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Un aspersor en una senda de un campo de golf rocía agua sobre una distancia de 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7 m  </a:t>
            </a: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y rota a lo 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largo </a:t>
            </a: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de 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100</a:t>
            </a: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°. Encuentre el área de una senda rociada por el aspersor y el perímetro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es-MX" dirty="0"/>
          </a:p>
          <a:p>
            <a:pPr marL="342900" lvl="0" indent="-342900" algn="just" defTabSz="457200"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endParaRPr lang="es-MX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lvl="0" indent="-342900" algn="just" defTabSz="457200">
              <a:spcBef>
                <a:spcPts val="1000"/>
              </a:spcBef>
              <a:buClr>
                <a:srgbClr val="B01513"/>
              </a:buClr>
              <a:buSzPct val="80000"/>
              <a:buFont typeface="Wingdings 3" charset="2"/>
              <a:buChar char=""/>
            </a:pPr>
            <a:endParaRPr lang="es-MX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86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2204864"/>
            <a:ext cx="6984776" cy="4248472"/>
          </a:xfrm>
        </p:spPr>
        <p:txBody>
          <a:bodyPr>
            <a:normAutofit/>
          </a:bodyPr>
          <a:lstStyle/>
          <a:p>
            <a:pPr algn="just"/>
            <a:r>
              <a:rPr lang="es-MX" dirty="0" err="1" smtClean="0">
                <a:solidFill>
                  <a:schemeClr val="tx1"/>
                </a:solidFill>
              </a:rPr>
              <a:t>Baldor</a:t>
            </a:r>
            <a:r>
              <a:rPr lang="es-MX" dirty="0" smtClean="0">
                <a:solidFill>
                  <a:schemeClr val="tx1"/>
                </a:solidFill>
              </a:rPr>
              <a:t>, Aurelio; (2014). Geometría y Trigonometría. Grupo Patria Cultural. México. 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Guzmán Herrera, Abelardo. (2003). Geometría y Trigonometría. Publicaciones Cultural. Decima novena reimpresión, México.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dirty="0" err="1" smtClean="0">
                <a:solidFill>
                  <a:schemeClr val="tx1"/>
                </a:solidFill>
              </a:rPr>
              <a:t>Larson</a:t>
            </a:r>
            <a:r>
              <a:rPr lang="es-MX" dirty="0" smtClean="0">
                <a:solidFill>
                  <a:schemeClr val="tx1"/>
                </a:solidFill>
              </a:rPr>
              <a:t>, Ron. (2011) Trigonometría. </a:t>
            </a:r>
            <a:r>
              <a:rPr lang="es-MX" dirty="0" err="1" smtClean="0">
                <a:solidFill>
                  <a:schemeClr val="tx1"/>
                </a:solidFill>
              </a:rPr>
              <a:t>Cengage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Learning</a:t>
            </a:r>
            <a:r>
              <a:rPr lang="es-MX" dirty="0" smtClean="0">
                <a:solidFill>
                  <a:schemeClr val="tx1"/>
                </a:solidFill>
              </a:rPr>
              <a:t>. Octava edición, México.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32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971600" y="764704"/>
            <a:ext cx="55771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>
                <a:solidFill>
                  <a:schemeClr val="bg1"/>
                </a:solidFill>
              </a:rPr>
              <a:t>F</a:t>
            </a:r>
            <a:r>
              <a:rPr lang="es-MX" sz="4000" dirty="0" smtClean="0">
                <a:solidFill>
                  <a:schemeClr val="bg1"/>
                </a:solidFill>
              </a:rPr>
              <a:t>uentes bibliográficas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886181" y="580038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32</a:t>
            </a:r>
            <a:endParaRPr lang="es-MX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70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77882" y="2276872"/>
            <a:ext cx="7931792" cy="4320480"/>
          </a:xfrm>
        </p:spPr>
        <p:txBody>
          <a:bodyPr>
            <a:normAutofit/>
          </a:bodyPr>
          <a:lstStyle/>
          <a:p>
            <a:pPr algn="just"/>
            <a:r>
              <a:rPr lang="es-MX" dirty="0" err="1" smtClean="0">
                <a:solidFill>
                  <a:schemeClr val="tx1"/>
                </a:solidFill>
              </a:rPr>
              <a:t>Niles</a:t>
            </a:r>
            <a:r>
              <a:rPr lang="es-MX" dirty="0" smtClean="0">
                <a:solidFill>
                  <a:schemeClr val="tx1"/>
                </a:solidFill>
              </a:rPr>
              <a:t> O. </a:t>
            </a:r>
            <a:r>
              <a:rPr lang="es-MX" dirty="0" err="1" smtClean="0">
                <a:solidFill>
                  <a:schemeClr val="tx1"/>
                </a:solidFill>
              </a:rPr>
              <a:t>Nathan</a:t>
            </a:r>
            <a:r>
              <a:rPr lang="es-MX" dirty="0" smtClean="0">
                <a:solidFill>
                  <a:schemeClr val="tx1"/>
                </a:solidFill>
              </a:rPr>
              <a:t>. (1964) Trigonometría Plana. Segunda Edición. </a:t>
            </a:r>
            <a:r>
              <a:rPr lang="es-MX" dirty="0" err="1" smtClean="0">
                <a:solidFill>
                  <a:schemeClr val="tx1"/>
                </a:solidFill>
              </a:rPr>
              <a:t>Limusa</a:t>
            </a:r>
            <a:r>
              <a:rPr lang="es-MX" dirty="0" smtClean="0">
                <a:solidFill>
                  <a:schemeClr val="tx1"/>
                </a:solidFill>
              </a:rPr>
              <a:t> Noriega. México.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Román, Loera Gabriela. (2011) Geometría y Trigonometría. Ed. Trillas México</a:t>
            </a:r>
            <a:r>
              <a:rPr lang="es-MX" dirty="0" smtClean="0">
                <a:solidFill>
                  <a:schemeClr val="tx1"/>
                </a:solidFill>
              </a:rPr>
              <a:t>. </a:t>
            </a:r>
          </a:p>
          <a:p>
            <a:pPr algn="just"/>
            <a:endParaRPr lang="es-MX" dirty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Valencia Aguilar, </a:t>
            </a:r>
            <a:r>
              <a:rPr lang="es-MX" dirty="0" err="1" smtClean="0">
                <a:solidFill>
                  <a:schemeClr val="tx1"/>
                </a:solidFill>
              </a:rPr>
              <a:t>Jose</a:t>
            </a:r>
            <a:r>
              <a:rPr lang="es-MX" dirty="0" smtClean="0">
                <a:solidFill>
                  <a:schemeClr val="tx1"/>
                </a:solidFill>
              </a:rPr>
              <a:t> Luis; et </a:t>
            </a:r>
            <a:r>
              <a:rPr lang="es-MX" dirty="0" err="1" smtClean="0">
                <a:solidFill>
                  <a:schemeClr val="tx1"/>
                </a:solidFill>
              </a:rPr>
              <a:t>all</a:t>
            </a:r>
            <a:r>
              <a:rPr lang="es-MX" dirty="0" smtClean="0">
                <a:solidFill>
                  <a:schemeClr val="tx1"/>
                </a:solidFill>
              </a:rPr>
              <a:t>.  (2016) Trigonometría. Tercer Semestre. Basado en competencias. Universidad Autónoma del Estado de México.</a:t>
            </a:r>
            <a:endParaRPr lang="es-MX" dirty="0" smtClean="0">
              <a:solidFill>
                <a:schemeClr val="tx1"/>
              </a:solidFill>
            </a:endParaRP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106754" y="570701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33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971600" y="764704"/>
            <a:ext cx="55771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>
                <a:solidFill>
                  <a:schemeClr val="bg1"/>
                </a:solidFill>
              </a:rPr>
              <a:t>F</a:t>
            </a:r>
            <a:r>
              <a:rPr lang="es-MX" sz="4000" dirty="0" smtClean="0">
                <a:solidFill>
                  <a:schemeClr val="bg1"/>
                </a:solidFill>
              </a:rPr>
              <a:t>uentes bibliográficas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886182" y="58003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 smtClean="0">
                <a:solidFill>
                  <a:prstClr val="white"/>
                </a:solidFill>
              </a:rPr>
              <a:t>33</a:t>
            </a:r>
            <a:endParaRPr lang="es-MX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20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055380" cy="1400530"/>
          </a:xfrm>
        </p:spPr>
        <p:txBody>
          <a:bodyPr/>
          <a:lstStyle/>
          <a:p>
            <a:r>
              <a:rPr lang="es-MX" sz="4000" dirty="0" smtClean="0"/>
              <a:t>Tema: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6822" y="2564904"/>
            <a:ext cx="7278149" cy="4195481"/>
          </a:xfrm>
        </p:spPr>
        <p:txBody>
          <a:bodyPr>
            <a:normAutofit/>
          </a:bodyPr>
          <a:lstStyle/>
          <a:p>
            <a:pPr algn="just"/>
            <a:r>
              <a:rPr lang="es-MX" b="1" dirty="0" smtClean="0"/>
              <a:t>4</a:t>
            </a:r>
            <a:r>
              <a:rPr lang="es-MX" b="1" dirty="0"/>
              <a:t>. </a:t>
            </a:r>
            <a:r>
              <a:rPr lang="es-MX" dirty="0"/>
              <a:t>Longitud de arco </a:t>
            </a:r>
            <a:r>
              <a:rPr lang="es-MX" dirty="0" smtClean="0"/>
              <a:t>y sector </a:t>
            </a:r>
            <a:r>
              <a:rPr lang="es-MX" dirty="0"/>
              <a:t>circular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b="1" dirty="0"/>
              <a:t>4.1. </a:t>
            </a:r>
            <a:r>
              <a:rPr lang="es-MX" dirty="0"/>
              <a:t>Cálculo del </a:t>
            </a:r>
            <a:r>
              <a:rPr lang="es-MX" dirty="0" smtClean="0"/>
              <a:t>área y </a:t>
            </a:r>
            <a:r>
              <a:rPr lang="es-MX" dirty="0"/>
              <a:t>el perímetro </a:t>
            </a:r>
            <a:r>
              <a:rPr lang="es-MX" dirty="0" smtClean="0"/>
              <a:t>de un </a:t>
            </a:r>
            <a:r>
              <a:rPr lang="es-MX" dirty="0"/>
              <a:t>sector circular.</a:t>
            </a:r>
          </a:p>
          <a:p>
            <a:pPr algn="just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9A3E-B3C8-4856-A87E-B21E40728583}" type="slidenum">
              <a:rPr lang="es-MX" smtClean="0"/>
              <a:pPr/>
              <a:t>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785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8276" y="548680"/>
            <a:ext cx="8229600" cy="1399032"/>
          </a:xfrm>
        </p:spPr>
        <p:txBody>
          <a:bodyPr/>
          <a:lstStyle/>
          <a:p>
            <a:pPr algn="ctr"/>
            <a:r>
              <a:rPr lang="es-MX" dirty="0" smtClean="0"/>
              <a:t>GUÍA EXPLICATIVA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316416" y="5661248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5</a:t>
            </a:fld>
            <a:endParaRPr lang="es-MX" sz="1800" b="1">
              <a:solidFill>
                <a:srgbClr val="FFFFFF"/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932876"/>
              </p:ext>
            </p:extLst>
          </p:nvPr>
        </p:nvGraphicFramePr>
        <p:xfrm>
          <a:off x="539552" y="2276873"/>
          <a:ext cx="8136904" cy="4129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0664"/>
                <a:gridCol w="5926240"/>
              </a:tblGrid>
              <a:tr h="389969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DIAPOSITIVA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EXPLICACIÓN</a:t>
                      </a:r>
                      <a:endParaRPr lang="es-MX" sz="2000" dirty="0"/>
                    </a:p>
                  </a:txBody>
                  <a:tcPr/>
                </a:tc>
              </a:tr>
              <a:tr h="38292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Portada</a:t>
                      </a:r>
                      <a:r>
                        <a:rPr lang="es-MX" baseline="0" dirty="0" smtClean="0"/>
                        <a:t>, asignatura Trigonometría</a:t>
                      </a:r>
                      <a:endParaRPr lang="es-MX" dirty="0"/>
                    </a:p>
                  </a:txBody>
                  <a:tcPr/>
                </a:tc>
              </a:tr>
              <a:tr h="62995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Modulo III.</a:t>
                      </a:r>
                      <a:r>
                        <a:rPr lang="es-MX" baseline="0" dirty="0" smtClean="0"/>
                        <a:t> Triángulo Oblicuángulo y Circunferencia</a:t>
                      </a:r>
                      <a:endParaRPr lang="es-MX" dirty="0"/>
                    </a:p>
                  </a:txBody>
                  <a:tcPr/>
                </a:tc>
              </a:tr>
              <a:tr h="38292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Propósito</a:t>
                      </a:r>
                      <a:r>
                        <a:rPr lang="es-MX" baseline="0" dirty="0" smtClean="0"/>
                        <a:t> del </a:t>
                      </a:r>
                      <a:r>
                        <a:rPr lang="es-MX" baseline="0" dirty="0" smtClean="0"/>
                        <a:t>módulo III</a:t>
                      </a:r>
                      <a:endParaRPr lang="es-MX" dirty="0"/>
                    </a:p>
                  </a:txBody>
                  <a:tcPr/>
                </a:tc>
              </a:tr>
              <a:tr h="116990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Temas a desarrollar: </a:t>
                      </a:r>
                      <a:endParaRPr lang="es-MX" dirty="0" smtClean="0"/>
                    </a:p>
                    <a:p>
                      <a:pPr algn="just"/>
                      <a:r>
                        <a:rPr lang="es-MX" b="1" dirty="0" smtClean="0"/>
                        <a:t>4. </a:t>
                      </a:r>
                      <a:r>
                        <a:rPr lang="es-MX" dirty="0" smtClean="0"/>
                        <a:t>Longitud de arco y sector circular.</a:t>
                      </a:r>
                    </a:p>
                    <a:p>
                      <a:pPr algn="just"/>
                      <a:r>
                        <a:rPr lang="es-MX" b="1" dirty="0" smtClean="0"/>
                        <a:t>4.1. </a:t>
                      </a:r>
                      <a:r>
                        <a:rPr lang="es-MX" dirty="0" smtClean="0"/>
                        <a:t>Cálculo del área y el perímetro de un sector circular.</a:t>
                      </a:r>
                    </a:p>
                  </a:txBody>
                  <a:tcPr/>
                </a:tc>
              </a:tr>
              <a:tr h="38292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 a 7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Guía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smtClean="0"/>
                        <a:t>explicativa</a:t>
                      </a:r>
                      <a:endParaRPr lang="es-MX" dirty="0"/>
                    </a:p>
                  </a:txBody>
                  <a:tcPr/>
                </a:tc>
              </a:tr>
              <a:tr h="38292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Dominio </a:t>
                      </a:r>
                      <a:r>
                        <a:rPr lang="es-MX" dirty="0" smtClean="0"/>
                        <a:t>Conceptual de </a:t>
                      </a:r>
                      <a:r>
                        <a:rPr lang="es-MX" dirty="0" smtClean="0"/>
                        <a:t>los </a:t>
                      </a:r>
                      <a:r>
                        <a:rPr lang="es-MX" dirty="0" smtClean="0"/>
                        <a:t>aprendizajes.</a:t>
                      </a:r>
                      <a:endParaRPr lang="es-MX" dirty="0"/>
                    </a:p>
                  </a:txBody>
                  <a:tcPr/>
                </a:tc>
              </a:tr>
              <a:tr h="38292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9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Dominio Procedimental de los aprendizajes.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7917751" y="548680"/>
            <a:ext cx="3834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dirty="0" smtClean="0">
                <a:solidFill>
                  <a:prstClr val="white"/>
                </a:solidFill>
              </a:rPr>
              <a:t>5</a:t>
            </a:r>
            <a:endParaRPr lang="es-MX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30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172400" y="573325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6</a:t>
            </a:fld>
            <a:endParaRPr lang="es-MX" sz="1800" b="1">
              <a:solidFill>
                <a:srgbClr val="FFFFFF"/>
              </a:solidFill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963200"/>
              </p:ext>
            </p:extLst>
          </p:nvPr>
        </p:nvGraphicFramePr>
        <p:xfrm>
          <a:off x="611560" y="2346871"/>
          <a:ext cx="7437763" cy="3370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719"/>
                <a:gridCol w="5417044"/>
              </a:tblGrid>
              <a:tr h="12770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DIAPOSITIVA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EXPLICACIÓN</a:t>
                      </a:r>
                      <a:endParaRPr lang="es-MX" sz="2000" dirty="0"/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Dominio Actitudinal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de los aprendizajes.</a:t>
                      </a:r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Perfil de egreso.</a:t>
                      </a:r>
                      <a:r>
                        <a:rPr lang="es-MX" baseline="0" dirty="0" smtClean="0"/>
                        <a:t> Competencias a desarrollar.</a:t>
                      </a:r>
                      <a:endParaRPr lang="es-MX" dirty="0" smtClean="0"/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12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Carátula del Tema</a:t>
                      </a:r>
                      <a:endParaRPr lang="es-MX" dirty="0"/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13 y 14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Apertura</a:t>
                      </a:r>
                      <a:r>
                        <a:rPr lang="es-MX" baseline="0" dirty="0" smtClean="0"/>
                        <a:t> del tema con problema de aplicación</a:t>
                      </a:r>
                      <a:endParaRPr lang="es-MX" dirty="0"/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 a 18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Desarrollo</a:t>
                      </a:r>
                      <a:r>
                        <a:rPr lang="es-MX" baseline="0" dirty="0" smtClean="0"/>
                        <a:t> del tema 4 y 4.1</a:t>
                      </a:r>
                      <a:endParaRPr lang="es-MX" dirty="0" smtClean="0"/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19 a</a:t>
                      </a:r>
                      <a:r>
                        <a:rPr lang="es-MX" baseline="0" dirty="0" smtClean="0"/>
                        <a:t> 21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Ejemplo 1</a:t>
                      </a:r>
                      <a:endParaRPr lang="es-MX" dirty="0"/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22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Ejemplo 2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2771800" y="980728"/>
            <a:ext cx="3812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>
                <a:solidFill>
                  <a:prstClr val="white"/>
                </a:solidFill>
              </a:rPr>
              <a:t>GUÍA EXPLICATIVA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7824831" y="457508"/>
            <a:ext cx="383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dirty="0" smtClean="0">
                <a:solidFill>
                  <a:prstClr val="white"/>
                </a:solidFill>
              </a:rPr>
              <a:t>6</a:t>
            </a:r>
            <a:endParaRPr lang="es-MX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172400" y="5661248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7</a:t>
            </a:fld>
            <a:endParaRPr lang="es-MX" sz="1800" b="1">
              <a:solidFill>
                <a:srgbClr val="FFFFFF"/>
              </a:solidFill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400722"/>
              </p:ext>
            </p:extLst>
          </p:nvPr>
        </p:nvGraphicFramePr>
        <p:xfrm>
          <a:off x="734637" y="2532125"/>
          <a:ext cx="7437763" cy="2750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719"/>
                <a:gridCol w="5417044"/>
              </a:tblGrid>
              <a:tr h="415732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DIAPOSITIVA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EXPLICACIÓN</a:t>
                      </a:r>
                      <a:endParaRPr lang="es-MX" sz="2000" dirty="0"/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23</a:t>
                      </a:r>
                      <a:r>
                        <a:rPr lang="es-MX" baseline="0" dirty="0" smtClean="0"/>
                        <a:t> a 25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baseline="0" dirty="0" smtClean="0"/>
                        <a:t>Ejemplo 3. </a:t>
                      </a:r>
                      <a:r>
                        <a:rPr lang="es-MX" dirty="0" smtClean="0"/>
                        <a:t> </a:t>
                      </a:r>
                      <a:endParaRPr lang="es-MX" dirty="0"/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26 </a:t>
                      </a:r>
                      <a:r>
                        <a:rPr lang="es-MX" dirty="0" smtClean="0"/>
                        <a:t>y 27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Ejercicios de reforzamiento</a:t>
                      </a:r>
                      <a:endParaRPr lang="es-MX" dirty="0"/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28</a:t>
                      </a:r>
                      <a:r>
                        <a:rPr lang="es-MX" baseline="0" dirty="0" smtClean="0"/>
                        <a:t> y 29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Cierre con la solución del ejercicio de apertura </a:t>
                      </a:r>
                      <a:endParaRPr kumimoji="0" lang="es-MX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Conclusiones</a:t>
                      </a:r>
                      <a:endParaRPr lang="es-MX" dirty="0"/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Ejercicios</a:t>
                      </a:r>
                      <a:r>
                        <a:rPr lang="es-MX" baseline="0" dirty="0" smtClean="0"/>
                        <a:t> complementarios</a:t>
                      </a:r>
                      <a:endParaRPr lang="es-MX" dirty="0"/>
                    </a:p>
                  </a:txBody>
                  <a:tcPr/>
                </a:tc>
              </a:tr>
              <a:tr h="38908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32</a:t>
                      </a:r>
                      <a:r>
                        <a:rPr lang="es-MX" baseline="0" dirty="0" smtClean="0"/>
                        <a:t> y 33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Fuentes bibliográficas.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2771800" y="836712"/>
            <a:ext cx="3812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>
                <a:solidFill>
                  <a:prstClr val="white"/>
                </a:solidFill>
              </a:rPr>
              <a:t>GUÍA EXPLICATIVA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7819985" y="575102"/>
            <a:ext cx="383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dirty="0" smtClean="0">
                <a:solidFill>
                  <a:prstClr val="white"/>
                </a:solidFill>
              </a:rPr>
              <a:t>7</a:t>
            </a:r>
            <a:endParaRPr lang="es-MX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10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7261" y="692696"/>
            <a:ext cx="8035100" cy="1400530"/>
          </a:xfrm>
        </p:spPr>
        <p:txBody>
          <a:bodyPr/>
          <a:lstStyle/>
          <a:p>
            <a:r>
              <a:rPr lang="es-MX" sz="4000" dirty="0" smtClean="0"/>
              <a:t>Dominio de </a:t>
            </a:r>
            <a:r>
              <a:rPr lang="es-MX" sz="4000" dirty="0"/>
              <a:t>los aprendizajes:</a:t>
            </a:r>
            <a:r>
              <a:rPr lang="es-MX" sz="4000" dirty="0" smtClean="0"/>
              <a:t/>
            </a:r>
            <a:br>
              <a:rPr lang="es-MX" sz="4000" dirty="0" smtClean="0"/>
            </a:br>
            <a:r>
              <a:rPr lang="es-MX" sz="1600" b="1" dirty="0"/>
              <a:t>4. </a:t>
            </a:r>
            <a:r>
              <a:rPr lang="es-MX" sz="1600" dirty="0"/>
              <a:t>Longitud de arco y sector circular</a:t>
            </a:r>
            <a:r>
              <a:rPr lang="es-MX" sz="1600" dirty="0" smtClean="0"/>
              <a:t>.</a:t>
            </a:r>
            <a:r>
              <a:rPr lang="es-MX" sz="1600" dirty="0"/>
              <a:t/>
            </a:r>
            <a:br>
              <a:rPr lang="es-MX" sz="1600" dirty="0"/>
            </a:br>
            <a:endParaRPr lang="es-MX" sz="1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6684" y="2935625"/>
            <a:ext cx="8260937" cy="1767822"/>
          </a:xfrm>
        </p:spPr>
        <p:txBody>
          <a:bodyPr>
            <a:normAutofit/>
          </a:bodyPr>
          <a:lstStyle/>
          <a:p>
            <a:pPr algn="just"/>
            <a:r>
              <a:rPr lang="es-MX" sz="2000" b="1" dirty="0" smtClean="0"/>
              <a:t>Conceptual:</a:t>
            </a:r>
          </a:p>
          <a:p>
            <a:pPr lvl="1" algn="just"/>
            <a:r>
              <a:rPr lang="es-MX" sz="2000" dirty="0" smtClean="0"/>
              <a:t>Enuncia </a:t>
            </a:r>
            <a:r>
              <a:rPr lang="es-MX" sz="2000" dirty="0"/>
              <a:t>la definición de  longitud de arco y sector circular.</a:t>
            </a:r>
          </a:p>
          <a:p>
            <a:pPr lvl="1" algn="just"/>
            <a:r>
              <a:rPr lang="es-MX" sz="2000" dirty="0"/>
              <a:t>Identifica las  fórmulas para  obtener longitud de arco, área y perímetro de un sector circular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200611" y="573325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8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3"/>
          <p:cNvSpPr txBox="1">
            <a:spLocks/>
          </p:cNvSpPr>
          <p:nvPr/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defPPr>
              <a:defRPr lang="es-MX"/>
            </a:defPPr>
            <a:lvl1pPr marL="0" algn="ctr" defTabSz="914400" rtl="0" eaLnBrk="1" latinLnBrk="0" hangingPunct="1"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0247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1462" y="679573"/>
            <a:ext cx="8035100" cy="1400530"/>
          </a:xfrm>
        </p:spPr>
        <p:txBody>
          <a:bodyPr/>
          <a:lstStyle/>
          <a:p>
            <a:r>
              <a:rPr lang="es-MX" sz="4000" dirty="0" smtClean="0"/>
              <a:t>Dominio de </a:t>
            </a:r>
            <a:r>
              <a:rPr lang="es-MX" sz="4000" dirty="0"/>
              <a:t>los aprendizajes:</a:t>
            </a:r>
            <a:r>
              <a:rPr lang="es-MX" sz="4000" dirty="0" smtClean="0"/>
              <a:t/>
            </a:r>
            <a:br>
              <a:rPr lang="es-MX" sz="4000" dirty="0" smtClean="0"/>
            </a:br>
            <a:r>
              <a:rPr lang="es-MX" sz="1600" b="1" dirty="0"/>
              <a:t>4. </a:t>
            </a:r>
            <a:r>
              <a:rPr lang="es-MX" sz="1600" dirty="0"/>
              <a:t>Longitud de arco y sector circular</a:t>
            </a:r>
            <a:r>
              <a:rPr lang="es-MX" sz="1600" dirty="0" smtClean="0"/>
              <a:t>.</a:t>
            </a:r>
            <a:r>
              <a:rPr lang="es-MX" sz="1600" dirty="0"/>
              <a:t/>
            </a:r>
            <a:br>
              <a:rPr lang="es-MX" sz="1600" dirty="0"/>
            </a:br>
            <a:endParaRPr lang="es-MX" sz="1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6236" y="2780928"/>
            <a:ext cx="7938311" cy="1600737"/>
          </a:xfrm>
        </p:spPr>
        <p:txBody>
          <a:bodyPr>
            <a:normAutofit/>
          </a:bodyPr>
          <a:lstStyle/>
          <a:p>
            <a:pPr algn="just"/>
            <a:r>
              <a:rPr lang="es-MX" sz="2000" b="1" dirty="0" smtClean="0"/>
              <a:t>Procedimental</a:t>
            </a:r>
            <a:r>
              <a:rPr lang="es-MX" sz="2000" b="1" dirty="0" smtClean="0"/>
              <a:t>:</a:t>
            </a:r>
            <a:endParaRPr lang="es-MX" sz="2000" b="1" dirty="0"/>
          </a:p>
          <a:p>
            <a:pPr lvl="1" algn="just"/>
            <a:r>
              <a:rPr lang="es-MX" sz="2000" dirty="0"/>
              <a:t>Aplica sus conocimientos para resolver problemas relacionados con longitud de arco, área y perímetro del sector circular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200611" y="5733256"/>
            <a:ext cx="502920" cy="301752"/>
          </a:xfrm>
        </p:spPr>
        <p:txBody>
          <a:bodyPr vert="horz" anchor="ctr"/>
          <a:lstStyle/>
          <a:p>
            <a:fld id="{38AA9A3E-B3C8-4856-A87E-B21E40728583}" type="slidenum">
              <a:rPr lang="es-MX" sz="1800" b="1">
                <a:solidFill>
                  <a:srgbClr val="FFFFFF"/>
                </a:solidFill>
              </a:rPr>
              <a:pPr/>
              <a:t>9</a:t>
            </a:fld>
            <a:endParaRPr lang="es-MX" sz="1800" b="1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3"/>
          <p:cNvSpPr txBox="1">
            <a:spLocks/>
          </p:cNvSpPr>
          <p:nvPr/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defPPr>
              <a:defRPr lang="es-MX"/>
            </a:defPPr>
            <a:lvl1pPr marL="0" algn="ctr" defTabSz="914400" rtl="0" eaLnBrk="1" latinLnBrk="0" hangingPunct="1"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409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Sala de reuniones 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Sala de reuniones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de reuniones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1005</TotalTime>
  <Words>1872</Words>
  <Application>Microsoft Office PowerPoint</Application>
  <PresentationFormat>Presentación en pantalla (4:3)</PresentationFormat>
  <Paragraphs>333</Paragraphs>
  <Slides>33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Arial</vt:lpstr>
      <vt:lpstr>Calibri</vt:lpstr>
      <vt:lpstr>Cambria Math</vt:lpstr>
      <vt:lpstr>Century Gothic</vt:lpstr>
      <vt:lpstr>Wingdings</vt:lpstr>
      <vt:lpstr>Wingdings 3</vt:lpstr>
      <vt:lpstr>Sala de reuniones Ion</vt:lpstr>
      <vt:lpstr>Presentación de PowerPoint</vt:lpstr>
      <vt:lpstr>Módulo III Triangulo Oblicuángulo Y Circunferencia</vt:lpstr>
      <vt:lpstr>Propósito del Módulo:</vt:lpstr>
      <vt:lpstr>Tema:</vt:lpstr>
      <vt:lpstr>GUÍA EXPLICATIVA</vt:lpstr>
      <vt:lpstr>Presentación de PowerPoint</vt:lpstr>
      <vt:lpstr>Presentación de PowerPoint</vt:lpstr>
      <vt:lpstr>Dominio de los aprendizajes: 4. Longitud de arco y sector circular. </vt:lpstr>
      <vt:lpstr>Dominio de los aprendizajes: 4. Longitud de arco y sector circular. </vt:lpstr>
      <vt:lpstr>Dominio de los aprendizajes: 4. Longitud de arco y sector circular. </vt:lpstr>
      <vt:lpstr>Perfil de Egreso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MANEJO HIGIÉNICO DE ALIMENTOS</dc:title>
  <dc:creator>Yamel</dc:creator>
  <cp:lastModifiedBy>PEDRO</cp:lastModifiedBy>
  <cp:revision>149</cp:revision>
  <dcterms:created xsi:type="dcterms:W3CDTF">2010-10-26T02:13:14Z</dcterms:created>
  <dcterms:modified xsi:type="dcterms:W3CDTF">2017-10-21T00:42:16Z</dcterms:modified>
</cp:coreProperties>
</file>