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1" r:id="rId2"/>
    <p:sldId id="257" r:id="rId3"/>
    <p:sldId id="258" r:id="rId4"/>
    <p:sldId id="308" r:id="rId5"/>
    <p:sldId id="278" r:id="rId6"/>
    <p:sldId id="309" r:id="rId7"/>
    <p:sldId id="292" r:id="rId8"/>
    <p:sldId id="310" r:id="rId9"/>
    <p:sldId id="291" r:id="rId10"/>
    <p:sldId id="312" r:id="rId11"/>
    <p:sldId id="315" r:id="rId12"/>
    <p:sldId id="313" r:id="rId13"/>
    <p:sldId id="314" r:id="rId14"/>
    <p:sldId id="319" r:id="rId15"/>
    <p:sldId id="320" r:id="rId16"/>
    <p:sldId id="293" r:id="rId17"/>
    <p:sldId id="316" r:id="rId18"/>
    <p:sldId id="284" r:id="rId19"/>
    <p:sldId id="285" r:id="rId20"/>
    <p:sldId id="294" r:id="rId21"/>
    <p:sldId id="295" r:id="rId22"/>
    <p:sldId id="296" r:id="rId23"/>
    <p:sldId id="298" r:id="rId24"/>
    <p:sldId id="299" r:id="rId25"/>
    <p:sldId id="300" r:id="rId26"/>
    <p:sldId id="301" r:id="rId27"/>
    <p:sldId id="302" r:id="rId28"/>
    <p:sldId id="303" r:id="rId29"/>
    <p:sldId id="304" r:id="rId30"/>
    <p:sldId id="305" r:id="rId31"/>
    <p:sldId id="306" r:id="rId32"/>
    <p:sldId id="318" r:id="rId33"/>
    <p:sldId id="317" r:id="rId34"/>
    <p:sldId id="307" r:id="rId35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496" autoAdjust="0"/>
  </p:normalViewPr>
  <p:slideViewPr>
    <p:cSldViewPr>
      <p:cViewPr varScale="1">
        <p:scale>
          <a:sx n="67" d="100"/>
          <a:sy n="67" d="100"/>
        </p:scale>
        <p:origin x="147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40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1D05CAE-3B47-4D49-84A9-D1A85F497F43}" type="doc">
      <dgm:prSet loTypeId="urn:microsoft.com/office/officeart/2005/8/layout/vList4" loCatId="pictur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ES"/>
        </a:p>
      </dgm:t>
    </dgm:pt>
    <dgm:pt modelId="{B6344861-3241-4EDC-9239-06F042062344}">
      <dgm:prSet phldrT="[Texto]"/>
      <dgm:spPr/>
      <dgm:t>
        <a:bodyPr/>
        <a:lstStyle/>
        <a:p>
          <a:r>
            <a:rPr lang="es-ES" dirty="0">
              <a:solidFill>
                <a:schemeClr val="tx1"/>
              </a:solidFill>
            </a:rPr>
            <a:t>Ciencias sociales</a:t>
          </a:r>
        </a:p>
      </dgm:t>
    </dgm:pt>
    <dgm:pt modelId="{66F313FC-6ECE-4EC9-B1AC-3FEAD6670E0D}" type="parTrans" cxnId="{3DA87AFB-334F-4A52-BE87-F5D0BAA9B8A2}">
      <dgm:prSet/>
      <dgm:spPr/>
      <dgm:t>
        <a:bodyPr/>
        <a:lstStyle/>
        <a:p>
          <a:endParaRPr lang="es-ES"/>
        </a:p>
      </dgm:t>
    </dgm:pt>
    <dgm:pt modelId="{A881C701-4A20-4CEB-AA85-D510C0E267D4}" type="sibTrans" cxnId="{3DA87AFB-334F-4A52-BE87-F5D0BAA9B8A2}">
      <dgm:prSet/>
      <dgm:spPr/>
      <dgm:t>
        <a:bodyPr/>
        <a:lstStyle/>
        <a:p>
          <a:endParaRPr lang="es-ES"/>
        </a:p>
      </dgm:t>
    </dgm:pt>
    <dgm:pt modelId="{7B8FC07C-94C6-4EE9-BF4A-2815D50AFF0C}">
      <dgm:prSet phldrT="[Texto]"/>
      <dgm:spPr/>
      <dgm:t>
        <a:bodyPr/>
        <a:lstStyle/>
        <a:p>
          <a:r>
            <a:rPr lang="es-ES" dirty="0">
              <a:solidFill>
                <a:schemeClr val="tx1"/>
              </a:solidFill>
            </a:rPr>
            <a:t>Sociología</a:t>
          </a:r>
        </a:p>
      </dgm:t>
    </dgm:pt>
    <dgm:pt modelId="{F29DEB00-A8DD-4639-95BB-E1BC224700CA}" type="parTrans" cxnId="{11F12B76-0531-4D0C-920F-9DAC3D5E81E7}">
      <dgm:prSet/>
      <dgm:spPr/>
      <dgm:t>
        <a:bodyPr/>
        <a:lstStyle/>
        <a:p>
          <a:endParaRPr lang="es-ES"/>
        </a:p>
      </dgm:t>
    </dgm:pt>
    <dgm:pt modelId="{3304C396-3CA6-4832-A743-52F3A2F85955}" type="sibTrans" cxnId="{11F12B76-0531-4D0C-920F-9DAC3D5E81E7}">
      <dgm:prSet/>
      <dgm:spPr/>
      <dgm:t>
        <a:bodyPr/>
        <a:lstStyle/>
        <a:p>
          <a:endParaRPr lang="es-ES"/>
        </a:p>
      </dgm:t>
    </dgm:pt>
    <dgm:pt modelId="{743E8DE0-AA7A-4FE7-A230-40700B028790}">
      <dgm:prSet phldrT="[Texto]"/>
      <dgm:spPr/>
      <dgm:t>
        <a:bodyPr/>
        <a:lstStyle/>
        <a:p>
          <a:r>
            <a:rPr lang="es-ES" dirty="0">
              <a:solidFill>
                <a:schemeClr val="tx1"/>
              </a:solidFill>
            </a:rPr>
            <a:t>Economía</a:t>
          </a:r>
        </a:p>
      </dgm:t>
    </dgm:pt>
    <dgm:pt modelId="{CA047AB6-8483-4678-8821-73B003CE311A}" type="parTrans" cxnId="{53AA3C71-F16B-4198-B6E1-AC58C1F32D32}">
      <dgm:prSet/>
      <dgm:spPr/>
      <dgm:t>
        <a:bodyPr/>
        <a:lstStyle/>
        <a:p>
          <a:endParaRPr lang="es-ES"/>
        </a:p>
      </dgm:t>
    </dgm:pt>
    <dgm:pt modelId="{F2D69EA4-DED8-4D20-AA05-F1823F7E9C69}" type="sibTrans" cxnId="{53AA3C71-F16B-4198-B6E1-AC58C1F32D32}">
      <dgm:prSet/>
      <dgm:spPr/>
      <dgm:t>
        <a:bodyPr/>
        <a:lstStyle/>
        <a:p>
          <a:endParaRPr lang="es-ES"/>
        </a:p>
      </dgm:t>
    </dgm:pt>
    <dgm:pt modelId="{04058F22-D611-4540-84BC-05447958512A}">
      <dgm:prSet phldrT="[Texto]"/>
      <dgm:spPr/>
      <dgm:t>
        <a:bodyPr/>
        <a:lstStyle/>
        <a:p>
          <a:r>
            <a:rPr lang="es-ES" dirty="0">
              <a:solidFill>
                <a:schemeClr val="tx1"/>
              </a:solidFill>
            </a:rPr>
            <a:t>Ciencias exactas</a:t>
          </a:r>
        </a:p>
      </dgm:t>
    </dgm:pt>
    <dgm:pt modelId="{8DD6E492-933D-4293-B230-C937FCC33568}" type="parTrans" cxnId="{22E2D333-2B9B-43B2-94EE-3F600E187C1D}">
      <dgm:prSet/>
      <dgm:spPr/>
      <dgm:t>
        <a:bodyPr/>
        <a:lstStyle/>
        <a:p>
          <a:endParaRPr lang="es-ES"/>
        </a:p>
      </dgm:t>
    </dgm:pt>
    <dgm:pt modelId="{984FAFC1-D283-4CBD-956A-F1DDBB90BBCE}" type="sibTrans" cxnId="{22E2D333-2B9B-43B2-94EE-3F600E187C1D}">
      <dgm:prSet/>
      <dgm:spPr/>
      <dgm:t>
        <a:bodyPr/>
        <a:lstStyle/>
        <a:p>
          <a:endParaRPr lang="es-ES"/>
        </a:p>
      </dgm:t>
    </dgm:pt>
    <dgm:pt modelId="{D3793051-F9B9-42DE-B6C4-CAFDAAD64DC1}">
      <dgm:prSet phldrT="[Texto]"/>
      <dgm:spPr/>
      <dgm:t>
        <a:bodyPr/>
        <a:lstStyle/>
        <a:p>
          <a:r>
            <a:rPr lang="es-ES" dirty="0">
              <a:solidFill>
                <a:schemeClr val="tx1"/>
              </a:solidFill>
            </a:rPr>
            <a:t>Matemáticas</a:t>
          </a:r>
        </a:p>
      </dgm:t>
    </dgm:pt>
    <dgm:pt modelId="{3370C873-996C-42A0-9E26-E78931F0AC8B}" type="parTrans" cxnId="{7A1DF389-33B0-4004-A3D1-85DA596508D8}">
      <dgm:prSet/>
      <dgm:spPr/>
      <dgm:t>
        <a:bodyPr/>
        <a:lstStyle/>
        <a:p>
          <a:endParaRPr lang="es-ES"/>
        </a:p>
      </dgm:t>
    </dgm:pt>
    <dgm:pt modelId="{C3CAAF8E-3DF4-442E-98D2-6C5778B5D860}" type="sibTrans" cxnId="{7A1DF389-33B0-4004-A3D1-85DA596508D8}">
      <dgm:prSet/>
      <dgm:spPr/>
      <dgm:t>
        <a:bodyPr/>
        <a:lstStyle/>
        <a:p>
          <a:endParaRPr lang="es-ES"/>
        </a:p>
      </dgm:t>
    </dgm:pt>
    <dgm:pt modelId="{56E36ADD-782A-4BBE-8B9F-B81C93F7E879}">
      <dgm:prSet phldrT="[Texto]"/>
      <dgm:spPr/>
      <dgm:t>
        <a:bodyPr/>
        <a:lstStyle/>
        <a:p>
          <a:r>
            <a:rPr lang="es-ES" dirty="0">
              <a:solidFill>
                <a:schemeClr val="tx1"/>
              </a:solidFill>
            </a:rPr>
            <a:t>Disciplinas técnicas</a:t>
          </a:r>
        </a:p>
      </dgm:t>
    </dgm:pt>
    <dgm:pt modelId="{4AEC6FDF-6EBF-45C2-B39A-58193D66F037}" type="parTrans" cxnId="{B5379283-B717-4052-A1A2-708C4384E32D}">
      <dgm:prSet/>
      <dgm:spPr/>
      <dgm:t>
        <a:bodyPr/>
        <a:lstStyle/>
        <a:p>
          <a:endParaRPr lang="es-ES"/>
        </a:p>
      </dgm:t>
    </dgm:pt>
    <dgm:pt modelId="{4C3F2F7F-8522-436A-80CC-E6555BBBC34E}" type="sibTrans" cxnId="{B5379283-B717-4052-A1A2-708C4384E32D}">
      <dgm:prSet/>
      <dgm:spPr/>
      <dgm:t>
        <a:bodyPr/>
        <a:lstStyle/>
        <a:p>
          <a:endParaRPr lang="es-ES"/>
        </a:p>
      </dgm:t>
    </dgm:pt>
    <dgm:pt modelId="{7631C180-4882-42BC-9D0F-888FCC274A75}">
      <dgm:prSet phldrT="[Texto]"/>
      <dgm:spPr/>
      <dgm:t>
        <a:bodyPr/>
        <a:lstStyle/>
        <a:p>
          <a:r>
            <a:rPr lang="es-ES" dirty="0">
              <a:solidFill>
                <a:schemeClr val="tx1"/>
              </a:solidFill>
            </a:rPr>
            <a:t>Ingeniería industrial</a:t>
          </a:r>
        </a:p>
      </dgm:t>
    </dgm:pt>
    <dgm:pt modelId="{7DDD0F05-E950-40AB-961F-09F698E50C71}" type="parTrans" cxnId="{B53A3BC8-B3C9-49B7-9E0C-6D657D821CDA}">
      <dgm:prSet/>
      <dgm:spPr/>
      <dgm:t>
        <a:bodyPr/>
        <a:lstStyle/>
        <a:p>
          <a:endParaRPr lang="es-ES"/>
        </a:p>
      </dgm:t>
    </dgm:pt>
    <dgm:pt modelId="{705BEFB5-1E54-4823-A6E2-78395B483161}" type="sibTrans" cxnId="{B53A3BC8-B3C9-49B7-9E0C-6D657D821CDA}">
      <dgm:prSet/>
      <dgm:spPr/>
      <dgm:t>
        <a:bodyPr/>
        <a:lstStyle/>
        <a:p>
          <a:endParaRPr lang="es-ES"/>
        </a:p>
      </dgm:t>
    </dgm:pt>
    <dgm:pt modelId="{559FC407-5DC4-4D06-AC40-FCDF7B870D55}">
      <dgm:prSet phldrT="[Texto]"/>
      <dgm:spPr/>
      <dgm:t>
        <a:bodyPr/>
        <a:lstStyle/>
        <a:p>
          <a:r>
            <a:rPr lang="es-ES" dirty="0">
              <a:solidFill>
                <a:schemeClr val="tx1"/>
              </a:solidFill>
            </a:rPr>
            <a:t>Psicología</a:t>
          </a:r>
        </a:p>
      </dgm:t>
    </dgm:pt>
    <dgm:pt modelId="{5396C6EC-82D5-48FC-80D5-388E1E7BD34B}" type="parTrans" cxnId="{9F7424D5-96CB-4B6C-AA7F-BBA306FCB419}">
      <dgm:prSet/>
      <dgm:spPr/>
      <dgm:t>
        <a:bodyPr/>
        <a:lstStyle/>
        <a:p>
          <a:endParaRPr lang="es-ES"/>
        </a:p>
      </dgm:t>
    </dgm:pt>
    <dgm:pt modelId="{FD236893-950F-4AB9-A67F-B11C9D0D023E}" type="sibTrans" cxnId="{9F7424D5-96CB-4B6C-AA7F-BBA306FCB419}">
      <dgm:prSet/>
      <dgm:spPr/>
      <dgm:t>
        <a:bodyPr/>
        <a:lstStyle/>
        <a:p>
          <a:endParaRPr lang="es-ES"/>
        </a:p>
      </dgm:t>
    </dgm:pt>
    <dgm:pt modelId="{2BE0E33E-65D3-4D14-A240-510FD39FE388}">
      <dgm:prSet phldrT="[Texto]"/>
      <dgm:spPr/>
      <dgm:t>
        <a:bodyPr/>
        <a:lstStyle/>
        <a:p>
          <a:r>
            <a:rPr lang="es-ES" dirty="0">
              <a:solidFill>
                <a:schemeClr val="tx1"/>
              </a:solidFill>
            </a:rPr>
            <a:t>Derecho</a:t>
          </a:r>
        </a:p>
      </dgm:t>
    </dgm:pt>
    <dgm:pt modelId="{C4A498C9-82F1-4003-B983-754C1B8C71B2}" type="parTrans" cxnId="{36601D84-5C20-4605-8E40-8D551CAA2E64}">
      <dgm:prSet/>
      <dgm:spPr/>
      <dgm:t>
        <a:bodyPr/>
        <a:lstStyle/>
        <a:p>
          <a:endParaRPr lang="es-ES"/>
        </a:p>
      </dgm:t>
    </dgm:pt>
    <dgm:pt modelId="{AA30148F-FC8B-4E99-9481-F2B43579A829}" type="sibTrans" cxnId="{36601D84-5C20-4605-8E40-8D551CAA2E64}">
      <dgm:prSet/>
      <dgm:spPr/>
      <dgm:t>
        <a:bodyPr/>
        <a:lstStyle/>
        <a:p>
          <a:endParaRPr lang="es-ES"/>
        </a:p>
      </dgm:t>
    </dgm:pt>
    <dgm:pt modelId="{FF5B4F5A-5647-40C7-8A13-C46051753DDC}">
      <dgm:prSet phldrT="[Texto]"/>
      <dgm:spPr/>
      <dgm:t>
        <a:bodyPr/>
        <a:lstStyle/>
        <a:p>
          <a:r>
            <a:rPr lang="es-ES" dirty="0">
              <a:solidFill>
                <a:schemeClr val="tx1"/>
              </a:solidFill>
            </a:rPr>
            <a:t>Antropología</a:t>
          </a:r>
        </a:p>
      </dgm:t>
    </dgm:pt>
    <dgm:pt modelId="{E8B70EBB-F67E-4FE7-9384-00B5CEB80F39}" type="parTrans" cxnId="{DDAD04C1-4EB7-40AC-985F-0B6E76184B2C}">
      <dgm:prSet/>
      <dgm:spPr/>
      <dgm:t>
        <a:bodyPr/>
        <a:lstStyle/>
        <a:p>
          <a:endParaRPr lang="es-ES"/>
        </a:p>
      </dgm:t>
    </dgm:pt>
    <dgm:pt modelId="{909EFFB1-751D-4D3F-990E-043D1E8FAF2B}" type="sibTrans" cxnId="{DDAD04C1-4EB7-40AC-985F-0B6E76184B2C}">
      <dgm:prSet/>
      <dgm:spPr/>
      <dgm:t>
        <a:bodyPr/>
        <a:lstStyle/>
        <a:p>
          <a:endParaRPr lang="es-ES"/>
        </a:p>
      </dgm:t>
    </dgm:pt>
    <dgm:pt modelId="{6572A1F8-3DCF-48F6-BF6F-701543FC5FA1}">
      <dgm:prSet phldrT="[Texto]"/>
      <dgm:spPr/>
      <dgm:t>
        <a:bodyPr/>
        <a:lstStyle/>
        <a:p>
          <a:r>
            <a:rPr lang="es-ES" dirty="0">
              <a:solidFill>
                <a:schemeClr val="tx1"/>
              </a:solidFill>
            </a:rPr>
            <a:t>Contabilidad</a:t>
          </a:r>
        </a:p>
      </dgm:t>
    </dgm:pt>
    <dgm:pt modelId="{CF7414BA-C8A9-4F93-9208-2164BBC4F8C2}" type="parTrans" cxnId="{3379E713-596D-4A05-84D7-7BFA725391F7}">
      <dgm:prSet/>
      <dgm:spPr/>
      <dgm:t>
        <a:bodyPr/>
        <a:lstStyle/>
        <a:p>
          <a:endParaRPr lang="es-ES"/>
        </a:p>
      </dgm:t>
    </dgm:pt>
    <dgm:pt modelId="{D0E58DE9-ACDF-4CA5-9113-F8C26F44961A}" type="sibTrans" cxnId="{3379E713-596D-4A05-84D7-7BFA725391F7}">
      <dgm:prSet/>
      <dgm:spPr/>
      <dgm:t>
        <a:bodyPr/>
        <a:lstStyle/>
        <a:p>
          <a:endParaRPr lang="es-ES"/>
        </a:p>
      </dgm:t>
    </dgm:pt>
    <dgm:pt modelId="{9DB14EA1-75D6-4555-B26D-892A962D4B47}">
      <dgm:prSet phldrT="[Texto]"/>
      <dgm:spPr/>
      <dgm:t>
        <a:bodyPr/>
        <a:lstStyle/>
        <a:p>
          <a:r>
            <a:rPr lang="es-ES" dirty="0">
              <a:solidFill>
                <a:schemeClr val="tx1"/>
              </a:solidFill>
            </a:rPr>
            <a:t>Ergonomía</a:t>
          </a:r>
        </a:p>
      </dgm:t>
    </dgm:pt>
    <dgm:pt modelId="{3A5F85E5-F7F3-4C75-A1CD-58B79AD36440}" type="parTrans" cxnId="{CDFDCBD3-3F9B-44C5-89F6-E099FB0BBB87}">
      <dgm:prSet/>
      <dgm:spPr/>
      <dgm:t>
        <a:bodyPr/>
        <a:lstStyle/>
        <a:p>
          <a:endParaRPr lang="es-ES"/>
        </a:p>
      </dgm:t>
    </dgm:pt>
    <dgm:pt modelId="{716F73AF-9161-4780-A1EA-1FCDED2C689B}" type="sibTrans" cxnId="{CDFDCBD3-3F9B-44C5-89F6-E099FB0BBB87}">
      <dgm:prSet/>
      <dgm:spPr/>
      <dgm:t>
        <a:bodyPr/>
        <a:lstStyle/>
        <a:p>
          <a:endParaRPr lang="es-ES"/>
        </a:p>
      </dgm:t>
    </dgm:pt>
    <dgm:pt modelId="{01E668E1-2301-4283-AA05-49F95BDD5729}">
      <dgm:prSet phldrT="[Texto]"/>
      <dgm:spPr/>
      <dgm:t>
        <a:bodyPr/>
        <a:lstStyle/>
        <a:p>
          <a:r>
            <a:rPr lang="es-ES" dirty="0">
              <a:solidFill>
                <a:schemeClr val="tx1"/>
              </a:solidFill>
            </a:rPr>
            <a:t>Cibernética</a:t>
          </a:r>
        </a:p>
      </dgm:t>
    </dgm:pt>
    <dgm:pt modelId="{BF2A1997-F143-4EB9-99C9-D9175B2913F4}" type="parTrans" cxnId="{16ED1F76-54A8-4B70-A43C-5433A66FF224}">
      <dgm:prSet/>
      <dgm:spPr/>
      <dgm:t>
        <a:bodyPr/>
        <a:lstStyle/>
        <a:p>
          <a:endParaRPr lang="es-ES"/>
        </a:p>
      </dgm:t>
    </dgm:pt>
    <dgm:pt modelId="{037398FA-4537-4CDC-9C0B-483AFFA71558}" type="sibTrans" cxnId="{16ED1F76-54A8-4B70-A43C-5433A66FF224}">
      <dgm:prSet/>
      <dgm:spPr/>
      <dgm:t>
        <a:bodyPr/>
        <a:lstStyle/>
        <a:p>
          <a:endParaRPr lang="es-ES"/>
        </a:p>
      </dgm:t>
    </dgm:pt>
    <dgm:pt modelId="{E2413D6C-C9D5-4D32-AB72-98AB3F3E525E}" type="pres">
      <dgm:prSet presAssocID="{31D05CAE-3B47-4D49-84A9-D1A85F497F43}" presName="linear" presStyleCnt="0">
        <dgm:presLayoutVars>
          <dgm:dir/>
          <dgm:resizeHandles val="exact"/>
        </dgm:presLayoutVars>
      </dgm:prSet>
      <dgm:spPr/>
    </dgm:pt>
    <dgm:pt modelId="{902C7CAE-766F-4AEE-BDA9-EF3A1B7FD5F2}" type="pres">
      <dgm:prSet presAssocID="{B6344861-3241-4EDC-9239-06F042062344}" presName="comp" presStyleCnt="0"/>
      <dgm:spPr/>
    </dgm:pt>
    <dgm:pt modelId="{42A4FD4B-7297-439E-86A5-545B4AFDA4DA}" type="pres">
      <dgm:prSet presAssocID="{B6344861-3241-4EDC-9239-06F042062344}" presName="box" presStyleLbl="node1" presStyleIdx="0" presStyleCnt="3"/>
      <dgm:spPr/>
    </dgm:pt>
    <dgm:pt modelId="{17B5EBAC-B072-4182-8AA9-57A293154DF1}" type="pres">
      <dgm:prSet presAssocID="{B6344861-3241-4EDC-9239-06F042062344}" presName="img" presStyleLbl="fgImgPlace1" presStyleIdx="0" presStyleCnt="3"/>
      <dgm:spPr>
        <a:blipFill rotWithShape="1">
          <a:blip xmlns:r="http://schemas.openxmlformats.org/officeDocument/2006/relationships" r:embed="rId1"/>
          <a:srcRect/>
          <a:stretch>
            <a:fillRect l="-4000" r="-4000"/>
          </a:stretch>
        </a:blipFill>
      </dgm:spPr>
    </dgm:pt>
    <dgm:pt modelId="{883C1145-FC8E-41BC-AD06-D8B3CE928B1F}" type="pres">
      <dgm:prSet presAssocID="{B6344861-3241-4EDC-9239-06F042062344}" presName="text" presStyleLbl="node1" presStyleIdx="0" presStyleCnt="3">
        <dgm:presLayoutVars>
          <dgm:bulletEnabled val="1"/>
        </dgm:presLayoutVars>
      </dgm:prSet>
      <dgm:spPr/>
    </dgm:pt>
    <dgm:pt modelId="{95E3781C-27F0-4637-BE43-192C4B8D132C}" type="pres">
      <dgm:prSet presAssocID="{A881C701-4A20-4CEB-AA85-D510C0E267D4}" presName="spacer" presStyleCnt="0"/>
      <dgm:spPr/>
    </dgm:pt>
    <dgm:pt modelId="{B7E7D5D6-BEAA-48A3-8359-404CF0E3273B}" type="pres">
      <dgm:prSet presAssocID="{04058F22-D611-4540-84BC-05447958512A}" presName="comp" presStyleCnt="0"/>
      <dgm:spPr/>
    </dgm:pt>
    <dgm:pt modelId="{F3E70507-974A-43B2-868E-029CCF2F048E}" type="pres">
      <dgm:prSet presAssocID="{04058F22-D611-4540-84BC-05447958512A}" presName="box" presStyleLbl="node1" presStyleIdx="1" presStyleCnt="3"/>
      <dgm:spPr/>
    </dgm:pt>
    <dgm:pt modelId="{C8398433-ACFE-4B27-B6E7-C8D8B507F566}" type="pres">
      <dgm:prSet presAssocID="{04058F22-D611-4540-84BC-05447958512A}" presName="img" presStyleLbl="fgImgPlace1" presStyleIdx="1" presStyleCnt="3"/>
      <dgm:spPr>
        <a:blipFill rotWithShape="1">
          <a:blip xmlns:r="http://schemas.openxmlformats.org/officeDocument/2006/relationships" r:embed="rId2"/>
          <a:srcRect/>
          <a:stretch>
            <a:fillRect l="-4000" r="-4000"/>
          </a:stretch>
        </a:blipFill>
      </dgm:spPr>
    </dgm:pt>
    <dgm:pt modelId="{61CD8950-DAF9-4D62-8BFC-E516654B9E35}" type="pres">
      <dgm:prSet presAssocID="{04058F22-D611-4540-84BC-05447958512A}" presName="text" presStyleLbl="node1" presStyleIdx="1" presStyleCnt="3">
        <dgm:presLayoutVars>
          <dgm:bulletEnabled val="1"/>
        </dgm:presLayoutVars>
      </dgm:prSet>
      <dgm:spPr/>
    </dgm:pt>
    <dgm:pt modelId="{729B7D42-6003-488C-885B-CAE6AD44464C}" type="pres">
      <dgm:prSet presAssocID="{984FAFC1-D283-4CBD-956A-F1DDBB90BBCE}" presName="spacer" presStyleCnt="0"/>
      <dgm:spPr/>
    </dgm:pt>
    <dgm:pt modelId="{7951B4C5-D6DD-460E-83A2-606F390E8C9A}" type="pres">
      <dgm:prSet presAssocID="{56E36ADD-782A-4BBE-8B9F-B81C93F7E879}" presName="comp" presStyleCnt="0"/>
      <dgm:spPr/>
    </dgm:pt>
    <dgm:pt modelId="{2B2B001C-A376-4D15-AB9A-BD8203598797}" type="pres">
      <dgm:prSet presAssocID="{56E36ADD-782A-4BBE-8B9F-B81C93F7E879}" presName="box" presStyleLbl="node1" presStyleIdx="2" presStyleCnt="3"/>
      <dgm:spPr/>
    </dgm:pt>
    <dgm:pt modelId="{AE46E134-005C-4320-9BE5-E5CF213B91A4}" type="pres">
      <dgm:prSet presAssocID="{56E36ADD-782A-4BBE-8B9F-B81C93F7E879}" presName="img" presStyleLbl="fgImgPlace1" presStyleIdx="2" presStyleCnt="3"/>
      <dgm:spPr>
        <a:blipFill rotWithShape="1">
          <a:blip xmlns:r="http://schemas.openxmlformats.org/officeDocument/2006/relationships" r:embed="rId3"/>
          <a:srcRect/>
          <a:stretch>
            <a:fillRect t="-2000" b="-2000"/>
          </a:stretch>
        </a:blipFill>
      </dgm:spPr>
    </dgm:pt>
    <dgm:pt modelId="{762F8081-75F3-4323-BDE3-B3CF80E8682E}" type="pres">
      <dgm:prSet presAssocID="{56E36ADD-782A-4BBE-8B9F-B81C93F7E879}" presName="text" presStyleLbl="node1" presStyleIdx="2" presStyleCnt="3">
        <dgm:presLayoutVars>
          <dgm:bulletEnabled val="1"/>
        </dgm:presLayoutVars>
      </dgm:prSet>
      <dgm:spPr/>
    </dgm:pt>
  </dgm:ptLst>
  <dgm:cxnLst>
    <dgm:cxn modelId="{3379E713-596D-4A05-84D7-7BFA725391F7}" srcId="{56E36ADD-782A-4BBE-8B9F-B81C93F7E879}" destId="{6572A1F8-3DCF-48F6-BF6F-701543FC5FA1}" srcOrd="1" destOrd="0" parTransId="{CF7414BA-C8A9-4F93-9208-2164BBC4F8C2}" sibTransId="{D0E58DE9-ACDF-4CA5-9113-F8C26F44961A}"/>
    <dgm:cxn modelId="{4D7FFC16-313D-453D-A31F-F4C7A5874170}" type="presOf" srcId="{6572A1F8-3DCF-48F6-BF6F-701543FC5FA1}" destId="{2B2B001C-A376-4D15-AB9A-BD8203598797}" srcOrd="0" destOrd="2" presId="urn:microsoft.com/office/officeart/2005/8/layout/vList4"/>
    <dgm:cxn modelId="{EB356A25-1E64-4BA4-9ED7-3E63E5128EDF}" type="presOf" srcId="{743E8DE0-AA7A-4FE7-A230-40700B028790}" destId="{883C1145-FC8E-41BC-AD06-D8B3CE928B1F}" srcOrd="1" destOrd="4" presId="urn:microsoft.com/office/officeart/2005/8/layout/vList4"/>
    <dgm:cxn modelId="{D0B4592C-58C5-41FE-A2BB-0025F23BEA06}" type="presOf" srcId="{6572A1F8-3DCF-48F6-BF6F-701543FC5FA1}" destId="{762F8081-75F3-4323-BDE3-B3CF80E8682E}" srcOrd="1" destOrd="2" presId="urn:microsoft.com/office/officeart/2005/8/layout/vList4"/>
    <dgm:cxn modelId="{22E2D333-2B9B-43B2-94EE-3F600E187C1D}" srcId="{31D05CAE-3B47-4D49-84A9-D1A85F497F43}" destId="{04058F22-D611-4540-84BC-05447958512A}" srcOrd="1" destOrd="0" parTransId="{8DD6E492-933D-4293-B230-C937FCC33568}" sibTransId="{984FAFC1-D283-4CBD-956A-F1DDBB90BBCE}"/>
    <dgm:cxn modelId="{71E1B366-A09F-4F26-95B9-2DFB0D9BD971}" type="presOf" srcId="{2BE0E33E-65D3-4D14-A240-510FD39FE388}" destId="{883C1145-FC8E-41BC-AD06-D8B3CE928B1F}" srcOrd="1" destOrd="3" presId="urn:microsoft.com/office/officeart/2005/8/layout/vList4"/>
    <dgm:cxn modelId="{7E93BC4A-86A7-4234-ABFB-E39A42C83548}" type="presOf" srcId="{04058F22-D611-4540-84BC-05447958512A}" destId="{F3E70507-974A-43B2-868E-029CCF2F048E}" srcOrd="0" destOrd="0" presId="urn:microsoft.com/office/officeart/2005/8/layout/vList4"/>
    <dgm:cxn modelId="{9D3D224C-3C4A-4BBB-8B55-AA7A8BBAF586}" type="presOf" srcId="{9DB14EA1-75D6-4555-B26D-892A962D4B47}" destId="{762F8081-75F3-4323-BDE3-B3CF80E8682E}" srcOrd="1" destOrd="3" presId="urn:microsoft.com/office/officeart/2005/8/layout/vList4"/>
    <dgm:cxn modelId="{CD919E4C-80A9-4F64-83AC-DD8B40EB39B8}" type="presOf" srcId="{56E36ADD-782A-4BBE-8B9F-B81C93F7E879}" destId="{2B2B001C-A376-4D15-AB9A-BD8203598797}" srcOrd="0" destOrd="0" presId="urn:microsoft.com/office/officeart/2005/8/layout/vList4"/>
    <dgm:cxn modelId="{B6751671-0C4C-4F9D-8485-E62DA3575D5C}" type="presOf" srcId="{FF5B4F5A-5647-40C7-8A13-C46051753DDC}" destId="{883C1145-FC8E-41BC-AD06-D8B3CE928B1F}" srcOrd="1" destOrd="5" presId="urn:microsoft.com/office/officeart/2005/8/layout/vList4"/>
    <dgm:cxn modelId="{53AA3C71-F16B-4198-B6E1-AC58C1F32D32}" srcId="{B6344861-3241-4EDC-9239-06F042062344}" destId="{743E8DE0-AA7A-4FE7-A230-40700B028790}" srcOrd="3" destOrd="0" parTransId="{CA047AB6-8483-4678-8821-73B003CE311A}" sibTransId="{F2D69EA4-DED8-4D20-AA05-F1823F7E9C69}"/>
    <dgm:cxn modelId="{EA4D5A74-4DED-4C3A-A609-30EA63E65D05}" type="presOf" srcId="{D3793051-F9B9-42DE-B6C4-CAFDAAD64DC1}" destId="{F3E70507-974A-43B2-868E-029CCF2F048E}" srcOrd="0" destOrd="1" presId="urn:microsoft.com/office/officeart/2005/8/layout/vList4"/>
    <dgm:cxn modelId="{4AB3CD54-8E4D-4C91-8FE8-BBFEE4137FAE}" type="presOf" srcId="{7631C180-4882-42BC-9D0F-888FCC274A75}" destId="{2B2B001C-A376-4D15-AB9A-BD8203598797}" srcOrd="0" destOrd="1" presId="urn:microsoft.com/office/officeart/2005/8/layout/vList4"/>
    <dgm:cxn modelId="{16ED1F76-54A8-4B70-A43C-5433A66FF224}" srcId="{56E36ADD-782A-4BBE-8B9F-B81C93F7E879}" destId="{01E668E1-2301-4283-AA05-49F95BDD5729}" srcOrd="3" destOrd="0" parTransId="{BF2A1997-F143-4EB9-99C9-D9175B2913F4}" sibTransId="{037398FA-4537-4CDC-9C0B-483AFFA71558}"/>
    <dgm:cxn modelId="{11F12B76-0531-4D0C-920F-9DAC3D5E81E7}" srcId="{B6344861-3241-4EDC-9239-06F042062344}" destId="{7B8FC07C-94C6-4EE9-BF4A-2815D50AFF0C}" srcOrd="0" destOrd="0" parTransId="{F29DEB00-A8DD-4639-95BB-E1BC224700CA}" sibTransId="{3304C396-3CA6-4832-A743-52F3A2F85955}"/>
    <dgm:cxn modelId="{F9E86158-0215-46DD-A397-86129E011811}" type="presOf" srcId="{01E668E1-2301-4283-AA05-49F95BDD5729}" destId="{762F8081-75F3-4323-BDE3-B3CF80E8682E}" srcOrd="1" destOrd="4" presId="urn:microsoft.com/office/officeart/2005/8/layout/vList4"/>
    <dgm:cxn modelId="{36719358-E82E-4D6B-A1EF-92A51FFC589A}" type="presOf" srcId="{01E668E1-2301-4283-AA05-49F95BDD5729}" destId="{2B2B001C-A376-4D15-AB9A-BD8203598797}" srcOrd="0" destOrd="4" presId="urn:microsoft.com/office/officeart/2005/8/layout/vList4"/>
    <dgm:cxn modelId="{39128D7E-9D4A-4D6B-A863-EEF245CBF384}" type="presOf" srcId="{2BE0E33E-65D3-4D14-A240-510FD39FE388}" destId="{42A4FD4B-7297-439E-86A5-545B4AFDA4DA}" srcOrd="0" destOrd="3" presId="urn:microsoft.com/office/officeart/2005/8/layout/vList4"/>
    <dgm:cxn modelId="{D57DE57F-18DD-42E5-AED1-B06797AF5E74}" type="presOf" srcId="{FF5B4F5A-5647-40C7-8A13-C46051753DDC}" destId="{42A4FD4B-7297-439E-86A5-545B4AFDA4DA}" srcOrd="0" destOrd="5" presId="urn:microsoft.com/office/officeart/2005/8/layout/vList4"/>
    <dgm:cxn modelId="{B5379283-B717-4052-A1A2-708C4384E32D}" srcId="{31D05CAE-3B47-4D49-84A9-D1A85F497F43}" destId="{56E36ADD-782A-4BBE-8B9F-B81C93F7E879}" srcOrd="2" destOrd="0" parTransId="{4AEC6FDF-6EBF-45C2-B39A-58193D66F037}" sibTransId="{4C3F2F7F-8522-436A-80CC-E6555BBBC34E}"/>
    <dgm:cxn modelId="{36601D84-5C20-4605-8E40-8D551CAA2E64}" srcId="{B6344861-3241-4EDC-9239-06F042062344}" destId="{2BE0E33E-65D3-4D14-A240-510FD39FE388}" srcOrd="2" destOrd="0" parTransId="{C4A498C9-82F1-4003-B983-754C1B8C71B2}" sibTransId="{AA30148F-FC8B-4E99-9481-F2B43579A829}"/>
    <dgm:cxn modelId="{91643185-8F6F-426A-86AA-C1C5DD84F683}" type="presOf" srcId="{559FC407-5DC4-4D06-AC40-FCDF7B870D55}" destId="{883C1145-FC8E-41BC-AD06-D8B3CE928B1F}" srcOrd="1" destOrd="2" presId="urn:microsoft.com/office/officeart/2005/8/layout/vList4"/>
    <dgm:cxn modelId="{7A1DF389-33B0-4004-A3D1-85DA596508D8}" srcId="{04058F22-D611-4540-84BC-05447958512A}" destId="{D3793051-F9B9-42DE-B6C4-CAFDAAD64DC1}" srcOrd="0" destOrd="0" parTransId="{3370C873-996C-42A0-9E26-E78931F0AC8B}" sibTransId="{C3CAAF8E-3DF4-442E-98D2-6C5778B5D860}"/>
    <dgm:cxn modelId="{2A8EDF98-4315-4240-9670-72BD2ABFF19E}" type="presOf" srcId="{B6344861-3241-4EDC-9239-06F042062344}" destId="{883C1145-FC8E-41BC-AD06-D8B3CE928B1F}" srcOrd="1" destOrd="0" presId="urn:microsoft.com/office/officeart/2005/8/layout/vList4"/>
    <dgm:cxn modelId="{C028C69B-4B98-40BD-A2E3-D7E0A8F6CC14}" type="presOf" srcId="{7B8FC07C-94C6-4EE9-BF4A-2815D50AFF0C}" destId="{883C1145-FC8E-41BC-AD06-D8B3CE928B1F}" srcOrd="1" destOrd="1" presId="urn:microsoft.com/office/officeart/2005/8/layout/vList4"/>
    <dgm:cxn modelId="{DDAD04C1-4EB7-40AC-985F-0B6E76184B2C}" srcId="{B6344861-3241-4EDC-9239-06F042062344}" destId="{FF5B4F5A-5647-40C7-8A13-C46051753DDC}" srcOrd="4" destOrd="0" parTransId="{E8B70EBB-F67E-4FE7-9384-00B5CEB80F39}" sibTransId="{909EFFB1-751D-4D3F-990E-043D1E8FAF2B}"/>
    <dgm:cxn modelId="{73F03AC4-CC47-49A0-8413-DCF3AF351C35}" type="presOf" srcId="{B6344861-3241-4EDC-9239-06F042062344}" destId="{42A4FD4B-7297-439E-86A5-545B4AFDA4DA}" srcOrd="0" destOrd="0" presId="urn:microsoft.com/office/officeart/2005/8/layout/vList4"/>
    <dgm:cxn modelId="{734DFDC7-0619-49E4-A6D8-AD36DCC9F684}" type="presOf" srcId="{D3793051-F9B9-42DE-B6C4-CAFDAAD64DC1}" destId="{61CD8950-DAF9-4D62-8BFC-E516654B9E35}" srcOrd="1" destOrd="1" presId="urn:microsoft.com/office/officeart/2005/8/layout/vList4"/>
    <dgm:cxn modelId="{B53A3BC8-B3C9-49B7-9E0C-6D657D821CDA}" srcId="{56E36ADD-782A-4BBE-8B9F-B81C93F7E879}" destId="{7631C180-4882-42BC-9D0F-888FCC274A75}" srcOrd="0" destOrd="0" parTransId="{7DDD0F05-E950-40AB-961F-09F698E50C71}" sibTransId="{705BEFB5-1E54-4823-A6E2-78395B483161}"/>
    <dgm:cxn modelId="{42E776CA-FE91-4085-80DE-748EAD72177E}" type="presOf" srcId="{56E36ADD-782A-4BBE-8B9F-B81C93F7E879}" destId="{762F8081-75F3-4323-BDE3-B3CF80E8682E}" srcOrd="1" destOrd="0" presId="urn:microsoft.com/office/officeart/2005/8/layout/vList4"/>
    <dgm:cxn modelId="{EA6162CD-ADF4-4C16-B062-55642DA1B063}" type="presOf" srcId="{9DB14EA1-75D6-4555-B26D-892A962D4B47}" destId="{2B2B001C-A376-4D15-AB9A-BD8203598797}" srcOrd="0" destOrd="3" presId="urn:microsoft.com/office/officeart/2005/8/layout/vList4"/>
    <dgm:cxn modelId="{CDFDCBD3-3F9B-44C5-89F6-E099FB0BBB87}" srcId="{56E36ADD-782A-4BBE-8B9F-B81C93F7E879}" destId="{9DB14EA1-75D6-4555-B26D-892A962D4B47}" srcOrd="2" destOrd="0" parTransId="{3A5F85E5-F7F3-4C75-A1CD-58B79AD36440}" sibTransId="{716F73AF-9161-4780-A1EA-1FCDED2C689B}"/>
    <dgm:cxn modelId="{9F7424D5-96CB-4B6C-AA7F-BBA306FCB419}" srcId="{B6344861-3241-4EDC-9239-06F042062344}" destId="{559FC407-5DC4-4D06-AC40-FCDF7B870D55}" srcOrd="1" destOrd="0" parTransId="{5396C6EC-82D5-48FC-80D5-388E1E7BD34B}" sibTransId="{FD236893-950F-4AB9-A67F-B11C9D0D023E}"/>
    <dgm:cxn modelId="{A955BED6-F51A-420B-A6C8-1F63DA6B1601}" type="presOf" srcId="{743E8DE0-AA7A-4FE7-A230-40700B028790}" destId="{42A4FD4B-7297-439E-86A5-545B4AFDA4DA}" srcOrd="0" destOrd="4" presId="urn:microsoft.com/office/officeart/2005/8/layout/vList4"/>
    <dgm:cxn modelId="{F325C4E1-108A-4ACE-9D1C-CE816C30A6CD}" type="presOf" srcId="{7631C180-4882-42BC-9D0F-888FCC274A75}" destId="{762F8081-75F3-4323-BDE3-B3CF80E8682E}" srcOrd="1" destOrd="1" presId="urn:microsoft.com/office/officeart/2005/8/layout/vList4"/>
    <dgm:cxn modelId="{A9F879E2-9EB4-472E-90EF-18ADFBC0B236}" type="presOf" srcId="{04058F22-D611-4540-84BC-05447958512A}" destId="{61CD8950-DAF9-4D62-8BFC-E516654B9E35}" srcOrd="1" destOrd="0" presId="urn:microsoft.com/office/officeart/2005/8/layout/vList4"/>
    <dgm:cxn modelId="{82405BEE-D8CD-4202-9C81-2C86340AA2E6}" type="presOf" srcId="{559FC407-5DC4-4D06-AC40-FCDF7B870D55}" destId="{42A4FD4B-7297-439E-86A5-545B4AFDA4DA}" srcOrd="0" destOrd="2" presId="urn:microsoft.com/office/officeart/2005/8/layout/vList4"/>
    <dgm:cxn modelId="{553D83FA-4BE0-4237-AA79-024E8660D3F8}" type="presOf" srcId="{7B8FC07C-94C6-4EE9-BF4A-2815D50AFF0C}" destId="{42A4FD4B-7297-439E-86A5-545B4AFDA4DA}" srcOrd="0" destOrd="1" presId="urn:microsoft.com/office/officeart/2005/8/layout/vList4"/>
    <dgm:cxn modelId="{3DA87AFB-334F-4A52-BE87-F5D0BAA9B8A2}" srcId="{31D05CAE-3B47-4D49-84A9-D1A85F497F43}" destId="{B6344861-3241-4EDC-9239-06F042062344}" srcOrd="0" destOrd="0" parTransId="{66F313FC-6ECE-4EC9-B1AC-3FEAD6670E0D}" sibTransId="{A881C701-4A20-4CEB-AA85-D510C0E267D4}"/>
    <dgm:cxn modelId="{86D3AFFD-4029-4347-93F1-0E2277504B4B}" type="presOf" srcId="{31D05CAE-3B47-4D49-84A9-D1A85F497F43}" destId="{E2413D6C-C9D5-4D32-AB72-98AB3F3E525E}" srcOrd="0" destOrd="0" presId="urn:microsoft.com/office/officeart/2005/8/layout/vList4"/>
    <dgm:cxn modelId="{36932FAB-8288-4196-944A-30A33C34D518}" type="presParOf" srcId="{E2413D6C-C9D5-4D32-AB72-98AB3F3E525E}" destId="{902C7CAE-766F-4AEE-BDA9-EF3A1B7FD5F2}" srcOrd="0" destOrd="0" presId="urn:microsoft.com/office/officeart/2005/8/layout/vList4"/>
    <dgm:cxn modelId="{781249BE-084B-4399-B551-C1154A846482}" type="presParOf" srcId="{902C7CAE-766F-4AEE-BDA9-EF3A1B7FD5F2}" destId="{42A4FD4B-7297-439E-86A5-545B4AFDA4DA}" srcOrd="0" destOrd="0" presId="urn:microsoft.com/office/officeart/2005/8/layout/vList4"/>
    <dgm:cxn modelId="{BEB3B855-A805-4962-AAE5-A8A9D652B44F}" type="presParOf" srcId="{902C7CAE-766F-4AEE-BDA9-EF3A1B7FD5F2}" destId="{17B5EBAC-B072-4182-8AA9-57A293154DF1}" srcOrd="1" destOrd="0" presId="urn:microsoft.com/office/officeart/2005/8/layout/vList4"/>
    <dgm:cxn modelId="{7A1242D9-8C14-4B00-AC0E-5F0998718A1A}" type="presParOf" srcId="{902C7CAE-766F-4AEE-BDA9-EF3A1B7FD5F2}" destId="{883C1145-FC8E-41BC-AD06-D8B3CE928B1F}" srcOrd="2" destOrd="0" presId="urn:microsoft.com/office/officeart/2005/8/layout/vList4"/>
    <dgm:cxn modelId="{A785883F-2044-4AD7-8C9B-BC2A64A97D75}" type="presParOf" srcId="{E2413D6C-C9D5-4D32-AB72-98AB3F3E525E}" destId="{95E3781C-27F0-4637-BE43-192C4B8D132C}" srcOrd="1" destOrd="0" presId="urn:microsoft.com/office/officeart/2005/8/layout/vList4"/>
    <dgm:cxn modelId="{4EAC3F15-EA20-4C2D-8817-DBE763B818E2}" type="presParOf" srcId="{E2413D6C-C9D5-4D32-AB72-98AB3F3E525E}" destId="{B7E7D5D6-BEAA-48A3-8359-404CF0E3273B}" srcOrd="2" destOrd="0" presId="urn:microsoft.com/office/officeart/2005/8/layout/vList4"/>
    <dgm:cxn modelId="{0D5703B1-34FE-404F-8828-9174DC13B347}" type="presParOf" srcId="{B7E7D5D6-BEAA-48A3-8359-404CF0E3273B}" destId="{F3E70507-974A-43B2-868E-029CCF2F048E}" srcOrd="0" destOrd="0" presId="urn:microsoft.com/office/officeart/2005/8/layout/vList4"/>
    <dgm:cxn modelId="{2F1C4D26-E820-4944-9280-2EC44ABC215E}" type="presParOf" srcId="{B7E7D5D6-BEAA-48A3-8359-404CF0E3273B}" destId="{C8398433-ACFE-4B27-B6E7-C8D8B507F566}" srcOrd="1" destOrd="0" presId="urn:microsoft.com/office/officeart/2005/8/layout/vList4"/>
    <dgm:cxn modelId="{F6AC19C6-1414-4EC7-823D-EE176220B1FF}" type="presParOf" srcId="{B7E7D5D6-BEAA-48A3-8359-404CF0E3273B}" destId="{61CD8950-DAF9-4D62-8BFC-E516654B9E35}" srcOrd="2" destOrd="0" presId="urn:microsoft.com/office/officeart/2005/8/layout/vList4"/>
    <dgm:cxn modelId="{EFAA8BDF-3C6B-4ECF-B07C-670774CCEFBA}" type="presParOf" srcId="{E2413D6C-C9D5-4D32-AB72-98AB3F3E525E}" destId="{729B7D42-6003-488C-885B-CAE6AD44464C}" srcOrd="3" destOrd="0" presId="urn:microsoft.com/office/officeart/2005/8/layout/vList4"/>
    <dgm:cxn modelId="{BABA9ECE-E214-4016-94F7-751A3F139A6E}" type="presParOf" srcId="{E2413D6C-C9D5-4D32-AB72-98AB3F3E525E}" destId="{7951B4C5-D6DD-460E-83A2-606F390E8C9A}" srcOrd="4" destOrd="0" presId="urn:microsoft.com/office/officeart/2005/8/layout/vList4"/>
    <dgm:cxn modelId="{E91C3C5A-64EF-46C8-BE9B-2B7794FB39CA}" type="presParOf" srcId="{7951B4C5-D6DD-460E-83A2-606F390E8C9A}" destId="{2B2B001C-A376-4D15-AB9A-BD8203598797}" srcOrd="0" destOrd="0" presId="urn:microsoft.com/office/officeart/2005/8/layout/vList4"/>
    <dgm:cxn modelId="{E5FAE5DD-33F4-4D17-8F3B-6D9939FCC79B}" type="presParOf" srcId="{7951B4C5-D6DD-460E-83A2-606F390E8C9A}" destId="{AE46E134-005C-4320-9BE5-E5CF213B91A4}" srcOrd="1" destOrd="0" presId="urn:microsoft.com/office/officeart/2005/8/layout/vList4"/>
    <dgm:cxn modelId="{6C1239AC-3CB7-4DDE-BD61-17B04CD2F539}" type="presParOf" srcId="{7951B4C5-D6DD-460E-83A2-606F390E8C9A}" destId="{762F8081-75F3-4323-BDE3-B3CF80E8682E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A4FD4B-7297-439E-86A5-545B4AFDA4DA}">
      <dsp:nvSpPr>
        <dsp:cNvPr id="0" name=""/>
        <dsp:cNvSpPr/>
      </dsp:nvSpPr>
      <dsp:spPr>
        <a:xfrm>
          <a:off x="0" y="0"/>
          <a:ext cx="7272808" cy="1575174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700" kern="1200" dirty="0">
              <a:solidFill>
                <a:schemeClr val="tx1"/>
              </a:solidFill>
            </a:rPr>
            <a:t>Ciencias sociales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300" kern="1200" dirty="0">
              <a:solidFill>
                <a:schemeClr val="tx1"/>
              </a:solidFill>
            </a:rPr>
            <a:t>Sociología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300" kern="1200" dirty="0">
              <a:solidFill>
                <a:schemeClr val="tx1"/>
              </a:solidFill>
            </a:rPr>
            <a:t>Psicología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300" kern="1200" dirty="0">
              <a:solidFill>
                <a:schemeClr val="tx1"/>
              </a:solidFill>
            </a:rPr>
            <a:t>Derecho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300" kern="1200" dirty="0">
              <a:solidFill>
                <a:schemeClr val="tx1"/>
              </a:solidFill>
            </a:rPr>
            <a:t>Economía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300" kern="1200" dirty="0">
              <a:solidFill>
                <a:schemeClr val="tx1"/>
              </a:solidFill>
            </a:rPr>
            <a:t>Antropología</a:t>
          </a:r>
        </a:p>
      </dsp:txBody>
      <dsp:txXfrm>
        <a:off x="1612079" y="0"/>
        <a:ext cx="5660728" cy="1575174"/>
      </dsp:txXfrm>
    </dsp:sp>
    <dsp:sp modelId="{17B5EBAC-B072-4182-8AA9-57A293154DF1}">
      <dsp:nvSpPr>
        <dsp:cNvPr id="0" name=""/>
        <dsp:cNvSpPr/>
      </dsp:nvSpPr>
      <dsp:spPr>
        <a:xfrm>
          <a:off x="157517" y="157517"/>
          <a:ext cx="1454561" cy="1260139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rcRect/>
          <a:stretch>
            <a:fillRect l="-4000" r="-4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3E70507-974A-43B2-868E-029CCF2F048E}">
      <dsp:nvSpPr>
        <dsp:cNvPr id="0" name=""/>
        <dsp:cNvSpPr/>
      </dsp:nvSpPr>
      <dsp:spPr>
        <a:xfrm>
          <a:off x="0" y="1732692"/>
          <a:ext cx="7272808" cy="1575174"/>
        </a:xfrm>
        <a:prstGeom prst="roundRect">
          <a:avLst>
            <a:gd name="adj" fmla="val 10000"/>
          </a:avLst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700" kern="1200" dirty="0">
              <a:solidFill>
                <a:schemeClr val="tx1"/>
              </a:solidFill>
            </a:rPr>
            <a:t>Ciencias exactas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300" kern="1200" dirty="0">
              <a:solidFill>
                <a:schemeClr val="tx1"/>
              </a:solidFill>
            </a:rPr>
            <a:t>Matemáticas</a:t>
          </a:r>
        </a:p>
      </dsp:txBody>
      <dsp:txXfrm>
        <a:off x="1612079" y="1732692"/>
        <a:ext cx="5660728" cy="1575174"/>
      </dsp:txXfrm>
    </dsp:sp>
    <dsp:sp modelId="{C8398433-ACFE-4B27-B6E7-C8D8B507F566}">
      <dsp:nvSpPr>
        <dsp:cNvPr id="0" name=""/>
        <dsp:cNvSpPr/>
      </dsp:nvSpPr>
      <dsp:spPr>
        <a:xfrm>
          <a:off x="157517" y="1890209"/>
          <a:ext cx="1454561" cy="1260139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rcRect/>
          <a:stretch>
            <a:fillRect l="-4000" r="-4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B2B001C-A376-4D15-AB9A-BD8203598797}">
      <dsp:nvSpPr>
        <dsp:cNvPr id="0" name=""/>
        <dsp:cNvSpPr/>
      </dsp:nvSpPr>
      <dsp:spPr>
        <a:xfrm>
          <a:off x="0" y="3465384"/>
          <a:ext cx="7272808" cy="1575174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700" kern="1200" dirty="0">
              <a:solidFill>
                <a:schemeClr val="tx1"/>
              </a:solidFill>
            </a:rPr>
            <a:t>Disciplinas técnicas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300" kern="1200" dirty="0">
              <a:solidFill>
                <a:schemeClr val="tx1"/>
              </a:solidFill>
            </a:rPr>
            <a:t>Ingeniería industrial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300" kern="1200" dirty="0">
              <a:solidFill>
                <a:schemeClr val="tx1"/>
              </a:solidFill>
            </a:rPr>
            <a:t>Contabilidad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300" kern="1200" dirty="0">
              <a:solidFill>
                <a:schemeClr val="tx1"/>
              </a:solidFill>
            </a:rPr>
            <a:t>Ergonomía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300" kern="1200" dirty="0">
              <a:solidFill>
                <a:schemeClr val="tx1"/>
              </a:solidFill>
            </a:rPr>
            <a:t>Cibernética</a:t>
          </a:r>
        </a:p>
      </dsp:txBody>
      <dsp:txXfrm>
        <a:off x="1612079" y="3465384"/>
        <a:ext cx="5660728" cy="1575174"/>
      </dsp:txXfrm>
    </dsp:sp>
    <dsp:sp modelId="{AE46E134-005C-4320-9BE5-E5CF213B91A4}">
      <dsp:nvSpPr>
        <dsp:cNvPr id="0" name=""/>
        <dsp:cNvSpPr/>
      </dsp:nvSpPr>
      <dsp:spPr>
        <a:xfrm>
          <a:off x="157517" y="3622902"/>
          <a:ext cx="1454561" cy="1260139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rcRect/>
          <a:stretch>
            <a:fillRect t="-2000" b="-2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CED55-CB48-4EC2-8B68-8C9D04BC8BFB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460FD-F612-49EC-A833-04C7E18F9559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CED55-CB48-4EC2-8B68-8C9D04BC8BFB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460FD-F612-49EC-A833-04C7E18F9559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CED55-CB48-4EC2-8B68-8C9D04BC8BFB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460FD-F612-49EC-A833-04C7E18F9559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CED55-CB48-4EC2-8B68-8C9D04BC8BFB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460FD-F612-49EC-A833-04C7E18F9559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CED55-CB48-4EC2-8B68-8C9D04BC8BFB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460FD-F612-49EC-A833-04C7E18F9559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CED55-CB48-4EC2-8B68-8C9D04BC8BFB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460FD-F612-49EC-A833-04C7E18F9559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CED55-CB48-4EC2-8B68-8C9D04BC8BFB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460FD-F612-49EC-A833-04C7E18F9559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CED55-CB48-4EC2-8B68-8C9D04BC8BFB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460FD-F612-49EC-A833-04C7E18F9559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CED55-CB48-4EC2-8B68-8C9D04BC8BFB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460FD-F612-49EC-A833-04C7E18F9559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CED55-CB48-4EC2-8B68-8C9D04BC8BFB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460FD-F612-49EC-A833-04C7E18F9559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CED55-CB48-4EC2-8B68-8C9D04BC8BFB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460FD-F612-49EC-A833-04C7E18F9559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DCED55-CB48-4EC2-8B68-8C9D04BC8BFB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F460FD-F612-49EC-A833-04C7E18F9559}" type="slidenum">
              <a:rPr lang="es-MX" smtClean="0"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mailto:xiomyrodriguezm@gmail.com" TargetMode="External"/><Relationship Id="rId2" Type="http://schemas.openxmlformats.org/officeDocument/2006/relationships/hyperlink" Target="https://sites.google.com/site/xiomara2310/" TargetMode="Externa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.mx/search?q=imagenes+adminstracion&amp;rlz=1C1CHZL_esMX744MX744&amp;oq=imagenes+adminstracion&amp;aqs=chrome..69i57.6369j0j8&amp;sourceid=chrome&amp;ie=UTF-8" TargetMode="External"/><Relationship Id="rId2" Type="http://schemas.openxmlformats.org/officeDocument/2006/relationships/hyperlink" Target="http://moodle2.unid.edu.mx/dts_cursos_mdl/lic/AE/PA/AM/05/Organizacion.pdf" TargetMode="Externa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FBBA948-3477-42A3-A3B6-D47C8F1598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1660" y="764704"/>
            <a:ext cx="7175140" cy="974935"/>
          </a:xfrm>
        </p:spPr>
        <p:txBody>
          <a:bodyPr>
            <a:normAutofit fontScale="90000"/>
          </a:bodyPr>
          <a:lstStyle/>
          <a:p>
            <a:r>
              <a:rPr lang="es-MX" dirty="0"/>
              <a:t>UNIVERSIDAD AUTÓNOMA DEL ESTADO DE MÉXICO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0FE0C4F-CC8F-4144-911A-83A52CAF51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3268960"/>
          </a:xfrm>
        </p:spPr>
        <p:txBody>
          <a:bodyPr/>
          <a:lstStyle/>
          <a:p>
            <a:pPr marL="0" indent="0" algn="ctr">
              <a:buNone/>
            </a:pPr>
            <a:r>
              <a:rPr lang="es-MX" dirty="0"/>
              <a:t>PLANTEL “DR. PABLO GONZÁLEZ CASANOVA”</a:t>
            </a:r>
          </a:p>
          <a:p>
            <a:pPr algn="ctr"/>
            <a:endParaRPr lang="es-MX" dirty="0"/>
          </a:p>
          <a:p>
            <a:pPr marL="0" indent="0" algn="ctr">
              <a:buNone/>
            </a:pPr>
            <a:r>
              <a:rPr lang="es-MX" dirty="0"/>
              <a:t>ASIGNATURA OPTATIVA: ADMINISTRACIÓN</a:t>
            </a:r>
          </a:p>
          <a:p>
            <a:pPr algn="ctr"/>
            <a:endParaRPr lang="es-MX" dirty="0"/>
          </a:p>
          <a:p>
            <a:pPr marL="0" indent="0" algn="ctr">
              <a:buNone/>
            </a:pPr>
            <a:r>
              <a:rPr lang="es-MX" dirty="0"/>
              <a:t>POR: XIOMARA RODRÍGUEZ MONDRAGÓN</a:t>
            </a:r>
          </a:p>
          <a:p>
            <a:endParaRPr lang="es-MX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095C37EC-69F4-42C0-9C0B-2050F59C53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734442"/>
            <a:ext cx="1122689" cy="1005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3801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FCE5D8-0E2C-4570-AD13-8A71E4B841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6076" y="548680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es-MX" dirty="0"/>
              <a:t>Conceptos de Administración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98546E4-26DC-4A41-B552-F2BA303060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6076" y="1772816"/>
            <a:ext cx="8003232" cy="4464496"/>
          </a:xfrm>
        </p:spPr>
        <p:txBody>
          <a:bodyPr>
            <a:normAutofit fontScale="92500"/>
          </a:bodyPr>
          <a:lstStyle/>
          <a:p>
            <a:pPr algn="just">
              <a:buFont typeface="Wingdings" panose="05000000000000000000" pitchFamily="2" charset="2"/>
              <a:buChar char="ü"/>
            </a:pPr>
            <a:r>
              <a:rPr lang="es-MX" dirty="0"/>
              <a:t>Proceso de diseñar y mantener un ambiente en que los individuos , trabajando en grupos de manera eficiente, alcancen objetivos seleccionados (Koontz, H. y </a:t>
            </a:r>
            <a:r>
              <a:rPr lang="es-MX" dirty="0" err="1"/>
              <a:t>Weihrich</a:t>
            </a:r>
            <a:r>
              <a:rPr lang="es-MX" dirty="0"/>
              <a:t>, H. 2006)</a:t>
            </a:r>
          </a:p>
          <a:p>
            <a:pPr algn="just">
              <a:buFont typeface="Wingdings" panose="05000000000000000000" pitchFamily="2" charset="2"/>
              <a:buChar char="ü"/>
            </a:pPr>
            <a:endParaRPr lang="es-MX" dirty="0"/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dirty="0"/>
              <a:t>Es una ciencia social que persigue la satisfacción de objetivos institucionales por medio de una estructura y a través de esfuerzo humano coordinado. </a:t>
            </a:r>
            <a:r>
              <a:rPr lang="es-MX" sz="1100" dirty="0"/>
              <a:t>(Fernández, J.) </a:t>
            </a:r>
          </a:p>
        </p:txBody>
      </p:sp>
    </p:spTree>
    <p:extLst>
      <p:ext uri="{BB962C8B-B14F-4D97-AF65-F5344CB8AC3E}">
        <p14:creationId xmlns:p14="http://schemas.microsoft.com/office/powerpoint/2010/main" val="29996907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50236C0-E61A-479B-B658-D46C56A4FB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2808312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ü"/>
            </a:pPr>
            <a:r>
              <a:rPr lang="es-MX" dirty="0"/>
              <a:t>Esfuerzo coordinado de un grupo social para obtener un fin con la mayor eficiencia y el menor esfuerzo posible. </a:t>
            </a:r>
            <a:r>
              <a:rPr lang="es-MX" sz="1100" dirty="0"/>
              <a:t>(</a:t>
            </a:r>
            <a:r>
              <a:rPr lang="es-MX" sz="1100" dirty="0" err="1"/>
              <a:t>Müch</a:t>
            </a:r>
            <a:r>
              <a:rPr lang="es-MX" sz="1100" dirty="0"/>
              <a:t>, L. y García J. ,2012)</a:t>
            </a:r>
          </a:p>
          <a:p>
            <a:pPr>
              <a:buFont typeface="Wingdings" panose="05000000000000000000" pitchFamily="2" charset="2"/>
              <a:buChar char="ü"/>
            </a:pPr>
            <a:endParaRPr lang="es-MX" dirty="0"/>
          </a:p>
          <a:p>
            <a:endParaRPr lang="es-MX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CA7A8190-58B2-458F-BA83-C953C20A95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9832" y="2996952"/>
            <a:ext cx="3311376" cy="2480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69275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31E3D2B-C3D3-4101-AE5D-0624624E0A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Elementos del concepto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0F1BD2B-BD0D-4564-920F-ED15C20B00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es-MX" b="1" dirty="0">
                <a:solidFill>
                  <a:srgbClr val="00B0F0"/>
                </a:solidFill>
              </a:rPr>
              <a:t>Proceso</a:t>
            </a:r>
            <a:r>
              <a:rPr lang="es-MX" dirty="0"/>
              <a:t>. Sigue una serie de etapas: planeación, organización , dirección y control. </a:t>
            </a:r>
          </a:p>
          <a:p>
            <a:pPr marL="0" indent="0" algn="just">
              <a:buNone/>
            </a:pPr>
            <a:r>
              <a:rPr lang="es-MX" b="1" dirty="0">
                <a:solidFill>
                  <a:srgbClr val="00B0F0"/>
                </a:solidFill>
              </a:rPr>
              <a:t>Coordinación de recursos</a:t>
            </a:r>
            <a:r>
              <a:rPr lang="es-MX" dirty="0"/>
              <a:t>. Se requiere combinar, sistematizar y analizar diversos recursos.</a:t>
            </a:r>
          </a:p>
          <a:p>
            <a:pPr marL="0" indent="0" algn="just">
              <a:buNone/>
            </a:pPr>
            <a:r>
              <a:rPr lang="es-MX" b="1" dirty="0">
                <a:solidFill>
                  <a:srgbClr val="00B0F0"/>
                </a:solidFill>
              </a:rPr>
              <a:t>Eficacia</a:t>
            </a:r>
            <a:r>
              <a:rPr lang="es-MX" dirty="0"/>
              <a:t>. Lograr los objetivos satisfaciendo los requerimientos del producto o servicio.</a:t>
            </a:r>
          </a:p>
          <a:p>
            <a:pPr marL="0" indent="0" algn="just">
              <a:buNone/>
            </a:pPr>
            <a:r>
              <a:rPr lang="es-MX" b="1" dirty="0">
                <a:solidFill>
                  <a:srgbClr val="00B0F0"/>
                </a:solidFill>
              </a:rPr>
              <a:t>Organización formal</a:t>
            </a:r>
            <a:r>
              <a:rPr lang="es-MX" dirty="0"/>
              <a:t>. Es necesario que se aplique dentro de un grupo</a:t>
            </a:r>
          </a:p>
          <a:p>
            <a:pPr marL="0" indent="0" algn="just">
              <a:buNone/>
            </a:pPr>
            <a:r>
              <a:rPr lang="es-MX" b="1" dirty="0">
                <a:solidFill>
                  <a:srgbClr val="00B0F0"/>
                </a:solidFill>
              </a:rPr>
              <a:t>A través de otros</a:t>
            </a:r>
            <a:r>
              <a:rPr lang="es-MX" dirty="0"/>
              <a:t>. Se realiza de forma colaborativa y con el esfuerzo de las personas. </a:t>
            </a:r>
          </a:p>
        </p:txBody>
      </p:sp>
    </p:spTree>
    <p:extLst>
      <p:ext uri="{BB962C8B-B14F-4D97-AF65-F5344CB8AC3E}">
        <p14:creationId xmlns:p14="http://schemas.microsoft.com/office/powerpoint/2010/main" val="21583574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8DD6598-5381-48B7-AD87-B93CF32219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/>
              <a:t>AMBITOS DE APLICACIÓN</a:t>
            </a:r>
            <a:br>
              <a:rPr lang="es-MX" dirty="0"/>
            </a:br>
            <a:r>
              <a:rPr lang="es-MX" dirty="0"/>
              <a:t>personal, familiar, empresarial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A2CADB6-0E9D-41CC-8E8C-95F20A2D71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4474840" cy="4525963"/>
          </a:xfrm>
        </p:spPr>
        <p:txBody>
          <a:bodyPr>
            <a:normAutofit fontScale="92500"/>
          </a:bodyPr>
          <a:lstStyle/>
          <a:p>
            <a:r>
              <a:rPr lang="es-MX" dirty="0"/>
              <a:t>Personal.</a:t>
            </a:r>
          </a:p>
          <a:p>
            <a:pPr marL="0" indent="0" algn="just">
              <a:buNone/>
            </a:pPr>
            <a:r>
              <a:rPr lang="es-MX" dirty="0"/>
              <a:t>Es el proceso mediante el cual se pretende alcanzar un desempeño y calidad personal que permita cubrir sus necesidades con base a la aplicación del proceso administrativo en el ámbito particular. 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A26E9E84-F295-4D82-892A-7BDD1934C5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6096" y="2852936"/>
            <a:ext cx="285750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70611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6AB70B2-683D-469E-A553-7B773BA8DB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548680"/>
            <a:ext cx="4618856" cy="5577483"/>
          </a:xfrm>
        </p:spPr>
        <p:txBody>
          <a:bodyPr>
            <a:normAutofit fontScale="92500" lnSpcReduction="20000"/>
          </a:bodyPr>
          <a:lstStyle/>
          <a:p>
            <a:r>
              <a:rPr lang="es-MX" dirty="0"/>
              <a:t>Familiar</a:t>
            </a:r>
          </a:p>
          <a:p>
            <a:pPr marL="0" indent="0" algn="just">
              <a:buNone/>
            </a:pPr>
            <a:r>
              <a:rPr lang="es-MX" dirty="0"/>
              <a:t>“La empresa es un ámbito donde se realizan actividades en un marco de división social del trabajo, y un medio para la coordinación de esfuerzos basados en la cooperación. Por el otro lado, la familia es una institución previa a la empresa, con un significado social y humano mas profundo que el de ésta” </a:t>
            </a:r>
            <a:r>
              <a:rPr lang="es-MX" sz="1200" dirty="0"/>
              <a:t>(De la Rosa, </a:t>
            </a:r>
            <a:r>
              <a:rPr lang="es-MX" sz="1200" dirty="0" err="1"/>
              <a:t>et.al</a:t>
            </a:r>
            <a:r>
              <a:rPr lang="es-MX" sz="1200" dirty="0"/>
              <a:t>, 2009)</a:t>
            </a:r>
          </a:p>
          <a:p>
            <a:endParaRPr lang="es-MX" dirty="0"/>
          </a:p>
          <a:p>
            <a:endParaRPr lang="es-MX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DFEEF035-F6A3-45B8-9A5D-80EC074973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2080" y="4687888"/>
            <a:ext cx="3171825" cy="1438275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B97C3F2F-54E2-4EF0-9C6F-04E071EC7C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0152" y="1484784"/>
            <a:ext cx="2247900" cy="2038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38647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4F72E53-319B-467F-832F-CB8EE75031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404664"/>
            <a:ext cx="4330824" cy="5721499"/>
          </a:xfrm>
        </p:spPr>
        <p:txBody>
          <a:bodyPr>
            <a:normAutofit fontScale="92500" lnSpcReduction="20000"/>
          </a:bodyPr>
          <a:lstStyle/>
          <a:p>
            <a:r>
              <a:rPr lang="es-MX" dirty="0"/>
              <a:t>Empresarial</a:t>
            </a:r>
          </a:p>
          <a:p>
            <a:pPr marL="0" indent="0" algn="just">
              <a:buNone/>
            </a:pPr>
            <a:r>
              <a:rPr lang="es-MX" dirty="0"/>
              <a:t>Se aplica en toda organización ya sea chica, mediana, grande. Del tipo lucrativo o no lucrativo, ya sea industrial, manufacturera o de servicios. Los administradores son responsables de realizar las acciones  que permitan a los individuos aportar sus mejores ideas al cumplimiento de objetivos grupales. (</a:t>
            </a:r>
            <a:r>
              <a:rPr lang="es-MX" sz="1200" dirty="0"/>
              <a:t>Koontz, H. y </a:t>
            </a:r>
            <a:r>
              <a:rPr lang="es-MX" sz="1200" dirty="0" err="1"/>
              <a:t>Weihrich</a:t>
            </a:r>
            <a:r>
              <a:rPr lang="es-MX" sz="1200" dirty="0"/>
              <a:t>, H. 2006)</a:t>
            </a:r>
          </a:p>
          <a:p>
            <a:pPr marL="0" indent="0" algn="just">
              <a:buNone/>
            </a:pPr>
            <a:endParaRPr lang="es-MX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909C56F8-25E1-4B40-B99A-598D3ADC0A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6096" y="2204864"/>
            <a:ext cx="2581275" cy="1771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92384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2075" y="95855"/>
            <a:ext cx="9036496" cy="1730607"/>
          </a:xfrm>
        </p:spPr>
        <p:txBody>
          <a:bodyPr>
            <a:noAutofit/>
          </a:bodyPr>
          <a:lstStyle/>
          <a:p>
            <a:r>
              <a:rPr lang="es-MX" sz="2400" dirty="0"/>
              <a:t>Identifica las actividades relacionadas a la administración en cada una de las imágenes. En tu cuaderno, describe cual es la relación de la imagen con alguno de los tres ámbitos ( personal, familiar y empresarial)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938" y="1335187"/>
            <a:ext cx="2867025" cy="160020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7922" y="2611914"/>
            <a:ext cx="2466975" cy="179070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71728" y="4687252"/>
            <a:ext cx="2514600" cy="1819275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64324" y="5188065"/>
            <a:ext cx="1828800" cy="1590675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50319" y="1381175"/>
            <a:ext cx="2876550" cy="1590675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1979" y="3212976"/>
            <a:ext cx="1743075" cy="2619375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74144" y="3452769"/>
            <a:ext cx="2628900" cy="1733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97467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1336055-588A-4949-AE5C-4DCCAA89C0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Tema extra.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4011C89-9E0D-48B0-A10E-11CC0AD338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s-MX" dirty="0"/>
              <a:t>Para entender a la administración, se debe identificar que es una entidad económica y como se encuentra organizada dentro de nuestra sociedad. </a:t>
            </a:r>
          </a:p>
        </p:txBody>
      </p:sp>
    </p:spTree>
    <p:extLst>
      <p:ext uri="{BB962C8B-B14F-4D97-AF65-F5344CB8AC3E}">
        <p14:creationId xmlns:p14="http://schemas.microsoft.com/office/powerpoint/2010/main" val="7687954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2 Marcador de contenido"/>
          <p:cNvSpPr>
            <a:spLocks noGrp="1"/>
          </p:cNvSpPr>
          <p:nvPr>
            <p:ph idx="1"/>
          </p:nvPr>
        </p:nvSpPr>
        <p:spPr>
          <a:xfrm>
            <a:off x="179388" y="188913"/>
            <a:ext cx="8518525" cy="6408737"/>
          </a:xfrm>
        </p:spPr>
        <p:txBody>
          <a:bodyPr/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es-MX" altLang="es-MX" sz="2400" b="1" dirty="0">
                <a:latin typeface="Comic Sans MS" panose="030F0702030302020204" pitchFamily="66" charset="0"/>
                <a:cs typeface="Times New Roman" panose="02020603050405020304" pitchFamily="18" charset="0"/>
              </a:rPr>
              <a:t>Entidad económica</a:t>
            </a:r>
          </a:p>
          <a:p>
            <a:pPr algn="ctr" eaLnBrk="1" hangingPunct="1">
              <a:buFont typeface="Arial" panose="020B0604020202020204" pitchFamily="34" charset="0"/>
              <a:buNone/>
            </a:pPr>
            <a:endParaRPr lang="es-ES" altLang="es-MX" sz="2400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pPr lvl="1" algn="just" eaLnBrk="1" hangingPunct="1">
              <a:buFontTx/>
              <a:buChar char="•"/>
            </a:pPr>
            <a:r>
              <a:rPr lang="es-MX" altLang="es-MX" sz="2400" dirty="0">
                <a:latin typeface="Comic Sans MS" panose="030F0702030302020204" pitchFamily="66" charset="0"/>
              </a:rPr>
              <a:t>Combinación de recursos humanos, técnicos, materiales, naturales, financieros y capital, cuyo objetivo natural y principal es la prestación de servicios a la comunidad, o la obtención de lucro (ganancias), coordinada por una autoridad encargada de tomar decisiones acertadas para el logro de los objetivos preestablecidos. (Romero, 2001))</a:t>
            </a:r>
            <a:endParaRPr lang="es-ES" altLang="es-MX" sz="2400" dirty="0">
              <a:latin typeface="Comic Sans MS" panose="030F0702030302020204" pitchFamily="66" charset="0"/>
            </a:endParaRPr>
          </a:p>
          <a:p>
            <a:pPr lvl="1" algn="just" eaLnBrk="1" hangingPunct="1">
              <a:buFontTx/>
              <a:buChar char="•"/>
            </a:pPr>
            <a:r>
              <a:rPr lang="es-MX" altLang="es-MX" sz="2400" dirty="0">
                <a:latin typeface="Comic Sans MS" panose="030F0702030302020204" pitchFamily="66" charset="0"/>
              </a:rPr>
              <a:t>Unidad identificable que utiliza recursos materiales y humanos debidamente coordinados por una autoridad decisoria, con el fin de obtener objetivos. (Lara, 2010)</a:t>
            </a:r>
            <a:endParaRPr lang="es-ES" altLang="es-MX" sz="2400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08443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2 Marcador de contenido"/>
          <p:cNvSpPr>
            <a:spLocks noGrp="1"/>
          </p:cNvSpPr>
          <p:nvPr>
            <p:ph idx="1"/>
          </p:nvPr>
        </p:nvSpPr>
        <p:spPr>
          <a:xfrm>
            <a:off x="395288" y="115888"/>
            <a:ext cx="8229600" cy="6553200"/>
          </a:xfrm>
        </p:spPr>
        <p:txBody>
          <a:bodyPr rtlCol="0">
            <a:normAutofit lnSpcReduction="10000"/>
          </a:bodyPr>
          <a:lstStyle/>
          <a:p>
            <a:pPr marL="0" indent="0" algn="ctr" eaLnBrk="1" fontAlgn="auto" hangingPunct="1">
              <a:spcAft>
                <a:spcPts val="0"/>
              </a:spcAft>
              <a:buNone/>
              <a:defRPr/>
            </a:pPr>
            <a:r>
              <a:rPr lang="es-MX" sz="2200" b="1" dirty="0">
                <a:latin typeface="Arial" charset="0"/>
                <a:cs typeface="Arial" charset="0"/>
              </a:rPr>
              <a:t>Clasificación entidades</a:t>
            </a:r>
            <a:endParaRPr lang="es-ES" sz="2200" b="1" dirty="0">
              <a:latin typeface="Arial" charset="0"/>
              <a:cs typeface="Arial" charset="0"/>
            </a:endParaRPr>
          </a:p>
          <a:p>
            <a:pPr algn="just" eaLnBrk="1" fontAlgn="auto" hangingPunct="1">
              <a:spcAft>
                <a:spcPts val="0"/>
              </a:spcAft>
              <a:buFontTx/>
              <a:buChar char="•"/>
              <a:defRPr/>
            </a:pPr>
            <a:r>
              <a:rPr lang="es-MX" sz="2200" u="sng" dirty="0">
                <a:latin typeface="Arial" charset="0"/>
                <a:cs typeface="Arial" charset="0"/>
              </a:rPr>
              <a:t>De acuerdo a su Régimen legal:</a:t>
            </a:r>
            <a:endParaRPr lang="es-ES" sz="2200" u="sng" dirty="0">
              <a:latin typeface="Arial" charset="0"/>
              <a:cs typeface="Arial" charset="0"/>
            </a:endParaRPr>
          </a:p>
          <a:p>
            <a:pPr algn="just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es-MX" sz="2200" b="1" dirty="0">
                <a:latin typeface="Arial" charset="0"/>
                <a:cs typeface="Arial" charset="0"/>
              </a:rPr>
              <a:t>	Personas físicas:</a:t>
            </a:r>
            <a:r>
              <a:rPr lang="es-MX" sz="2200" dirty="0">
                <a:latin typeface="Arial" charset="0"/>
                <a:cs typeface="Arial" charset="0"/>
              </a:rPr>
              <a:t> Son aquellas entidades representadas por una sola persona</a:t>
            </a:r>
            <a:endParaRPr lang="es-ES" sz="2200" dirty="0">
              <a:latin typeface="Arial" charset="0"/>
              <a:cs typeface="Arial" charset="0"/>
            </a:endParaRPr>
          </a:p>
          <a:p>
            <a:pPr algn="just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es-MX" sz="2200" b="1" dirty="0">
                <a:latin typeface="Arial" charset="0"/>
                <a:cs typeface="Arial" charset="0"/>
              </a:rPr>
              <a:t>	Personas morales:</a:t>
            </a:r>
            <a:r>
              <a:rPr lang="es-MX" sz="2200" dirty="0">
                <a:latin typeface="Arial" charset="0"/>
                <a:cs typeface="Arial" charset="0"/>
              </a:rPr>
              <a:t> Son aquellas entidades representadas por un conjunto o grupo de personas físicas.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endParaRPr lang="es-ES" sz="2200" dirty="0">
              <a:latin typeface="Arial" charset="0"/>
              <a:cs typeface="Arial" charset="0"/>
            </a:endParaRPr>
          </a:p>
          <a:p>
            <a:pPr algn="just" eaLnBrk="1" fontAlgn="auto" hangingPunct="1">
              <a:spcAft>
                <a:spcPts val="0"/>
              </a:spcAft>
              <a:buFontTx/>
              <a:buChar char="•"/>
              <a:defRPr/>
            </a:pPr>
            <a:r>
              <a:rPr lang="es-MX" sz="2200" u="sng" dirty="0">
                <a:latin typeface="Arial" charset="0"/>
                <a:cs typeface="Arial" charset="0"/>
              </a:rPr>
              <a:t>De acuerdo a sus Objetivos</a:t>
            </a:r>
            <a:r>
              <a:rPr lang="es-MX" sz="2200" dirty="0">
                <a:latin typeface="Arial" charset="0"/>
                <a:cs typeface="Arial" charset="0"/>
              </a:rPr>
              <a:t>:</a:t>
            </a:r>
            <a:endParaRPr lang="es-ES" sz="2200" dirty="0">
              <a:latin typeface="Arial" charset="0"/>
              <a:cs typeface="Arial" charset="0"/>
            </a:endParaRPr>
          </a:p>
          <a:p>
            <a:pPr algn="just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es-MX" sz="2200" b="1" dirty="0">
                <a:latin typeface="Arial" charset="0"/>
                <a:cs typeface="Arial" charset="0"/>
              </a:rPr>
              <a:t>	Lucrativas:</a:t>
            </a:r>
            <a:r>
              <a:rPr lang="es-MX" sz="2200" dirty="0">
                <a:latin typeface="Arial" charset="0"/>
                <a:cs typeface="Arial" charset="0"/>
              </a:rPr>
              <a:t> Su fin principal es la obtención de utilidades</a:t>
            </a:r>
            <a:endParaRPr lang="es-ES" sz="2200" dirty="0">
              <a:latin typeface="Arial" charset="0"/>
              <a:cs typeface="Arial" charset="0"/>
            </a:endParaRPr>
          </a:p>
          <a:p>
            <a:pPr algn="just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es-MX" sz="2200" b="1" dirty="0">
                <a:latin typeface="Arial" charset="0"/>
                <a:cs typeface="Arial" charset="0"/>
              </a:rPr>
              <a:t>	No lucrativas:</a:t>
            </a:r>
            <a:r>
              <a:rPr lang="es-MX" sz="2200" dirty="0">
                <a:latin typeface="Arial" charset="0"/>
                <a:cs typeface="Arial" charset="0"/>
              </a:rPr>
              <a:t> Son aquellas entidades de carácter social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endParaRPr lang="es-ES" sz="2200" dirty="0">
              <a:latin typeface="Arial" charset="0"/>
              <a:cs typeface="Arial" charset="0"/>
            </a:endParaRPr>
          </a:p>
          <a:p>
            <a:pPr algn="just" eaLnBrk="1" fontAlgn="auto" hangingPunct="1">
              <a:spcAft>
                <a:spcPts val="0"/>
              </a:spcAft>
              <a:buFontTx/>
              <a:buChar char="•"/>
              <a:defRPr/>
            </a:pPr>
            <a:r>
              <a:rPr lang="es-MX" sz="2200" u="sng" dirty="0">
                <a:latin typeface="Arial" charset="0"/>
                <a:cs typeface="Arial" charset="0"/>
              </a:rPr>
              <a:t>De acuerdo a la Propiedad del patrimonio:</a:t>
            </a:r>
            <a:endParaRPr lang="es-ES" sz="2200" u="sng" dirty="0">
              <a:latin typeface="Arial" charset="0"/>
              <a:cs typeface="Arial" charset="0"/>
            </a:endParaRPr>
          </a:p>
          <a:p>
            <a:pPr algn="just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es-MX" sz="2200" b="1" dirty="0">
                <a:latin typeface="Arial" charset="0"/>
                <a:cs typeface="Arial" charset="0"/>
              </a:rPr>
              <a:t>	Públicas:</a:t>
            </a:r>
            <a:r>
              <a:rPr lang="es-MX" sz="2200" dirty="0">
                <a:latin typeface="Arial" charset="0"/>
                <a:cs typeface="Arial" charset="0"/>
              </a:rPr>
              <a:t> Su patrimonio es aportado por el estado (SEP, SHCP)</a:t>
            </a:r>
            <a:endParaRPr lang="es-ES" sz="2200" dirty="0">
              <a:latin typeface="Arial" charset="0"/>
              <a:cs typeface="Arial" charset="0"/>
            </a:endParaRPr>
          </a:p>
          <a:p>
            <a:pPr algn="just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es-MX" sz="2200" b="1" dirty="0">
                <a:latin typeface="Arial" charset="0"/>
                <a:cs typeface="Arial" charset="0"/>
              </a:rPr>
              <a:t>	Privadas</a:t>
            </a:r>
            <a:r>
              <a:rPr lang="es-MX" sz="2200" dirty="0">
                <a:latin typeface="Arial" charset="0"/>
                <a:cs typeface="Arial" charset="0"/>
              </a:rPr>
              <a:t>: El patrimonio es aportado por particulares</a:t>
            </a:r>
            <a:endParaRPr lang="es-ES" sz="2200" dirty="0">
              <a:latin typeface="Arial" charset="0"/>
              <a:cs typeface="Arial" charset="0"/>
            </a:endParaRPr>
          </a:p>
          <a:p>
            <a:pPr algn="just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es-MX" sz="2200" b="1" dirty="0">
                <a:latin typeface="Arial" charset="0"/>
                <a:cs typeface="Arial" charset="0"/>
              </a:rPr>
              <a:t>	Mixtas:</a:t>
            </a:r>
            <a:r>
              <a:rPr lang="es-MX" sz="2200" dirty="0">
                <a:latin typeface="Arial" charset="0"/>
                <a:cs typeface="Arial" charset="0"/>
              </a:rPr>
              <a:t> Son aquellas entidades cuyo patrimonio es aportado por el estado como por particulares (CFE, DIF)</a:t>
            </a:r>
            <a:endParaRPr lang="es-ES" sz="2200" dirty="0">
              <a:latin typeface="Arial" charset="0"/>
              <a:cs typeface="Arial" charset="0"/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485704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404665"/>
            <a:ext cx="7772400" cy="936104"/>
          </a:xfrm>
        </p:spPr>
        <p:txBody>
          <a:bodyPr>
            <a:normAutofit fontScale="90000"/>
          </a:bodyPr>
          <a:lstStyle/>
          <a:p>
            <a:r>
              <a:rPr lang="es-MX" sz="6000" dirty="0"/>
              <a:t>ADMINISTRACIÓN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573324" y="4365104"/>
            <a:ext cx="7992888" cy="432048"/>
          </a:xfrm>
        </p:spPr>
        <p:txBody>
          <a:bodyPr>
            <a:normAutofit fontScale="25000" lnSpcReduction="20000"/>
          </a:bodyPr>
          <a:lstStyle/>
          <a:p>
            <a:r>
              <a:rPr lang="es-MX" sz="9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PROPÓSITO</a:t>
            </a:r>
          </a:p>
          <a:p>
            <a:endParaRPr lang="es-MX" sz="55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sz="4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endParaRPr lang="es-MX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586C68C5-B2DE-4996-80BA-326B7A94C097}"/>
              </a:ext>
            </a:extLst>
          </p:cNvPr>
          <p:cNvSpPr txBox="1"/>
          <p:nvPr/>
        </p:nvSpPr>
        <p:spPr>
          <a:xfrm>
            <a:off x="683568" y="4941168"/>
            <a:ext cx="80648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Relaciona los conceptos teóricos, características y procesos que pueden ser aplicados en las organizaciones y contrasta las diferentes propuestas del proceso administrativo.</a:t>
            </a:r>
          </a:p>
          <a:p>
            <a:endParaRPr lang="es-MX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9CB21878-A354-4E63-BAFF-0420848CB2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760" y="1628800"/>
            <a:ext cx="4114743" cy="2304256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es-MX" dirty="0"/>
              <a:t>1.3 Ciencias y técnicas auxiliares de la Administración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92646" y="4941168"/>
            <a:ext cx="8229600" cy="1656184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es-MX" dirty="0"/>
              <a:t>Propósito del tema.</a:t>
            </a:r>
          </a:p>
          <a:p>
            <a:pPr marL="0" indent="0" algn="just">
              <a:buNone/>
            </a:pPr>
            <a:r>
              <a:rPr lang="es-MX" dirty="0"/>
              <a:t>Analizar el contexto y la aplicación de la Administración como una herramienta que contribuya al bienestar de la sociedad, proporcionando lineamientos, para optimizar el aprovechamiento de los recursos, mejorando las relaciones humanas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A1CA379-7C6D-4316-B798-77038E731A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1840" y="1700808"/>
            <a:ext cx="2376264" cy="2808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95127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95536" y="32048"/>
            <a:ext cx="8229600" cy="1800199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buNone/>
            </a:pPr>
            <a:endParaRPr lang="es-MX" dirty="0"/>
          </a:p>
          <a:p>
            <a:pPr marL="0" indent="0" algn="just">
              <a:buNone/>
            </a:pPr>
            <a:r>
              <a:rPr lang="es-MX" sz="5100" dirty="0"/>
              <a:t>La administración al ser interdisciplinaria se relaciona con diversas técnicas y ciencias</a:t>
            </a:r>
            <a:r>
              <a:rPr lang="es-MX" dirty="0"/>
              <a:t>. </a:t>
            </a:r>
          </a:p>
          <a:p>
            <a:pPr marL="0" indent="0">
              <a:buNone/>
            </a:pPr>
            <a:r>
              <a:rPr lang="es-MX" dirty="0"/>
              <a:t> </a:t>
            </a:r>
            <a:r>
              <a:rPr lang="es-MX" sz="1400" dirty="0"/>
              <a:t>(</a:t>
            </a:r>
            <a:r>
              <a:rPr lang="es-MX" sz="1400" dirty="0" err="1"/>
              <a:t>Münch</a:t>
            </a:r>
            <a:r>
              <a:rPr lang="es-MX" sz="1400" dirty="0"/>
              <a:t> y García, 2012)</a:t>
            </a:r>
            <a:br>
              <a:rPr lang="es-MX" dirty="0"/>
            </a:br>
            <a:endParaRPr lang="es-MX" dirty="0"/>
          </a:p>
          <a:p>
            <a:pPr algn="just"/>
            <a:endParaRPr lang="es-MX" dirty="0"/>
          </a:p>
        </p:txBody>
      </p: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72A50DCD-205E-4C06-B5FA-F93EB53B92A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30878539"/>
              </p:ext>
            </p:extLst>
          </p:nvPr>
        </p:nvGraphicFramePr>
        <p:xfrm>
          <a:off x="1115616" y="1628800"/>
          <a:ext cx="7272808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6588169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/>
              <a:t>CIENCIAS SOCIALES</a:t>
            </a:r>
            <a:endParaRPr lang="es-MX" sz="18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764904"/>
          </a:xfrm>
        </p:spPr>
        <p:txBody>
          <a:bodyPr>
            <a:normAutofit lnSpcReduction="10000"/>
          </a:bodyPr>
          <a:lstStyle/>
          <a:p>
            <a:r>
              <a:rPr lang="es-MX" dirty="0"/>
              <a:t>Sociología. Estudia el fenómeno social, la sociedad y la dinámica de sus estructuras. Muchos de los principios administrativos fueron tomados de la sociología, estructura social de la empresa, sociogramas, entre otros.</a:t>
            </a: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7809" y="4293096"/>
            <a:ext cx="2516634" cy="212655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7624" y="4235091"/>
            <a:ext cx="2777829" cy="2242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531182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es-MX" dirty="0"/>
              <a:t>Psicología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240160"/>
            <a:ext cx="8229600" cy="2620888"/>
          </a:xfrm>
        </p:spPr>
        <p:txBody>
          <a:bodyPr>
            <a:normAutofit lnSpcReduction="10000"/>
          </a:bodyPr>
          <a:lstStyle/>
          <a:p>
            <a:r>
              <a:rPr lang="es-MX" dirty="0"/>
              <a:t>Estudia los fenómenos de la mente humana, sus facultades, comportamientos y operaciones.</a:t>
            </a:r>
          </a:p>
          <a:p>
            <a:r>
              <a:rPr lang="es-MX" dirty="0"/>
              <a:t>Psicología industrial = comportamiento humano en el trabajo</a:t>
            </a: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3645024"/>
            <a:ext cx="5500886" cy="2712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037461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Derecho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Conjunto de ordenamientos jurídicos que rigen a la sociedad. </a:t>
            </a:r>
          </a:p>
          <a:p>
            <a:r>
              <a:rPr lang="es-MX" dirty="0"/>
              <a:t>El cuidado de los derechos laborales y marco legal de desarrollo de la empresa 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464" y="4149080"/>
            <a:ext cx="3319591" cy="235532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9439" y="4509120"/>
            <a:ext cx="4238625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654694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Economía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972816"/>
          </a:xfrm>
        </p:spPr>
        <p:txBody>
          <a:bodyPr/>
          <a:lstStyle/>
          <a:p>
            <a:r>
              <a:rPr lang="es-MX" dirty="0"/>
              <a:t>Estudia las leyes y relaciones que tienen los hombres en la producción, distribución y consumo de bienes y servicios. 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0112" y="3756324"/>
            <a:ext cx="3362702" cy="2379321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984" y="3755580"/>
            <a:ext cx="5915882" cy="2380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449151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Antropología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908920"/>
          </a:xfrm>
        </p:spPr>
        <p:txBody>
          <a:bodyPr/>
          <a:lstStyle/>
          <a:p>
            <a:r>
              <a:rPr lang="es-MX" dirty="0"/>
              <a:t>El objeto de estudio es el hombre, su cultura y desarrollo en la sociedad.</a:t>
            </a:r>
          </a:p>
          <a:p>
            <a:r>
              <a:rPr lang="es-MX" dirty="0"/>
              <a:t>Los intereses del grupo como es el caso de la religión, étnica influyen en la actuación del hombre en su trabajo. 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5452" y="4740515"/>
            <a:ext cx="1890184" cy="1417638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0192" y="4477153"/>
            <a:ext cx="2225883" cy="1712218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63888" y="4293096"/>
            <a:ext cx="1575966" cy="2240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54547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CIENCIAS EXACTAS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340968"/>
          </a:xfrm>
        </p:spPr>
        <p:txBody>
          <a:bodyPr/>
          <a:lstStyle/>
          <a:p>
            <a:r>
              <a:rPr lang="es-MX" dirty="0"/>
              <a:t>Matemáticas. Aporte a la administración con mayor influencia se observa en las etapas de planeación y control. Como es el caso de modelos probabilísticos, simulación, investigación de operaciones, estadísticas, entre otros. 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0693" y="4169432"/>
            <a:ext cx="3568440" cy="2448272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0878" y="4621088"/>
            <a:ext cx="2633493" cy="2048272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83416" y="4621088"/>
            <a:ext cx="1931200" cy="1544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130887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DISCIPLINAS TÉCNICAS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260848"/>
          </a:xfrm>
        </p:spPr>
        <p:txBody>
          <a:bodyPr/>
          <a:lstStyle/>
          <a:p>
            <a:r>
              <a:rPr lang="es-MX" dirty="0"/>
              <a:t>Ingeniería industrial</a:t>
            </a:r>
          </a:p>
          <a:p>
            <a:r>
              <a:rPr lang="es-MX" dirty="0"/>
              <a:t>Conjunto de conocimientos cuyo objetivo es el óptimo aprovechamiento de los recursos de área productiva.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3843497"/>
            <a:ext cx="3495699" cy="290089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8064" y="3463286"/>
            <a:ext cx="3335640" cy="3281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811325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Contabilidad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188840"/>
          </a:xfrm>
        </p:spPr>
        <p:txBody>
          <a:bodyPr/>
          <a:lstStyle/>
          <a:p>
            <a:r>
              <a:rPr lang="es-MX" dirty="0"/>
              <a:t>Se utiliza para registrar y clasificar los movimientos financieros de la empresa, con el propósito de informar e interpretar los resultados e la misma.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4150201"/>
            <a:ext cx="2390775" cy="1914525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0072" y="3634604"/>
            <a:ext cx="2679948" cy="2430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7171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430"/>
            <a:ext cx="8229600" cy="1143000"/>
          </a:xfrm>
        </p:spPr>
        <p:txBody>
          <a:bodyPr/>
          <a:lstStyle/>
          <a:p>
            <a:r>
              <a:rPr lang="es-MX" dirty="0"/>
              <a:t>COMPETENCIAS GENERICAS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92514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MX" sz="1600" b="1" dirty="0"/>
              <a:t>4</a:t>
            </a:r>
            <a:r>
              <a:rPr lang="es-MX" sz="1600" dirty="0"/>
              <a:t>. Escucha, interpreta y emite mensajes pertinentes en distintos contextos mediante la utilización de medios, códigos y herramientas apropiados</a:t>
            </a:r>
          </a:p>
          <a:p>
            <a:pPr marL="0" indent="0">
              <a:buNone/>
            </a:pPr>
            <a:r>
              <a:rPr lang="es-MX" sz="1600" b="1" dirty="0"/>
              <a:t>4.1 </a:t>
            </a:r>
            <a:r>
              <a:rPr lang="es-MX" sz="1600" dirty="0"/>
              <a:t>Expresa ideas y conceptos mediante representaciones lingüísticas, matemáticas o gráficas.</a:t>
            </a:r>
          </a:p>
          <a:p>
            <a:pPr marL="0" indent="0">
              <a:buNone/>
            </a:pPr>
            <a:r>
              <a:rPr lang="es-MX" sz="1600" b="1" dirty="0"/>
              <a:t>4.2 </a:t>
            </a:r>
            <a:r>
              <a:rPr lang="es-MX" sz="1600" dirty="0"/>
              <a:t>Aplica distintas estrategias comunicativas según quienes sean sus interlocutores, el contexto en el que se encuentra y los objetivos que persigue.</a:t>
            </a:r>
          </a:p>
          <a:p>
            <a:pPr marL="0" indent="0">
              <a:buNone/>
            </a:pPr>
            <a:r>
              <a:rPr lang="es-MX" sz="1600" b="1" dirty="0"/>
              <a:t>5. </a:t>
            </a:r>
            <a:r>
              <a:rPr lang="es-MX" sz="1600" dirty="0"/>
              <a:t>Desarrolla innovaciones y propone soluciones a problemas a partir de métodos establecidos.</a:t>
            </a:r>
          </a:p>
          <a:p>
            <a:pPr marL="0" indent="0">
              <a:buNone/>
            </a:pPr>
            <a:r>
              <a:rPr lang="es-MX" sz="1600" b="1" dirty="0"/>
              <a:t>5.1 </a:t>
            </a:r>
            <a:r>
              <a:rPr lang="es-MX" sz="1600" dirty="0"/>
              <a:t>Sigue instrucciones y procedimientos de manera reflexiva, comprendiendo como cada uno de sus pasos contribuye al alcance de un objetivo.</a:t>
            </a:r>
          </a:p>
          <a:p>
            <a:pPr marL="0" indent="0">
              <a:buNone/>
            </a:pPr>
            <a:r>
              <a:rPr lang="es-MX" sz="1600" b="1" dirty="0"/>
              <a:t>5.3 </a:t>
            </a:r>
            <a:r>
              <a:rPr lang="es-MX" sz="1600" dirty="0"/>
              <a:t>Identifica los sistemas y reglas o principios medulares que subyacen a una serie de fenómenos.</a:t>
            </a:r>
          </a:p>
          <a:p>
            <a:pPr marL="0" indent="0">
              <a:buNone/>
            </a:pPr>
            <a:r>
              <a:rPr lang="es-MX" sz="1600" b="1" dirty="0"/>
              <a:t>5.6 </a:t>
            </a:r>
            <a:r>
              <a:rPr lang="es-MX" sz="1600" dirty="0"/>
              <a:t>Utiliza las tecnologías de la información y comunicación para procesar e interpretar información.</a:t>
            </a:r>
          </a:p>
          <a:p>
            <a:pPr marL="0" indent="0">
              <a:buNone/>
            </a:pPr>
            <a:r>
              <a:rPr lang="es-MX" sz="1600" b="1" dirty="0"/>
              <a:t>7. </a:t>
            </a:r>
            <a:r>
              <a:rPr lang="es-MX" sz="1600" dirty="0"/>
              <a:t>Aprende por iniciativa e interés propio a lo largo de la vida.</a:t>
            </a:r>
          </a:p>
          <a:p>
            <a:pPr marL="0" indent="0">
              <a:buNone/>
            </a:pPr>
            <a:r>
              <a:rPr lang="es-MX" sz="1600" b="1" dirty="0"/>
              <a:t>7.3 </a:t>
            </a:r>
            <a:r>
              <a:rPr lang="es-MX" sz="1600" dirty="0"/>
              <a:t>Articula saberes de diversos campos y establece relaciones entre ellos y su vida cotidiana.</a:t>
            </a:r>
          </a:p>
          <a:p>
            <a:pPr marL="0" indent="0">
              <a:buNone/>
            </a:pPr>
            <a:r>
              <a:rPr lang="es-MX" sz="1600" b="1" dirty="0"/>
              <a:t>8. </a:t>
            </a:r>
            <a:r>
              <a:rPr lang="es-MX" sz="1600" dirty="0"/>
              <a:t>Participa y colabora de manera efectiva en equipos diversos.</a:t>
            </a:r>
          </a:p>
          <a:p>
            <a:pPr marL="0" indent="0">
              <a:buNone/>
            </a:pPr>
            <a:r>
              <a:rPr lang="es-MX" sz="1600" b="1" dirty="0"/>
              <a:t>8.1 </a:t>
            </a:r>
            <a:r>
              <a:rPr lang="es-MX" sz="1600" dirty="0"/>
              <a:t>Propone maneras de solucionar un problema o desarrollar un proyecto en equipo, definiendo un curso de acción con pasos específicos.</a:t>
            </a:r>
          </a:p>
          <a:p>
            <a:pPr marL="0" indent="0">
              <a:buNone/>
            </a:pPr>
            <a:r>
              <a:rPr lang="es-MX" sz="1600" b="1" dirty="0"/>
              <a:t>8.3 </a:t>
            </a:r>
            <a:r>
              <a:rPr lang="es-MX" sz="1600" dirty="0"/>
              <a:t>Asume una actitud constructiva, congruente con los conocimientos y habilidades con los que cuenta dentro de distintos equipos de trabajo.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Ergonomía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04864"/>
          </a:xfrm>
        </p:spPr>
        <p:txBody>
          <a:bodyPr/>
          <a:lstStyle/>
          <a:p>
            <a:r>
              <a:rPr lang="es-MX" dirty="0"/>
              <a:t>Estudia la relación existente entre las máquinas, instrumentos, ambientes de trabajo y el hombre , y la incidencia de estos factores en su eficiencia.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4128" y="3717032"/>
            <a:ext cx="2590711" cy="2303338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3648" y="4005065"/>
            <a:ext cx="2381250" cy="224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01848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Cibernética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756792"/>
          </a:xfrm>
        </p:spPr>
        <p:txBody>
          <a:bodyPr/>
          <a:lstStyle/>
          <a:p>
            <a:r>
              <a:rPr lang="es-MX" dirty="0"/>
              <a:t>La ciencia de la información y del control , en el hombre y en la máquina. Sistemas de computación e información.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2120" y="3512952"/>
            <a:ext cx="2381250" cy="215265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7664" y="3932052"/>
            <a:ext cx="2457450" cy="1314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906721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779BC74-5026-4D1F-AD7F-B0A374AFF1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10146"/>
          </a:xfrm>
        </p:spPr>
        <p:txBody>
          <a:bodyPr>
            <a:normAutofit/>
          </a:bodyPr>
          <a:lstStyle/>
          <a:p>
            <a:r>
              <a:rPr lang="es-MX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 en </a:t>
            </a:r>
            <a:r>
              <a:rPr lang="es-MX" sz="18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DyAES</a:t>
            </a:r>
            <a:r>
              <a:rPr lang="es-MX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  XIOMARA RODRÍGUEZ MONDRAGÓN</a:t>
            </a:r>
            <a:endParaRPr lang="es-MX" sz="180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8C47870-36F8-45EC-8B69-F5F4386A4B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s-MX" sz="2400" dirty="0"/>
              <a:t>También pueden localizar información en el siguiente SITIO:</a:t>
            </a:r>
          </a:p>
          <a:p>
            <a:pPr algn="ctr"/>
            <a:endParaRPr lang="es-MX" sz="2400" b="1" dirty="0">
              <a:solidFill>
                <a:srgbClr val="7030A0"/>
              </a:solidFill>
              <a:effectLst>
                <a:outerShdw blurRad="38100" dist="38100" dir="2700000" algn="tl">
                  <a:srgbClr val="C0C0C0"/>
                </a:outerShdw>
              </a:effectLst>
              <a:hlinkClick r:id="rId2"/>
            </a:endParaRPr>
          </a:p>
          <a:p>
            <a:pPr marL="0" indent="0" algn="ctr">
              <a:buNone/>
            </a:pPr>
            <a:r>
              <a:rPr lang="es-MX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hlinkClick r:id="rId2"/>
              </a:rPr>
              <a:t> https://sites.google.com/site/xiomara2310/</a:t>
            </a:r>
            <a:endParaRPr lang="es-MX" sz="2400" b="1" dirty="0">
              <a:solidFill>
                <a:srgbClr val="7030A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0" algn="ctr">
              <a:spcBef>
                <a:spcPct val="50000"/>
              </a:spcBef>
              <a:buNone/>
              <a:defRPr/>
            </a:pPr>
            <a:endParaRPr lang="es-MX" sz="24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0" algn="ctr">
              <a:spcBef>
                <a:spcPct val="50000"/>
              </a:spcBef>
              <a:buNone/>
              <a:defRPr/>
            </a:pPr>
            <a:r>
              <a:rPr lang="es-MX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CORREO</a:t>
            </a:r>
          </a:p>
          <a:p>
            <a:pPr marL="0" indent="0" algn="ctr">
              <a:spcBef>
                <a:spcPct val="50000"/>
              </a:spcBef>
              <a:buNone/>
              <a:defRPr/>
            </a:pPr>
            <a:r>
              <a:rPr lang="es-MX" sz="2400" b="1" dirty="0">
                <a:effectLst>
                  <a:outerShdw blurRad="38100" dist="38100" dir="2700000" algn="tl">
                    <a:srgbClr val="C0C0C0"/>
                  </a:outerShdw>
                </a:effectLst>
                <a:hlinkClick r:id="rId3"/>
              </a:rPr>
              <a:t>xiomyrodriguezm@gmail.com</a:t>
            </a:r>
            <a:r>
              <a:rPr lang="es-MX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DUDAS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0547561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367B602-28ED-4AAA-9604-5E5168A7CE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MX" dirty="0"/>
              <a:t>Referencias.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C86E0E2-FC9A-4DBD-9B91-44F4A16E48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es-MX" dirty="0"/>
              <a:t>De la Rosa, </a:t>
            </a:r>
            <a:r>
              <a:rPr lang="es-MX" dirty="0" err="1"/>
              <a:t>et.al</a:t>
            </a:r>
            <a:r>
              <a:rPr lang="es-MX" dirty="0"/>
              <a:t>.  Gestión y estrategia. Organización, Empresa y Familia: de la Empresa Familiar a la Organización Familiar. Diciembre 2009, no. 36 Julio. Recuperado de:  </a:t>
            </a:r>
            <a:r>
              <a:rPr lang="es-MX" dirty="0">
                <a:hlinkClick r:id="rId2"/>
              </a:rPr>
              <a:t>http://moodle2.unid.edu.mx/dts_cursos_mdl/lic/AE/PA/AM/05/Organizacion.pdf</a:t>
            </a:r>
            <a:endParaRPr lang="es-MX" dirty="0"/>
          </a:p>
          <a:p>
            <a:pPr marL="514350" indent="-514350" algn="just">
              <a:buFont typeface="+mj-lt"/>
              <a:buAutoNum type="arabicPeriod"/>
            </a:pPr>
            <a:r>
              <a:rPr lang="es-MX" dirty="0"/>
              <a:t>Imágenes relacionadas al tema de administración. Recuperado de:  </a:t>
            </a:r>
            <a:r>
              <a:rPr lang="es-MX" dirty="0">
                <a:hlinkClick r:id="rId3"/>
              </a:rPr>
              <a:t>https://www.google.com.mx/</a:t>
            </a:r>
            <a:r>
              <a:rPr lang="es-MX" dirty="0" err="1">
                <a:hlinkClick r:id="rId3"/>
              </a:rPr>
              <a:t>search?q</a:t>
            </a:r>
            <a:r>
              <a:rPr lang="es-MX" dirty="0">
                <a:hlinkClick r:id="rId3"/>
              </a:rPr>
              <a:t>=</a:t>
            </a:r>
            <a:r>
              <a:rPr lang="es-MX" dirty="0" err="1">
                <a:hlinkClick r:id="rId3"/>
              </a:rPr>
              <a:t>imagenes+adminstracion&amp;rlz</a:t>
            </a:r>
            <a:r>
              <a:rPr lang="es-MX" dirty="0">
                <a:hlinkClick r:id="rId3"/>
              </a:rPr>
              <a:t>=1C1CHZL_esMX744MX744&amp;oq=</a:t>
            </a:r>
            <a:r>
              <a:rPr lang="es-MX" dirty="0" err="1">
                <a:hlinkClick r:id="rId3"/>
              </a:rPr>
              <a:t>imagenes+adminstracion&amp;aqs</a:t>
            </a:r>
            <a:r>
              <a:rPr lang="es-MX" dirty="0">
                <a:hlinkClick r:id="rId3"/>
              </a:rPr>
              <a:t>=chrome..69i57.6369j0j8&amp;sourceid=</a:t>
            </a:r>
            <a:r>
              <a:rPr lang="es-MX" dirty="0" err="1">
                <a:hlinkClick r:id="rId3"/>
              </a:rPr>
              <a:t>chrome&amp;ie</a:t>
            </a:r>
            <a:r>
              <a:rPr lang="es-MX" dirty="0">
                <a:hlinkClick r:id="rId3"/>
              </a:rPr>
              <a:t>=UTF-8</a:t>
            </a:r>
            <a:endParaRPr lang="es-MX" dirty="0"/>
          </a:p>
          <a:p>
            <a:pPr marL="514350" indent="-514350" algn="just">
              <a:buFont typeface="+mj-lt"/>
              <a:buAutoNum type="arabicPeriod"/>
            </a:pPr>
            <a:r>
              <a:rPr lang="es-MX" dirty="0"/>
              <a:t>Lara, E.  (2010).Primer curso de contabilidad. México, Trillas. 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MX" dirty="0" err="1"/>
              <a:t>Müch</a:t>
            </a:r>
            <a:r>
              <a:rPr lang="es-MX" dirty="0"/>
              <a:t>, L. y García J. (2012). Fundamentos de administración. México, trillas. 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MX" dirty="0"/>
              <a:t>Koontz, H. y </a:t>
            </a:r>
            <a:r>
              <a:rPr lang="es-MX" dirty="0" err="1"/>
              <a:t>Weihrich</a:t>
            </a:r>
            <a:r>
              <a:rPr lang="es-MX" dirty="0"/>
              <a:t>. (2004). Administración una perspectiva global. </a:t>
            </a:r>
            <a:r>
              <a:rPr lang="es-MX" dirty="0" err="1"/>
              <a:t>Mexico</a:t>
            </a:r>
            <a:r>
              <a:rPr lang="es-MX" dirty="0"/>
              <a:t>, Mc Graw Hill. 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MX" dirty="0"/>
              <a:t>Romero, A. (2001) Principios de contabilidad. México, Mac Graw Hill.</a:t>
            </a:r>
          </a:p>
          <a:p>
            <a:pPr algn="just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086997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45333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s-MX" dirty="0"/>
              <a:t>GUIÓN EXPLICATIVO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dirty="0"/>
              <a:t>El material visual se encuentra integrado por los temas de la optativa de administración que se imparte en el quinto semestre del CBU 2015. 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dirty="0"/>
              <a:t>Se desarrollan los términos necesarios para que los estudiantes localicen información relacionada al concepto de administración y su aplicación. Además de las ciencias y técnicas que apoyan la aplicación de la administración en las entidades económicas.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dirty="0"/>
              <a:t>Visualizando las áreas de acción tanto en el ámbito económico, social y familiar.  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dirty="0"/>
              <a:t>Este documento representa un apoyo al estudiante para identificar, retroalimentar y visualizar los temas del modulo I del programa de estudios de la asignatura.  </a:t>
            </a:r>
          </a:p>
        </p:txBody>
      </p:sp>
    </p:spTree>
    <p:extLst>
      <p:ext uri="{BB962C8B-B14F-4D97-AF65-F5344CB8AC3E}">
        <p14:creationId xmlns:p14="http://schemas.microsoft.com/office/powerpoint/2010/main" val="11361390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F2668CB-2E12-4B58-AFEB-324DBBAABF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s-MX" dirty="0"/>
              <a:t>COMPETENCIA DISCIPLINAR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72CE053-3FBE-4D7D-8C57-FA83724136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3784" y="1196752"/>
            <a:ext cx="8229600" cy="4997152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es-MX" dirty="0"/>
              <a:t>Ciencias sociales básicas </a:t>
            </a:r>
          </a:p>
          <a:p>
            <a:pPr marL="0" indent="0" algn="just">
              <a:buNone/>
            </a:pPr>
            <a:r>
              <a:rPr lang="es-MX" dirty="0"/>
              <a:t> 6. Analiza con visión emprendedora los factores y elementos fundamentales que intervienen en la productividad y competitividad de una organización y su relación con el entorno socioeconómico. </a:t>
            </a:r>
          </a:p>
          <a:p>
            <a:pPr marL="0" indent="0" algn="just">
              <a:buNone/>
            </a:pPr>
            <a:r>
              <a:rPr lang="es-MX" dirty="0"/>
              <a:t>10. Valora distintas prácticas sociales mediante el reconocimiento de sus significados dentro de un sistema cultural, con una actitud de respeto. </a:t>
            </a:r>
          </a:p>
          <a:p>
            <a:pPr marL="0" indent="0" algn="just">
              <a:buNone/>
            </a:pPr>
            <a:r>
              <a:rPr lang="es-MX" dirty="0"/>
              <a:t>Extendidas</a:t>
            </a:r>
          </a:p>
          <a:p>
            <a:pPr marL="0" indent="0" algn="just">
              <a:buNone/>
            </a:pPr>
            <a:r>
              <a:rPr lang="es-MX" dirty="0"/>
              <a:t>1. Asume un comportamiento ético a través del ejercicio de sus derechos y obligaciones en diferentes escenarios sociales.  </a:t>
            </a:r>
          </a:p>
          <a:p>
            <a:pPr marL="0" indent="0" algn="just">
              <a:buNone/>
            </a:pPr>
            <a:r>
              <a:rPr lang="es-MX" dirty="0"/>
              <a:t>7. Aplica principios y estrategias de administración y economía, de acuerdo a los objetivos y metas de su proyecto de vida. </a:t>
            </a:r>
          </a:p>
        </p:txBody>
      </p:sp>
    </p:spTree>
    <p:extLst>
      <p:ext uri="{BB962C8B-B14F-4D97-AF65-F5344CB8AC3E}">
        <p14:creationId xmlns:p14="http://schemas.microsoft.com/office/powerpoint/2010/main" val="16443619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6758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MX" dirty="0"/>
              <a:t>MODULO I </a:t>
            </a:r>
            <a:br>
              <a:rPr lang="es-MX" dirty="0"/>
            </a:br>
            <a:r>
              <a:rPr lang="es-MX" dirty="0"/>
              <a:t> Introducción a la administración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86758" y="5157192"/>
            <a:ext cx="8229600" cy="1008112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es-MX" dirty="0"/>
              <a:t>Propósito del módulo I</a:t>
            </a:r>
          </a:p>
          <a:p>
            <a:pPr marL="0" indent="0" algn="just">
              <a:buNone/>
            </a:pPr>
            <a:r>
              <a:rPr lang="es-MX" dirty="0"/>
              <a:t>Explica las características y desarrollo histórico de la administración.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1D6F3979-E7AC-451F-B8ED-3A77B23E5D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3463" y="1972986"/>
            <a:ext cx="2676190" cy="26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81304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A30E2CE-178C-4145-A91F-8F80134801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TEMAS DEL MODULO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27469B2-0285-4195-A5DD-2CC1631B81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268960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s-MX" dirty="0"/>
              <a:t>1.1 Origen y evolución de la administración</a:t>
            </a:r>
          </a:p>
          <a:p>
            <a:pPr marL="0" indent="0" algn="just">
              <a:buNone/>
            </a:pPr>
            <a:r>
              <a:rPr lang="es-MX" dirty="0"/>
              <a:t>1.2 ¿Qué es la administración?  </a:t>
            </a:r>
          </a:p>
          <a:p>
            <a:pPr marL="0" indent="0" algn="just">
              <a:buNone/>
            </a:pPr>
            <a:r>
              <a:rPr lang="es-MX" dirty="0"/>
              <a:t>Ámbitos de aplicación (personal, familiar y empresarial)</a:t>
            </a:r>
          </a:p>
          <a:p>
            <a:pPr marL="0" indent="0" algn="just">
              <a:buNone/>
            </a:pPr>
            <a:r>
              <a:rPr lang="es-MX" dirty="0"/>
              <a:t>1.3  Ciencias y técnicas auxiliares de la administración </a:t>
            </a:r>
          </a:p>
          <a:p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501547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/>
              <a:t>1.1. Origen y evolución de la administración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18072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s-MX" dirty="0"/>
              <a:t>Propósito del tema.</a:t>
            </a:r>
          </a:p>
          <a:p>
            <a:pPr marL="0" indent="0">
              <a:buNone/>
            </a:pPr>
            <a:r>
              <a:rPr lang="es-MX" dirty="0"/>
              <a:t>Explica las características y desarrollo histórico de la Administración.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7CD76B02-1ED1-4421-909C-36AB082B81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5650" y="3356992"/>
            <a:ext cx="2552700" cy="179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1004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41B6E3B-9F37-40D9-9F89-ACC44B7F4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rmAutofit fontScale="90000"/>
          </a:bodyPr>
          <a:lstStyle/>
          <a:p>
            <a:r>
              <a:rPr lang="es-MX" dirty="0"/>
              <a:t>ORIGEN Y DESARROLLO</a:t>
            </a:r>
          </a:p>
        </p:txBody>
      </p:sp>
      <p:graphicFrame>
        <p:nvGraphicFramePr>
          <p:cNvPr id="5" name="Marcador de contenido 4">
            <a:extLst>
              <a:ext uri="{FF2B5EF4-FFF2-40B4-BE49-F238E27FC236}">
                <a16:creationId xmlns:a16="http://schemas.microsoft.com/office/drawing/2014/main" id="{3AB6465B-B116-4656-AE33-90462ADCA87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47854798"/>
              </p:ext>
            </p:extLst>
          </p:nvPr>
        </p:nvGraphicFramePr>
        <p:xfrm>
          <a:off x="251520" y="692696"/>
          <a:ext cx="8640960" cy="55033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8272">
                  <a:extLst>
                    <a:ext uri="{9D8B030D-6E8A-4147-A177-3AD203B41FA5}">
                      <a16:colId xmlns:a16="http://schemas.microsoft.com/office/drawing/2014/main" val="3959262178"/>
                    </a:ext>
                  </a:extLst>
                </a:gridCol>
                <a:gridCol w="6192688">
                  <a:extLst>
                    <a:ext uri="{9D8B030D-6E8A-4147-A177-3AD203B41FA5}">
                      <a16:colId xmlns:a16="http://schemas.microsoft.com/office/drawing/2014/main" val="3221339410"/>
                    </a:ext>
                  </a:extLst>
                </a:gridCol>
              </a:tblGrid>
              <a:tr h="301655">
                <a:tc>
                  <a:txBody>
                    <a:bodyPr/>
                    <a:lstStyle/>
                    <a:p>
                      <a:r>
                        <a:rPr lang="es-MX" dirty="0"/>
                        <a:t>Origen y desarrollo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Características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7350242"/>
                  </a:ext>
                </a:extLst>
              </a:tr>
              <a:tr h="980379">
                <a:tc>
                  <a:txBody>
                    <a:bodyPr/>
                    <a:lstStyle/>
                    <a:p>
                      <a:r>
                        <a:rPr lang="es-MX" dirty="0"/>
                        <a:t>Época primitiva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División del trabajo por edad y sexo</a:t>
                      </a:r>
                    </a:p>
                    <a:p>
                      <a:r>
                        <a:rPr lang="es-MX" dirty="0"/>
                        <a:t>Aplicación de la administración de forma rudimentaria, al organizarse en grupos para cazar el mamut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786955"/>
                  </a:ext>
                </a:extLst>
              </a:tr>
              <a:tr h="803765">
                <a:tc>
                  <a:txBody>
                    <a:bodyPr/>
                    <a:lstStyle/>
                    <a:p>
                      <a:r>
                        <a:rPr lang="es-MX" dirty="0"/>
                        <a:t>Periodo agrícola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Aparición de estado</a:t>
                      </a:r>
                    </a:p>
                    <a:p>
                      <a:r>
                        <a:rPr lang="es-MX" dirty="0"/>
                        <a:t>Desarrollo de civilizaciones, administración empírica del trabajo colectivo y los tributos.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6869554"/>
                  </a:ext>
                </a:extLst>
              </a:tr>
              <a:tr h="754138">
                <a:tc>
                  <a:txBody>
                    <a:bodyPr/>
                    <a:lstStyle/>
                    <a:p>
                      <a:r>
                        <a:rPr lang="es-MX" dirty="0"/>
                        <a:t>Antigüedad grecolatina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Aplicación de la administración mediante una estricta supervisión del trabajo y sanciones del tipo físico.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4025698"/>
                  </a:ext>
                </a:extLst>
              </a:tr>
              <a:tr h="754138">
                <a:tc>
                  <a:txBody>
                    <a:bodyPr/>
                    <a:lstStyle/>
                    <a:p>
                      <a:r>
                        <a:rPr lang="es-MX" dirty="0"/>
                        <a:t>Feudalismo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Estructura de trabajo, niveles de supervisión escaso. Surgen los gremios (antecedentes de sindicato)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7308226"/>
                  </a:ext>
                </a:extLst>
              </a:tr>
              <a:tr h="980379">
                <a:tc>
                  <a:txBody>
                    <a:bodyPr/>
                    <a:lstStyle/>
                    <a:p>
                      <a:r>
                        <a:rPr lang="es-MX" dirty="0"/>
                        <a:t>Revolución industrial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Explotación inhumana del trabajo, estructuras de trabajo mas compleja, surgen especialistas dedicados a manejar problemas de administración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3927440"/>
                  </a:ext>
                </a:extLst>
              </a:tr>
              <a:tr h="754138">
                <a:tc>
                  <a:txBody>
                    <a:bodyPr/>
                    <a:lstStyle/>
                    <a:p>
                      <a:r>
                        <a:rPr lang="es-MX" dirty="0"/>
                        <a:t>Siglo XXI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Aseguramiento de la calidad, funcionamiento empresarial. La administración es indispensable.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2439214"/>
                  </a:ext>
                </a:extLst>
              </a:tr>
            </a:tbl>
          </a:graphicData>
        </a:graphic>
      </p:graphicFrame>
      <p:sp>
        <p:nvSpPr>
          <p:cNvPr id="6" name="CuadroTexto 5">
            <a:extLst>
              <a:ext uri="{FF2B5EF4-FFF2-40B4-BE49-F238E27FC236}">
                <a16:creationId xmlns:a16="http://schemas.microsoft.com/office/drawing/2014/main" id="{B8A25E86-9D43-4435-842D-526FAD0FEA83}"/>
              </a:ext>
            </a:extLst>
          </p:cNvPr>
          <p:cNvSpPr txBox="1"/>
          <p:nvPr/>
        </p:nvSpPr>
        <p:spPr>
          <a:xfrm>
            <a:off x="611560" y="6211669"/>
            <a:ext cx="43829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000" dirty="0" err="1"/>
              <a:t>Müch</a:t>
            </a:r>
            <a:r>
              <a:rPr lang="es-MX" sz="1000" dirty="0"/>
              <a:t>, L. y García J. (2012). Fundamentos de administración. México. Trillas. P.23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68602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1.2 ¿Qué es la administración?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78929" y="4581128"/>
            <a:ext cx="8229600" cy="1756792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s-MX" sz="2600" dirty="0"/>
              <a:t>Propósito del tema.</a:t>
            </a:r>
          </a:p>
          <a:p>
            <a:pPr marL="0" indent="0" algn="just">
              <a:buNone/>
            </a:pPr>
            <a:r>
              <a:rPr lang="es-MX" sz="2600" dirty="0"/>
              <a:t>Identifica el concepto de Administración, articulando saberes de diversos campos, para aplicarlos en situaciones de su vida cotidiana</a:t>
            </a:r>
            <a:r>
              <a:rPr lang="es-MX" dirty="0"/>
              <a:t>.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57F0FD30-8251-40AE-A7F4-54791AAA80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3808" y="1772816"/>
            <a:ext cx="3459832" cy="210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802483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1562</TotalTime>
  <Words>1845</Words>
  <Application>Microsoft Office PowerPoint</Application>
  <PresentationFormat>Presentación en pantalla (4:3)</PresentationFormat>
  <Paragraphs>163</Paragraphs>
  <Slides>34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34</vt:i4>
      </vt:variant>
    </vt:vector>
  </HeadingPairs>
  <TitlesOfParts>
    <vt:vector size="40" baseType="lpstr">
      <vt:lpstr>Arial</vt:lpstr>
      <vt:lpstr>Calibri</vt:lpstr>
      <vt:lpstr>Comic Sans MS</vt:lpstr>
      <vt:lpstr>Times New Roman</vt:lpstr>
      <vt:lpstr>Wingdings</vt:lpstr>
      <vt:lpstr>Tema de Office</vt:lpstr>
      <vt:lpstr>UNIVERSIDAD AUTÓNOMA DEL ESTADO DE MÉXICO</vt:lpstr>
      <vt:lpstr>ADMINISTRACIÓN</vt:lpstr>
      <vt:lpstr>COMPETENCIAS GENERICAS</vt:lpstr>
      <vt:lpstr>COMPETENCIA DISCIPLINAR</vt:lpstr>
      <vt:lpstr>MODULO I   Introducción a la administración</vt:lpstr>
      <vt:lpstr>TEMAS DEL MODULO </vt:lpstr>
      <vt:lpstr>1.1. Origen y evolución de la administración</vt:lpstr>
      <vt:lpstr>ORIGEN Y DESARROLLO</vt:lpstr>
      <vt:lpstr>1.2 ¿Qué es la administración?</vt:lpstr>
      <vt:lpstr>Conceptos de Administración</vt:lpstr>
      <vt:lpstr>Presentación de PowerPoint</vt:lpstr>
      <vt:lpstr>Elementos del concepto</vt:lpstr>
      <vt:lpstr>AMBITOS DE APLICACIÓN personal, familiar, empresarial </vt:lpstr>
      <vt:lpstr>Presentación de PowerPoint</vt:lpstr>
      <vt:lpstr>Presentación de PowerPoint</vt:lpstr>
      <vt:lpstr>Identifica las actividades relacionadas a la administración en cada una de las imágenes. En tu cuaderno, describe cual es la relación de la imagen con alguno de los tres ámbitos ( personal, familiar y empresarial)</vt:lpstr>
      <vt:lpstr>Tema extra. </vt:lpstr>
      <vt:lpstr>Presentación de PowerPoint</vt:lpstr>
      <vt:lpstr>Presentación de PowerPoint</vt:lpstr>
      <vt:lpstr>1.3 Ciencias y técnicas auxiliares de la Administración</vt:lpstr>
      <vt:lpstr>Presentación de PowerPoint</vt:lpstr>
      <vt:lpstr>CIENCIAS SOCIALES</vt:lpstr>
      <vt:lpstr>Psicología</vt:lpstr>
      <vt:lpstr>Derecho</vt:lpstr>
      <vt:lpstr>Economía</vt:lpstr>
      <vt:lpstr>Antropología</vt:lpstr>
      <vt:lpstr>CIENCIAS EXACTAS</vt:lpstr>
      <vt:lpstr>DISCIPLINAS TÉCNICAS</vt:lpstr>
      <vt:lpstr>Contabilidad</vt:lpstr>
      <vt:lpstr>Ergonomía</vt:lpstr>
      <vt:lpstr>Cibernética</vt:lpstr>
      <vt:lpstr>M en DyAES.  XIOMARA RODRÍGUEZ MONDRAGÓN</vt:lpstr>
      <vt:lpstr>Referencias.</vt:lpstr>
      <vt:lpstr>Presentación de PowerPoint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MEDIOS Y RECURSOS PARA LA INVESTIGACIÓN</dc:title>
  <dc:creator>Xiomy</dc:creator>
  <cp:lastModifiedBy>Yael</cp:lastModifiedBy>
  <cp:revision>89</cp:revision>
  <dcterms:created xsi:type="dcterms:W3CDTF">2013-02-09T02:47:24Z</dcterms:created>
  <dcterms:modified xsi:type="dcterms:W3CDTF">2017-10-21T00:42:06Z</dcterms:modified>
</cp:coreProperties>
</file>