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87" r:id="rId3"/>
    <p:sldId id="288" r:id="rId4"/>
    <p:sldId id="289" r:id="rId5"/>
    <p:sldId id="257" r:id="rId6"/>
    <p:sldId id="290" r:id="rId7"/>
    <p:sldId id="291" r:id="rId8"/>
    <p:sldId id="258" r:id="rId9"/>
    <p:sldId id="292" r:id="rId10"/>
    <p:sldId id="262" r:id="rId11"/>
    <p:sldId id="263" r:id="rId12"/>
    <p:sldId id="264" r:id="rId13"/>
    <p:sldId id="265" r:id="rId14"/>
    <p:sldId id="266" r:id="rId15"/>
    <p:sldId id="267" r:id="rId16"/>
    <p:sldId id="268" r:id="rId17"/>
    <p:sldId id="269" r:id="rId18"/>
    <p:sldId id="270" r:id="rId19"/>
    <p:sldId id="272" r:id="rId20"/>
    <p:sldId id="273" r:id="rId21"/>
    <p:sldId id="275" r:id="rId22"/>
    <p:sldId id="293" r:id="rId23"/>
    <p:sldId id="285" r:id="rId24"/>
    <p:sldId id="276" r:id="rId25"/>
    <p:sldId id="277" r:id="rId26"/>
    <p:sldId id="280" r:id="rId27"/>
    <p:sldId id="278" r:id="rId28"/>
    <p:sldId id="282" r:id="rId29"/>
    <p:sldId id="279" r:id="rId30"/>
    <p:sldId id="283" r:id="rId31"/>
    <p:sldId id="295" r:id="rId32"/>
    <p:sldId id="296"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8" d="100"/>
          <a:sy n="78" d="100"/>
        </p:scale>
        <p:origin x="4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MX"/>
          </a:p>
        </p:txBody>
      </p:sp>
      <p:sp>
        <p:nvSpPr>
          <p:cNvPr id="4" name="Marcador de fecha 3"/>
          <p:cNvSpPr>
            <a:spLocks noGrp="1"/>
          </p:cNvSpPr>
          <p:nvPr>
            <p:ph type="dt" sz="half" idx="10"/>
          </p:nvPr>
        </p:nvSpPr>
        <p:spPr/>
        <p:txBody>
          <a:bodyPr/>
          <a:lstStyle/>
          <a:p>
            <a:fld id="{54FE1DEA-014F-4E84-98D7-26D8BF9CF36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3784526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54FE1DEA-014F-4E84-98D7-26D8BF9CF36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4100286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54FE1DEA-014F-4E84-98D7-26D8BF9CF36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1862732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54FE1DEA-014F-4E84-98D7-26D8BF9CF36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1314340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54FE1DEA-014F-4E84-98D7-26D8BF9CF36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3570170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54FE1DEA-014F-4E84-98D7-26D8BF9CF368}"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3957371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54FE1DEA-014F-4E84-98D7-26D8BF9CF368}" type="datetimeFigureOut">
              <a:rPr lang="es-MX" smtClean="0"/>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208099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54FE1DEA-014F-4E84-98D7-26D8BF9CF368}" type="datetimeFigureOut">
              <a:rPr lang="es-MX" smtClean="0"/>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3986856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4FE1DEA-014F-4E84-98D7-26D8BF9CF368}" type="datetimeFigureOut">
              <a:rPr lang="es-MX" smtClean="0"/>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3517949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54FE1DEA-014F-4E84-98D7-26D8BF9CF368}"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147510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54FE1DEA-014F-4E84-98D7-26D8BF9CF368}"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975B9AE-B260-4A4D-9EC5-0FA1350A7BD0}" type="slidenum">
              <a:rPr lang="es-MX" smtClean="0"/>
              <a:t>‹Nº›</a:t>
            </a:fld>
            <a:endParaRPr lang="es-MX"/>
          </a:p>
        </p:txBody>
      </p:sp>
    </p:spTree>
    <p:extLst>
      <p:ext uri="{BB962C8B-B14F-4D97-AF65-F5344CB8AC3E}">
        <p14:creationId xmlns:p14="http://schemas.microsoft.com/office/powerpoint/2010/main" val="2787922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FE1DEA-014F-4E84-98D7-26D8BF9CF368}" type="datetimeFigureOut">
              <a:rPr lang="es-MX" smtClean="0"/>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75B9AE-B260-4A4D-9EC5-0FA1350A7BD0}" type="slidenum">
              <a:rPr lang="es-MX" smtClean="0"/>
              <a:t>‹Nº›</a:t>
            </a:fld>
            <a:endParaRPr lang="es-MX"/>
          </a:p>
        </p:txBody>
      </p:sp>
    </p:spTree>
    <p:extLst>
      <p:ext uri="{BB962C8B-B14F-4D97-AF65-F5344CB8AC3E}">
        <p14:creationId xmlns:p14="http://schemas.microsoft.com/office/powerpoint/2010/main" val="3414836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s.wikipedia.org/wiki/Teor%C3%ADa_Z"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psicologosenmadrid.eu/teoria-general-de-sistemas-de-von-bertalanffy/" TargetMode="External"/><Relationship Id="rId2" Type="http://schemas.openxmlformats.org/officeDocument/2006/relationships/hyperlink" Target="https://www.google.com.mx/" TargetMode="External"/><Relationship Id="rId1" Type="http://schemas.openxmlformats.org/officeDocument/2006/relationships/slideLayout" Target="../slideLayouts/slideLayout2.xml"/><Relationship Id="rId5" Type="http://schemas.openxmlformats.org/officeDocument/2006/relationships/hyperlink" Target="https://es.wikipedia.org/wiki/Teor%C3%ADa_Z" TargetMode="External"/><Relationship Id="rId4" Type="http://schemas.openxmlformats.org/officeDocument/2006/relationships/hyperlink" Target="https://www.google.com.mx/search?biw=1366&amp;bih=662&amp;tbm=isch&amp;sa=1&amp;q=cuadro+comparativo+Taylos%2C+Fayol+y+Mayo&amp;oq=cuadro+comparativo+Taylos%2C+Fayol+y+Mayo&amp;gs_l=psy-ab.3..0i8i13i30k1.1577039.1603391.0.1603693.68.48.3.0.0.0.329.6152.0j32j4j1.37.0....0...1.1.64.psy-ab..30.37.5724.0..0j0i24k1j0i67k1j0i8i30k1j0i13k1.cO0xEJ1VhOI#imgrc=HjUckxpl9xXu1M"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BBA948-3477-42A3-A3B6-D47C8F15984C}"/>
              </a:ext>
            </a:extLst>
          </p:cNvPr>
          <p:cNvSpPr>
            <a:spLocks noGrp="1"/>
          </p:cNvSpPr>
          <p:nvPr>
            <p:ph type="title"/>
          </p:nvPr>
        </p:nvSpPr>
        <p:spPr>
          <a:xfrm>
            <a:off x="2134224" y="764705"/>
            <a:ext cx="8294880" cy="974935"/>
          </a:xfrm>
        </p:spPr>
        <p:txBody>
          <a:bodyPr>
            <a:normAutofit fontScale="90000"/>
          </a:bodyPr>
          <a:lstStyle/>
          <a:p>
            <a:pPr algn="ctr"/>
            <a:r>
              <a:rPr lang="es-MX" dirty="0"/>
              <a:t>UNIVERSIDAD AUTÓNOMA DEL ESTADO DE MÉXICO</a:t>
            </a:r>
          </a:p>
        </p:txBody>
      </p:sp>
      <p:sp>
        <p:nvSpPr>
          <p:cNvPr id="3" name="Marcador de contenido 2">
            <a:extLst>
              <a:ext uri="{FF2B5EF4-FFF2-40B4-BE49-F238E27FC236}">
                <a16:creationId xmlns:a16="http://schemas.microsoft.com/office/drawing/2014/main" id="{30FE0C4F-CC8F-4144-911A-83A52CAF51EA}"/>
              </a:ext>
            </a:extLst>
          </p:cNvPr>
          <p:cNvSpPr>
            <a:spLocks noGrp="1"/>
          </p:cNvSpPr>
          <p:nvPr>
            <p:ph idx="1"/>
          </p:nvPr>
        </p:nvSpPr>
        <p:spPr>
          <a:xfrm>
            <a:off x="1981200" y="2492896"/>
            <a:ext cx="8229600" cy="3268960"/>
          </a:xfrm>
        </p:spPr>
        <p:txBody>
          <a:bodyPr/>
          <a:lstStyle/>
          <a:p>
            <a:pPr marL="0" indent="0" algn="ctr">
              <a:buNone/>
            </a:pPr>
            <a:r>
              <a:rPr lang="es-MX" dirty="0"/>
              <a:t>PLANTEL “DR. PABLO GONZÁLEZ CASANOVA”</a:t>
            </a:r>
          </a:p>
          <a:p>
            <a:pPr algn="ctr"/>
            <a:endParaRPr lang="es-MX" dirty="0"/>
          </a:p>
          <a:p>
            <a:pPr marL="0" indent="0" algn="ctr">
              <a:buNone/>
            </a:pPr>
            <a:r>
              <a:rPr lang="es-MX" dirty="0"/>
              <a:t>ASIGNATURA OPTATIVA: ADMINISTRACIÓN</a:t>
            </a:r>
          </a:p>
          <a:p>
            <a:pPr algn="ctr"/>
            <a:endParaRPr lang="es-MX" dirty="0"/>
          </a:p>
          <a:p>
            <a:pPr marL="0" indent="0" algn="ctr">
              <a:buNone/>
            </a:pPr>
            <a:r>
              <a:rPr lang="es-MX" dirty="0"/>
              <a:t>POR: XIOMARA RODRÍGUEZ MONDRAGÓN</a:t>
            </a:r>
          </a:p>
          <a:p>
            <a:endParaRPr lang="es-MX" dirty="0"/>
          </a:p>
        </p:txBody>
      </p:sp>
      <p:pic>
        <p:nvPicPr>
          <p:cNvPr id="4" name="Imagen 3">
            <a:extLst>
              <a:ext uri="{FF2B5EF4-FFF2-40B4-BE49-F238E27FC236}">
                <a16:creationId xmlns:a16="http://schemas.microsoft.com/office/drawing/2014/main" id="{095C37EC-69F4-42C0-9C0B-2050F59C53FB}"/>
              </a:ext>
            </a:extLst>
          </p:cNvPr>
          <p:cNvPicPr>
            <a:picLocks noChangeAspect="1"/>
          </p:cNvPicPr>
          <p:nvPr/>
        </p:nvPicPr>
        <p:blipFill>
          <a:blip r:embed="rId2"/>
          <a:stretch>
            <a:fillRect/>
          </a:stretch>
        </p:blipFill>
        <p:spPr>
          <a:xfrm>
            <a:off x="1011534" y="764705"/>
            <a:ext cx="1122689" cy="1005197"/>
          </a:xfrm>
          <a:prstGeom prst="rect">
            <a:avLst/>
          </a:prstGeom>
        </p:spPr>
      </p:pic>
    </p:spTree>
    <p:extLst>
      <p:ext uri="{BB962C8B-B14F-4D97-AF65-F5344CB8AC3E}">
        <p14:creationId xmlns:p14="http://schemas.microsoft.com/office/powerpoint/2010/main" val="198380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 ENFOQUES MODERNOS</a:t>
            </a:r>
          </a:p>
        </p:txBody>
      </p:sp>
      <p:pic>
        <p:nvPicPr>
          <p:cNvPr id="4" name="Imagen 3"/>
          <p:cNvPicPr>
            <a:picLocks noChangeAspect="1"/>
          </p:cNvPicPr>
          <p:nvPr/>
        </p:nvPicPr>
        <p:blipFill>
          <a:blip r:embed="rId2"/>
          <a:stretch>
            <a:fillRect/>
          </a:stretch>
        </p:blipFill>
        <p:spPr>
          <a:xfrm>
            <a:off x="7564288" y="2220200"/>
            <a:ext cx="3473351" cy="3248053"/>
          </a:xfrm>
          <a:prstGeom prst="rect">
            <a:avLst/>
          </a:prstGeom>
        </p:spPr>
      </p:pic>
      <p:sp>
        <p:nvSpPr>
          <p:cNvPr id="5" name="Rectángulo 4"/>
          <p:cNvSpPr/>
          <p:nvPr/>
        </p:nvSpPr>
        <p:spPr>
          <a:xfrm>
            <a:off x="838200" y="2349306"/>
            <a:ext cx="7039708" cy="2031325"/>
          </a:xfrm>
          <a:prstGeom prst="rect">
            <a:avLst/>
          </a:prstGeom>
        </p:spPr>
        <p:txBody>
          <a:bodyPr wrap="square">
            <a:spAutoFit/>
          </a:bodyPr>
          <a:lstStyle/>
          <a:p>
            <a:r>
              <a:rPr lang="es-MX" b="1" dirty="0">
                <a:latin typeface="Arial" panose="020B0604020202020204" pitchFamily="34" charset="0"/>
              </a:rPr>
              <a:t>Enfoques modernos:</a:t>
            </a:r>
          </a:p>
          <a:p>
            <a:r>
              <a:rPr lang="es-MX" dirty="0">
                <a:latin typeface="ArialMT"/>
              </a:rPr>
              <a:t>● </a:t>
            </a:r>
            <a:r>
              <a:rPr lang="es-MX" dirty="0">
                <a:latin typeface="Arial" panose="020B0604020202020204" pitchFamily="34" charset="0"/>
              </a:rPr>
              <a:t>Desarrollo Organizacional (DO)</a:t>
            </a:r>
          </a:p>
          <a:p>
            <a:r>
              <a:rPr lang="es-MX" dirty="0">
                <a:latin typeface="ArialMT"/>
              </a:rPr>
              <a:t>● </a:t>
            </a:r>
            <a:r>
              <a:rPr lang="es-MX" dirty="0">
                <a:latin typeface="Arial" panose="020B0604020202020204" pitchFamily="34" charset="0"/>
              </a:rPr>
              <a:t>Administración Japonesa (teoría Z)</a:t>
            </a:r>
          </a:p>
          <a:p>
            <a:r>
              <a:rPr lang="es-MX" dirty="0">
                <a:latin typeface="ArialMT"/>
              </a:rPr>
              <a:t>● </a:t>
            </a:r>
            <a:r>
              <a:rPr lang="es-MX" dirty="0">
                <a:latin typeface="Arial" panose="020B0604020202020204" pitchFamily="34" charset="0"/>
              </a:rPr>
              <a:t>Enfoque Sistémico (Ludwig Von Bertalanffy):</a:t>
            </a:r>
          </a:p>
          <a:p>
            <a:r>
              <a:rPr lang="es-MX" dirty="0">
                <a:latin typeface="Arial" panose="020B0604020202020204" pitchFamily="34" charset="0"/>
              </a:rPr>
              <a:t>o Tecnología y Administración</a:t>
            </a:r>
          </a:p>
          <a:p>
            <a:r>
              <a:rPr lang="es-MX" dirty="0">
                <a:latin typeface="Arial" panose="020B0604020202020204" pitchFamily="34" charset="0"/>
              </a:rPr>
              <a:t>o Teoría matemática</a:t>
            </a:r>
          </a:p>
          <a:p>
            <a:r>
              <a:rPr lang="es-MX" dirty="0">
                <a:latin typeface="Arial" panose="020B0604020202020204" pitchFamily="34" charset="0"/>
              </a:rPr>
              <a:t>o Teoría de Sistemas</a:t>
            </a:r>
            <a:endParaRPr lang="es-MX" dirty="0"/>
          </a:p>
        </p:txBody>
      </p:sp>
      <p:sp>
        <p:nvSpPr>
          <p:cNvPr id="3" name="CuadroTexto 2">
            <a:extLst>
              <a:ext uri="{FF2B5EF4-FFF2-40B4-BE49-F238E27FC236}">
                <a16:creationId xmlns:a16="http://schemas.microsoft.com/office/drawing/2014/main" id="{A36BCF5C-FD74-418A-8DD0-93B7A09D9F38}"/>
              </a:ext>
            </a:extLst>
          </p:cNvPr>
          <p:cNvSpPr txBox="1"/>
          <p:nvPr/>
        </p:nvSpPr>
        <p:spPr>
          <a:xfrm>
            <a:off x="1197430" y="5480540"/>
            <a:ext cx="10156370" cy="646331"/>
          </a:xfrm>
          <a:prstGeom prst="rect">
            <a:avLst/>
          </a:prstGeom>
          <a:noFill/>
        </p:spPr>
        <p:txBody>
          <a:bodyPr wrap="none" rtlCol="0">
            <a:spAutoFit/>
          </a:bodyPr>
          <a:lstStyle/>
          <a:p>
            <a:r>
              <a:rPr lang="es-MX" dirty="0"/>
              <a:t>Propósito del tema. </a:t>
            </a:r>
          </a:p>
          <a:p>
            <a:r>
              <a:rPr lang="es-MX" dirty="0"/>
              <a:t>Analiza las aportaciones y relación que existe entre los diferentes enfoques modernos de la administración</a:t>
            </a:r>
          </a:p>
        </p:txBody>
      </p:sp>
    </p:spTree>
    <p:extLst>
      <p:ext uri="{BB962C8B-B14F-4D97-AF65-F5344CB8AC3E}">
        <p14:creationId xmlns:p14="http://schemas.microsoft.com/office/powerpoint/2010/main" val="2023885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DESARROLLO ORGANIZACIONAL</a:t>
            </a:r>
          </a:p>
        </p:txBody>
      </p:sp>
      <p:sp>
        <p:nvSpPr>
          <p:cNvPr id="3" name="Marcador de contenido 2"/>
          <p:cNvSpPr>
            <a:spLocks noGrp="1"/>
          </p:cNvSpPr>
          <p:nvPr>
            <p:ph idx="1"/>
          </p:nvPr>
        </p:nvSpPr>
        <p:spPr/>
        <p:txBody>
          <a:bodyPr/>
          <a:lstStyle/>
          <a:p>
            <a:pPr marL="0" indent="0" algn="just">
              <a:buNone/>
            </a:pPr>
            <a:r>
              <a:rPr lang="es-MX" dirty="0"/>
              <a:t>Es un método sistemático integrado y planeado, para elevar la eficacia de grupos de personas y de la organización o de una unidad organizacional importante (Koontz y </a:t>
            </a:r>
            <a:r>
              <a:rPr lang="es-MX" dirty="0" err="1"/>
              <a:t>Weihrich</a:t>
            </a:r>
            <a:r>
              <a:rPr lang="es-MX" dirty="0"/>
              <a:t>, 2004)</a:t>
            </a:r>
          </a:p>
          <a:p>
            <a:pPr marL="0" indent="0" algn="just">
              <a:buNone/>
            </a:pPr>
            <a:r>
              <a:rPr lang="es-MX" dirty="0"/>
              <a:t>Los principales puntos que cuida el desarrollo personal son:</a:t>
            </a:r>
          </a:p>
          <a:p>
            <a:pPr marL="0" indent="0" algn="just">
              <a:buNone/>
            </a:pPr>
            <a:endParaRPr lang="es-MX" dirty="0"/>
          </a:p>
          <a:p>
            <a:r>
              <a:rPr lang="es-MX" dirty="0"/>
              <a:t>Objetivos de la empresa</a:t>
            </a:r>
          </a:p>
          <a:p>
            <a:r>
              <a:rPr lang="es-MX" dirty="0"/>
              <a:t>Disponibilidad de administradores</a:t>
            </a:r>
          </a:p>
          <a:p>
            <a:r>
              <a:rPr lang="es-MX" dirty="0"/>
              <a:t>Índice de rotación </a:t>
            </a:r>
          </a:p>
        </p:txBody>
      </p:sp>
      <p:pic>
        <p:nvPicPr>
          <p:cNvPr id="4" name="Imagen 3">
            <a:extLst>
              <a:ext uri="{FF2B5EF4-FFF2-40B4-BE49-F238E27FC236}">
                <a16:creationId xmlns:a16="http://schemas.microsoft.com/office/drawing/2014/main" id="{73EF42E3-4EF4-4CA2-961B-C186702A7D95}"/>
              </a:ext>
            </a:extLst>
          </p:cNvPr>
          <p:cNvPicPr>
            <a:picLocks noChangeAspect="1"/>
          </p:cNvPicPr>
          <p:nvPr/>
        </p:nvPicPr>
        <p:blipFill>
          <a:blip r:embed="rId2"/>
          <a:stretch>
            <a:fillRect/>
          </a:stretch>
        </p:blipFill>
        <p:spPr>
          <a:xfrm>
            <a:off x="7794526" y="3594148"/>
            <a:ext cx="2460821" cy="2460821"/>
          </a:xfrm>
          <a:prstGeom prst="rect">
            <a:avLst/>
          </a:prstGeom>
        </p:spPr>
      </p:pic>
    </p:spTree>
    <p:extLst>
      <p:ext uri="{BB962C8B-B14F-4D97-AF65-F5344CB8AC3E}">
        <p14:creationId xmlns:p14="http://schemas.microsoft.com/office/powerpoint/2010/main" val="1769873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98806" y="316919"/>
            <a:ext cx="10191397" cy="3185936"/>
          </a:xfrm>
        </p:spPr>
        <p:txBody>
          <a:bodyPr>
            <a:normAutofit/>
          </a:bodyPr>
          <a:lstStyle/>
          <a:p>
            <a:pPr marL="0" indent="0" algn="just">
              <a:buNone/>
            </a:pPr>
            <a:r>
              <a:rPr lang="es-MX" dirty="0"/>
              <a:t>El desarrollo organizacional cuida los procesos sistemáticos que realizan las empresas con relación al comportamiento humano con el propósito de aumentar la efectividad individual y por lo tanto de la organización. </a:t>
            </a:r>
          </a:p>
          <a:p>
            <a:pPr marL="0" indent="0" algn="just">
              <a:buNone/>
            </a:pPr>
            <a:r>
              <a:rPr lang="es-MX" dirty="0"/>
              <a:t>Puede desarrollarse en diversas áreas como son: las relaciones humanas, factores económicos, las relaciones entre los diversos grupos que integran las empresas, entre otros. </a:t>
            </a:r>
          </a:p>
          <a:p>
            <a:pPr marL="0" indent="0" algn="just">
              <a:buNone/>
            </a:pPr>
            <a:endParaRPr lang="es-MX" dirty="0"/>
          </a:p>
        </p:txBody>
      </p:sp>
      <p:pic>
        <p:nvPicPr>
          <p:cNvPr id="4" name="Imagen 3"/>
          <p:cNvPicPr>
            <a:picLocks noChangeAspect="1"/>
          </p:cNvPicPr>
          <p:nvPr/>
        </p:nvPicPr>
        <p:blipFill>
          <a:blip r:embed="rId2"/>
          <a:stretch>
            <a:fillRect/>
          </a:stretch>
        </p:blipFill>
        <p:spPr>
          <a:xfrm>
            <a:off x="2163944" y="3838084"/>
            <a:ext cx="2634821" cy="1948354"/>
          </a:xfrm>
          <a:prstGeom prst="rect">
            <a:avLst/>
          </a:prstGeom>
        </p:spPr>
      </p:pic>
      <p:pic>
        <p:nvPicPr>
          <p:cNvPr id="5" name="Imagen 4"/>
          <p:cNvPicPr>
            <a:picLocks noChangeAspect="1"/>
          </p:cNvPicPr>
          <p:nvPr/>
        </p:nvPicPr>
        <p:blipFill>
          <a:blip r:embed="rId3"/>
          <a:stretch>
            <a:fillRect/>
          </a:stretch>
        </p:blipFill>
        <p:spPr>
          <a:xfrm>
            <a:off x="7366462" y="3643313"/>
            <a:ext cx="2143125" cy="2143125"/>
          </a:xfrm>
          <a:prstGeom prst="rect">
            <a:avLst/>
          </a:prstGeom>
        </p:spPr>
      </p:pic>
    </p:spTree>
    <p:extLst>
      <p:ext uri="{BB962C8B-B14F-4D97-AF65-F5344CB8AC3E}">
        <p14:creationId xmlns:p14="http://schemas.microsoft.com/office/powerpoint/2010/main" val="1618992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75520" y="404665"/>
            <a:ext cx="8229600" cy="4525963"/>
          </a:xfrm>
        </p:spPr>
        <p:txBody>
          <a:bodyPr>
            <a:normAutofit/>
          </a:bodyPr>
          <a:lstStyle/>
          <a:p>
            <a:pPr marL="0" indent="0" algn="just">
              <a:buNone/>
            </a:pPr>
            <a:r>
              <a:rPr lang="es-MX" dirty="0"/>
              <a:t>El desarrollo organizacional enfatiza su actividad en el cambio dentro de las empresas, es decir su cultura colectiva. </a:t>
            </a:r>
          </a:p>
          <a:p>
            <a:pPr marL="0" indent="0" algn="just">
              <a:buNone/>
            </a:pPr>
            <a:r>
              <a:rPr lang="es-MX" dirty="0"/>
              <a:t>Considerando los problemas de eficiencia, comunicación, conflictos entre grupos, dirección, jefatura. </a:t>
            </a:r>
          </a:p>
        </p:txBody>
      </p:sp>
      <p:pic>
        <p:nvPicPr>
          <p:cNvPr id="4" name="Imagen 3"/>
          <p:cNvPicPr>
            <a:picLocks noChangeAspect="1"/>
          </p:cNvPicPr>
          <p:nvPr/>
        </p:nvPicPr>
        <p:blipFill>
          <a:blip r:embed="rId2"/>
          <a:stretch>
            <a:fillRect/>
          </a:stretch>
        </p:blipFill>
        <p:spPr>
          <a:xfrm>
            <a:off x="4138597" y="3337689"/>
            <a:ext cx="3174437" cy="2380828"/>
          </a:xfrm>
          <a:prstGeom prst="rect">
            <a:avLst/>
          </a:prstGeom>
        </p:spPr>
      </p:pic>
    </p:spTree>
    <p:extLst>
      <p:ext uri="{BB962C8B-B14F-4D97-AF65-F5344CB8AC3E}">
        <p14:creationId xmlns:p14="http://schemas.microsoft.com/office/powerpoint/2010/main" val="2095177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60648"/>
            <a:ext cx="8229600" cy="706090"/>
          </a:xfrm>
        </p:spPr>
        <p:txBody>
          <a:bodyPr>
            <a:normAutofit/>
          </a:bodyPr>
          <a:lstStyle/>
          <a:p>
            <a:r>
              <a:rPr lang="es-MX" dirty="0"/>
              <a:t>Metas del desarrollo organizacional</a:t>
            </a:r>
          </a:p>
        </p:txBody>
      </p:sp>
      <p:sp>
        <p:nvSpPr>
          <p:cNvPr id="3" name="Marcador de contenido 2"/>
          <p:cNvSpPr>
            <a:spLocks noGrp="1"/>
          </p:cNvSpPr>
          <p:nvPr>
            <p:ph idx="1"/>
          </p:nvPr>
        </p:nvSpPr>
        <p:spPr>
          <a:xfrm>
            <a:off x="433753" y="1313384"/>
            <a:ext cx="7140939" cy="5544616"/>
          </a:xfrm>
        </p:spPr>
        <p:txBody>
          <a:bodyPr>
            <a:normAutofit lnSpcReduction="10000"/>
          </a:bodyPr>
          <a:lstStyle/>
          <a:p>
            <a:pPr algn="just">
              <a:buFont typeface="Wingdings" panose="05000000000000000000" pitchFamily="2" charset="2"/>
              <a:buChar char="ü"/>
            </a:pPr>
            <a:r>
              <a:rPr lang="es-MX" dirty="0"/>
              <a:t>Mejoramiento de la competencia interpersonal.</a:t>
            </a:r>
          </a:p>
          <a:p>
            <a:pPr algn="just">
              <a:buFont typeface="Wingdings" panose="05000000000000000000" pitchFamily="2" charset="2"/>
              <a:buChar char="ü"/>
            </a:pPr>
            <a:r>
              <a:rPr lang="es-MX" dirty="0"/>
              <a:t>Transferencia de valores que haga que los factores y sentimientos humanos lleguen a ser considerados legítimos.</a:t>
            </a:r>
          </a:p>
          <a:p>
            <a:pPr algn="just">
              <a:buFont typeface="Wingdings" panose="05000000000000000000" pitchFamily="2" charset="2"/>
              <a:buChar char="ü"/>
            </a:pPr>
            <a:r>
              <a:rPr lang="es-MX" dirty="0"/>
              <a:t>Mejores métodos de solución de conflictos.</a:t>
            </a:r>
          </a:p>
          <a:p>
            <a:pPr algn="just">
              <a:buFont typeface="Wingdings" panose="05000000000000000000" pitchFamily="2" charset="2"/>
              <a:buChar char="ü"/>
            </a:pPr>
            <a:r>
              <a:rPr lang="es-MX" dirty="0"/>
              <a:t>Integrar los intereses de los individuos con los objetivos de la organización.</a:t>
            </a:r>
          </a:p>
          <a:p>
            <a:pPr algn="just">
              <a:buFont typeface="Wingdings" panose="05000000000000000000" pitchFamily="2" charset="2"/>
              <a:buChar char="ü"/>
            </a:pPr>
            <a:r>
              <a:rPr lang="es-MX" dirty="0"/>
              <a:t>Distribución del poder en la empresa: descentralizar y delegar.</a:t>
            </a:r>
          </a:p>
          <a:p>
            <a:pPr algn="just">
              <a:buFont typeface="Wingdings" panose="05000000000000000000" pitchFamily="2" charset="2"/>
              <a:buChar char="ü"/>
            </a:pPr>
            <a:r>
              <a:rPr lang="es-MX" dirty="0"/>
              <a:t>Combatir los conflictos internos y el recelo.</a:t>
            </a:r>
          </a:p>
          <a:p>
            <a:pPr algn="just">
              <a:buFont typeface="Wingdings" panose="05000000000000000000" pitchFamily="2" charset="2"/>
              <a:buChar char="ü"/>
            </a:pPr>
            <a:r>
              <a:rPr lang="es-MX" dirty="0"/>
              <a:t>Precisión y claridad de objetivos y un efectivo compromiso con ellos.</a:t>
            </a:r>
          </a:p>
        </p:txBody>
      </p:sp>
      <p:pic>
        <p:nvPicPr>
          <p:cNvPr id="4" name="Imagen 3"/>
          <p:cNvPicPr>
            <a:picLocks noChangeAspect="1"/>
          </p:cNvPicPr>
          <p:nvPr/>
        </p:nvPicPr>
        <p:blipFill>
          <a:blip r:embed="rId2"/>
          <a:stretch>
            <a:fillRect/>
          </a:stretch>
        </p:blipFill>
        <p:spPr>
          <a:xfrm>
            <a:off x="7737904" y="2366430"/>
            <a:ext cx="4166362" cy="2563915"/>
          </a:xfrm>
          <a:prstGeom prst="rect">
            <a:avLst/>
          </a:prstGeom>
        </p:spPr>
      </p:pic>
    </p:spTree>
    <p:extLst>
      <p:ext uri="{BB962C8B-B14F-4D97-AF65-F5344CB8AC3E}">
        <p14:creationId xmlns:p14="http://schemas.microsoft.com/office/powerpoint/2010/main" val="771597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7395" y="274638"/>
            <a:ext cx="9452919" cy="1813654"/>
          </a:xfrm>
        </p:spPr>
        <p:txBody>
          <a:bodyPr>
            <a:normAutofit/>
          </a:bodyPr>
          <a:lstStyle/>
          <a:p>
            <a:r>
              <a:rPr lang="es-MX" dirty="0"/>
              <a:t>Técnicas más usadas </a:t>
            </a:r>
            <a:r>
              <a:rPr lang="es-MX" sz="2000" dirty="0"/>
              <a:t>(retroinformación, formación de grupos y círculos de calidad )</a:t>
            </a:r>
          </a:p>
        </p:txBody>
      </p:sp>
      <p:sp>
        <p:nvSpPr>
          <p:cNvPr id="3" name="Marcador de contenido 2"/>
          <p:cNvSpPr>
            <a:spLocks noGrp="1"/>
          </p:cNvSpPr>
          <p:nvPr>
            <p:ph idx="1"/>
          </p:nvPr>
        </p:nvSpPr>
        <p:spPr>
          <a:xfrm>
            <a:off x="397888" y="2190394"/>
            <a:ext cx="6250048" cy="3641955"/>
          </a:xfrm>
        </p:spPr>
        <p:txBody>
          <a:bodyPr>
            <a:normAutofit fontScale="92500" lnSpcReduction="20000"/>
          </a:bodyPr>
          <a:lstStyle/>
          <a:p>
            <a:pPr marL="0" indent="0" algn="just">
              <a:buNone/>
            </a:pPr>
            <a:endParaRPr lang="es-MX" dirty="0"/>
          </a:p>
          <a:p>
            <a:pPr marL="0" indent="0" algn="just">
              <a:buNone/>
            </a:pPr>
            <a:r>
              <a:rPr lang="es-MX" dirty="0"/>
              <a:t>Se analizara exclusivamente, los círculos de calidad: Permite que los trabajadores puedan compartir con la administración la responsabilidad de solucionar problemas de coordinación, productividad y por supuesto de calidad. Una vez que se realizado el diagnóstico, se sugiere la  implementación de herramientas  específicas relacionadas a la gestión de las personas</a:t>
            </a:r>
          </a:p>
          <a:p>
            <a:endParaRPr lang="es-MX" dirty="0"/>
          </a:p>
          <a:p>
            <a:pPr marL="0" indent="0">
              <a:buNone/>
            </a:pPr>
            <a:r>
              <a:rPr lang="es-MX" sz="1100" dirty="0"/>
              <a:t>Recuperado de: http://www.losrecursoshumanos.com/desarrollo-organizacional-concepto/</a:t>
            </a:r>
          </a:p>
        </p:txBody>
      </p:sp>
      <p:pic>
        <p:nvPicPr>
          <p:cNvPr id="5" name="Imagen 4"/>
          <p:cNvPicPr>
            <a:picLocks noChangeAspect="1"/>
          </p:cNvPicPr>
          <p:nvPr/>
        </p:nvPicPr>
        <p:blipFill>
          <a:blip r:embed="rId2"/>
          <a:stretch>
            <a:fillRect/>
          </a:stretch>
        </p:blipFill>
        <p:spPr>
          <a:xfrm>
            <a:off x="7406205" y="2499266"/>
            <a:ext cx="4071771" cy="3098345"/>
          </a:xfrm>
          <a:prstGeom prst="rect">
            <a:avLst/>
          </a:prstGeom>
        </p:spPr>
      </p:pic>
    </p:spTree>
    <p:extLst>
      <p:ext uri="{BB962C8B-B14F-4D97-AF65-F5344CB8AC3E}">
        <p14:creationId xmlns:p14="http://schemas.microsoft.com/office/powerpoint/2010/main" val="966702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ADMINISTRACIÓN JAPONESA, TEORÍA Z</a:t>
            </a:r>
          </a:p>
        </p:txBody>
      </p:sp>
      <p:sp>
        <p:nvSpPr>
          <p:cNvPr id="3" name="Marcador de contenido 2"/>
          <p:cNvSpPr>
            <a:spLocks noGrp="1"/>
          </p:cNvSpPr>
          <p:nvPr>
            <p:ph idx="1"/>
          </p:nvPr>
        </p:nvSpPr>
        <p:spPr>
          <a:xfrm>
            <a:off x="331573" y="1517142"/>
            <a:ext cx="10515600" cy="4351338"/>
          </a:xfrm>
        </p:spPr>
        <p:txBody>
          <a:bodyPr/>
          <a:lstStyle/>
          <a:p>
            <a:pPr marL="0" indent="0" algn="just">
              <a:buNone/>
            </a:pPr>
            <a:r>
              <a:rPr lang="es-MX" dirty="0"/>
              <a:t>Consiste en la adaptación a las condiciones estadounidenses de practicas administrativas japonesas selectas </a:t>
            </a:r>
            <a:r>
              <a:rPr lang="es-MX" sz="1000" dirty="0"/>
              <a:t>(</a:t>
            </a:r>
            <a:r>
              <a:rPr lang="es-MX" sz="1000" dirty="0" err="1"/>
              <a:t>Koontz</a:t>
            </a:r>
            <a:r>
              <a:rPr lang="es-MX" sz="1000" dirty="0"/>
              <a:t> y </a:t>
            </a:r>
            <a:r>
              <a:rPr lang="es-MX" sz="1000" dirty="0" err="1"/>
              <a:t>Weihrich</a:t>
            </a:r>
            <a:r>
              <a:rPr lang="es-MX" sz="1000" dirty="0"/>
              <a:t>, 2004)</a:t>
            </a:r>
          </a:p>
        </p:txBody>
      </p:sp>
      <p:pic>
        <p:nvPicPr>
          <p:cNvPr id="4" name="Imagen 3"/>
          <p:cNvPicPr>
            <a:picLocks noChangeAspect="1"/>
          </p:cNvPicPr>
          <p:nvPr/>
        </p:nvPicPr>
        <p:blipFill>
          <a:blip r:embed="rId2"/>
          <a:stretch>
            <a:fillRect/>
          </a:stretch>
        </p:blipFill>
        <p:spPr>
          <a:xfrm>
            <a:off x="838200" y="3692811"/>
            <a:ext cx="4019500" cy="2283346"/>
          </a:xfrm>
          <a:prstGeom prst="rect">
            <a:avLst/>
          </a:prstGeom>
        </p:spPr>
      </p:pic>
      <p:pic>
        <p:nvPicPr>
          <p:cNvPr id="5" name="Imagen 4"/>
          <p:cNvPicPr>
            <a:picLocks noChangeAspect="1"/>
          </p:cNvPicPr>
          <p:nvPr/>
        </p:nvPicPr>
        <p:blipFill>
          <a:blip r:embed="rId3"/>
          <a:stretch>
            <a:fillRect/>
          </a:stretch>
        </p:blipFill>
        <p:spPr>
          <a:xfrm>
            <a:off x="5394960" y="2347803"/>
            <a:ext cx="5677521" cy="4262591"/>
          </a:xfrm>
          <a:prstGeom prst="rect">
            <a:avLst/>
          </a:prstGeom>
        </p:spPr>
      </p:pic>
    </p:spTree>
    <p:extLst>
      <p:ext uri="{BB962C8B-B14F-4D97-AF65-F5344CB8AC3E}">
        <p14:creationId xmlns:p14="http://schemas.microsoft.com/office/powerpoint/2010/main" val="2626275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7463" y="260648"/>
            <a:ext cx="6779623" cy="6597352"/>
          </a:xfrm>
        </p:spPr>
        <p:txBody>
          <a:bodyPr>
            <a:normAutofit/>
          </a:bodyPr>
          <a:lstStyle/>
          <a:p>
            <a:pPr marL="0" indent="0" algn="just">
              <a:buNone/>
            </a:pPr>
            <a:r>
              <a:rPr lang="es-MX" b="1" dirty="0"/>
              <a:t>Teoría Z</a:t>
            </a:r>
          </a:p>
          <a:p>
            <a:pPr marL="0" indent="0" algn="just">
              <a:buNone/>
            </a:pPr>
            <a:r>
              <a:rPr lang="es-MX" dirty="0"/>
              <a:t>De acuerdo al Dr. William </a:t>
            </a:r>
            <a:r>
              <a:rPr lang="es-MX" dirty="0" err="1"/>
              <a:t>Ouchi</a:t>
            </a:r>
            <a:r>
              <a:rPr lang="es-MX" dirty="0"/>
              <a:t> su principal defensor promueve lo siguiente:</a:t>
            </a:r>
          </a:p>
          <a:p>
            <a:pPr marL="0" indent="0" algn="just">
              <a:buNone/>
            </a:pPr>
            <a:r>
              <a:rPr lang="es-MX" dirty="0"/>
              <a:t>Empleos fijos</a:t>
            </a:r>
          </a:p>
          <a:p>
            <a:pPr marL="0" indent="0" algn="just">
              <a:buNone/>
            </a:pPr>
            <a:r>
              <a:rPr lang="es-MX" dirty="0"/>
              <a:t>Alta productividad</a:t>
            </a:r>
          </a:p>
          <a:p>
            <a:pPr marL="0" indent="0" algn="just">
              <a:buNone/>
            </a:pPr>
            <a:r>
              <a:rPr lang="es-MX" dirty="0"/>
              <a:t>Alta satisfacción y moral en los empleados.</a:t>
            </a:r>
          </a:p>
          <a:p>
            <a:pPr marL="0" indent="0" algn="just">
              <a:buNone/>
            </a:pPr>
            <a:endParaRPr lang="es-MX" dirty="0"/>
          </a:p>
          <a:p>
            <a:pPr marL="0" indent="0" algn="just">
              <a:buNone/>
            </a:pPr>
            <a:r>
              <a:rPr lang="es-MX" dirty="0"/>
              <a:t>Su nacimiento se deriva de la Teoría Y, que especifica que el trabajo es natural y debe ser una fuente de satisfacción,  incentivando las necesidades psicológicas del hombre. </a:t>
            </a:r>
          </a:p>
          <a:p>
            <a:pPr marL="0" indent="0" algn="just">
              <a:buNone/>
            </a:pPr>
            <a:r>
              <a:rPr lang="es-MX" dirty="0"/>
              <a:t>Mientras que la Teoría Z se enfoca en incrementar la apropiación y amor del empleado por la compañía. </a:t>
            </a:r>
          </a:p>
        </p:txBody>
      </p:sp>
      <p:pic>
        <p:nvPicPr>
          <p:cNvPr id="5" name="Imagen 4"/>
          <p:cNvPicPr>
            <a:picLocks noChangeAspect="1"/>
          </p:cNvPicPr>
          <p:nvPr/>
        </p:nvPicPr>
        <p:blipFill>
          <a:blip r:embed="rId2"/>
          <a:stretch>
            <a:fillRect/>
          </a:stretch>
        </p:blipFill>
        <p:spPr>
          <a:xfrm>
            <a:off x="7834185" y="1846546"/>
            <a:ext cx="4089650" cy="3067238"/>
          </a:xfrm>
          <a:prstGeom prst="rect">
            <a:avLst/>
          </a:prstGeom>
        </p:spPr>
      </p:pic>
    </p:spTree>
    <p:extLst>
      <p:ext uri="{BB962C8B-B14F-4D97-AF65-F5344CB8AC3E}">
        <p14:creationId xmlns:p14="http://schemas.microsoft.com/office/powerpoint/2010/main" val="1253836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Valores destacan en la Teoría Z</a:t>
            </a:r>
          </a:p>
        </p:txBody>
      </p:sp>
      <p:sp>
        <p:nvSpPr>
          <p:cNvPr id="3" name="Marcador de contenido 2"/>
          <p:cNvSpPr>
            <a:spLocks noGrp="1"/>
          </p:cNvSpPr>
          <p:nvPr>
            <p:ph idx="1"/>
          </p:nvPr>
        </p:nvSpPr>
        <p:spPr/>
        <p:txBody>
          <a:bodyPr>
            <a:normAutofit fontScale="92500" lnSpcReduction="20000"/>
          </a:bodyPr>
          <a:lstStyle/>
          <a:p>
            <a:pPr marL="0" indent="0" algn="just">
              <a:buNone/>
            </a:pPr>
            <a:r>
              <a:rPr lang="es-MX" b="1" dirty="0"/>
              <a:t>Confianza en la gente:</a:t>
            </a:r>
            <a:r>
              <a:rPr lang="es-MX" dirty="0"/>
              <a:t> Como se entiende que la gente se va a comportar correctamente, se promueve la confianza en el personal. Por esto los controles no son tan exigentes y se promueve el autocontrol entre los trabajadores.</a:t>
            </a:r>
          </a:p>
          <a:p>
            <a:pPr marL="0" indent="0" algn="just">
              <a:buNone/>
            </a:pPr>
            <a:r>
              <a:rPr lang="es-MX" b="1" dirty="0"/>
              <a:t>Relaciones sociales estrechas:</a:t>
            </a:r>
            <a:r>
              <a:rPr lang="es-MX" dirty="0"/>
              <a:t> La relación empleado-jefe debe abarcar a toda la persona y no restringirse a una mera relación funcional. (La relación debe ser íntima).</a:t>
            </a:r>
          </a:p>
          <a:p>
            <a:pPr marL="0" indent="0" algn="just">
              <a:buNone/>
            </a:pPr>
            <a:r>
              <a:rPr lang="es-MX" b="1" dirty="0"/>
              <a:t>Atención puesta en las sutilezas de las relaciones humanas:</a:t>
            </a:r>
            <a:r>
              <a:rPr lang="es-MX" dirty="0"/>
              <a:t> El trato de los jefes con los empleados debe adecuarse a cada empleado en particular. Todas las personas se diferencian entre si y por lo tanto cada individuo necesita un trato específico.</a:t>
            </a:r>
          </a:p>
          <a:p>
            <a:endParaRPr lang="es-MX" dirty="0">
              <a:hlinkClick r:id="rId2"/>
            </a:endParaRPr>
          </a:p>
          <a:p>
            <a:pPr marL="0" indent="0">
              <a:buNone/>
            </a:pPr>
            <a:r>
              <a:rPr lang="es-MX" sz="1100" dirty="0">
                <a:hlinkClick r:id="rId2"/>
              </a:rPr>
              <a:t>Recuperado de: https://es.wikipedia.org/wiki/Teor%C3%ADa_Z</a:t>
            </a:r>
            <a:endParaRPr lang="es-MX" sz="1100" dirty="0"/>
          </a:p>
          <a:p>
            <a:pPr marL="0" indent="0">
              <a:buNone/>
            </a:pPr>
            <a:endParaRPr lang="es-MX" dirty="0"/>
          </a:p>
        </p:txBody>
      </p:sp>
    </p:spTree>
    <p:extLst>
      <p:ext uri="{BB962C8B-B14F-4D97-AF65-F5344CB8AC3E}">
        <p14:creationId xmlns:p14="http://schemas.microsoft.com/office/powerpoint/2010/main" val="2228739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Enfoque Sistémico (Ludwig </a:t>
            </a:r>
            <a:r>
              <a:rPr lang="es-MX" dirty="0" err="1"/>
              <a:t>Von</a:t>
            </a:r>
            <a:r>
              <a:rPr lang="es-MX" dirty="0"/>
              <a:t> Bertalanffy):</a:t>
            </a:r>
            <a:br>
              <a:rPr lang="es-MX" dirty="0"/>
            </a:br>
            <a:endParaRPr lang="es-MX" dirty="0"/>
          </a:p>
        </p:txBody>
      </p:sp>
      <p:sp>
        <p:nvSpPr>
          <p:cNvPr id="3" name="Marcador de contenido 2"/>
          <p:cNvSpPr>
            <a:spLocks noGrp="1"/>
          </p:cNvSpPr>
          <p:nvPr>
            <p:ph idx="1"/>
          </p:nvPr>
        </p:nvSpPr>
        <p:spPr>
          <a:xfrm>
            <a:off x="838200" y="1825625"/>
            <a:ext cx="8530883" cy="4351338"/>
          </a:xfrm>
        </p:spPr>
        <p:txBody>
          <a:bodyPr>
            <a:normAutofit lnSpcReduction="10000"/>
          </a:bodyPr>
          <a:lstStyle/>
          <a:p>
            <a:pPr marL="0" indent="0" algn="just">
              <a:buNone/>
            </a:pPr>
            <a:r>
              <a:rPr lang="es-MX" dirty="0"/>
              <a:t>Primero se debe comprender que es un sistema. </a:t>
            </a:r>
          </a:p>
          <a:p>
            <a:pPr marL="0" indent="0" algn="just">
              <a:buNone/>
            </a:pPr>
            <a:r>
              <a:rPr lang="es-MX" dirty="0"/>
              <a:t>Es un conjunto de elementos en interacción. Por ejemplo: bandada de patos, cerebro, sistema inmunológico, entre otros.</a:t>
            </a:r>
          </a:p>
          <a:p>
            <a:pPr marL="0" indent="0" algn="just">
              <a:buNone/>
            </a:pPr>
            <a:r>
              <a:rPr lang="es-MX" dirty="0"/>
              <a:t> En el caso de sistemas humanos (familia, empresa, pareja) el sistema puede definirse como un conjunto de individuos con historia, mitos y reglas, que persiguen un fin común.</a:t>
            </a:r>
          </a:p>
          <a:p>
            <a:pPr marL="0" indent="0" algn="just">
              <a:buNone/>
            </a:pPr>
            <a:r>
              <a:rPr lang="es-MX" dirty="0"/>
              <a:t>Por lo tanto todo sistema se compone de un </a:t>
            </a:r>
            <a:r>
              <a:rPr lang="es-MX" b="1" dirty="0"/>
              <a:t>aspecto estructural </a:t>
            </a:r>
            <a:r>
              <a:rPr lang="es-MX" dirty="0"/>
              <a:t>(límites, elementos, red de comunicaciones e informaciones) y un </a:t>
            </a:r>
            <a:r>
              <a:rPr lang="es-MX" b="1" dirty="0"/>
              <a:t>aspecto funcional</a:t>
            </a:r>
            <a:r>
              <a:rPr lang="es-MX" dirty="0"/>
              <a:t>.</a:t>
            </a:r>
          </a:p>
          <a:p>
            <a:endParaRPr lang="es-MX" dirty="0"/>
          </a:p>
        </p:txBody>
      </p:sp>
      <p:pic>
        <p:nvPicPr>
          <p:cNvPr id="4" name="Imagen 3">
            <a:extLst>
              <a:ext uri="{FF2B5EF4-FFF2-40B4-BE49-F238E27FC236}">
                <a16:creationId xmlns:a16="http://schemas.microsoft.com/office/drawing/2014/main" id="{F4971016-D014-4C8F-8E3E-19F0E1856CA1}"/>
              </a:ext>
            </a:extLst>
          </p:cNvPr>
          <p:cNvPicPr>
            <a:picLocks noChangeAspect="1"/>
          </p:cNvPicPr>
          <p:nvPr/>
        </p:nvPicPr>
        <p:blipFill>
          <a:blip r:embed="rId2"/>
          <a:stretch>
            <a:fillRect/>
          </a:stretch>
        </p:blipFill>
        <p:spPr>
          <a:xfrm>
            <a:off x="9369083" y="2337802"/>
            <a:ext cx="2623257" cy="2993854"/>
          </a:xfrm>
          <a:prstGeom prst="rect">
            <a:avLst/>
          </a:prstGeom>
        </p:spPr>
      </p:pic>
    </p:spTree>
    <p:extLst>
      <p:ext uri="{BB962C8B-B14F-4D97-AF65-F5344CB8AC3E}">
        <p14:creationId xmlns:p14="http://schemas.microsoft.com/office/powerpoint/2010/main" val="1727034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07568" y="404665"/>
            <a:ext cx="7772400" cy="936104"/>
          </a:xfrm>
        </p:spPr>
        <p:txBody>
          <a:bodyPr>
            <a:normAutofit/>
          </a:bodyPr>
          <a:lstStyle/>
          <a:p>
            <a:r>
              <a:rPr lang="es-MX" dirty="0"/>
              <a:t>ADMINISTRACIÓN</a:t>
            </a:r>
          </a:p>
        </p:txBody>
      </p:sp>
      <p:sp>
        <p:nvSpPr>
          <p:cNvPr id="3" name="2 Subtítulo"/>
          <p:cNvSpPr>
            <a:spLocks noGrp="1"/>
          </p:cNvSpPr>
          <p:nvPr>
            <p:ph type="subTitle" idx="1"/>
          </p:nvPr>
        </p:nvSpPr>
        <p:spPr>
          <a:xfrm>
            <a:off x="2097324" y="4365104"/>
            <a:ext cx="7992888" cy="432048"/>
          </a:xfrm>
        </p:spPr>
        <p:txBody>
          <a:bodyPr>
            <a:normAutofit fontScale="25000" lnSpcReduction="20000"/>
          </a:bodyPr>
          <a:lstStyle/>
          <a:p>
            <a:r>
              <a:rPr lang="es-MX" sz="9600" b="1" dirty="0">
                <a:latin typeface="Arial" pitchFamily="34" charset="0"/>
                <a:cs typeface="Arial" pitchFamily="34" charset="0"/>
              </a:rPr>
              <a:t>PROPÓSITO</a:t>
            </a:r>
          </a:p>
          <a:p>
            <a:endParaRPr lang="es-MX" sz="5500" b="1" dirty="0">
              <a:latin typeface="Arial" pitchFamily="34" charset="0"/>
              <a:cs typeface="Arial" pitchFamily="34" charset="0"/>
            </a:endParaRPr>
          </a:p>
          <a:p>
            <a:pPr algn="just"/>
            <a:r>
              <a:rPr lang="es-MX" sz="4200" b="1" dirty="0">
                <a:solidFill>
                  <a:schemeClr val="tx1">
                    <a:lumMod val="95000"/>
                    <a:lumOff val="5000"/>
                  </a:schemeClr>
                </a:solidFill>
                <a:latin typeface="Arial" panose="020B0604020202020204" pitchFamily="34" charset="0"/>
                <a:cs typeface="Arial" panose="020B0604020202020204" pitchFamily="34" charset="0"/>
              </a:rPr>
              <a:t> </a:t>
            </a:r>
          </a:p>
          <a:p>
            <a:endParaRPr lang="es-MX" dirty="0"/>
          </a:p>
        </p:txBody>
      </p:sp>
      <p:sp>
        <p:nvSpPr>
          <p:cNvPr id="5" name="CuadroTexto 4">
            <a:extLst>
              <a:ext uri="{FF2B5EF4-FFF2-40B4-BE49-F238E27FC236}">
                <a16:creationId xmlns:a16="http://schemas.microsoft.com/office/drawing/2014/main" id="{586C68C5-B2DE-4996-80BA-326B7A94C097}"/>
              </a:ext>
            </a:extLst>
          </p:cNvPr>
          <p:cNvSpPr txBox="1"/>
          <p:nvPr/>
        </p:nvSpPr>
        <p:spPr>
          <a:xfrm>
            <a:off x="2207568" y="4941169"/>
            <a:ext cx="8064896" cy="1200329"/>
          </a:xfrm>
          <a:prstGeom prst="rect">
            <a:avLst/>
          </a:prstGeom>
          <a:noFill/>
        </p:spPr>
        <p:txBody>
          <a:bodyPr wrap="square" rtlCol="0">
            <a:spAutoFit/>
          </a:bodyPr>
          <a:lstStyle/>
          <a:p>
            <a:r>
              <a:rPr lang="es-MX" dirty="0"/>
              <a:t>Relaciona los conceptos teóricos, características y procesos que pueden ser aplicados en las organizaciones y contrasta las diferentes propuestas del proceso administrativo.</a:t>
            </a:r>
          </a:p>
          <a:p>
            <a:endParaRPr lang="es-MX" dirty="0"/>
          </a:p>
        </p:txBody>
      </p:sp>
      <p:pic>
        <p:nvPicPr>
          <p:cNvPr id="6" name="Imagen 5">
            <a:extLst>
              <a:ext uri="{FF2B5EF4-FFF2-40B4-BE49-F238E27FC236}">
                <a16:creationId xmlns:a16="http://schemas.microsoft.com/office/drawing/2014/main" id="{9CB21878-A354-4E63-BAFF-0420848CB29D}"/>
              </a:ext>
            </a:extLst>
          </p:cNvPr>
          <p:cNvPicPr>
            <a:picLocks noChangeAspect="1"/>
          </p:cNvPicPr>
          <p:nvPr/>
        </p:nvPicPr>
        <p:blipFill>
          <a:blip r:embed="rId2"/>
          <a:stretch>
            <a:fillRect/>
          </a:stretch>
        </p:blipFill>
        <p:spPr>
          <a:xfrm>
            <a:off x="3935761" y="1628800"/>
            <a:ext cx="4114743" cy="2304256"/>
          </a:xfrm>
          <a:prstGeom prst="rect">
            <a:avLst/>
          </a:prstGeom>
        </p:spPr>
      </p:pic>
    </p:spTree>
    <p:extLst>
      <p:ext uri="{BB962C8B-B14F-4D97-AF65-F5344CB8AC3E}">
        <p14:creationId xmlns:p14="http://schemas.microsoft.com/office/powerpoint/2010/main" val="1719988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Niveles</a:t>
            </a:r>
          </a:p>
        </p:txBody>
      </p:sp>
      <p:sp>
        <p:nvSpPr>
          <p:cNvPr id="3" name="Marcador de contenido 2"/>
          <p:cNvSpPr>
            <a:spLocks noGrp="1"/>
          </p:cNvSpPr>
          <p:nvPr>
            <p:ph idx="1"/>
          </p:nvPr>
        </p:nvSpPr>
        <p:spPr>
          <a:xfrm>
            <a:off x="838200" y="1825625"/>
            <a:ext cx="7206049" cy="4351338"/>
          </a:xfrm>
        </p:spPr>
        <p:txBody>
          <a:bodyPr>
            <a:normAutofit lnSpcReduction="10000"/>
          </a:bodyPr>
          <a:lstStyle/>
          <a:p>
            <a:pPr marL="0" indent="0" algn="just">
              <a:buNone/>
            </a:pPr>
            <a:r>
              <a:rPr lang="es-MX" dirty="0"/>
              <a:t>Sistema: totalidad coherente, por ejemplo una familia</a:t>
            </a:r>
          </a:p>
          <a:p>
            <a:pPr marL="0" indent="0" algn="just">
              <a:buNone/>
            </a:pPr>
            <a:endParaRPr lang="es-MX" dirty="0"/>
          </a:p>
          <a:p>
            <a:pPr marL="0" indent="0" algn="just">
              <a:buNone/>
            </a:pPr>
            <a:r>
              <a:rPr lang="es-MX" dirty="0" err="1"/>
              <a:t>Suprasistema</a:t>
            </a:r>
            <a:r>
              <a:rPr lang="es-MX" dirty="0"/>
              <a:t>: medio que rodea al sistema; amigos, vecindad, familia extensa…</a:t>
            </a:r>
          </a:p>
          <a:p>
            <a:pPr marL="0" indent="0" algn="just">
              <a:buNone/>
            </a:pPr>
            <a:endParaRPr lang="es-MX" dirty="0"/>
          </a:p>
          <a:p>
            <a:pPr marL="0" indent="0" algn="just">
              <a:buNone/>
            </a:pPr>
            <a:r>
              <a:rPr lang="es-MX" dirty="0"/>
              <a:t>Subsistemas: los componentes del sistema; individuos.</a:t>
            </a:r>
          </a:p>
          <a:p>
            <a:pPr marL="0" indent="0">
              <a:buNone/>
            </a:pPr>
            <a:endParaRPr lang="es-MX" dirty="0"/>
          </a:p>
          <a:p>
            <a:pPr marL="0" indent="0">
              <a:buNone/>
            </a:pPr>
            <a:r>
              <a:rPr lang="es-MX" sz="1100" dirty="0"/>
              <a:t>Recuperado de: http://psicologosenmadrid.eu/teoria-general-de-sistemas-de-von-bertalanffy/</a:t>
            </a:r>
          </a:p>
          <a:p>
            <a:endParaRPr lang="es-MX" dirty="0"/>
          </a:p>
        </p:txBody>
      </p:sp>
      <p:pic>
        <p:nvPicPr>
          <p:cNvPr id="4" name="Imagen 3">
            <a:extLst>
              <a:ext uri="{FF2B5EF4-FFF2-40B4-BE49-F238E27FC236}">
                <a16:creationId xmlns:a16="http://schemas.microsoft.com/office/drawing/2014/main" id="{32190D6B-1EA2-40CE-B2D1-6DE2CB11B2B2}"/>
              </a:ext>
            </a:extLst>
          </p:cNvPr>
          <p:cNvPicPr>
            <a:picLocks noChangeAspect="1"/>
          </p:cNvPicPr>
          <p:nvPr/>
        </p:nvPicPr>
        <p:blipFill>
          <a:blip r:embed="rId2"/>
          <a:stretch>
            <a:fillRect/>
          </a:stretch>
        </p:blipFill>
        <p:spPr>
          <a:xfrm>
            <a:off x="8190679" y="2289296"/>
            <a:ext cx="3466896" cy="2620328"/>
          </a:xfrm>
          <a:prstGeom prst="rect">
            <a:avLst/>
          </a:prstGeom>
        </p:spPr>
      </p:pic>
    </p:spTree>
    <p:extLst>
      <p:ext uri="{BB962C8B-B14F-4D97-AF65-F5344CB8AC3E}">
        <p14:creationId xmlns:p14="http://schemas.microsoft.com/office/powerpoint/2010/main" val="21453834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Tecnología y Administración</a:t>
            </a:r>
          </a:p>
        </p:txBody>
      </p:sp>
      <p:sp>
        <p:nvSpPr>
          <p:cNvPr id="3" name="Marcador de contenido 2"/>
          <p:cNvSpPr>
            <a:spLocks noGrp="1"/>
          </p:cNvSpPr>
          <p:nvPr>
            <p:ph idx="1"/>
          </p:nvPr>
        </p:nvSpPr>
        <p:spPr>
          <a:xfrm>
            <a:off x="444304" y="1690688"/>
            <a:ext cx="7982243" cy="4351338"/>
          </a:xfrm>
        </p:spPr>
        <p:txBody>
          <a:bodyPr>
            <a:normAutofit/>
          </a:bodyPr>
          <a:lstStyle/>
          <a:p>
            <a:pPr marL="0" indent="0" algn="just">
              <a:buNone/>
            </a:pPr>
            <a:r>
              <a:rPr lang="es-MX" dirty="0"/>
              <a:t>Estos valores hacen de la TI, por lejos, la categoría de máxima inversión en la economía norteamericana (</a:t>
            </a:r>
            <a:r>
              <a:rPr lang="es-MX" dirty="0" err="1"/>
              <a:t>The</a:t>
            </a:r>
            <a:r>
              <a:rPr lang="es-MX" dirty="0"/>
              <a:t> Harvard </a:t>
            </a:r>
            <a:r>
              <a:rPr lang="es-MX" dirty="0" err="1"/>
              <a:t>Policy</a:t>
            </a:r>
            <a:r>
              <a:rPr lang="es-MX" dirty="0"/>
              <a:t> </a:t>
            </a:r>
            <a:r>
              <a:rPr lang="es-MX" dirty="0" err="1"/>
              <a:t>Group</a:t>
            </a:r>
            <a:r>
              <a:rPr lang="es-MX" dirty="0"/>
              <a:t>, 2000).</a:t>
            </a:r>
          </a:p>
          <a:p>
            <a:pPr marL="0" indent="0" algn="just">
              <a:buNone/>
            </a:pPr>
            <a:r>
              <a:rPr lang="es-MX" dirty="0"/>
              <a:t>Independizarse del lugar físico a través de Internet, el correo electrónico y la video conferencia</a:t>
            </a:r>
          </a:p>
          <a:p>
            <a:pPr marL="0" indent="0" algn="just">
              <a:buNone/>
            </a:pPr>
            <a:r>
              <a:rPr lang="es-MX" dirty="0"/>
              <a:t>Reorganizar flujos de trabajo reemplazando procesos manuales y reestructurando las empresas</a:t>
            </a:r>
          </a:p>
          <a:p>
            <a:pPr marL="0" indent="0" algn="just">
              <a:buNone/>
            </a:pPr>
            <a:endParaRPr lang="es-MX" sz="1000" dirty="0"/>
          </a:p>
          <a:p>
            <a:pPr marL="0" indent="0" algn="just">
              <a:buNone/>
            </a:pPr>
            <a:r>
              <a:rPr lang="es-MX" sz="1000" dirty="0"/>
              <a:t>Recuperado de: http://www.eumed.net/ce/2015/1/tecnologia.html</a:t>
            </a:r>
          </a:p>
          <a:p>
            <a:endParaRPr lang="es-MX" dirty="0"/>
          </a:p>
        </p:txBody>
      </p:sp>
      <p:pic>
        <p:nvPicPr>
          <p:cNvPr id="4" name="Imagen 3">
            <a:extLst>
              <a:ext uri="{FF2B5EF4-FFF2-40B4-BE49-F238E27FC236}">
                <a16:creationId xmlns:a16="http://schemas.microsoft.com/office/drawing/2014/main" id="{6FC65801-5CB0-4E03-8CB6-060184F0701F}"/>
              </a:ext>
            </a:extLst>
          </p:cNvPr>
          <p:cNvPicPr>
            <a:picLocks noChangeAspect="1"/>
          </p:cNvPicPr>
          <p:nvPr/>
        </p:nvPicPr>
        <p:blipFill>
          <a:blip r:embed="rId2"/>
          <a:stretch>
            <a:fillRect/>
          </a:stretch>
        </p:blipFill>
        <p:spPr>
          <a:xfrm>
            <a:off x="8426547" y="2167391"/>
            <a:ext cx="3533139" cy="2854776"/>
          </a:xfrm>
          <a:prstGeom prst="rect">
            <a:avLst/>
          </a:prstGeom>
        </p:spPr>
      </p:pic>
    </p:spTree>
    <p:extLst>
      <p:ext uri="{BB962C8B-B14F-4D97-AF65-F5344CB8AC3E}">
        <p14:creationId xmlns:p14="http://schemas.microsoft.com/office/powerpoint/2010/main" val="3836728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2BF1793-BE31-4C78-95A3-59693DE096FB}"/>
              </a:ext>
            </a:extLst>
          </p:cNvPr>
          <p:cNvSpPr>
            <a:spLocks noGrp="1"/>
          </p:cNvSpPr>
          <p:nvPr>
            <p:ph idx="1"/>
          </p:nvPr>
        </p:nvSpPr>
        <p:spPr>
          <a:xfrm>
            <a:off x="838200" y="852616"/>
            <a:ext cx="7428470" cy="5324347"/>
          </a:xfrm>
        </p:spPr>
        <p:txBody>
          <a:bodyPr/>
          <a:lstStyle/>
          <a:p>
            <a:pPr marL="0" indent="0" algn="just">
              <a:buNone/>
            </a:pPr>
            <a:r>
              <a:rPr lang="es-MX" dirty="0"/>
              <a:t>Incrementar la flexibilidad de las organizaciones y la habilidad para responder a los cambios y tomar ventaja de las oportunidades</a:t>
            </a:r>
          </a:p>
          <a:p>
            <a:pPr marL="0" indent="0" algn="just">
              <a:buNone/>
            </a:pPr>
            <a:r>
              <a:rPr lang="es-MX" dirty="0"/>
              <a:t>Redefinir las fronteras organizacionales creando nuevas relaciones con proveedores y clientes a partir de las tecnologías para la publicación y distribución de información</a:t>
            </a:r>
          </a:p>
          <a:p>
            <a:pPr marL="0" indent="0" algn="just">
              <a:buNone/>
            </a:pPr>
            <a:r>
              <a:rPr lang="es-MX" dirty="0"/>
              <a:t>Cambiar el proceso de gerenciamiento proveyendo nuevas capacidades para planear, organizar y controlar </a:t>
            </a:r>
            <a:r>
              <a:rPr lang="es-MX" sz="1000" dirty="0"/>
              <a:t>(</a:t>
            </a:r>
            <a:r>
              <a:rPr lang="es-MX" sz="1000" dirty="0" err="1"/>
              <a:t>Laudon</a:t>
            </a:r>
            <a:r>
              <a:rPr lang="es-MX" sz="1000" dirty="0"/>
              <a:t>, 1999).</a:t>
            </a:r>
          </a:p>
          <a:p>
            <a:endParaRPr lang="es-MX" dirty="0"/>
          </a:p>
        </p:txBody>
      </p:sp>
      <p:pic>
        <p:nvPicPr>
          <p:cNvPr id="4" name="Imagen 3">
            <a:extLst>
              <a:ext uri="{FF2B5EF4-FFF2-40B4-BE49-F238E27FC236}">
                <a16:creationId xmlns:a16="http://schemas.microsoft.com/office/drawing/2014/main" id="{454B6A1C-9C19-484E-8EAF-C335D1AB5D07}"/>
              </a:ext>
            </a:extLst>
          </p:cNvPr>
          <p:cNvPicPr>
            <a:picLocks noChangeAspect="1"/>
          </p:cNvPicPr>
          <p:nvPr/>
        </p:nvPicPr>
        <p:blipFill>
          <a:blip r:embed="rId2"/>
          <a:stretch>
            <a:fillRect/>
          </a:stretch>
        </p:blipFill>
        <p:spPr>
          <a:xfrm>
            <a:off x="8491977" y="1759487"/>
            <a:ext cx="3266541" cy="2446753"/>
          </a:xfrm>
          <a:prstGeom prst="rect">
            <a:avLst/>
          </a:prstGeom>
        </p:spPr>
      </p:pic>
    </p:spTree>
    <p:extLst>
      <p:ext uri="{BB962C8B-B14F-4D97-AF65-F5344CB8AC3E}">
        <p14:creationId xmlns:p14="http://schemas.microsoft.com/office/powerpoint/2010/main" val="3159932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829994"/>
            <a:ext cx="10515600" cy="5346969"/>
          </a:xfrm>
        </p:spPr>
        <p:txBody>
          <a:bodyPr>
            <a:normAutofit/>
          </a:bodyPr>
          <a:lstStyle/>
          <a:p>
            <a:pPr algn="just"/>
            <a:r>
              <a:rPr lang="es-MX" b="1" dirty="0"/>
              <a:t>Tecnología flexible:</a:t>
            </a:r>
            <a:r>
              <a:rPr lang="es-MX" dirty="0"/>
              <a:t> amplitud con que máquinas, conocimientos técnicos y materias primas pueden ser utilizados en otros productos o servicios.</a:t>
            </a:r>
          </a:p>
          <a:p>
            <a:pPr algn="just"/>
            <a:r>
              <a:rPr lang="es-MX" b="1" dirty="0"/>
              <a:t>Tecnología fija:</a:t>
            </a:r>
            <a:r>
              <a:rPr lang="es-MX" dirty="0"/>
              <a:t> no puede utilizarse en otros productos o servicios.</a:t>
            </a:r>
          </a:p>
          <a:p>
            <a:pPr algn="just"/>
            <a:r>
              <a:rPr lang="es-MX" dirty="0"/>
              <a:t>La flexibilidad de la organización para cambiar de producto decrece cuanto más especializada se vuelve una tecnología.</a:t>
            </a:r>
          </a:p>
          <a:p>
            <a:pPr algn="just"/>
            <a:r>
              <a:rPr lang="es-MX" dirty="0"/>
              <a:t>El ingreso de nuevos competidores en un mercado es más difícil cuanto más complicada es la tecnología.</a:t>
            </a:r>
          </a:p>
          <a:p>
            <a:pPr algn="just"/>
            <a:r>
              <a:rPr lang="es-MX" dirty="0"/>
              <a:t>El desarrollo tecnológico aumenta la heterogeneidad de la organización y exige un mayor esfuerzo de integración y coordinación.</a:t>
            </a:r>
          </a:p>
          <a:p>
            <a:pPr algn="just"/>
            <a:endParaRPr lang="es-MX" dirty="0"/>
          </a:p>
          <a:p>
            <a:endParaRPr lang="es-MX" dirty="0"/>
          </a:p>
        </p:txBody>
      </p:sp>
    </p:spTree>
    <p:extLst>
      <p:ext uri="{BB962C8B-B14F-4D97-AF65-F5344CB8AC3E}">
        <p14:creationId xmlns:p14="http://schemas.microsoft.com/office/powerpoint/2010/main" val="4289064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64" y="0"/>
            <a:ext cx="10515600" cy="1325563"/>
          </a:xfrm>
        </p:spPr>
        <p:txBody>
          <a:bodyPr>
            <a:normAutofit/>
          </a:bodyPr>
          <a:lstStyle/>
          <a:p>
            <a:pPr algn="ctr"/>
            <a:r>
              <a:rPr lang="es-MX" b="1" dirty="0">
                <a:latin typeface="Calibri" panose="020F0502020204030204" pitchFamily="34" charset="0"/>
                <a:cs typeface="Calibri" panose="020F0502020204030204" pitchFamily="34" charset="0"/>
              </a:rPr>
              <a:t>Teoría matemática</a:t>
            </a:r>
          </a:p>
        </p:txBody>
      </p:sp>
      <p:sp>
        <p:nvSpPr>
          <p:cNvPr id="5" name="Rectangle 2"/>
          <p:cNvSpPr>
            <a:spLocks noGrp="1" noChangeArrowheads="1"/>
          </p:cNvSpPr>
          <p:nvPr>
            <p:ph idx="1"/>
          </p:nvPr>
        </p:nvSpPr>
        <p:spPr bwMode="auto">
          <a:xfrm>
            <a:off x="348679" y="1183405"/>
            <a:ext cx="6838582"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indent="0" algn="just">
              <a:lnSpc>
                <a:spcPct val="100000"/>
              </a:lnSpc>
              <a:buNone/>
            </a:pPr>
            <a:r>
              <a:rPr lang="es-MX" altLang="es-MX" sz="2400" i="1" dirty="0">
                <a:solidFill>
                  <a:srgbClr val="333333"/>
                </a:solidFill>
                <a:latin typeface="Calibri" panose="020F0502020204030204" pitchFamily="34" charset="0"/>
                <a:cs typeface="Calibri" panose="020F0502020204030204" pitchFamily="34" charset="0"/>
              </a:rPr>
              <a:t>La función de la administración es la de tomar decisiones. Y se apoya de las matemáticas. </a:t>
            </a:r>
          </a:p>
          <a:p>
            <a:pPr marL="0" indent="0" algn="just">
              <a:lnSpc>
                <a:spcPct val="100000"/>
              </a:lnSpc>
              <a:buNone/>
            </a:pPr>
            <a:r>
              <a:rPr lang="es-MX" altLang="es-MX" sz="2400" i="1" dirty="0">
                <a:solidFill>
                  <a:srgbClr val="333333"/>
                </a:solidFill>
                <a:latin typeface="Calibri" panose="020F0502020204030204" pitchFamily="34" charset="0"/>
                <a:cs typeface="Calibri" panose="020F0502020204030204" pitchFamily="34" charset="0"/>
              </a:rPr>
              <a:t>La Escuela Matemática de la Administración está formada por un grupo de autores e investigadores entre los cuales se cuentan:</a:t>
            </a:r>
            <a:endParaRPr lang="es-MX" altLang="es-MX" sz="2400" dirty="0">
              <a:latin typeface="Calibri" panose="020F0502020204030204" pitchFamily="34" charset="0"/>
              <a:cs typeface="Calibri" panose="020F0502020204030204" pitchFamily="34" charset="0"/>
            </a:endParaRPr>
          </a:p>
          <a:p>
            <a:pPr marL="0" indent="0" algn="just">
              <a:lnSpc>
                <a:spcPct val="100000"/>
              </a:lnSpc>
              <a:buNone/>
            </a:pPr>
            <a:r>
              <a:rPr lang="es-MX" altLang="es-MX" sz="2400" i="1" dirty="0">
                <a:latin typeface="Calibri" panose="020F0502020204030204" pitchFamily="34" charset="0"/>
                <a:cs typeface="Calibri" panose="020F0502020204030204" pitchFamily="34" charset="0"/>
              </a:rPr>
              <a:t>Herbert A. </a:t>
            </a:r>
            <a:r>
              <a:rPr lang="es-MX" altLang="es-MX" sz="2400" i="1" dirty="0" err="1">
                <a:latin typeface="Calibri" panose="020F0502020204030204" pitchFamily="34" charset="0"/>
                <a:cs typeface="Calibri" panose="020F0502020204030204" pitchFamily="34" charset="0"/>
              </a:rPr>
              <a:t>Simon</a:t>
            </a:r>
            <a:endParaRPr lang="es-MX" altLang="es-MX" sz="2400" dirty="0">
              <a:latin typeface="Calibri" panose="020F0502020204030204" pitchFamily="34" charset="0"/>
              <a:cs typeface="Calibri" panose="020F0502020204030204" pitchFamily="34" charset="0"/>
            </a:endParaRPr>
          </a:p>
          <a:p>
            <a:pPr marL="0" indent="0" algn="just">
              <a:lnSpc>
                <a:spcPct val="100000"/>
              </a:lnSpc>
              <a:buNone/>
            </a:pPr>
            <a:r>
              <a:rPr lang="es-MX" altLang="es-MX" sz="2400" i="1" dirty="0">
                <a:latin typeface="Calibri" panose="020F0502020204030204" pitchFamily="34" charset="0"/>
                <a:cs typeface="Calibri" panose="020F0502020204030204" pitchFamily="34" charset="0"/>
              </a:rPr>
              <a:t>Igor H, </a:t>
            </a:r>
            <a:r>
              <a:rPr lang="es-MX" altLang="es-MX" sz="2400" i="1" dirty="0" err="1">
                <a:latin typeface="Calibri" panose="020F0502020204030204" pitchFamily="34" charset="0"/>
                <a:cs typeface="Calibri" panose="020F0502020204030204" pitchFamily="34" charset="0"/>
              </a:rPr>
              <a:t>Ansoff</a:t>
            </a:r>
            <a:endParaRPr lang="es-MX" altLang="es-MX" sz="2400" dirty="0">
              <a:latin typeface="Calibri" panose="020F0502020204030204" pitchFamily="34" charset="0"/>
              <a:cs typeface="Calibri" panose="020F0502020204030204" pitchFamily="34" charset="0"/>
            </a:endParaRPr>
          </a:p>
          <a:p>
            <a:pPr marL="0" indent="0" algn="just">
              <a:lnSpc>
                <a:spcPct val="100000"/>
              </a:lnSpc>
              <a:buNone/>
            </a:pPr>
            <a:r>
              <a:rPr lang="es-MX" altLang="es-MX" sz="2400" i="1" dirty="0">
                <a:latin typeface="Calibri" panose="020F0502020204030204" pitchFamily="34" charset="0"/>
                <a:cs typeface="Calibri" panose="020F0502020204030204" pitchFamily="34" charset="0"/>
              </a:rPr>
              <a:t>Leonard </a:t>
            </a:r>
            <a:r>
              <a:rPr lang="es-MX" altLang="es-MX" sz="2400" i="1" dirty="0" err="1">
                <a:latin typeface="Calibri" panose="020F0502020204030204" pitchFamily="34" charset="0"/>
                <a:cs typeface="Calibri" panose="020F0502020204030204" pitchFamily="34" charset="0"/>
              </a:rPr>
              <a:t>Arnoff</a:t>
            </a:r>
            <a:endParaRPr lang="es-MX" altLang="es-MX" sz="2400" dirty="0">
              <a:latin typeface="Calibri" panose="020F0502020204030204" pitchFamily="34" charset="0"/>
              <a:cs typeface="Calibri" panose="020F0502020204030204" pitchFamily="34" charset="0"/>
            </a:endParaRPr>
          </a:p>
          <a:p>
            <a:pPr marL="0" indent="0" algn="just">
              <a:lnSpc>
                <a:spcPct val="100000"/>
              </a:lnSpc>
              <a:buNone/>
            </a:pPr>
            <a:r>
              <a:rPr lang="es-MX" altLang="es-MX" sz="2400" i="1" dirty="0">
                <a:latin typeface="Calibri" panose="020F0502020204030204" pitchFamily="34" charset="0"/>
                <a:cs typeface="Calibri" panose="020F0502020204030204" pitchFamily="34" charset="0"/>
              </a:rPr>
              <a:t>West </a:t>
            </a:r>
            <a:r>
              <a:rPr lang="es-MX" altLang="es-MX" sz="2400" i="1" dirty="0" err="1">
                <a:latin typeface="Calibri" panose="020F0502020204030204" pitchFamily="34" charset="0"/>
                <a:cs typeface="Calibri" panose="020F0502020204030204" pitchFamily="34" charset="0"/>
              </a:rPr>
              <a:t>Churchman</a:t>
            </a:r>
            <a:endParaRPr lang="es-MX" altLang="es-MX" sz="2400" dirty="0">
              <a:latin typeface="Calibri" panose="020F0502020204030204" pitchFamily="34" charset="0"/>
              <a:cs typeface="Calibri" panose="020F0502020204030204" pitchFamily="34" charset="0"/>
            </a:endParaRPr>
          </a:p>
          <a:p>
            <a:pPr marL="0" indent="0" algn="just">
              <a:lnSpc>
                <a:spcPct val="100000"/>
              </a:lnSpc>
              <a:buNone/>
            </a:pPr>
            <a:r>
              <a:rPr lang="es-MX" altLang="es-MX" sz="2400" i="1" dirty="0">
                <a:latin typeface="Calibri" panose="020F0502020204030204" pitchFamily="34" charset="0"/>
                <a:cs typeface="Calibri" panose="020F0502020204030204" pitchFamily="34" charset="0"/>
              </a:rPr>
              <a:t>Kenneth </a:t>
            </a:r>
            <a:r>
              <a:rPr lang="es-MX" altLang="es-MX" sz="2400" i="1" dirty="0" err="1">
                <a:latin typeface="Calibri" panose="020F0502020204030204" pitchFamily="34" charset="0"/>
                <a:cs typeface="Calibri" panose="020F0502020204030204" pitchFamily="34" charset="0"/>
              </a:rPr>
              <a:t>Boulding</a:t>
            </a:r>
            <a:endParaRPr lang="es-MX" altLang="es-MX" sz="2400" dirty="0">
              <a:latin typeface="Calibri" panose="020F0502020204030204" pitchFamily="34" charset="0"/>
              <a:cs typeface="Calibri" panose="020F0502020204030204" pitchFamily="34" charset="0"/>
            </a:endParaRPr>
          </a:p>
          <a:p>
            <a:pPr marL="0" indent="0" algn="just">
              <a:lnSpc>
                <a:spcPct val="100000"/>
              </a:lnSpc>
              <a:buNone/>
            </a:pPr>
            <a:r>
              <a:rPr lang="es-MX" altLang="es-MX" sz="2400" i="1" dirty="0">
                <a:solidFill>
                  <a:srgbClr val="333333"/>
                </a:solidFill>
                <a:latin typeface="Calibri" panose="020F0502020204030204" pitchFamily="34" charset="0"/>
                <a:cs typeface="Calibri" panose="020F0502020204030204" pitchFamily="34" charset="0"/>
              </a:rPr>
              <a:t>Estos autores, en su mayoría matemática y versada en sistemas y cibernética, se propusieron la tarea de resolver problemas administrativos mediante el uso de las ecuaciones matemáticas.</a:t>
            </a:r>
            <a:endParaRPr lang="es-MX" altLang="es-MX" sz="2400" dirty="0">
              <a:latin typeface="Calibri" panose="020F0502020204030204" pitchFamily="34" charset="0"/>
              <a:cs typeface="Calibri" panose="020F0502020204030204" pitchFamily="34" charset="0"/>
            </a:endParaRPr>
          </a:p>
        </p:txBody>
      </p:sp>
      <p:pic>
        <p:nvPicPr>
          <p:cNvPr id="3" name="Imagen 2">
            <a:extLst>
              <a:ext uri="{FF2B5EF4-FFF2-40B4-BE49-F238E27FC236}">
                <a16:creationId xmlns:a16="http://schemas.microsoft.com/office/drawing/2014/main" id="{30415CC7-96F2-406C-ACAA-314BC8967CC8}"/>
              </a:ext>
            </a:extLst>
          </p:cNvPr>
          <p:cNvPicPr>
            <a:picLocks noChangeAspect="1"/>
          </p:cNvPicPr>
          <p:nvPr/>
        </p:nvPicPr>
        <p:blipFill>
          <a:blip r:embed="rId2"/>
          <a:stretch>
            <a:fillRect/>
          </a:stretch>
        </p:blipFill>
        <p:spPr>
          <a:xfrm>
            <a:off x="7578822" y="3065217"/>
            <a:ext cx="3928550" cy="2118336"/>
          </a:xfrm>
          <a:prstGeom prst="rect">
            <a:avLst/>
          </a:prstGeom>
        </p:spPr>
      </p:pic>
    </p:spTree>
    <p:extLst>
      <p:ext uri="{BB962C8B-B14F-4D97-AF65-F5344CB8AC3E}">
        <p14:creationId xmlns:p14="http://schemas.microsoft.com/office/powerpoint/2010/main" val="16433549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870485" y="451634"/>
            <a:ext cx="6024585"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indent="0" algn="just">
              <a:lnSpc>
                <a:spcPct val="100000"/>
              </a:lnSpc>
              <a:buNone/>
            </a:pPr>
            <a:r>
              <a:rPr lang="es-MX" altLang="es-MX" sz="2400" b="1" i="1" dirty="0">
                <a:latin typeface="+mn-lt"/>
              </a:rPr>
              <a:t>Investigación operacional</a:t>
            </a:r>
          </a:p>
          <a:p>
            <a:pPr marL="0" indent="0" algn="just">
              <a:lnSpc>
                <a:spcPct val="100000"/>
              </a:lnSpc>
              <a:buNone/>
            </a:pPr>
            <a:endParaRPr lang="es-MX" altLang="es-MX" sz="2400" dirty="0">
              <a:latin typeface="+mn-lt"/>
            </a:endParaRPr>
          </a:p>
          <a:p>
            <a:pPr marL="0" indent="0" algn="just">
              <a:lnSpc>
                <a:spcPct val="100000"/>
              </a:lnSpc>
              <a:buNone/>
            </a:pPr>
            <a:r>
              <a:rPr lang="es-MX" altLang="es-MX" sz="2400" i="1" dirty="0">
                <a:solidFill>
                  <a:srgbClr val="333333"/>
                </a:solidFill>
                <a:latin typeface="+mn-lt"/>
              </a:rPr>
              <a:t>La aplicación del método de investigación de operaciones tiene tres usos principales:</a:t>
            </a:r>
          </a:p>
          <a:p>
            <a:pPr marL="0" indent="0" algn="just">
              <a:lnSpc>
                <a:spcPct val="100000"/>
              </a:lnSpc>
              <a:buNone/>
            </a:pPr>
            <a:endParaRPr lang="es-MX" altLang="es-MX" sz="2400" dirty="0">
              <a:latin typeface="+mn-lt"/>
            </a:endParaRPr>
          </a:p>
          <a:p>
            <a:pPr marL="0" indent="0" algn="just">
              <a:lnSpc>
                <a:spcPct val="100000"/>
              </a:lnSpc>
              <a:buNone/>
            </a:pPr>
            <a:r>
              <a:rPr lang="es-MX" altLang="es-MX" sz="2400" i="1" dirty="0">
                <a:solidFill>
                  <a:srgbClr val="333333"/>
                </a:solidFill>
                <a:latin typeface="+mn-lt"/>
              </a:rPr>
              <a:t>Conocer el comportamiento de los procesos administrativos.</a:t>
            </a:r>
            <a:endParaRPr lang="es-MX" altLang="es-MX" sz="2400" dirty="0">
              <a:latin typeface="+mn-lt"/>
            </a:endParaRPr>
          </a:p>
          <a:p>
            <a:pPr marL="0" indent="0" algn="just">
              <a:lnSpc>
                <a:spcPct val="100000"/>
              </a:lnSpc>
              <a:buNone/>
            </a:pPr>
            <a:r>
              <a:rPr lang="es-MX" altLang="es-MX" sz="2400" i="1" dirty="0">
                <a:solidFill>
                  <a:srgbClr val="333333"/>
                </a:solidFill>
                <a:latin typeface="+mn-lt"/>
              </a:rPr>
              <a:t>Servir de base a la toma de decisiones.</a:t>
            </a:r>
            <a:endParaRPr lang="es-MX" altLang="es-MX" sz="2400" dirty="0">
              <a:latin typeface="+mn-lt"/>
            </a:endParaRPr>
          </a:p>
          <a:p>
            <a:pPr marL="0" indent="0" algn="just">
              <a:lnSpc>
                <a:spcPct val="100000"/>
              </a:lnSpc>
              <a:buNone/>
            </a:pPr>
            <a:r>
              <a:rPr lang="es-MX" altLang="es-MX" sz="2400" i="1" dirty="0">
                <a:solidFill>
                  <a:srgbClr val="333333"/>
                </a:solidFill>
                <a:latin typeface="+mn-lt"/>
              </a:rPr>
              <a:t>Ayudar a la aplicación de métodos descontrol.</a:t>
            </a:r>
          </a:p>
          <a:p>
            <a:pPr marL="0" indent="0" algn="just">
              <a:lnSpc>
                <a:spcPct val="100000"/>
              </a:lnSpc>
              <a:buNone/>
            </a:pPr>
            <a:endParaRPr lang="es-MX" altLang="es-MX" sz="2400" dirty="0">
              <a:latin typeface="+mn-lt"/>
            </a:endParaRPr>
          </a:p>
          <a:p>
            <a:pPr marL="0" indent="0" algn="just">
              <a:lnSpc>
                <a:spcPct val="100000"/>
              </a:lnSpc>
              <a:buNone/>
            </a:pPr>
            <a:r>
              <a:rPr lang="es-MX" altLang="es-MX" sz="2400" i="1" dirty="0">
                <a:solidFill>
                  <a:srgbClr val="333333"/>
                </a:solidFill>
                <a:latin typeface="+mn-lt"/>
              </a:rPr>
              <a:t>La investigación de operaciones se utiliza como un método de capacitación mediante la construcción y análisis de modelos administrativos simulados. </a:t>
            </a:r>
          </a:p>
          <a:p>
            <a:pPr marL="0" indent="0" algn="just">
              <a:lnSpc>
                <a:spcPct val="100000"/>
              </a:lnSpc>
              <a:buNone/>
            </a:pPr>
            <a:endParaRPr lang="es-MX" altLang="es-MX" sz="2400" dirty="0">
              <a:latin typeface="+mn-lt"/>
            </a:endParaRPr>
          </a:p>
          <a:p>
            <a:pPr marL="0" indent="0" algn="just">
              <a:lnSpc>
                <a:spcPct val="100000"/>
              </a:lnSpc>
              <a:buNone/>
            </a:pPr>
            <a:endParaRPr lang="es-MX" altLang="es-MX" sz="1800" dirty="0"/>
          </a:p>
          <a:p>
            <a:pPr marL="0" indent="0" algn="just">
              <a:lnSpc>
                <a:spcPct val="100000"/>
              </a:lnSpc>
              <a:buNone/>
            </a:pPr>
            <a:endParaRPr lang="es-MX" altLang="es-MX" sz="1800" dirty="0"/>
          </a:p>
        </p:txBody>
      </p:sp>
      <p:pic>
        <p:nvPicPr>
          <p:cNvPr id="2" name="Imagen 1">
            <a:extLst>
              <a:ext uri="{FF2B5EF4-FFF2-40B4-BE49-F238E27FC236}">
                <a16:creationId xmlns:a16="http://schemas.microsoft.com/office/drawing/2014/main" id="{C189F1E6-6E97-44DE-89F6-57278EA1117F}"/>
              </a:ext>
            </a:extLst>
          </p:cNvPr>
          <p:cNvPicPr>
            <a:picLocks noChangeAspect="1"/>
          </p:cNvPicPr>
          <p:nvPr/>
        </p:nvPicPr>
        <p:blipFill>
          <a:blip r:embed="rId2"/>
          <a:stretch>
            <a:fillRect/>
          </a:stretch>
        </p:blipFill>
        <p:spPr>
          <a:xfrm>
            <a:off x="7216726" y="2625016"/>
            <a:ext cx="4513162" cy="2214270"/>
          </a:xfrm>
          <a:prstGeom prst="rect">
            <a:avLst/>
          </a:prstGeom>
        </p:spPr>
      </p:pic>
    </p:spTree>
    <p:extLst>
      <p:ext uri="{BB962C8B-B14F-4D97-AF65-F5344CB8AC3E}">
        <p14:creationId xmlns:p14="http://schemas.microsoft.com/office/powerpoint/2010/main" val="29585342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bwMode="auto">
          <a:xfrm>
            <a:off x="926853" y="1229111"/>
            <a:ext cx="6857904" cy="4358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indent="0" algn="just">
              <a:buNone/>
            </a:pPr>
            <a:r>
              <a:rPr lang="es-MX" altLang="es-MX" i="1" dirty="0">
                <a:solidFill>
                  <a:srgbClr val="333333"/>
                </a:solidFill>
                <a:latin typeface="+mn-lt"/>
              </a:rPr>
              <a:t>Las operaciones en las cuales se utiliza más frecuentemente la investigación operacional son:</a:t>
            </a:r>
            <a:endParaRPr lang="es-MX" altLang="es-MX" dirty="0">
              <a:latin typeface="+mn-lt"/>
            </a:endParaRPr>
          </a:p>
          <a:p>
            <a:pPr marL="0" indent="0" algn="just">
              <a:buNone/>
            </a:pPr>
            <a:r>
              <a:rPr lang="es-MX" altLang="es-MX" i="1" dirty="0">
                <a:solidFill>
                  <a:srgbClr val="333333"/>
                </a:solidFill>
                <a:latin typeface="+mn-lt"/>
              </a:rPr>
              <a:t>Almacenaje, distribución y manejo de materiales.</a:t>
            </a:r>
            <a:endParaRPr lang="es-MX" altLang="es-MX" dirty="0">
              <a:latin typeface="+mn-lt"/>
            </a:endParaRPr>
          </a:p>
          <a:p>
            <a:pPr marL="0" indent="0" algn="just">
              <a:buNone/>
            </a:pPr>
            <a:r>
              <a:rPr lang="es-MX" altLang="es-MX" i="1" dirty="0">
                <a:solidFill>
                  <a:srgbClr val="333333"/>
                </a:solidFill>
                <a:latin typeface="+mn-lt"/>
              </a:rPr>
              <a:t>Organización de los transportes.</a:t>
            </a:r>
            <a:endParaRPr lang="es-MX" altLang="es-MX" dirty="0">
              <a:latin typeface="+mn-lt"/>
            </a:endParaRPr>
          </a:p>
          <a:p>
            <a:pPr marL="0" indent="0" algn="just">
              <a:buNone/>
            </a:pPr>
            <a:r>
              <a:rPr lang="es-MX" altLang="es-MX" i="1" dirty="0">
                <a:solidFill>
                  <a:srgbClr val="333333"/>
                </a:solidFill>
                <a:latin typeface="+mn-lt"/>
              </a:rPr>
              <a:t>Cambios organizacionales.</a:t>
            </a:r>
            <a:endParaRPr lang="es-MX" altLang="es-MX" dirty="0">
              <a:latin typeface="+mn-lt"/>
            </a:endParaRPr>
          </a:p>
          <a:p>
            <a:pPr marL="0" indent="0" algn="just">
              <a:buNone/>
            </a:pPr>
            <a:r>
              <a:rPr lang="es-MX" altLang="es-MX" i="1" dirty="0">
                <a:solidFill>
                  <a:srgbClr val="333333"/>
                </a:solidFill>
                <a:latin typeface="+mn-lt"/>
              </a:rPr>
              <a:t>Instalaciones industriales.</a:t>
            </a:r>
            <a:endParaRPr lang="es-MX" altLang="es-MX" dirty="0">
              <a:latin typeface="+mn-lt"/>
            </a:endParaRPr>
          </a:p>
          <a:p>
            <a:pPr marL="0" indent="0" algn="just">
              <a:buNone/>
            </a:pPr>
            <a:r>
              <a:rPr lang="es-MX" altLang="es-MX" i="1" dirty="0">
                <a:solidFill>
                  <a:srgbClr val="333333"/>
                </a:solidFill>
                <a:latin typeface="+mn-lt"/>
              </a:rPr>
              <a:t>Productividad y eficiencia de las máquinas.</a:t>
            </a:r>
            <a:endParaRPr lang="es-MX" altLang="es-MX" dirty="0">
              <a:latin typeface="+mn-lt"/>
            </a:endParaRPr>
          </a:p>
          <a:p>
            <a:pPr marL="0" indent="0" algn="just">
              <a:buNone/>
            </a:pPr>
            <a:r>
              <a:rPr lang="es-MX" altLang="es-MX" i="1" dirty="0">
                <a:solidFill>
                  <a:srgbClr val="333333"/>
                </a:solidFill>
                <a:latin typeface="+mn-lt"/>
              </a:rPr>
              <a:t>Investigación de mercados.</a:t>
            </a:r>
            <a:endParaRPr lang="es-MX" altLang="es-MX" dirty="0">
              <a:latin typeface="+mn-lt"/>
            </a:endParaRPr>
          </a:p>
          <a:p>
            <a:pPr marL="0" indent="0" algn="just">
              <a:buNone/>
            </a:pPr>
            <a:r>
              <a:rPr lang="es-MX" altLang="es-MX" i="1" dirty="0">
                <a:solidFill>
                  <a:srgbClr val="333333"/>
                </a:solidFill>
                <a:latin typeface="+mn-lt"/>
              </a:rPr>
              <a:t>Distribución de funciones y delegación.</a:t>
            </a:r>
            <a:endParaRPr lang="es-MX" altLang="es-MX" dirty="0">
              <a:latin typeface="+mn-lt"/>
            </a:endParaRPr>
          </a:p>
        </p:txBody>
      </p:sp>
      <p:pic>
        <p:nvPicPr>
          <p:cNvPr id="3" name="Imagen 2">
            <a:extLst>
              <a:ext uri="{FF2B5EF4-FFF2-40B4-BE49-F238E27FC236}">
                <a16:creationId xmlns:a16="http://schemas.microsoft.com/office/drawing/2014/main" id="{9BFB828E-43A1-4CF5-A953-A004C510EF48}"/>
              </a:ext>
            </a:extLst>
          </p:cNvPr>
          <p:cNvPicPr>
            <a:picLocks noChangeAspect="1"/>
          </p:cNvPicPr>
          <p:nvPr/>
        </p:nvPicPr>
        <p:blipFill>
          <a:blip r:embed="rId2"/>
          <a:stretch>
            <a:fillRect/>
          </a:stretch>
        </p:blipFill>
        <p:spPr>
          <a:xfrm>
            <a:off x="7942385" y="1569404"/>
            <a:ext cx="3677529" cy="3677529"/>
          </a:xfrm>
          <a:prstGeom prst="rect">
            <a:avLst/>
          </a:prstGeom>
        </p:spPr>
      </p:pic>
    </p:spTree>
    <p:extLst>
      <p:ext uri="{BB962C8B-B14F-4D97-AF65-F5344CB8AC3E}">
        <p14:creationId xmlns:p14="http://schemas.microsoft.com/office/powerpoint/2010/main" val="26725870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592854" y="1142419"/>
            <a:ext cx="11011988" cy="452431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indent="0" algn="just">
              <a:lnSpc>
                <a:spcPct val="100000"/>
              </a:lnSpc>
              <a:buNone/>
            </a:pPr>
            <a:r>
              <a:rPr lang="es-MX" altLang="es-MX" sz="2400" b="1" i="1" dirty="0">
                <a:solidFill>
                  <a:srgbClr val="330099"/>
                </a:solidFill>
                <a:latin typeface="+mn-lt"/>
              </a:rPr>
              <a:t> </a:t>
            </a:r>
            <a:r>
              <a:rPr lang="es-MX" altLang="es-MX" sz="2400" i="1" dirty="0">
                <a:solidFill>
                  <a:srgbClr val="333333"/>
                </a:solidFill>
                <a:latin typeface="+mn-lt"/>
              </a:rPr>
              <a:t>Estas técnicas de investigación operacional y de aplicaciones matemáticas se usan por ejemplo en:</a:t>
            </a:r>
            <a:endParaRPr lang="es-MX" altLang="es-MX" sz="2400" dirty="0">
              <a:latin typeface="+mn-lt"/>
            </a:endParaRPr>
          </a:p>
          <a:p>
            <a:pPr marL="0" indent="0" algn="just">
              <a:lnSpc>
                <a:spcPct val="100000"/>
              </a:lnSpc>
              <a:buNone/>
            </a:pPr>
            <a:r>
              <a:rPr lang="es-MX" altLang="es-MX" sz="2400" b="1" i="1" dirty="0">
                <a:latin typeface="+mn-lt"/>
              </a:rPr>
              <a:t>La econometría administrativa</a:t>
            </a:r>
            <a:endParaRPr lang="es-MX" altLang="es-MX" sz="2400" b="1" dirty="0">
              <a:latin typeface="+mn-lt"/>
            </a:endParaRPr>
          </a:p>
          <a:p>
            <a:pPr marL="0" indent="0" algn="just">
              <a:lnSpc>
                <a:spcPct val="100000"/>
              </a:lnSpc>
              <a:buNone/>
            </a:pPr>
            <a:r>
              <a:rPr lang="es-MX" altLang="es-MX" sz="2400" b="1" i="1" dirty="0">
                <a:solidFill>
                  <a:srgbClr val="333333"/>
                </a:solidFill>
                <a:latin typeface="+mn-lt"/>
              </a:rPr>
              <a:t>I</a:t>
            </a:r>
            <a:r>
              <a:rPr lang="es-MX" altLang="es-MX" sz="2400" i="1" dirty="0">
                <a:solidFill>
                  <a:srgbClr val="333333"/>
                </a:solidFill>
                <a:latin typeface="+mn-lt"/>
              </a:rPr>
              <a:t>nvestigación de mercados o mercadotecnia apoya en la cuantificación y análisis matemático. El análisis se realiza por medio de ecuaciones matemáticas y proyecciones estadísticas para medir el comportamiento de los clientes. Para conocer la opinión acerca de los productos o servicio, los precios, preferencias, canales de distribución, entre otros. </a:t>
            </a:r>
          </a:p>
          <a:p>
            <a:pPr marL="0" indent="0" algn="just">
              <a:lnSpc>
                <a:spcPct val="100000"/>
              </a:lnSpc>
              <a:buNone/>
            </a:pPr>
            <a:r>
              <a:rPr lang="es-MX" altLang="es-MX" sz="2400" b="1" i="1" dirty="0">
                <a:latin typeface="+mn-lt"/>
              </a:rPr>
              <a:t>La teoría de colas</a:t>
            </a:r>
            <a:endParaRPr lang="es-MX" altLang="es-MX" sz="2400" dirty="0">
              <a:latin typeface="+mn-lt"/>
            </a:endParaRPr>
          </a:p>
          <a:p>
            <a:pPr marL="0" indent="0" algn="just">
              <a:lnSpc>
                <a:spcPct val="100000"/>
              </a:lnSpc>
              <a:buNone/>
            </a:pPr>
            <a:r>
              <a:rPr lang="es-MX" altLang="es-MX" sz="2400" i="1" dirty="0">
                <a:solidFill>
                  <a:srgbClr val="333333"/>
                </a:solidFill>
                <a:latin typeface="+mn-lt"/>
              </a:rPr>
              <a:t>Se analiza la espera en los procesos para medir la demora en momentos críticos. Se aplica la investigación operacional. Como es el caso de redes telefónicas, en problemas de tráfico, daños de máquinas, entre otros.</a:t>
            </a:r>
            <a:endParaRPr lang="es-MX" altLang="es-MX" sz="2400" dirty="0">
              <a:latin typeface="+mn-lt"/>
            </a:endParaRPr>
          </a:p>
        </p:txBody>
      </p:sp>
    </p:spTree>
    <p:extLst>
      <p:ext uri="{BB962C8B-B14F-4D97-AF65-F5344CB8AC3E}">
        <p14:creationId xmlns:p14="http://schemas.microsoft.com/office/powerpoint/2010/main" val="4237393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630195"/>
            <a:ext cx="10515600" cy="5546768"/>
          </a:xfrm>
        </p:spPr>
        <p:txBody>
          <a:bodyPr>
            <a:normAutofit/>
          </a:bodyPr>
          <a:lstStyle/>
          <a:p>
            <a:pPr marL="0" indent="0" algn="just">
              <a:lnSpc>
                <a:spcPct val="100000"/>
              </a:lnSpc>
              <a:buNone/>
            </a:pPr>
            <a:r>
              <a:rPr lang="es-MX" altLang="es-MX" b="1" i="1" dirty="0">
                <a:latin typeface="lucida grande"/>
              </a:rPr>
              <a:t>Las probabilidades</a:t>
            </a:r>
            <a:endParaRPr lang="es-MX" altLang="es-MX" dirty="0"/>
          </a:p>
          <a:p>
            <a:pPr marL="0" indent="0" algn="just">
              <a:lnSpc>
                <a:spcPct val="100000"/>
              </a:lnSpc>
              <a:buNone/>
            </a:pPr>
            <a:r>
              <a:rPr lang="es-MX" altLang="es-MX" i="1" dirty="0">
                <a:solidFill>
                  <a:srgbClr val="333333"/>
                </a:solidFill>
                <a:latin typeface="lucida grande"/>
              </a:rPr>
              <a:t>Son estimaciones que se hacen con base en datos conocidos y en la experiencia. La mayoría de las decisiones envuelven ciertos riesgos. El administrador mediante estimaciones cuantificadas puede acercarse a decisiones que tengan una mayor probabilidad de éxito.</a:t>
            </a:r>
            <a:endParaRPr lang="es-MX" altLang="es-MX" dirty="0"/>
          </a:p>
          <a:p>
            <a:endParaRPr lang="es-MX" dirty="0"/>
          </a:p>
          <a:p>
            <a:endParaRPr lang="es-MX" dirty="0"/>
          </a:p>
        </p:txBody>
      </p:sp>
    </p:spTree>
    <p:extLst>
      <p:ext uri="{BB962C8B-B14F-4D97-AF65-F5344CB8AC3E}">
        <p14:creationId xmlns:p14="http://schemas.microsoft.com/office/powerpoint/2010/main" val="38425671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483961"/>
          </a:xfrm>
        </p:spPr>
        <p:txBody>
          <a:bodyPr>
            <a:normAutofit fontScale="90000"/>
          </a:bodyPr>
          <a:lstStyle/>
          <a:p>
            <a:pPr algn="ctr"/>
            <a:r>
              <a:rPr lang="es-MX" dirty="0"/>
              <a:t>Teoría de Sistemas</a:t>
            </a:r>
          </a:p>
        </p:txBody>
      </p:sp>
      <p:sp>
        <p:nvSpPr>
          <p:cNvPr id="3" name="Marcador de contenido 2"/>
          <p:cNvSpPr>
            <a:spLocks noGrp="1"/>
          </p:cNvSpPr>
          <p:nvPr>
            <p:ph idx="1"/>
          </p:nvPr>
        </p:nvSpPr>
        <p:spPr>
          <a:xfrm>
            <a:off x="235134" y="1530473"/>
            <a:ext cx="7916090" cy="4141279"/>
          </a:xfrm>
        </p:spPr>
        <p:txBody>
          <a:bodyPr>
            <a:normAutofit fontScale="77500" lnSpcReduction="20000"/>
          </a:bodyPr>
          <a:lstStyle/>
          <a:p>
            <a:pPr marL="0" indent="0" algn="just">
              <a:buNone/>
            </a:pPr>
            <a:r>
              <a:rPr lang="es-MX" b="1" dirty="0"/>
              <a:t>Insumo(s) o influjos: </a:t>
            </a:r>
            <a:r>
              <a:rPr lang="es-MX" dirty="0"/>
              <a:t>abastecen al sistema de lo necesario para que cumpla su misión; por ejemplo, capital, personal, materia prima.</a:t>
            </a:r>
          </a:p>
          <a:p>
            <a:pPr marL="0" indent="0" algn="just">
              <a:buNone/>
            </a:pPr>
            <a:r>
              <a:rPr lang="es-MX" b="1" dirty="0"/>
              <a:t>Proceso(s): </a:t>
            </a:r>
            <a:r>
              <a:rPr lang="es-MX" dirty="0"/>
              <a:t>es la transformación de los insumes, de acuerdo con ciertos métodos propios, con sistemas que son subsistemas; ejemplo: producción, ventas, finanzas </a:t>
            </a:r>
            <a:r>
              <a:rPr lang="es-MX" i="1" dirty="0"/>
              <a:t>y </a:t>
            </a:r>
            <a:r>
              <a:rPr lang="es-MX" dirty="0"/>
              <a:t>contabilidad; etcétera.</a:t>
            </a:r>
          </a:p>
          <a:p>
            <a:pPr marL="0" indent="0" algn="just">
              <a:buNone/>
            </a:pPr>
            <a:r>
              <a:rPr lang="es-MX" b="1" dirty="0"/>
              <a:t>Producto(s): </a:t>
            </a:r>
            <a:r>
              <a:rPr lang="es-MX" dirty="0"/>
              <a:t>es el resultado del proceso y, a su vez, es un insumo de otros sistemas (empresas, clientes, etcétera).</a:t>
            </a:r>
          </a:p>
          <a:p>
            <a:pPr marL="0" indent="0" algn="just">
              <a:buNone/>
            </a:pPr>
            <a:r>
              <a:rPr lang="es-MX" b="1" dirty="0"/>
              <a:t>Retroalimentación(es)</a:t>
            </a:r>
          </a:p>
          <a:p>
            <a:pPr marL="0" indent="0" algn="just">
              <a:buNone/>
            </a:pPr>
            <a:r>
              <a:rPr lang="es-MX" i="1" dirty="0"/>
              <a:t>Retro: </a:t>
            </a:r>
            <a:r>
              <a:rPr lang="es-MX" dirty="0"/>
              <a:t>proviene del latín y significa hacia atrás, atrás.</a:t>
            </a:r>
          </a:p>
          <a:p>
            <a:pPr marL="0" indent="0" algn="just">
              <a:buNone/>
            </a:pPr>
            <a:r>
              <a:rPr lang="es-MX" dirty="0"/>
              <a:t>Administrativamente, retroalimentación —o retroinformación— significa recibir la evaluación o aceptación de los productos o servicios por el medio ambiente para corregir procesos</a:t>
            </a:r>
          </a:p>
        </p:txBody>
      </p:sp>
      <p:pic>
        <p:nvPicPr>
          <p:cNvPr id="4" name="Imagen 3"/>
          <p:cNvPicPr>
            <a:picLocks noChangeAspect="1"/>
          </p:cNvPicPr>
          <p:nvPr/>
        </p:nvPicPr>
        <p:blipFill rotWithShape="1">
          <a:blip r:embed="rId2"/>
          <a:srcRect l="28116" t="21161" r="13280" b="9910"/>
          <a:stretch/>
        </p:blipFill>
        <p:spPr>
          <a:xfrm>
            <a:off x="8151224" y="966651"/>
            <a:ext cx="4049723" cy="4428308"/>
          </a:xfrm>
          <a:prstGeom prst="rect">
            <a:avLst/>
          </a:prstGeom>
        </p:spPr>
      </p:pic>
    </p:spTree>
    <p:extLst>
      <p:ext uri="{BB962C8B-B14F-4D97-AF65-F5344CB8AC3E}">
        <p14:creationId xmlns:p14="http://schemas.microsoft.com/office/powerpoint/2010/main" val="966501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430"/>
            <a:ext cx="8229600" cy="1143000"/>
          </a:xfrm>
        </p:spPr>
        <p:txBody>
          <a:bodyPr/>
          <a:lstStyle/>
          <a:p>
            <a:r>
              <a:rPr lang="es-MX" dirty="0"/>
              <a:t>COMPETENCIAS GENERICAS</a:t>
            </a:r>
          </a:p>
        </p:txBody>
      </p:sp>
      <p:sp>
        <p:nvSpPr>
          <p:cNvPr id="3" name="2 Marcador de contenido"/>
          <p:cNvSpPr>
            <a:spLocks noGrp="1"/>
          </p:cNvSpPr>
          <p:nvPr>
            <p:ph idx="1"/>
          </p:nvPr>
        </p:nvSpPr>
        <p:spPr>
          <a:xfrm>
            <a:off x="1981200" y="1268760"/>
            <a:ext cx="8229600" cy="4925144"/>
          </a:xfrm>
        </p:spPr>
        <p:txBody>
          <a:bodyPr>
            <a:noAutofit/>
          </a:bodyPr>
          <a:lstStyle/>
          <a:p>
            <a:pPr marL="0" indent="0">
              <a:buNone/>
            </a:pPr>
            <a:r>
              <a:rPr lang="es-MX" sz="1600" b="1" dirty="0"/>
              <a:t>4</a:t>
            </a:r>
            <a:r>
              <a:rPr lang="es-MX" sz="1600" dirty="0"/>
              <a:t>. Escucha, interpreta y emite mensajes pertinentes en distintos contextos mediante la utilización de medios, códigos y herramientas apropiados</a:t>
            </a:r>
          </a:p>
          <a:p>
            <a:pPr marL="0" indent="0">
              <a:buNone/>
            </a:pPr>
            <a:r>
              <a:rPr lang="es-MX" sz="1600" b="1" dirty="0"/>
              <a:t>4.1 </a:t>
            </a:r>
            <a:r>
              <a:rPr lang="es-MX" sz="1600" dirty="0"/>
              <a:t>Expresa ideas y conceptos mediante representaciones lingüísticas, matemáticas o gráficas.</a:t>
            </a:r>
          </a:p>
          <a:p>
            <a:pPr marL="0" indent="0">
              <a:buNone/>
            </a:pPr>
            <a:r>
              <a:rPr lang="es-MX" sz="1600" b="1" dirty="0"/>
              <a:t>4.2 </a:t>
            </a:r>
            <a:r>
              <a:rPr lang="es-MX" sz="1600" dirty="0"/>
              <a:t>Aplica distintas estrategias comunicativas según quienes sean sus interlocutores, el contexto en el que se encuentra y los objetivos que persigue.</a:t>
            </a:r>
          </a:p>
          <a:p>
            <a:pPr marL="0" indent="0">
              <a:buNone/>
            </a:pPr>
            <a:r>
              <a:rPr lang="es-MX" sz="1600" b="1" dirty="0"/>
              <a:t>5. </a:t>
            </a:r>
            <a:r>
              <a:rPr lang="es-MX" sz="1600" dirty="0"/>
              <a:t>Desarrolla innovaciones y propone soluciones a problemas a partir de métodos establecidos.</a:t>
            </a:r>
          </a:p>
          <a:p>
            <a:pPr marL="0" indent="0">
              <a:buNone/>
            </a:pPr>
            <a:r>
              <a:rPr lang="es-MX" sz="1600" b="1" dirty="0"/>
              <a:t>5.1 </a:t>
            </a:r>
            <a:r>
              <a:rPr lang="es-MX" sz="1600" dirty="0"/>
              <a:t>Sigue instrucciones y procedimientos de manera reflexiva, comprendiendo como cada uno de sus pasos contribuye al alcance de un objetivo.</a:t>
            </a:r>
          </a:p>
          <a:p>
            <a:pPr marL="0" indent="0">
              <a:buNone/>
            </a:pPr>
            <a:r>
              <a:rPr lang="es-MX" sz="1600" b="1" dirty="0"/>
              <a:t>5.3 </a:t>
            </a:r>
            <a:r>
              <a:rPr lang="es-MX" sz="1600" dirty="0"/>
              <a:t>Identifica los sistemas y reglas o principios medulares que subyacen a una serie de fenómenos.</a:t>
            </a:r>
          </a:p>
          <a:p>
            <a:pPr marL="0" indent="0">
              <a:buNone/>
            </a:pPr>
            <a:r>
              <a:rPr lang="es-MX" sz="1600" b="1" dirty="0"/>
              <a:t>5.6 </a:t>
            </a:r>
            <a:r>
              <a:rPr lang="es-MX" sz="1600" dirty="0"/>
              <a:t>Utiliza las tecnologías de la información y comunicación para procesar e interpretar información.</a:t>
            </a:r>
          </a:p>
          <a:p>
            <a:pPr marL="0" indent="0">
              <a:buNone/>
            </a:pPr>
            <a:r>
              <a:rPr lang="es-MX" sz="1600" b="1" dirty="0"/>
              <a:t>7. </a:t>
            </a:r>
            <a:r>
              <a:rPr lang="es-MX" sz="1600" dirty="0"/>
              <a:t>Aprende por iniciativa e interés propio a lo largo de la vida.</a:t>
            </a:r>
          </a:p>
          <a:p>
            <a:pPr marL="0" indent="0">
              <a:buNone/>
            </a:pPr>
            <a:r>
              <a:rPr lang="es-MX" sz="1600" b="1" dirty="0"/>
              <a:t>7.3 </a:t>
            </a:r>
            <a:r>
              <a:rPr lang="es-MX" sz="1600" dirty="0"/>
              <a:t>Articula saberes de diversos campos y establece relaciones entre ellos y su vida cotidiana.</a:t>
            </a:r>
          </a:p>
          <a:p>
            <a:pPr marL="0" indent="0">
              <a:buNone/>
            </a:pPr>
            <a:r>
              <a:rPr lang="es-MX" sz="1600" b="1" dirty="0"/>
              <a:t>8. </a:t>
            </a:r>
            <a:r>
              <a:rPr lang="es-MX" sz="1600" dirty="0"/>
              <a:t>Participa y colabora de manera efectiva en equipos diversos.</a:t>
            </a:r>
          </a:p>
          <a:p>
            <a:pPr marL="0" indent="0">
              <a:buNone/>
            </a:pPr>
            <a:r>
              <a:rPr lang="es-MX" sz="1600" b="1" dirty="0"/>
              <a:t>8.1 </a:t>
            </a:r>
            <a:r>
              <a:rPr lang="es-MX" sz="1600" dirty="0"/>
              <a:t>Propone maneras de solucionar un problema o desarrollar un proyecto en equipo, definiendo un curso de acción con pasos específicos.</a:t>
            </a:r>
          </a:p>
          <a:p>
            <a:pPr marL="0" indent="0">
              <a:buNone/>
            </a:pPr>
            <a:r>
              <a:rPr lang="es-MX" sz="1600" b="1" dirty="0"/>
              <a:t>8.3 </a:t>
            </a:r>
            <a:r>
              <a:rPr lang="es-MX" sz="1600" dirty="0"/>
              <a:t>Asume una actitud constructiva, congruente con los conocimientos y habilidades con los que cuenta dentro de distintos equipos de trabajo.</a:t>
            </a:r>
          </a:p>
        </p:txBody>
      </p:sp>
    </p:spTree>
    <p:extLst>
      <p:ext uri="{BB962C8B-B14F-4D97-AF65-F5344CB8AC3E}">
        <p14:creationId xmlns:p14="http://schemas.microsoft.com/office/powerpoint/2010/main" val="1434897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53778"/>
          </a:xfrm>
        </p:spPr>
        <p:txBody>
          <a:bodyPr>
            <a:normAutofit fontScale="90000"/>
          </a:bodyPr>
          <a:lstStyle/>
          <a:p>
            <a:pPr algn="ctr"/>
            <a:r>
              <a:rPr lang="es-MX" b="1" dirty="0"/>
              <a:t>APLICACIONES DE LA TGS EN EL SIGLO XXI</a:t>
            </a:r>
            <a:endParaRPr lang="es-MX" dirty="0"/>
          </a:p>
        </p:txBody>
      </p:sp>
      <p:sp>
        <p:nvSpPr>
          <p:cNvPr id="3" name="Marcador de contenido 2"/>
          <p:cNvSpPr>
            <a:spLocks noGrp="1"/>
          </p:cNvSpPr>
          <p:nvPr>
            <p:ph idx="1"/>
          </p:nvPr>
        </p:nvSpPr>
        <p:spPr>
          <a:xfrm>
            <a:off x="838200" y="1018904"/>
            <a:ext cx="10515600" cy="4351338"/>
          </a:xfrm>
        </p:spPr>
        <p:txBody>
          <a:bodyPr>
            <a:normAutofit/>
          </a:bodyPr>
          <a:lstStyle/>
          <a:p>
            <a:pPr marL="0" indent="0" algn="just">
              <a:buNone/>
            </a:pPr>
            <a:r>
              <a:rPr lang="es-MX" dirty="0"/>
              <a:t>Las normas internacionales para poder certificarse en los procesos de calidad es necesario hacer algunas evaluaciones. </a:t>
            </a:r>
          </a:p>
          <a:p>
            <a:pPr marL="0" indent="0" algn="just">
              <a:buNone/>
            </a:pPr>
            <a:r>
              <a:rPr lang="es-MX" dirty="0"/>
              <a:t>El </a:t>
            </a:r>
            <a:r>
              <a:rPr lang="es-MX" b="1" dirty="0"/>
              <a:t>ISO 9000-20001 </a:t>
            </a:r>
            <a:r>
              <a:rPr lang="es-MX" dirty="0"/>
              <a:t>(organismo de certificación internacional) establece los requisitos para otorgar la certificación de confiabilidad mundial que la empresa esté organizada conforme a la TGS, </a:t>
            </a:r>
            <a:r>
              <a:rPr lang="es-MX" i="1" dirty="0"/>
              <a:t>y </a:t>
            </a:r>
            <a:r>
              <a:rPr lang="es-MX" dirty="0"/>
              <a:t>que se conozcan con claridad en los documentos administrativos y en la mentalidad de los directivos, administradores y trabajadores los insumos, procesos, productos y retroalimentaciones para corregir todos los procesos productivos: administrativos, de comercialización, contables y financieros</a:t>
            </a:r>
          </a:p>
        </p:txBody>
      </p:sp>
      <p:pic>
        <p:nvPicPr>
          <p:cNvPr id="4" name="Imagen 3"/>
          <p:cNvPicPr>
            <a:picLocks noChangeAspect="1"/>
          </p:cNvPicPr>
          <p:nvPr/>
        </p:nvPicPr>
        <p:blipFill>
          <a:blip r:embed="rId2"/>
          <a:stretch>
            <a:fillRect/>
          </a:stretch>
        </p:blipFill>
        <p:spPr>
          <a:xfrm>
            <a:off x="6788604" y="4930412"/>
            <a:ext cx="2512150" cy="1739181"/>
          </a:xfrm>
          <a:prstGeom prst="rect">
            <a:avLst/>
          </a:prstGeom>
        </p:spPr>
      </p:pic>
    </p:spTree>
    <p:extLst>
      <p:ext uri="{BB962C8B-B14F-4D97-AF65-F5344CB8AC3E}">
        <p14:creationId xmlns:p14="http://schemas.microsoft.com/office/powerpoint/2010/main" val="6454108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67B602-28ED-4AAA-9604-5E5168A7CE67}"/>
              </a:ext>
            </a:extLst>
          </p:cNvPr>
          <p:cNvSpPr>
            <a:spLocks noGrp="1"/>
          </p:cNvSpPr>
          <p:nvPr>
            <p:ph type="title"/>
          </p:nvPr>
        </p:nvSpPr>
        <p:spPr/>
        <p:txBody>
          <a:bodyPr/>
          <a:lstStyle/>
          <a:p>
            <a:pPr algn="l"/>
            <a:r>
              <a:rPr lang="es-MX" dirty="0"/>
              <a:t>Referencias.</a:t>
            </a:r>
          </a:p>
        </p:txBody>
      </p:sp>
      <p:sp>
        <p:nvSpPr>
          <p:cNvPr id="3" name="Marcador de contenido 2">
            <a:extLst>
              <a:ext uri="{FF2B5EF4-FFF2-40B4-BE49-F238E27FC236}">
                <a16:creationId xmlns:a16="http://schemas.microsoft.com/office/drawing/2014/main" id="{1C86E0E2-FC9A-4DBD-9B91-44F4A16E48AD}"/>
              </a:ext>
            </a:extLst>
          </p:cNvPr>
          <p:cNvSpPr>
            <a:spLocks noGrp="1"/>
          </p:cNvSpPr>
          <p:nvPr>
            <p:ph idx="1"/>
          </p:nvPr>
        </p:nvSpPr>
        <p:spPr/>
        <p:txBody>
          <a:bodyPr>
            <a:normAutofit fontScale="70000" lnSpcReduction="20000"/>
          </a:bodyPr>
          <a:lstStyle/>
          <a:p>
            <a:pPr marL="514350" indent="-514350" algn="just">
              <a:buFont typeface="+mj-lt"/>
              <a:buAutoNum type="arabicPeriod"/>
            </a:pPr>
            <a:r>
              <a:rPr lang="es-MX" sz="2600" dirty="0"/>
              <a:t>Desarrollo organizacional. Recuperado de: http://www.losrecursoshumanos.com/desarrollo-organizacional-concepto/</a:t>
            </a:r>
          </a:p>
          <a:p>
            <a:pPr marL="514350" indent="-514350" algn="just">
              <a:buFont typeface="+mj-lt"/>
              <a:buAutoNum type="arabicPeriod"/>
            </a:pPr>
            <a:r>
              <a:rPr lang="es-MX" sz="2600" dirty="0"/>
              <a:t>Imágenes relacionadas al tema de administración. Recuperado de:  </a:t>
            </a:r>
            <a:r>
              <a:rPr lang="es-MX" sz="2600" dirty="0">
                <a:hlinkClick r:id="rId2"/>
              </a:rPr>
              <a:t>https://www.google.com.mx/</a:t>
            </a:r>
            <a:endParaRPr lang="es-MX" sz="2600" dirty="0"/>
          </a:p>
          <a:p>
            <a:pPr marL="514350" indent="-514350" algn="just">
              <a:buFont typeface="+mj-lt"/>
              <a:buAutoNum type="arabicPeriod"/>
            </a:pPr>
            <a:r>
              <a:rPr lang="es-MX" sz="2600" dirty="0"/>
              <a:t>Koontz, H. y </a:t>
            </a:r>
            <a:r>
              <a:rPr lang="es-MX" sz="2600" dirty="0" err="1"/>
              <a:t>Weihrich</a:t>
            </a:r>
            <a:r>
              <a:rPr lang="es-MX" sz="2600" dirty="0"/>
              <a:t>. (2004). Administración una perspectiva global. </a:t>
            </a:r>
            <a:r>
              <a:rPr lang="es-MX" sz="2600" dirty="0" err="1"/>
              <a:t>Mexico</a:t>
            </a:r>
            <a:r>
              <a:rPr lang="es-MX" sz="2600" dirty="0"/>
              <a:t>, Mc Graw Hill. </a:t>
            </a:r>
          </a:p>
          <a:p>
            <a:pPr marL="514350" indent="-514350" algn="just">
              <a:buFont typeface="+mj-lt"/>
              <a:buAutoNum type="arabicPeriod"/>
            </a:pPr>
            <a:r>
              <a:rPr lang="es-MX" sz="2600" dirty="0" err="1"/>
              <a:t>Müch</a:t>
            </a:r>
            <a:r>
              <a:rPr lang="es-MX" sz="2600" dirty="0"/>
              <a:t>, L. y García J. (2012). Fundamentos de administración. México, trillas. </a:t>
            </a:r>
          </a:p>
          <a:p>
            <a:pPr marL="514350" indent="-514350" algn="just">
              <a:buFont typeface="+mj-lt"/>
              <a:buAutoNum type="arabicPeriod"/>
            </a:pPr>
            <a:r>
              <a:rPr lang="es-MX" sz="2600" dirty="0"/>
              <a:t>Psicólogos en Madrid. Teoría general de sistemas. Recuperado de: </a:t>
            </a:r>
            <a:r>
              <a:rPr lang="es-MX" sz="2600" u="sng" dirty="0">
                <a:hlinkClick r:id="rId3"/>
              </a:rPr>
              <a:t>http://psicologosenmadrid.eu/teoria-general-de-sistemas-de-von-bertalanffy/</a:t>
            </a:r>
            <a:endParaRPr lang="es-MX" sz="2600" u="sng" dirty="0"/>
          </a:p>
          <a:p>
            <a:pPr marL="514350" indent="-514350" algn="just">
              <a:buFont typeface="+mj-lt"/>
              <a:buAutoNum type="arabicPeriod"/>
            </a:pPr>
            <a:r>
              <a:rPr lang="es-MX" sz="2600" dirty="0"/>
              <a:t>Seguidores y aportes principales en el enfoque clásico de la administración.  Elaboración propia. Recuperado de:  </a:t>
            </a:r>
            <a:r>
              <a:rPr lang="es-MX" sz="2600" u="sng" dirty="0">
                <a:hlinkClick r:id="rId4"/>
              </a:rPr>
              <a:t>https://www.google.com.mx/</a:t>
            </a:r>
            <a:r>
              <a:rPr lang="es-MX" sz="2600" u="sng" dirty="0" err="1">
                <a:hlinkClick r:id="rId4"/>
              </a:rPr>
              <a:t>search?biw</a:t>
            </a:r>
            <a:r>
              <a:rPr lang="es-MX" sz="2600" u="sng" dirty="0">
                <a:hlinkClick r:id="rId4"/>
              </a:rPr>
              <a:t>=1366&amp;bih=662&amp;tbm=</a:t>
            </a:r>
            <a:r>
              <a:rPr lang="es-MX" sz="2600" u="sng" dirty="0" err="1">
                <a:hlinkClick r:id="rId4"/>
              </a:rPr>
              <a:t>isch&amp;sa</a:t>
            </a:r>
            <a:r>
              <a:rPr lang="es-MX" sz="2600" u="sng" dirty="0">
                <a:hlinkClick r:id="rId4"/>
              </a:rPr>
              <a:t>=1&amp;q=cuadro+comparativo+Taylos%2C+Fayol+y+Mayo&amp;oq=cuadro+comparativo+Taylos%2C+Fayol+y+Mayo&amp;gs_l=psy-ab.3..0i8i13i30k1.1577039.1603391.0.1603693.68.48.3.0.0.0.329.6152.0j32j4j1.37.0....0...1.1.64.psy-ab..30.37.5724.0..0j0i24k1j0i67k1j0i8i30k1j0i13k1.cO0xEJ1VhOI#imgrc=HjUckxpl9xXu1M</a:t>
            </a:r>
            <a:r>
              <a:rPr lang="es-MX" sz="2600" dirty="0"/>
              <a:t>:</a:t>
            </a:r>
          </a:p>
          <a:p>
            <a:pPr marL="514350" indent="-514350" algn="just">
              <a:buFont typeface="+mj-lt"/>
              <a:buAutoNum type="arabicPeriod"/>
            </a:pPr>
            <a:r>
              <a:rPr lang="es-MX" sz="2600" dirty="0"/>
              <a:t>Teoría Z . </a:t>
            </a:r>
            <a:r>
              <a:rPr lang="es-MX" sz="2600" u="sng" dirty="0">
                <a:hlinkClick r:id="rId5"/>
              </a:rPr>
              <a:t>Recuperado de: https://es.wikipedia.org/wiki/Teor%C3%ADa_Z</a:t>
            </a:r>
            <a:endParaRPr lang="es-MX" sz="2600" dirty="0"/>
          </a:p>
          <a:p>
            <a:pPr marL="514350" indent="-514350" algn="just">
              <a:buFont typeface="+mj-lt"/>
              <a:buAutoNum type="arabicPeriod"/>
            </a:pPr>
            <a:r>
              <a:rPr lang="es-MX" sz="2600" dirty="0" err="1"/>
              <a:t>Villaprado</a:t>
            </a:r>
            <a:r>
              <a:rPr lang="es-MX" sz="2600" dirty="0"/>
              <a:t>, </a:t>
            </a:r>
            <a:r>
              <a:rPr lang="es-MX" sz="2600" dirty="0" err="1"/>
              <a:t>et.al</a:t>
            </a:r>
            <a:r>
              <a:rPr lang="es-MX" sz="2600" dirty="0"/>
              <a:t>. </a:t>
            </a:r>
            <a:r>
              <a:rPr lang="es-MX" sz="2600" i="1" dirty="0"/>
              <a:t>Revista Contribuciones a la Economía (mayo 2015). </a:t>
            </a:r>
            <a:r>
              <a:rPr lang="es-MX" sz="2600" dirty="0"/>
              <a:t>La influencia de la tecnología en la administración. Recuperado de: http://www.eumed.net/ce/2015/1/tecnologia.html</a:t>
            </a:r>
          </a:p>
          <a:p>
            <a:pPr marL="514350" indent="-514350" algn="just">
              <a:buFont typeface="+mj-lt"/>
              <a:buAutoNum type="arabicPeriod"/>
            </a:pPr>
            <a:endParaRPr lang="es-MX" dirty="0"/>
          </a:p>
          <a:p>
            <a:pPr marL="514350" indent="-514350" algn="just">
              <a:buFont typeface="+mj-lt"/>
              <a:buAutoNum type="arabicPeriod"/>
            </a:pPr>
            <a:endParaRPr lang="es-MX" dirty="0"/>
          </a:p>
          <a:p>
            <a:pPr marL="0" indent="0" algn="just">
              <a:buNone/>
            </a:pPr>
            <a:endParaRPr lang="es-MX" dirty="0"/>
          </a:p>
        </p:txBody>
      </p:sp>
    </p:spTree>
    <p:extLst>
      <p:ext uri="{BB962C8B-B14F-4D97-AF65-F5344CB8AC3E}">
        <p14:creationId xmlns:p14="http://schemas.microsoft.com/office/powerpoint/2010/main" val="210869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81200" y="404664"/>
            <a:ext cx="8229600" cy="6453336"/>
          </a:xfrm>
        </p:spPr>
        <p:txBody>
          <a:bodyPr>
            <a:normAutofit/>
          </a:bodyPr>
          <a:lstStyle/>
          <a:p>
            <a:pPr marL="0" indent="0">
              <a:buNone/>
            </a:pPr>
            <a:r>
              <a:rPr lang="es-MX" dirty="0"/>
              <a:t>GUIÓN EXPLICATIVO</a:t>
            </a:r>
          </a:p>
          <a:p>
            <a:pPr algn="just">
              <a:buFont typeface="Wingdings" panose="05000000000000000000" pitchFamily="2" charset="2"/>
              <a:buChar char="ü"/>
            </a:pPr>
            <a:r>
              <a:rPr lang="es-MX" dirty="0"/>
              <a:t>El material visual se encuentra integrado por los temas de la optativa de administración que se imparte en el quinto semestre del CBU 2015. </a:t>
            </a:r>
          </a:p>
          <a:p>
            <a:pPr algn="just">
              <a:buFont typeface="Wingdings" panose="05000000000000000000" pitchFamily="2" charset="2"/>
              <a:buChar char="ü"/>
            </a:pPr>
            <a:r>
              <a:rPr lang="es-MX" dirty="0"/>
              <a:t>Se desarrollan los términos necesarios para que los estudiantes localicen información relacionada a las teorías administrativas clásicas y actuales. </a:t>
            </a:r>
          </a:p>
          <a:p>
            <a:pPr algn="just">
              <a:buFont typeface="Wingdings" panose="05000000000000000000" pitchFamily="2" charset="2"/>
              <a:buChar char="ü"/>
            </a:pPr>
            <a:r>
              <a:rPr lang="es-MX" dirty="0"/>
              <a:t>Visualizando la aplicación económica y social en las empresas.   </a:t>
            </a:r>
          </a:p>
          <a:p>
            <a:pPr algn="just">
              <a:buFont typeface="Wingdings" panose="05000000000000000000" pitchFamily="2" charset="2"/>
              <a:buChar char="ü"/>
            </a:pPr>
            <a:r>
              <a:rPr lang="es-MX" dirty="0"/>
              <a:t>Este documento representa un apoyo al estudiante para identificar, retroalimentar y visualizar los temas del modulo II del programa de estudios de la asignatura.  </a:t>
            </a:r>
          </a:p>
        </p:txBody>
      </p:sp>
    </p:spTree>
    <p:extLst>
      <p:ext uri="{BB962C8B-B14F-4D97-AF65-F5344CB8AC3E}">
        <p14:creationId xmlns:p14="http://schemas.microsoft.com/office/powerpoint/2010/main" val="1136139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2668CB-2E12-4B58-AFEB-324DBBAABFD9}"/>
              </a:ext>
            </a:extLst>
          </p:cNvPr>
          <p:cNvSpPr>
            <a:spLocks noGrp="1"/>
          </p:cNvSpPr>
          <p:nvPr>
            <p:ph type="title"/>
          </p:nvPr>
        </p:nvSpPr>
        <p:spPr>
          <a:xfrm>
            <a:off x="1981200" y="274638"/>
            <a:ext cx="8229600" cy="634082"/>
          </a:xfrm>
        </p:spPr>
        <p:txBody>
          <a:bodyPr>
            <a:normAutofit fontScale="90000"/>
          </a:bodyPr>
          <a:lstStyle/>
          <a:p>
            <a:r>
              <a:rPr lang="es-MX" dirty="0"/>
              <a:t>COMPETENCIA DISCIPLINAR</a:t>
            </a:r>
          </a:p>
        </p:txBody>
      </p:sp>
      <p:sp>
        <p:nvSpPr>
          <p:cNvPr id="3" name="Marcador de contenido 2">
            <a:extLst>
              <a:ext uri="{FF2B5EF4-FFF2-40B4-BE49-F238E27FC236}">
                <a16:creationId xmlns:a16="http://schemas.microsoft.com/office/drawing/2014/main" id="{A72CE053-3FBE-4D7D-8C57-FA83724136A8}"/>
              </a:ext>
            </a:extLst>
          </p:cNvPr>
          <p:cNvSpPr>
            <a:spLocks noGrp="1"/>
          </p:cNvSpPr>
          <p:nvPr>
            <p:ph idx="1"/>
          </p:nvPr>
        </p:nvSpPr>
        <p:spPr>
          <a:xfrm>
            <a:off x="1957784" y="1196752"/>
            <a:ext cx="8229600" cy="4997152"/>
          </a:xfrm>
        </p:spPr>
        <p:txBody>
          <a:bodyPr>
            <a:normAutofit fontScale="92500" lnSpcReduction="20000"/>
          </a:bodyPr>
          <a:lstStyle/>
          <a:p>
            <a:pPr marL="0" indent="0" algn="just">
              <a:buNone/>
            </a:pPr>
            <a:r>
              <a:rPr lang="es-MX" dirty="0"/>
              <a:t>Ciencias sociales básicas </a:t>
            </a:r>
          </a:p>
          <a:p>
            <a:pPr marL="0" indent="0" algn="just">
              <a:buNone/>
            </a:pPr>
            <a:r>
              <a:rPr lang="es-MX" dirty="0"/>
              <a:t> 6. Analiza con visión emprendedora los factores y elementos fundamentales que intervienen en la productividad y competitividad de una organización y su relación con el entorno socioeconómico. </a:t>
            </a:r>
          </a:p>
          <a:p>
            <a:pPr marL="0" indent="0" algn="just">
              <a:buNone/>
            </a:pPr>
            <a:r>
              <a:rPr lang="es-MX" dirty="0"/>
              <a:t>10. Valora distintas prácticas sociales mediante el reconocimiento de sus significados dentro de un sistema cultural, con una actitud de respeto. </a:t>
            </a:r>
          </a:p>
          <a:p>
            <a:pPr marL="0" indent="0" algn="just">
              <a:buNone/>
            </a:pPr>
            <a:r>
              <a:rPr lang="es-MX" dirty="0"/>
              <a:t>Extendidas</a:t>
            </a:r>
          </a:p>
          <a:p>
            <a:pPr marL="0" indent="0" algn="just">
              <a:buNone/>
            </a:pPr>
            <a:r>
              <a:rPr lang="es-MX" dirty="0"/>
              <a:t>1. Asume un comportamiento ético a través del ejercicio de sus derechos y obligaciones en diferentes escenarios sociales.  </a:t>
            </a:r>
          </a:p>
          <a:p>
            <a:pPr marL="0" indent="0" algn="just">
              <a:buNone/>
            </a:pPr>
            <a:r>
              <a:rPr lang="es-MX" dirty="0"/>
              <a:t>7. Aplica principios y estrategias de administración y economía, de acuerdo a los objetivos y metas de su proyecto de vida. </a:t>
            </a:r>
          </a:p>
        </p:txBody>
      </p:sp>
    </p:spTree>
    <p:extLst>
      <p:ext uri="{BB962C8B-B14F-4D97-AF65-F5344CB8AC3E}">
        <p14:creationId xmlns:p14="http://schemas.microsoft.com/office/powerpoint/2010/main" val="1644361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MÓDULO II</a:t>
            </a:r>
          </a:p>
        </p:txBody>
      </p:sp>
      <p:sp>
        <p:nvSpPr>
          <p:cNvPr id="3" name="Marcador de contenido 2"/>
          <p:cNvSpPr>
            <a:spLocks noGrp="1"/>
          </p:cNvSpPr>
          <p:nvPr>
            <p:ph idx="1"/>
          </p:nvPr>
        </p:nvSpPr>
        <p:spPr>
          <a:xfrm>
            <a:off x="1981200" y="1600201"/>
            <a:ext cx="8229600" cy="676672"/>
          </a:xfrm>
        </p:spPr>
        <p:txBody>
          <a:bodyPr/>
          <a:lstStyle/>
          <a:p>
            <a:pPr marL="0" indent="0">
              <a:buNone/>
            </a:pPr>
            <a:r>
              <a:rPr lang="es-MX" dirty="0"/>
              <a:t>PERSPECTIVAS DE LA ADMINISTRACIÓN</a:t>
            </a:r>
          </a:p>
        </p:txBody>
      </p:sp>
      <p:pic>
        <p:nvPicPr>
          <p:cNvPr id="4" name="Imagen 3"/>
          <p:cNvPicPr>
            <a:picLocks noChangeAspect="1"/>
          </p:cNvPicPr>
          <p:nvPr/>
        </p:nvPicPr>
        <p:blipFill>
          <a:blip r:embed="rId2"/>
          <a:stretch>
            <a:fillRect/>
          </a:stretch>
        </p:blipFill>
        <p:spPr>
          <a:xfrm>
            <a:off x="1375892" y="2620818"/>
            <a:ext cx="3659121" cy="2744341"/>
          </a:xfrm>
          <a:prstGeom prst="rect">
            <a:avLst/>
          </a:prstGeom>
        </p:spPr>
      </p:pic>
      <p:pic>
        <p:nvPicPr>
          <p:cNvPr id="5" name="Imagen 4"/>
          <p:cNvPicPr>
            <a:picLocks noChangeAspect="1"/>
          </p:cNvPicPr>
          <p:nvPr/>
        </p:nvPicPr>
        <p:blipFill>
          <a:blip r:embed="rId3"/>
          <a:stretch>
            <a:fillRect/>
          </a:stretch>
        </p:blipFill>
        <p:spPr>
          <a:xfrm>
            <a:off x="6096000" y="2772074"/>
            <a:ext cx="4324350" cy="2247900"/>
          </a:xfrm>
          <a:prstGeom prst="rect">
            <a:avLst/>
          </a:prstGeom>
        </p:spPr>
      </p:pic>
      <p:sp>
        <p:nvSpPr>
          <p:cNvPr id="6" name="CuadroTexto 5">
            <a:extLst>
              <a:ext uri="{FF2B5EF4-FFF2-40B4-BE49-F238E27FC236}">
                <a16:creationId xmlns:a16="http://schemas.microsoft.com/office/drawing/2014/main" id="{1FEA0B98-8E33-4B5E-BA36-0C1BEC683F24}"/>
              </a:ext>
            </a:extLst>
          </p:cNvPr>
          <p:cNvSpPr txBox="1"/>
          <p:nvPr/>
        </p:nvSpPr>
        <p:spPr>
          <a:xfrm>
            <a:off x="1717589" y="5709104"/>
            <a:ext cx="9146478" cy="646331"/>
          </a:xfrm>
          <a:prstGeom prst="rect">
            <a:avLst/>
          </a:prstGeom>
          <a:noFill/>
        </p:spPr>
        <p:txBody>
          <a:bodyPr wrap="none" rtlCol="0">
            <a:spAutoFit/>
          </a:bodyPr>
          <a:lstStyle/>
          <a:p>
            <a:r>
              <a:rPr lang="es-MX" dirty="0"/>
              <a:t>Propósito del módulo.</a:t>
            </a:r>
          </a:p>
          <a:p>
            <a:r>
              <a:rPr lang="es-MX" dirty="0"/>
              <a:t>Analiza las aportaciones y relación que existe entre los diferentes enfoques de la administración</a:t>
            </a:r>
          </a:p>
        </p:txBody>
      </p:sp>
    </p:spTree>
    <p:extLst>
      <p:ext uri="{BB962C8B-B14F-4D97-AF65-F5344CB8AC3E}">
        <p14:creationId xmlns:p14="http://schemas.microsoft.com/office/powerpoint/2010/main" val="2964261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830E28-5D0C-4FFC-84A6-C96A60D5BA76}"/>
              </a:ext>
            </a:extLst>
          </p:cNvPr>
          <p:cNvSpPr>
            <a:spLocks noGrp="1"/>
          </p:cNvSpPr>
          <p:nvPr>
            <p:ph type="title"/>
          </p:nvPr>
        </p:nvSpPr>
        <p:spPr>
          <a:xfrm>
            <a:off x="838200" y="365125"/>
            <a:ext cx="10515600" cy="771697"/>
          </a:xfrm>
        </p:spPr>
        <p:txBody>
          <a:bodyPr/>
          <a:lstStyle/>
          <a:p>
            <a:pPr algn="ctr"/>
            <a:r>
              <a:rPr lang="es-MX" dirty="0"/>
              <a:t>Temas del modulo </a:t>
            </a:r>
          </a:p>
        </p:txBody>
      </p:sp>
      <p:sp>
        <p:nvSpPr>
          <p:cNvPr id="3" name="Marcador de contenido 2">
            <a:extLst>
              <a:ext uri="{FF2B5EF4-FFF2-40B4-BE49-F238E27FC236}">
                <a16:creationId xmlns:a16="http://schemas.microsoft.com/office/drawing/2014/main" id="{D11632D5-0766-46F2-9994-882FF94E3F90}"/>
              </a:ext>
            </a:extLst>
          </p:cNvPr>
          <p:cNvSpPr>
            <a:spLocks noGrp="1"/>
          </p:cNvSpPr>
          <p:nvPr>
            <p:ph idx="1"/>
          </p:nvPr>
        </p:nvSpPr>
        <p:spPr>
          <a:xfrm>
            <a:off x="838200" y="1136822"/>
            <a:ext cx="10515600" cy="5040141"/>
          </a:xfrm>
        </p:spPr>
        <p:txBody>
          <a:bodyPr>
            <a:normAutofit fontScale="85000" lnSpcReduction="20000"/>
          </a:bodyPr>
          <a:lstStyle/>
          <a:p>
            <a:pPr marL="0" indent="0">
              <a:buNone/>
            </a:pPr>
            <a:r>
              <a:rPr lang="es-MX" dirty="0"/>
              <a:t>Enfoques Teóricos de la Administración: </a:t>
            </a:r>
          </a:p>
          <a:p>
            <a:pPr marL="0" indent="0">
              <a:buNone/>
            </a:pPr>
            <a:endParaRPr lang="es-MX" dirty="0"/>
          </a:p>
          <a:p>
            <a:pPr marL="0" indent="0">
              <a:buNone/>
            </a:pPr>
            <a:r>
              <a:rPr lang="es-MX" dirty="0"/>
              <a:t>Enfoques clásicos: </a:t>
            </a:r>
          </a:p>
          <a:p>
            <a:pPr marL="0" indent="0">
              <a:buNone/>
            </a:pPr>
            <a:r>
              <a:rPr lang="es-MX" dirty="0"/>
              <a:t>● Teoría de la Administración Científica (F. W. Taylor) </a:t>
            </a:r>
          </a:p>
          <a:p>
            <a:pPr marL="0" indent="0">
              <a:buNone/>
            </a:pPr>
            <a:r>
              <a:rPr lang="es-MX" dirty="0"/>
              <a:t>● Teoría del proceso Administrativo (H. Fayol) </a:t>
            </a:r>
          </a:p>
          <a:p>
            <a:pPr marL="0" indent="0">
              <a:buNone/>
            </a:pPr>
            <a:r>
              <a:rPr lang="es-MX" dirty="0"/>
              <a:t>● Teoría del comportamiento humano (E. Mayo) </a:t>
            </a:r>
          </a:p>
          <a:p>
            <a:pPr marL="0" indent="0">
              <a:buNone/>
            </a:pPr>
            <a:endParaRPr lang="es-MX" dirty="0"/>
          </a:p>
          <a:p>
            <a:pPr marL="0" indent="0">
              <a:buNone/>
            </a:pPr>
            <a:r>
              <a:rPr lang="es-MX" dirty="0"/>
              <a:t>Enfoques modernos: </a:t>
            </a:r>
          </a:p>
          <a:p>
            <a:pPr marL="0" indent="0">
              <a:buNone/>
            </a:pPr>
            <a:r>
              <a:rPr lang="es-MX" dirty="0"/>
              <a:t>● Desarrollo Organizacional (DO) </a:t>
            </a:r>
          </a:p>
          <a:p>
            <a:pPr marL="0" indent="0">
              <a:buNone/>
            </a:pPr>
            <a:r>
              <a:rPr lang="es-MX" dirty="0"/>
              <a:t>● Administración Japonesa (teoría Z) </a:t>
            </a:r>
          </a:p>
          <a:p>
            <a:pPr marL="0" indent="0">
              <a:buNone/>
            </a:pPr>
            <a:r>
              <a:rPr lang="es-MX" dirty="0"/>
              <a:t> ● Enfoque Sistémico (Ludwig </a:t>
            </a:r>
            <a:r>
              <a:rPr lang="es-MX" dirty="0" err="1"/>
              <a:t>Von</a:t>
            </a:r>
            <a:r>
              <a:rPr lang="es-MX" dirty="0"/>
              <a:t> Bertalanffy): o Tecnología y administración </a:t>
            </a:r>
          </a:p>
          <a:p>
            <a:pPr marL="0" indent="0">
              <a:buNone/>
            </a:pPr>
            <a:r>
              <a:rPr lang="es-MX" dirty="0"/>
              <a:t>o Teoría matemática </a:t>
            </a:r>
          </a:p>
          <a:p>
            <a:pPr marL="0" indent="0">
              <a:buNone/>
            </a:pPr>
            <a:r>
              <a:rPr lang="es-MX" dirty="0"/>
              <a:t>o Teoría de Sistemas  </a:t>
            </a:r>
          </a:p>
        </p:txBody>
      </p:sp>
    </p:spTree>
    <p:extLst>
      <p:ext uri="{BB962C8B-B14F-4D97-AF65-F5344CB8AC3E}">
        <p14:creationId xmlns:p14="http://schemas.microsoft.com/office/powerpoint/2010/main" val="3782038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91F323-8A7D-47A1-B7BB-6B658F979A80}"/>
              </a:ext>
            </a:extLst>
          </p:cNvPr>
          <p:cNvSpPr>
            <a:spLocks noGrp="1"/>
          </p:cNvSpPr>
          <p:nvPr>
            <p:ph type="title"/>
          </p:nvPr>
        </p:nvSpPr>
        <p:spPr/>
        <p:txBody>
          <a:bodyPr/>
          <a:lstStyle/>
          <a:p>
            <a:pPr algn="ctr"/>
            <a:r>
              <a:rPr lang="es-MX" dirty="0"/>
              <a:t>Análisis de los enfoques por medio de un cuadro comparativo.</a:t>
            </a:r>
          </a:p>
        </p:txBody>
      </p:sp>
      <p:sp>
        <p:nvSpPr>
          <p:cNvPr id="3" name="Marcador de contenido 2">
            <a:extLst>
              <a:ext uri="{FF2B5EF4-FFF2-40B4-BE49-F238E27FC236}">
                <a16:creationId xmlns:a16="http://schemas.microsoft.com/office/drawing/2014/main" id="{C9F83D20-1A88-4D5A-9365-6D30E5A38009}"/>
              </a:ext>
            </a:extLst>
          </p:cNvPr>
          <p:cNvSpPr>
            <a:spLocks noGrp="1"/>
          </p:cNvSpPr>
          <p:nvPr>
            <p:ph idx="1"/>
          </p:nvPr>
        </p:nvSpPr>
        <p:spPr>
          <a:xfrm>
            <a:off x="838200" y="1825625"/>
            <a:ext cx="8664146" cy="2882299"/>
          </a:xfrm>
        </p:spPr>
        <p:txBody>
          <a:bodyPr>
            <a:normAutofit lnSpcReduction="10000"/>
          </a:bodyPr>
          <a:lstStyle/>
          <a:p>
            <a:pPr marL="514350" indent="-514350">
              <a:buAutoNum type="arabicPeriod"/>
            </a:pPr>
            <a:r>
              <a:rPr lang="es-MX" dirty="0"/>
              <a:t>Enfoques Teóricos de la Administración</a:t>
            </a:r>
          </a:p>
          <a:p>
            <a:pPr marL="0" indent="0">
              <a:buNone/>
            </a:pPr>
            <a:endParaRPr lang="es-MX" dirty="0"/>
          </a:p>
          <a:p>
            <a:pPr marL="0" indent="0">
              <a:buNone/>
            </a:pPr>
            <a:r>
              <a:rPr lang="es-MX" dirty="0"/>
              <a:t> Enfoques clásicos: </a:t>
            </a:r>
          </a:p>
          <a:p>
            <a:pPr marL="0" indent="0">
              <a:buNone/>
            </a:pPr>
            <a:r>
              <a:rPr lang="es-MX" dirty="0"/>
              <a:t>● Teoría de la Administración Científica (F. W. Taylor) </a:t>
            </a:r>
          </a:p>
          <a:p>
            <a:pPr marL="0" indent="0">
              <a:buNone/>
            </a:pPr>
            <a:r>
              <a:rPr lang="es-MX" dirty="0"/>
              <a:t>● Teoría del proceso Administrativo (H. Fayol) </a:t>
            </a:r>
          </a:p>
          <a:p>
            <a:pPr marL="0" indent="0">
              <a:buNone/>
            </a:pPr>
            <a:r>
              <a:rPr lang="es-MX" dirty="0"/>
              <a:t>● Teoría del comportamiento humano (E. Mayo) </a:t>
            </a:r>
          </a:p>
          <a:p>
            <a:endParaRPr lang="es-MX" dirty="0"/>
          </a:p>
        </p:txBody>
      </p:sp>
      <p:sp>
        <p:nvSpPr>
          <p:cNvPr id="4" name="CuadroTexto 3">
            <a:extLst>
              <a:ext uri="{FF2B5EF4-FFF2-40B4-BE49-F238E27FC236}">
                <a16:creationId xmlns:a16="http://schemas.microsoft.com/office/drawing/2014/main" id="{B62B5F20-08B3-4CCC-B4BB-9C426224E375}"/>
              </a:ext>
            </a:extLst>
          </p:cNvPr>
          <p:cNvSpPr txBox="1"/>
          <p:nvPr/>
        </p:nvSpPr>
        <p:spPr>
          <a:xfrm>
            <a:off x="1297459" y="5548184"/>
            <a:ext cx="10021398" cy="646331"/>
          </a:xfrm>
          <a:prstGeom prst="rect">
            <a:avLst/>
          </a:prstGeom>
          <a:noFill/>
        </p:spPr>
        <p:txBody>
          <a:bodyPr wrap="none" rtlCol="0">
            <a:spAutoFit/>
          </a:bodyPr>
          <a:lstStyle/>
          <a:p>
            <a:r>
              <a:rPr lang="es-MX" dirty="0"/>
              <a:t>Propósito del tema.</a:t>
            </a:r>
          </a:p>
          <a:p>
            <a:r>
              <a:rPr lang="es-MX" dirty="0"/>
              <a:t>Analiza las aportaciones y relación que existe entre los diferentes enfoques clásicos de la administración. </a:t>
            </a:r>
          </a:p>
        </p:txBody>
      </p:sp>
    </p:spTree>
    <p:extLst>
      <p:ext uri="{BB962C8B-B14F-4D97-AF65-F5344CB8AC3E}">
        <p14:creationId xmlns:p14="http://schemas.microsoft.com/office/powerpoint/2010/main" val="394436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836249207"/>
              </p:ext>
            </p:extLst>
          </p:nvPr>
        </p:nvGraphicFramePr>
        <p:xfrm>
          <a:off x="827903" y="469185"/>
          <a:ext cx="10466175" cy="5643244"/>
        </p:xfrm>
        <a:graphic>
          <a:graphicData uri="http://schemas.openxmlformats.org/drawingml/2006/table">
            <a:tbl>
              <a:tblPr firstRow="1" bandRow="1">
                <a:tableStyleId>{5C22544A-7EE6-4342-B048-85BDC9FD1C3A}</a:tableStyleId>
              </a:tblPr>
              <a:tblGrid>
                <a:gridCol w="2093235">
                  <a:extLst>
                    <a:ext uri="{9D8B030D-6E8A-4147-A177-3AD203B41FA5}">
                      <a16:colId xmlns:a16="http://schemas.microsoft.com/office/drawing/2014/main" val="3660477832"/>
                    </a:ext>
                  </a:extLst>
                </a:gridCol>
                <a:gridCol w="2093235">
                  <a:extLst>
                    <a:ext uri="{9D8B030D-6E8A-4147-A177-3AD203B41FA5}">
                      <a16:colId xmlns:a16="http://schemas.microsoft.com/office/drawing/2014/main" val="3692357488"/>
                    </a:ext>
                  </a:extLst>
                </a:gridCol>
                <a:gridCol w="2093235">
                  <a:extLst>
                    <a:ext uri="{9D8B030D-6E8A-4147-A177-3AD203B41FA5}">
                      <a16:colId xmlns:a16="http://schemas.microsoft.com/office/drawing/2014/main" val="4097535889"/>
                    </a:ext>
                  </a:extLst>
                </a:gridCol>
                <a:gridCol w="2093235">
                  <a:extLst>
                    <a:ext uri="{9D8B030D-6E8A-4147-A177-3AD203B41FA5}">
                      <a16:colId xmlns:a16="http://schemas.microsoft.com/office/drawing/2014/main" val="1768678439"/>
                    </a:ext>
                  </a:extLst>
                </a:gridCol>
                <a:gridCol w="2093235">
                  <a:extLst>
                    <a:ext uri="{9D8B030D-6E8A-4147-A177-3AD203B41FA5}">
                      <a16:colId xmlns:a16="http://schemas.microsoft.com/office/drawing/2014/main" val="749204669"/>
                    </a:ext>
                  </a:extLst>
                </a:gridCol>
              </a:tblGrid>
              <a:tr h="423471">
                <a:tc>
                  <a:txBody>
                    <a:bodyPr/>
                    <a:lstStyle/>
                    <a:p>
                      <a:endParaRPr lang="es-MX" dirty="0"/>
                    </a:p>
                  </a:txBody>
                  <a:tcPr/>
                </a:tc>
                <a:tc>
                  <a:txBody>
                    <a:bodyPr/>
                    <a:lstStyle/>
                    <a:p>
                      <a:r>
                        <a:rPr lang="es-MX" sz="1400" b="0" dirty="0">
                          <a:solidFill>
                            <a:schemeClr val="tx1"/>
                          </a:solidFill>
                        </a:rPr>
                        <a:t>Administración científica</a:t>
                      </a:r>
                    </a:p>
                  </a:txBody>
                  <a:tcPr/>
                </a:tc>
                <a:tc>
                  <a:txBody>
                    <a:bodyPr/>
                    <a:lstStyle/>
                    <a:p>
                      <a:r>
                        <a:rPr lang="es-MX" sz="1400" b="0" dirty="0">
                          <a:solidFill>
                            <a:schemeClr val="tx1"/>
                          </a:solidFill>
                        </a:rPr>
                        <a:t>Escuela</a:t>
                      </a:r>
                      <a:r>
                        <a:rPr lang="es-MX" sz="1400" b="0" baseline="0" dirty="0">
                          <a:solidFill>
                            <a:schemeClr val="tx1"/>
                          </a:solidFill>
                        </a:rPr>
                        <a:t> ambiental</a:t>
                      </a:r>
                      <a:endParaRPr lang="es-MX" sz="1400" b="0" dirty="0">
                        <a:solidFill>
                          <a:schemeClr val="tx1"/>
                        </a:solidFill>
                      </a:endParaRPr>
                    </a:p>
                  </a:txBody>
                  <a:tcPr/>
                </a:tc>
                <a:tc>
                  <a:txBody>
                    <a:bodyPr/>
                    <a:lstStyle/>
                    <a:p>
                      <a:r>
                        <a:rPr lang="es-MX" sz="1400" b="0" dirty="0">
                          <a:solidFill>
                            <a:schemeClr val="tx1"/>
                          </a:solidFill>
                        </a:rPr>
                        <a:t>Escuela del comportamiento humano</a:t>
                      </a:r>
                    </a:p>
                  </a:txBody>
                  <a:tcPr/>
                </a:tc>
                <a:tc>
                  <a:txBody>
                    <a:bodyPr/>
                    <a:lstStyle/>
                    <a:p>
                      <a:r>
                        <a:rPr lang="es-MX" sz="1400" b="0" dirty="0">
                          <a:solidFill>
                            <a:schemeClr val="tx1"/>
                          </a:solidFill>
                        </a:rPr>
                        <a:t>Ecléctica</a:t>
                      </a:r>
                    </a:p>
                  </a:txBody>
                  <a:tcPr/>
                </a:tc>
                <a:extLst>
                  <a:ext uri="{0D108BD9-81ED-4DB2-BD59-A6C34878D82A}">
                    <a16:rowId xmlns:a16="http://schemas.microsoft.com/office/drawing/2014/main" val="4068022476"/>
                  </a:ext>
                </a:extLst>
              </a:tr>
              <a:tr h="1172689">
                <a:tc>
                  <a:txBody>
                    <a:bodyPr/>
                    <a:lstStyle/>
                    <a:p>
                      <a:r>
                        <a:rPr lang="es-MX" dirty="0"/>
                        <a:t>Fundamentos</a:t>
                      </a:r>
                    </a:p>
                  </a:txBody>
                  <a:tcPr/>
                </a:tc>
                <a:tc>
                  <a:txBody>
                    <a:bodyPr/>
                    <a:lstStyle/>
                    <a:p>
                      <a:r>
                        <a:rPr lang="es-MX" sz="1100" dirty="0"/>
                        <a:t>Racionalización de la mano de obra y ahorro</a:t>
                      </a:r>
                      <a:r>
                        <a:rPr lang="es-MX" sz="1100" baseline="0" dirty="0"/>
                        <a:t> de materiales a fin de incrementar las utilidades</a:t>
                      </a:r>
                      <a:endParaRPr lang="es-MX" sz="1100" dirty="0"/>
                    </a:p>
                  </a:txBody>
                  <a:tcPr/>
                </a:tc>
                <a:tc>
                  <a:txBody>
                    <a:bodyPr/>
                    <a:lstStyle/>
                    <a:p>
                      <a:r>
                        <a:rPr lang="es-MX" sz="1100" dirty="0"/>
                        <a:t>Condicional el ambiente de</a:t>
                      </a:r>
                      <a:r>
                        <a:rPr lang="es-MX" sz="1100" baseline="0" dirty="0"/>
                        <a:t> trabajo para aumentar la eficiencia en la producción</a:t>
                      </a:r>
                      <a:endParaRPr lang="es-MX" sz="1100" dirty="0"/>
                    </a:p>
                  </a:txBody>
                  <a:tcPr/>
                </a:tc>
                <a:tc>
                  <a:txBody>
                    <a:bodyPr/>
                    <a:lstStyle/>
                    <a:p>
                      <a:r>
                        <a:rPr lang="es-MX" sz="1100" dirty="0"/>
                        <a:t>Se deduce de que no son los factores materiales</a:t>
                      </a:r>
                      <a:r>
                        <a:rPr lang="es-MX" sz="1100" baseline="0" dirty="0"/>
                        <a:t>, si no los psicológicos y los sociales que contribuyen más en el crecimiento de la productividad del trabajo</a:t>
                      </a:r>
                      <a:endParaRPr lang="es-MX" sz="1100" dirty="0"/>
                    </a:p>
                  </a:txBody>
                  <a:tcPr/>
                </a:tc>
                <a:tc>
                  <a:txBody>
                    <a:bodyPr/>
                    <a:lstStyle/>
                    <a:p>
                      <a:r>
                        <a:rPr lang="es-MX" sz="1100" dirty="0"/>
                        <a:t>Aplicación del proceso administrativo</a:t>
                      </a:r>
                    </a:p>
                  </a:txBody>
                  <a:tcPr/>
                </a:tc>
                <a:extLst>
                  <a:ext uri="{0D108BD9-81ED-4DB2-BD59-A6C34878D82A}">
                    <a16:rowId xmlns:a16="http://schemas.microsoft.com/office/drawing/2014/main" val="3003897242"/>
                  </a:ext>
                </a:extLst>
              </a:tr>
              <a:tr h="993528">
                <a:tc>
                  <a:txBody>
                    <a:bodyPr/>
                    <a:lstStyle/>
                    <a:p>
                      <a:r>
                        <a:rPr lang="es-MX" dirty="0"/>
                        <a:t>Técnicas</a:t>
                      </a:r>
                    </a:p>
                  </a:txBody>
                  <a:tcPr/>
                </a:tc>
                <a:tc>
                  <a:txBody>
                    <a:bodyPr/>
                    <a:lstStyle/>
                    <a:p>
                      <a:r>
                        <a:rPr lang="es-MX" sz="1100" dirty="0"/>
                        <a:t>Producción, tiempos y movimientos,</a:t>
                      </a:r>
                      <a:r>
                        <a:rPr lang="es-MX" sz="1100" baseline="0" dirty="0"/>
                        <a:t> sistemas de incentivos</a:t>
                      </a:r>
                      <a:endParaRPr lang="es-MX" sz="1100" dirty="0"/>
                    </a:p>
                  </a:txBody>
                  <a:tcPr/>
                </a:tc>
                <a:tc>
                  <a:txBody>
                    <a:bodyPr/>
                    <a:lstStyle/>
                    <a:p>
                      <a:r>
                        <a:rPr lang="es-MX" sz="1100" dirty="0"/>
                        <a:t>Psicológicas</a:t>
                      </a:r>
                    </a:p>
                    <a:p>
                      <a:r>
                        <a:rPr lang="es-MX" sz="1100" dirty="0"/>
                        <a:t>sociológicas</a:t>
                      </a:r>
                    </a:p>
                  </a:txBody>
                  <a:tcPr/>
                </a:tc>
                <a:tc>
                  <a:txBody>
                    <a:bodyPr/>
                    <a:lstStyle/>
                    <a:p>
                      <a:r>
                        <a:rPr lang="es-MX" sz="1100" dirty="0"/>
                        <a:t>Psicológicas</a:t>
                      </a:r>
                    </a:p>
                    <a:p>
                      <a:r>
                        <a:rPr lang="es-MX" sz="1100" dirty="0"/>
                        <a:t>sociológicas</a:t>
                      </a:r>
                    </a:p>
                    <a:p>
                      <a:endParaRPr lang="es-MX" sz="1100" dirty="0"/>
                    </a:p>
                  </a:txBody>
                  <a:tcPr/>
                </a:tc>
                <a:tc>
                  <a:txBody>
                    <a:bodyPr/>
                    <a:lstStyle/>
                    <a:p>
                      <a:r>
                        <a:rPr lang="es-MX" sz="1100" dirty="0"/>
                        <a:t>Empíricas</a:t>
                      </a:r>
                    </a:p>
                    <a:p>
                      <a:r>
                        <a:rPr lang="es-MX" sz="1100" dirty="0"/>
                        <a:t>Psicológicas</a:t>
                      </a:r>
                    </a:p>
                    <a:p>
                      <a:r>
                        <a:rPr lang="es-MX" sz="1100" dirty="0"/>
                        <a:t>Sociológicas</a:t>
                      </a:r>
                    </a:p>
                    <a:p>
                      <a:r>
                        <a:rPr lang="es-MX" sz="1100" dirty="0"/>
                        <a:t>Humanísticas</a:t>
                      </a:r>
                    </a:p>
                    <a:p>
                      <a:r>
                        <a:rPr lang="es-MX" sz="1100" dirty="0"/>
                        <a:t>Económicas,</a:t>
                      </a:r>
                      <a:r>
                        <a:rPr lang="es-MX" sz="1100" baseline="0" dirty="0"/>
                        <a:t> otras</a:t>
                      </a:r>
                      <a:endParaRPr lang="es-MX" sz="1100" dirty="0"/>
                    </a:p>
                  </a:txBody>
                  <a:tcPr/>
                </a:tc>
                <a:extLst>
                  <a:ext uri="{0D108BD9-81ED-4DB2-BD59-A6C34878D82A}">
                    <a16:rowId xmlns:a16="http://schemas.microsoft.com/office/drawing/2014/main" val="3851521930"/>
                  </a:ext>
                </a:extLst>
              </a:tr>
              <a:tr h="1351850">
                <a:tc>
                  <a:txBody>
                    <a:bodyPr/>
                    <a:lstStyle/>
                    <a:p>
                      <a:r>
                        <a:rPr lang="es-MX" dirty="0"/>
                        <a:t>Aportaciones</a:t>
                      </a:r>
                    </a:p>
                  </a:txBody>
                  <a:tcPr/>
                </a:tc>
                <a:tc>
                  <a:txBody>
                    <a:bodyPr/>
                    <a:lstStyle/>
                    <a:p>
                      <a:r>
                        <a:rPr lang="es-MX" sz="1100" dirty="0"/>
                        <a:t>Métodos más perfectos de estudio y organización de los procesos de trabajo</a:t>
                      </a:r>
                      <a:r>
                        <a:rPr lang="es-MX" sz="1100" baseline="0" dirty="0"/>
                        <a:t> en la producción , especialización, e introducción de los obreros, así como el sistema de salarios por pieza</a:t>
                      </a:r>
                      <a:endParaRPr lang="es-MX" sz="1100" dirty="0"/>
                    </a:p>
                  </a:txBody>
                  <a:tcPr/>
                </a:tc>
                <a:tc>
                  <a:txBody>
                    <a:bodyPr/>
                    <a:lstStyle/>
                    <a:p>
                      <a:r>
                        <a:rPr lang="es-MX" sz="1100" dirty="0"/>
                        <a:t>Al mejorar el ambiente de trabajo</a:t>
                      </a:r>
                      <a:r>
                        <a:rPr lang="es-MX" sz="1100" baseline="0" dirty="0"/>
                        <a:t> se mejoran las condiciones físicas del obrero</a:t>
                      </a:r>
                      <a:endParaRPr lang="es-MX" sz="1100" dirty="0"/>
                    </a:p>
                  </a:txBody>
                  <a:tcPr/>
                </a:tc>
                <a:tc>
                  <a:txBody>
                    <a:bodyPr/>
                    <a:lstStyle/>
                    <a:p>
                      <a:r>
                        <a:rPr lang="es-MX" sz="1100" dirty="0"/>
                        <a:t>Definición del trabajo como una actividad importante</a:t>
                      </a:r>
                      <a:r>
                        <a:rPr lang="es-MX" sz="1100" baseline="0" dirty="0"/>
                        <a:t> para el hombre, así como el reconocimiento de la importancia de las relaciones </a:t>
                      </a:r>
                      <a:r>
                        <a:rPr lang="es-MX" sz="1100" baseline="0" dirty="0" err="1"/>
                        <a:t>socieles</a:t>
                      </a:r>
                      <a:r>
                        <a:rPr lang="es-MX" sz="1100" baseline="0" dirty="0"/>
                        <a:t> e </a:t>
                      </a:r>
                      <a:r>
                        <a:rPr lang="es-MX" sz="1100" baseline="0" dirty="0" err="1"/>
                        <a:t>individuios</a:t>
                      </a:r>
                      <a:endParaRPr lang="es-MX" sz="1100" dirty="0"/>
                    </a:p>
                  </a:txBody>
                  <a:tcPr/>
                </a:tc>
                <a:tc>
                  <a:txBody>
                    <a:bodyPr/>
                    <a:lstStyle/>
                    <a:p>
                      <a:r>
                        <a:rPr lang="es-MX" sz="1100" dirty="0"/>
                        <a:t>Se establece y aplica un orden lógico de las actividades mediante la aplicación del proceso administrativo</a:t>
                      </a:r>
                    </a:p>
                  </a:txBody>
                  <a:tcPr/>
                </a:tc>
                <a:extLst>
                  <a:ext uri="{0D108BD9-81ED-4DB2-BD59-A6C34878D82A}">
                    <a16:rowId xmlns:a16="http://schemas.microsoft.com/office/drawing/2014/main" val="873762723"/>
                  </a:ext>
                </a:extLst>
              </a:tr>
              <a:tr h="814367">
                <a:tc>
                  <a:txBody>
                    <a:bodyPr/>
                    <a:lstStyle/>
                    <a:p>
                      <a:r>
                        <a:rPr lang="es-MX" dirty="0"/>
                        <a:t>Limitaciones</a:t>
                      </a:r>
                    </a:p>
                  </a:txBody>
                  <a:tcPr/>
                </a:tc>
                <a:tc>
                  <a:txBody>
                    <a:bodyPr/>
                    <a:lstStyle/>
                    <a:p>
                      <a:r>
                        <a:rPr lang="es-MX" sz="1100" dirty="0"/>
                        <a:t>Se prefiere el éxito económico</a:t>
                      </a:r>
                      <a:r>
                        <a:rPr lang="es-MX" sz="1100" baseline="0" dirty="0"/>
                        <a:t> al bienestar físico del personal. Fundamentos no científicos para aumentar la productividad</a:t>
                      </a:r>
                      <a:endParaRPr lang="es-MX" sz="1100" dirty="0"/>
                    </a:p>
                  </a:txBody>
                  <a:tcPr/>
                </a:tc>
                <a:tc>
                  <a:txBody>
                    <a:bodyPr/>
                    <a:lstStyle/>
                    <a:p>
                      <a:r>
                        <a:rPr lang="es-MX" sz="1100" dirty="0"/>
                        <a:t>Los factores</a:t>
                      </a:r>
                      <a:r>
                        <a:rPr lang="es-MX" sz="1100" baseline="0" dirty="0"/>
                        <a:t> ambientales no inciden directamente en la productividad</a:t>
                      </a:r>
                      <a:endParaRPr lang="es-MX" sz="1100" dirty="0"/>
                    </a:p>
                  </a:txBody>
                  <a:tcPr/>
                </a:tc>
                <a:tc>
                  <a:txBody>
                    <a:bodyPr/>
                    <a:lstStyle/>
                    <a:p>
                      <a:r>
                        <a:rPr lang="es-MX" sz="1100" dirty="0"/>
                        <a:t>El idealismo respecto a las relaciones humanas en ocasiones es inoperante</a:t>
                      </a:r>
                    </a:p>
                  </a:txBody>
                  <a:tcPr/>
                </a:tc>
                <a:tc>
                  <a:txBody>
                    <a:bodyPr/>
                    <a:lstStyle/>
                    <a:p>
                      <a:endParaRPr lang="es-MX" sz="1100" dirty="0"/>
                    </a:p>
                  </a:txBody>
                  <a:tcPr/>
                </a:tc>
                <a:extLst>
                  <a:ext uri="{0D108BD9-81ED-4DB2-BD59-A6C34878D82A}">
                    <a16:rowId xmlns:a16="http://schemas.microsoft.com/office/drawing/2014/main" val="2989047037"/>
                  </a:ext>
                </a:extLst>
              </a:tr>
              <a:tr h="396325">
                <a:tc>
                  <a:txBody>
                    <a:bodyPr/>
                    <a:lstStyle/>
                    <a:p>
                      <a:r>
                        <a:rPr lang="es-MX" dirty="0"/>
                        <a:t>Representante</a:t>
                      </a:r>
                    </a:p>
                  </a:txBody>
                  <a:tcPr/>
                </a:tc>
                <a:tc>
                  <a:txBody>
                    <a:bodyPr/>
                    <a:lstStyle/>
                    <a:p>
                      <a:r>
                        <a:rPr lang="es-MX" sz="1100" dirty="0"/>
                        <a:t>Taylor, Gantt, </a:t>
                      </a:r>
                      <a:r>
                        <a:rPr lang="es-MX" sz="1100" dirty="0" err="1"/>
                        <a:t>Gilbreth</a:t>
                      </a:r>
                      <a:r>
                        <a:rPr lang="es-MX" sz="1100" dirty="0"/>
                        <a:t>,</a:t>
                      </a:r>
                      <a:r>
                        <a:rPr lang="es-MX" sz="1100" baseline="0" dirty="0"/>
                        <a:t> Babbage</a:t>
                      </a:r>
                      <a:endParaRPr lang="es-MX" sz="1100" dirty="0"/>
                    </a:p>
                  </a:txBody>
                  <a:tcPr/>
                </a:tc>
                <a:tc>
                  <a:txBody>
                    <a:bodyPr/>
                    <a:lstStyle/>
                    <a:p>
                      <a:r>
                        <a:rPr lang="es-MX" sz="1100" dirty="0"/>
                        <a:t>Mayo</a:t>
                      </a:r>
                    </a:p>
                  </a:txBody>
                  <a:tcPr/>
                </a:tc>
                <a:tc>
                  <a:txBody>
                    <a:bodyPr/>
                    <a:lstStyle/>
                    <a:p>
                      <a:r>
                        <a:rPr lang="es-MX" sz="1100" dirty="0"/>
                        <a:t>Mayo y Owen</a:t>
                      </a:r>
                    </a:p>
                  </a:txBody>
                  <a:tcPr/>
                </a:tc>
                <a:tc>
                  <a:txBody>
                    <a:bodyPr/>
                    <a:lstStyle/>
                    <a:p>
                      <a:r>
                        <a:rPr lang="es-MX" sz="1100" dirty="0"/>
                        <a:t>Fayol, </a:t>
                      </a:r>
                      <a:r>
                        <a:rPr lang="es-MX" sz="1100" dirty="0" err="1"/>
                        <a:t>Follet</a:t>
                      </a:r>
                      <a:r>
                        <a:rPr lang="es-MX" sz="1100" dirty="0"/>
                        <a:t>, </a:t>
                      </a:r>
                      <a:r>
                        <a:rPr lang="es-MX" sz="1100" dirty="0" err="1"/>
                        <a:t>Urwick</a:t>
                      </a:r>
                      <a:r>
                        <a:rPr lang="es-MX" sz="1100" dirty="0"/>
                        <a:t>, Terry</a:t>
                      </a:r>
                    </a:p>
                  </a:txBody>
                  <a:tcPr/>
                </a:tc>
                <a:extLst>
                  <a:ext uri="{0D108BD9-81ED-4DB2-BD59-A6C34878D82A}">
                    <a16:rowId xmlns:a16="http://schemas.microsoft.com/office/drawing/2014/main" val="2311753545"/>
                  </a:ext>
                </a:extLst>
              </a:tr>
              <a:tr h="396325">
                <a:tc>
                  <a:txBody>
                    <a:bodyPr/>
                    <a:lstStyle/>
                    <a:p>
                      <a:r>
                        <a:rPr lang="es-MX" dirty="0"/>
                        <a:t>Valor institucional</a:t>
                      </a:r>
                    </a:p>
                  </a:txBody>
                  <a:tcPr/>
                </a:tc>
                <a:tc>
                  <a:txBody>
                    <a:bodyPr/>
                    <a:lstStyle/>
                    <a:p>
                      <a:r>
                        <a:rPr lang="es-MX" sz="1100" dirty="0"/>
                        <a:t>Económico</a:t>
                      </a:r>
                    </a:p>
                  </a:txBody>
                  <a:tcPr/>
                </a:tc>
                <a:tc>
                  <a:txBody>
                    <a:bodyPr/>
                    <a:lstStyle/>
                    <a:p>
                      <a:r>
                        <a:rPr lang="es-MX" sz="1100" dirty="0"/>
                        <a:t>Económico</a:t>
                      </a:r>
                    </a:p>
                  </a:txBody>
                  <a:tcPr/>
                </a:tc>
                <a:tc>
                  <a:txBody>
                    <a:bodyPr/>
                    <a:lstStyle/>
                    <a:p>
                      <a:r>
                        <a:rPr lang="es-MX" sz="1100" dirty="0"/>
                        <a:t>Económico, social</a:t>
                      </a:r>
                    </a:p>
                  </a:txBody>
                  <a:tcPr/>
                </a:tc>
                <a:tc>
                  <a:txBody>
                    <a:bodyPr/>
                    <a:lstStyle/>
                    <a:p>
                      <a:r>
                        <a:rPr lang="es-MX" sz="1100" dirty="0"/>
                        <a:t>Económico,</a:t>
                      </a:r>
                      <a:r>
                        <a:rPr lang="es-MX" sz="1100" baseline="0" dirty="0"/>
                        <a:t> organizacional</a:t>
                      </a:r>
                      <a:endParaRPr lang="es-MX" sz="1100" dirty="0"/>
                    </a:p>
                  </a:txBody>
                  <a:tcPr/>
                </a:tc>
                <a:extLst>
                  <a:ext uri="{0D108BD9-81ED-4DB2-BD59-A6C34878D82A}">
                    <a16:rowId xmlns:a16="http://schemas.microsoft.com/office/drawing/2014/main" val="3437264295"/>
                  </a:ext>
                </a:extLst>
              </a:tr>
            </a:tbl>
          </a:graphicData>
        </a:graphic>
      </p:graphicFrame>
      <p:sp>
        <p:nvSpPr>
          <p:cNvPr id="5" name="Rectángulo 4"/>
          <p:cNvSpPr/>
          <p:nvPr/>
        </p:nvSpPr>
        <p:spPr>
          <a:xfrm>
            <a:off x="1030608" y="6256541"/>
            <a:ext cx="1396536" cy="246221"/>
          </a:xfrm>
          <a:prstGeom prst="rect">
            <a:avLst/>
          </a:prstGeom>
        </p:spPr>
        <p:txBody>
          <a:bodyPr wrap="none">
            <a:spAutoFit/>
          </a:bodyPr>
          <a:lstStyle/>
          <a:p>
            <a:r>
              <a:rPr lang="es-MX" sz="1000" dirty="0"/>
              <a:t>(</a:t>
            </a:r>
            <a:r>
              <a:rPr lang="es-MX" sz="1000" dirty="0" err="1"/>
              <a:t>Münch</a:t>
            </a:r>
            <a:r>
              <a:rPr lang="es-MX" sz="1000" dirty="0"/>
              <a:t> y García, 2012)</a:t>
            </a:r>
          </a:p>
        </p:txBody>
      </p:sp>
    </p:spTree>
    <p:extLst>
      <p:ext uri="{BB962C8B-B14F-4D97-AF65-F5344CB8AC3E}">
        <p14:creationId xmlns:p14="http://schemas.microsoft.com/office/powerpoint/2010/main" val="3943602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C26584-9F3A-49DC-9971-366B4D034759}"/>
              </a:ext>
            </a:extLst>
          </p:cNvPr>
          <p:cNvSpPr>
            <a:spLocks noGrp="1"/>
          </p:cNvSpPr>
          <p:nvPr>
            <p:ph type="title"/>
          </p:nvPr>
        </p:nvSpPr>
        <p:spPr>
          <a:xfrm>
            <a:off x="838200" y="365126"/>
            <a:ext cx="10515600" cy="265069"/>
          </a:xfrm>
        </p:spPr>
        <p:txBody>
          <a:bodyPr>
            <a:normAutofit fontScale="90000"/>
          </a:bodyPr>
          <a:lstStyle/>
          <a:p>
            <a:r>
              <a:rPr lang="es-MX" dirty="0"/>
              <a:t>Seguidores y aportes principales en el enfoque clásico de la administración.  </a:t>
            </a:r>
          </a:p>
        </p:txBody>
      </p:sp>
      <p:graphicFrame>
        <p:nvGraphicFramePr>
          <p:cNvPr id="4" name="Marcador de contenido 3">
            <a:extLst>
              <a:ext uri="{FF2B5EF4-FFF2-40B4-BE49-F238E27FC236}">
                <a16:creationId xmlns:a16="http://schemas.microsoft.com/office/drawing/2014/main" id="{E2A98BB1-A9AE-4355-B5B2-E0CCFF3E2741}"/>
              </a:ext>
            </a:extLst>
          </p:cNvPr>
          <p:cNvGraphicFramePr>
            <a:graphicFrameLocks noGrp="1"/>
          </p:cNvGraphicFramePr>
          <p:nvPr>
            <p:ph idx="1"/>
            <p:extLst>
              <p:ext uri="{D42A27DB-BD31-4B8C-83A1-F6EECF244321}">
                <p14:modId xmlns:p14="http://schemas.microsoft.com/office/powerpoint/2010/main" val="1006065891"/>
              </p:ext>
            </p:extLst>
          </p:nvPr>
        </p:nvGraphicFramePr>
        <p:xfrm>
          <a:off x="383059" y="988541"/>
          <a:ext cx="11368218" cy="5265286"/>
        </p:xfrm>
        <a:graphic>
          <a:graphicData uri="http://schemas.openxmlformats.org/drawingml/2006/table">
            <a:tbl>
              <a:tblPr firstRow="1" bandRow="1">
                <a:tableStyleId>{5C22544A-7EE6-4342-B048-85BDC9FD1C3A}</a:tableStyleId>
              </a:tblPr>
              <a:tblGrid>
                <a:gridCol w="3789406">
                  <a:extLst>
                    <a:ext uri="{9D8B030D-6E8A-4147-A177-3AD203B41FA5}">
                      <a16:colId xmlns:a16="http://schemas.microsoft.com/office/drawing/2014/main" val="4168555808"/>
                    </a:ext>
                  </a:extLst>
                </a:gridCol>
                <a:gridCol w="3789406">
                  <a:extLst>
                    <a:ext uri="{9D8B030D-6E8A-4147-A177-3AD203B41FA5}">
                      <a16:colId xmlns:a16="http://schemas.microsoft.com/office/drawing/2014/main" val="2850469066"/>
                    </a:ext>
                  </a:extLst>
                </a:gridCol>
                <a:gridCol w="3789406">
                  <a:extLst>
                    <a:ext uri="{9D8B030D-6E8A-4147-A177-3AD203B41FA5}">
                      <a16:colId xmlns:a16="http://schemas.microsoft.com/office/drawing/2014/main" val="587877838"/>
                    </a:ext>
                  </a:extLst>
                </a:gridCol>
              </a:tblGrid>
              <a:tr h="388486">
                <a:tc>
                  <a:txBody>
                    <a:bodyPr/>
                    <a:lstStyle/>
                    <a:p>
                      <a:pPr algn="ctr"/>
                      <a:r>
                        <a:rPr lang="es-MX" sz="1400" dirty="0">
                          <a:solidFill>
                            <a:schemeClr val="tx1"/>
                          </a:solidFill>
                        </a:rPr>
                        <a:t>F. W. Taylor</a:t>
                      </a:r>
                    </a:p>
                  </a:txBody>
                  <a:tcPr/>
                </a:tc>
                <a:tc>
                  <a:txBody>
                    <a:bodyPr/>
                    <a:lstStyle/>
                    <a:p>
                      <a:pPr algn="ctr"/>
                      <a:r>
                        <a:rPr lang="es-MX" sz="1400" b="1" dirty="0">
                          <a:solidFill>
                            <a:schemeClr val="tx1"/>
                          </a:solidFill>
                        </a:rPr>
                        <a:t>H. Fayol</a:t>
                      </a:r>
                    </a:p>
                  </a:txBody>
                  <a:tcPr/>
                </a:tc>
                <a:tc>
                  <a:txBody>
                    <a:bodyPr/>
                    <a:lstStyle/>
                    <a:p>
                      <a:pPr algn="ctr"/>
                      <a:r>
                        <a:rPr lang="es-MX" sz="1400" dirty="0">
                          <a:solidFill>
                            <a:schemeClr val="tx1"/>
                          </a:solidFill>
                        </a:rPr>
                        <a:t>E. Mayo</a:t>
                      </a:r>
                    </a:p>
                  </a:txBody>
                  <a:tcPr/>
                </a:tc>
                <a:extLst>
                  <a:ext uri="{0D108BD9-81ED-4DB2-BD59-A6C34878D82A}">
                    <a16:rowId xmlns:a16="http://schemas.microsoft.com/office/drawing/2014/main" val="1676839581"/>
                  </a:ext>
                </a:extLst>
              </a:tr>
              <a:tr h="1883891">
                <a:tc>
                  <a:txBody>
                    <a:bodyPr/>
                    <a:lstStyle/>
                    <a:p>
                      <a:pPr algn="just"/>
                      <a:r>
                        <a:rPr lang="es-MX" sz="1400" dirty="0"/>
                        <a:t>Lilian Moller Y Frank Gilbreth</a:t>
                      </a:r>
                    </a:p>
                    <a:p>
                      <a:pPr algn="just"/>
                      <a:r>
                        <a:rPr lang="es-MX" sz="1400" dirty="0"/>
                        <a:t>Después de analizar los movimientos de las albañiles en sus actividades, crearon formas de facilitar su trabajo e hicieron estudios sobre ergonomía. Una de las técnicas auxiliares de la administración que fue analizada en el módulo I</a:t>
                      </a:r>
                    </a:p>
                    <a:p>
                      <a:pPr algn="just"/>
                      <a:endParaRPr lang="es-MX" sz="1400" dirty="0"/>
                    </a:p>
                    <a:p>
                      <a:pPr algn="just"/>
                      <a:endParaRPr lang="es-MX" sz="1400" dirty="0"/>
                    </a:p>
                    <a:p>
                      <a:pPr algn="just"/>
                      <a:endParaRPr lang="es-MX" sz="1400" dirty="0"/>
                    </a:p>
                    <a:p>
                      <a:pPr algn="just"/>
                      <a:endParaRPr lang="es-MX" sz="1400" dirty="0"/>
                    </a:p>
                  </a:txBody>
                  <a:tcPr/>
                </a:tc>
                <a:tc>
                  <a:txBody>
                    <a:bodyPr/>
                    <a:lstStyle/>
                    <a:p>
                      <a:pPr algn="just"/>
                      <a:r>
                        <a:rPr lang="es-MX" sz="1400" dirty="0"/>
                        <a:t>Luther </a:t>
                      </a:r>
                      <a:r>
                        <a:rPr lang="es-MX" sz="1400" dirty="0" err="1"/>
                        <a:t>Gulick</a:t>
                      </a:r>
                      <a:endParaRPr lang="es-MX" sz="1400" dirty="0"/>
                    </a:p>
                    <a:p>
                      <a:pPr algn="just"/>
                      <a:r>
                        <a:rPr lang="es-MX" sz="1400" dirty="0"/>
                        <a:t>Propone siete elementos de la administración como principales funciones del administrador.</a:t>
                      </a:r>
                    </a:p>
                    <a:p>
                      <a:pPr algn="just"/>
                      <a:r>
                        <a:rPr lang="es-MX" sz="1400" dirty="0"/>
                        <a:t>Planificar, organizar, administrar al personal, dirigir, coordinar, informar y presupuestar</a:t>
                      </a:r>
                    </a:p>
                    <a:p>
                      <a:pPr algn="just"/>
                      <a:endParaRPr lang="es-MX" sz="1400" dirty="0"/>
                    </a:p>
                    <a:p>
                      <a:pPr algn="just"/>
                      <a:endParaRPr lang="es-MX" sz="1400" dirty="0"/>
                    </a:p>
                  </a:txBody>
                  <a:tcPr/>
                </a:tc>
                <a:tc>
                  <a:txBody>
                    <a:bodyPr/>
                    <a:lstStyle/>
                    <a:p>
                      <a:pPr algn="just"/>
                      <a:r>
                        <a:rPr lang="es-MX" sz="1400" dirty="0"/>
                        <a:t>Kurt Lewin</a:t>
                      </a:r>
                    </a:p>
                    <a:p>
                      <a:pPr algn="just"/>
                      <a:r>
                        <a:rPr lang="es-MX" sz="1400" dirty="0"/>
                        <a:t>Realiza experimentos sobre los estilos de liderazgo. </a:t>
                      </a:r>
                    </a:p>
                  </a:txBody>
                  <a:tcPr/>
                </a:tc>
                <a:extLst>
                  <a:ext uri="{0D108BD9-81ED-4DB2-BD59-A6C34878D82A}">
                    <a16:rowId xmlns:a16="http://schemas.microsoft.com/office/drawing/2014/main" val="1098173039"/>
                  </a:ext>
                </a:extLst>
              </a:tr>
              <a:tr h="2554429">
                <a:tc>
                  <a:txBody>
                    <a:bodyPr/>
                    <a:lstStyle/>
                    <a:p>
                      <a:pPr algn="just"/>
                      <a:r>
                        <a:rPr lang="es-MX" sz="1400" dirty="0" err="1"/>
                        <a:t>Harringtong</a:t>
                      </a:r>
                      <a:r>
                        <a:rPr lang="es-MX" sz="1400" dirty="0"/>
                        <a:t> </a:t>
                      </a:r>
                      <a:r>
                        <a:rPr lang="es-MX" sz="1400" dirty="0" err="1"/>
                        <a:t>Hemerson</a:t>
                      </a:r>
                      <a:endParaRPr lang="es-MX" sz="1400" dirty="0"/>
                    </a:p>
                    <a:p>
                      <a:pPr algn="just"/>
                      <a:r>
                        <a:rPr lang="es-MX" sz="1400" dirty="0"/>
                        <a:t>Su trabajo se basa en 12 principios de la eficiencia. </a:t>
                      </a:r>
                    </a:p>
                    <a:p>
                      <a:pPr algn="just"/>
                      <a:r>
                        <a:rPr lang="es-MX" sz="1400" dirty="0"/>
                        <a:t>Dentro de sus propuestas esta crear normas estandarizadas de trabajo. </a:t>
                      </a:r>
                    </a:p>
                    <a:p>
                      <a:pPr algn="just"/>
                      <a:r>
                        <a:rPr lang="es-MX" sz="1400" dirty="0"/>
                        <a:t>Planes y objetivos perfectamente definidos. </a:t>
                      </a:r>
                    </a:p>
                    <a:p>
                      <a:pPr algn="just"/>
                      <a:r>
                        <a:rPr lang="es-MX" sz="1400" dirty="0"/>
                        <a:t>Enfatiza el intereses de la empresa y la necesidad de que los empleados conozcan esos intereses para identificar la razón por la cual están trabajando.  </a:t>
                      </a:r>
                    </a:p>
                    <a:p>
                      <a:pPr algn="just"/>
                      <a:endParaRPr lang="es-MX" sz="1400" dirty="0"/>
                    </a:p>
                    <a:p>
                      <a:pPr algn="just"/>
                      <a:endParaRPr lang="es-MX" sz="1400" dirty="0"/>
                    </a:p>
                  </a:txBody>
                  <a:tcPr/>
                </a:tc>
                <a:tc>
                  <a:txBody>
                    <a:bodyPr/>
                    <a:lstStyle/>
                    <a:p>
                      <a:pPr algn="just"/>
                      <a:r>
                        <a:rPr lang="es-MX" sz="1400" dirty="0" err="1"/>
                        <a:t>Lindall</a:t>
                      </a:r>
                      <a:r>
                        <a:rPr lang="es-MX" sz="1400" dirty="0"/>
                        <a:t> F. </a:t>
                      </a:r>
                      <a:r>
                        <a:rPr lang="es-MX" sz="1400" dirty="0" err="1"/>
                        <a:t>Urwick</a:t>
                      </a:r>
                      <a:endParaRPr lang="es-MX" sz="1400" dirty="0"/>
                    </a:p>
                    <a:p>
                      <a:pPr algn="just"/>
                      <a:r>
                        <a:rPr lang="es-MX" sz="1400" dirty="0"/>
                        <a:t>Se le atribuye la división de la fase dinámica y mecánica de la administración. Y considera siete funciones en la administración.</a:t>
                      </a:r>
                    </a:p>
                    <a:p>
                      <a:pPr algn="just"/>
                      <a:r>
                        <a:rPr lang="es-MX" sz="1400" dirty="0"/>
                        <a:t>Investigación, previsión, planeación, organización, coordinación, comando y control.</a:t>
                      </a:r>
                    </a:p>
                    <a:p>
                      <a:pPr algn="just"/>
                      <a:endParaRPr lang="es-MX" sz="1400" dirty="0"/>
                    </a:p>
                    <a:p>
                      <a:pPr algn="just"/>
                      <a:endParaRPr lang="es-MX" sz="1400" dirty="0"/>
                    </a:p>
                    <a:p>
                      <a:pPr algn="just"/>
                      <a:endParaRPr lang="es-MX" sz="1400" dirty="0"/>
                    </a:p>
                  </a:txBody>
                  <a:tcPr/>
                </a:tc>
                <a:tc>
                  <a:txBody>
                    <a:bodyPr/>
                    <a:lstStyle/>
                    <a:p>
                      <a:pPr algn="just"/>
                      <a:endParaRPr lang="es-MX" sz="1400" dirty="0"/>
                    </a:p>
                  </a:txBody>
                  <a:tcPr/>
                </a:tc>
                <a:extLst>
                  <a:ext uri="{0D108BD9-81ED-4DB2-BD59-A6C34878D82A}">
                    <a16:rowId xmlns:a16="http://schemas.microsoft.com/office/drawing/2014/main" val="1927583053"/>
                  </a:ext>
                </a:extLst>
              </a:tr>
            </a:tbl>
          </a:graphicData>
        </a:graphic>
      </p:graphicFrame>
      <p:sp>
        <p:nvSpPr>
          <p:cNvPr id="7" name="Rectángulo 6">
            <a:extLst>
              <a:ext uri="{FF2B5EF4-FFF2-40B4-BE49-F238E27FC236}">
                <a16:creationId xmlns:a16="http://schemas.microsoft.com/office/drawing/2014/main" id="{0C3A2860-164A-47C1-9416-3259D678F532}"/>
              </a:ext>
            </a:extLst>
          </p:cNvPr>
          <p:cNvSpPr/>
          <p:nvPr/>
        </p:nvSpPr>
        <p:spPr>
          <a:xfrm>
            <a:off x="838200" y="6253827"/>
            <a:ext cx="10404388" cy="553998"/>
          </a:xfrm>
          <a:prstGeom prst="rect">
            <a:avLst/>
          </a:prstGeom>
        </p:spPr>
        <p:txBody>
          <a:bodyPr wrap="square">
            <a:spAutoFit/>
          </a:bodyPr>
          <a:lstStyle/>
          <a:p>
            <a:r>
              <a:rPr lang="es-MX" sz="1000" dirty="0"/>
              <a:t>Elaboración propia. Recuperado de:  https://www.google.com.mx/</a:t>
            </a:r>
            <a:r>
              <a:rPr lang="es-MX" sz="1000" dirty="0" err="1"/>
              <a:t>search?biw</a:t>
            </a:r>
            <a:r>
              <a:rPr lang="es-MX" sz="1000" dirty="0"/>
              <a:t>=1366&amp;bih=662&amp;tbm=</a:t>
            </a:r>
            <a:r>
              <a:rPr lang="es-MX" sz="1000" dirty="0" err="1"/>
              <a:t>isch&amp;sa</a:t>
            </a:r>
            <a:r>
              <a:rPr lang="es-MX" sz="1000" dirty="0"/>
              <a:t>=1&amp;q=cuadro+comparativo+Taylos%2C+Fayol+y+Mayo&amp;oq=cuadro+comparativo+Taylos%2C+Fayol+y+Mayo&amp;gs_l=psy-ab.3..0i8i13i30k1.1577039.1603391.0.1603693.68.48.3.0.0.0.329.6152.0j32j4j1.37.0....0...1.1.64.psy-ab..30.37.5724.0..0j0i24k1j0i67k1j0i8i30k1j0i13k1.cO0xEJ1VhOI#imgrc=HjUckxpl9xXu1M:</a:t>
            </a:r>
          </a:p>
        </p:txBody>
      </p:sp>
      <p:pic>
        <p:nvPicPr>
          <p:cNvPr id="8" name="Imagen 7">
            <a:extLst>
              <a:ext uri="{FF2B5EF4-FFF2-40B4-BE49-F238E27FC236}">
                <a16:creationId xmlns:a16="http://schemas.microsoft.com/office/drawing/2014/main" id="{93A2FFA2-B938-46C5-8035-7042734F67B9}"/>
              </a:ext>
            </a:extLst>
          </p:cNvPr>
          <p:cNvPicPr>
            <a:picLocks noChangeAspect="1"/>
          </p:cNvPicPr>
          <p:nvPr/>
        </p:nvPicPr>
        <p:blipFill>
          <a:blip r:embed="rId2"/>
          <a:stretch>
            <a:fillRect/>
          </a:stretch>
        </p:blipFill>
        <p:spPr>
          <a:xfrm>
            <a:off x="1817883" y="2713013"/>
            <a:ext cx="770573" cy="853780"/>
          </a:xfrm>
          <a:prstGeom prst="rect">
            <a:avLst/>
          </a:prstGeom>
        </p:spPr>
      </p:pic>
      <p:pic>
        <p:nvPicPr>
          <p:cNvPr id="9" name="Imagen 8">
            <a:extLst>
              <a:ext uri="{FF2B5EF4-FFF2-40B4-BE49-F238E27FC236}">
                <a16:creationId xmlns:a16="http://schemas.microsoft.com/office/drawing/2014/main" id="{123EABE1-FAAF-49A3-8441-2ADA82A940A0}"/>
              </a:ext>
            </a:extLst>
          </p:cNvPr>
          <p:cNvPicPr>
            <a:picLocks noChangeAspect="1"/>
          </p:cNvPicPr>
          <p:nvPr/>
        </p:nvPicPr>
        <p:blipFill>
          <a:blip r:embed="rId3"/>
          <a:stretch>
            <a:fillRect/>
          </a:stretch>
        </p:blipFill>
        <p:spPr>
          <a:xfrm>
            <a:off x="8263597" y="2407967"/>
            <a:ext cx="3090203" cy="2317652"/>
          </a:xfrm>
          <a:prstGeom prst="rect">
            <a:avLst/>
          </a:prstGeom>
        </p:spPr>
      </p:pic>
    </p:spTree>
    <p:extLst>
      <p:ext uri="{BB962C8B-B14F-4D97-AF65-F5344CB8AC3E}">
        <p14:creationId xmlns:p14="http://schemas.microsoft.com/office/powerpoint/2010/main" val="396849946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810</TotalTime>
  <Words>2727</Words>
  <Application>Microsoft Office PowerPoint</Application>
  <PresentationFormat>Panorámica</PresentationFormat>
  <Paragraphs>257</Paragraphs>
  <Slides>32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ArialMT</vt:lpstr>
      <vt:lpstr>Calibri</vt:lpstr>
      <vt:lpstr>Calibri Light</vt:lpstr>
      <vt:lpstr>lucida grande</vt:lpstr>
      <vt:lpstr>Wingdings</vt:lpstr>
      <vt:lpstr>Tema de Office</vt:lpstr>
      <vt:lpstr>UNIVERSIDAD AUTÓNOMA DEL ESTADO DE MÉXICO</vt:lpstr>
      <vt:lpstr>ADMINISTRACIÓN</vt:lpstr>
      <vt:lpstr>COMPETENCIAS GENERICAS</vt:lpstr>
      <vt:lpstr>COMPETENCIA DISCIPLINAR</vt:lpstr>
      <vt:lpstr>MÓDULO II</vt:lpstr>
      <vt:lpstr>Temas del modulo </vt:lpstr>
      <vt:lpstr>Análisis de los enfoques por medio de un cuadro comparativo.</vt:lpstr>
      <vt:lpstr>Presentación de PowerPoint</vt:lpstr>
      <vt:lpstr>Seguidores y aportes principales en el enfoque clásico de la administración.  </vt:lpstr>
      <vt:lpstr>2. ENFOQUES MODERNOS</vt:lpstr>
      <vt:lpstr>DESARROLLO ORGANIZACIONAL</vt:lpstr>
      <vt:lpstr>Presentación de PowerPoint</vt:lpstr>
      <vt:lpstr>Presentación de PowerPoint</vt:lpstr>
      <vt:lpstr>Metas del desarrollo organizacional</vt:lpstr>
      <vt:lpstr>Técnicas más usadas (retroinformación, formación de grupos y círculos de calidad )</vt:lpstr>
      <vt:lpstr>ADMINISTRACIÓN JAPONESA, TEORÍA Z</vt:lpstr>
      <vt:lpstr>Presentación de PowerPoint</vt:lpstr>
      <vt:lpstr>Valores destacan en la Teoría Z</vt:lpstr>
      <vt:lpstr>Enfoque Sistémico (Ludwig Von Bertalanffy): </vt:lpstr>
      <vt:lpstr>Niveles</vt:lpstr>
      <vt:lpstr>Tecnología y Administración</vt:lpstr>
      <vt:lpstr>Presentación de PowerPoint</vt:lpstr>
      <vt:lpstr>Presentación de PowerPoint</vt:lpstr>
      <vt:lpstr>Teoría matemática</vt:lpstr>
      <vt:lpstr>Presentación de PowerPoint</vt:lpstr>
      <vt:lpstr>Presentación de PowerPoint</vt:lpstr>
      <vt:lpstr>Presentación de PowerPoint</vt:lpstr>
      <vt:lpstr>Presentación de PowerPoint</vt:lpstr>
      <vt:lpstr>Teoría de Sistemas</vt:lpstr>
      <vt:lpstr>APLICACIONES DE LA TGS EN EL SIGLO XXI</vt:lpstr>
      <vt:lpstr>Referencias.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Yael</cp:lastModifiedBy>
  <cp:revision>37</cp:revision>
  <dcterms:created xsi:type="dcterms:W3CDTF">2017-08-28T13:11:35Z</dcterms:created>
  <dcterms:modified xsi:type="dcterms:W3CDTF">2017-10-21T04:44:10Z</dcterms:modified>
</cp:coreProperties>
</file>