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37"/>
  </p:notesMasterIdLst>
  <p:handoutMasterIdLst>
    <p:handoutMasterId r:id="rId38"/>
  </p:handoutMasterIdLst>
  <p:sldIdLst>
    <p:sldId id="269" r:id="rId5"/>
    <p:sldId id="256" r:id="rId6"/>
    <p:sldId id="284" r:id="rId7"/>
    <p:sldId id="257" r:id="rId8"/>
    <p:sldId id="283" r:id="rId9"/>
    <p:sldId id="294" r:id="rId10"/>
    <p:sldId id="295" r:id="rId11"/>
    <p:sldId id="280" r:id="rId12"/>
    <p:sldId id="285" r:id="rId13"/>
    <p:sldId id="286" r:id="rId14"/>
    <p:sldId id="297" r:id="rId15"/>
    <p:sldId id="281" r:id="rId16"/>
    <p:sldId id="282" r:id="rId17"/>
    <p:sldId id="288" r:id="rId18"/>
    <p:sldId id="290" r:id="rId19"/>
    <p:sldId id="287" r:id="rId20"/>
    <p:sldId id="292" r:id="rId21"/>
    <p:sldId id="289" r:id="rId22"/>
    <p:sldId id="293" r:id="rId23"/>
    <p:sldId id="291" r:id="rId24"/>
    <p:sldId id="258" r:id="rId25"/>
    <p:sldId id="270" r:id="rId26"/>
    <p:sldId id="271" r:id="rId27"/>
    <p:sldId id="274" r:id="rId28"/>
    <p:sldId id="275" r:id="rId29"/>
    <p:sldId id="276" r:id="rId30"/>
    <p:sldId id="277" r:id="rId31"/>
    <p:sldId id="278" r:id="rId32"/>
    <p:sldId id="272" r:id="rId33"/>
    <p:sldId id="273" r:id="rId34"/>
    <p:sldId id="279" r:id="rId35"/>
    <p:sldId id="296" r:id="rId36"/>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493A"/>
    <a:srgbClr val="351A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3065" autoAdjust="0"/>
  </p:normalViewPr>
  <p:slideViewPr>
    <p:cSldViewPr snapToGrid="0" showGuides="1">
      <p:cViewPr varScale="1">
        <p:scale>
          <a:sx n="81" d="100"/>
          <a:sy n="81" d="100"/>
        </p:scale>
        <p:origin x="126" y="252"/>
      </p:cViewPr>
      <p:guideLst>
        <p:guide orient="horz" pos="2160"/>
        <p:guide pos="3840"/>
      </p:guideLst>
    </p:cSldViewPr>
  </p:slideViewPr>
  <p:notesTextViewPr>
    <p:cViewPr>
      <p:scale>
        <a:sx n="1" d="1"/>
        <a:sy n="1" d="1"/>
      </p:scale>
      <p:origin x="0" y="0"/>
    </p:cViewPr>
  </p:notesTextViewPr>
  <p:notesViewPr>
    <p:cSldViewPr snapToGrid="0" showGuides="1">
      <p:cViewPr>
        <p:scale>
          <a:sx n="75" d="100"/>
          <a:sy n="75" d="100"/>
        </p:scale>
        <p:origin x="4092" y="51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es-ES" dirty="0"/>
          </a:p>
        </p:txBody>
      </p:sp>
      <p:sp>
        <p:nvSpPr>
          <p:cNvPr id="3" name="Marcador de posición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a:defRPr sz="1200"/>
            </a:lvl1pPr>
          </a:lstStyle>
          <a:p>
            <a:pPr algn="r" rtl="0"/>
            <a:fld id="{690DC06B-AB08-4449-BBF2-D264D52BB5AA}" type="datetime1">
              <a:rPr lang="es-ES" smtClean="0"/>
              <a:pPr algn="r" rtl="0"/>
              <a:t>20/10/2017</a:t>
            </a:fld>
            <a:r>
              <a:rPr lang="es-ES" dirty="0" smtClean="0"/>
              <a:t>​</a:t>
            </a:r>
            <a:endParaRPr lang="es-ES" dirty="0"/>
          </a:p>
        </p:txBody>
      </p:sp>
      <p:sp>
        <p:nvSpPr>
          <p:cNvPr id="4" name="Marcador de posición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es-ES" dirty="0"/>
          </a:p>
        </p:txBody>
      </p:sp>
      <p:sp>
        <p:nvSpPr>
          <p:cNvPr id="5" name="Marcador de posición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rtl="0"/>
            <a:fld id="{06834459-7356-44BF-850D-8B30C4FB3B6B}" type="slidenum">
              <a:rPr lang="es-ES" smtClean="0"/>
              <a:pPr algn="r" rtl="0"/>
              <a:t>‹Nº›</a:t>
            </a:fld>
            <a:endParaRPr lang="es-ES" dirty="0"/>
          </a:p>
        </p:txBody>
      </p:sp>
    </p:spTree>
    <p:extLst>
      <p:ext uri="{BB962C8B-B14F-4D97-AF65-F5344CB8AC3E}">
        <p14:creationId xmlns:p14="http://schemas.microsoft.com/office/powerpoint/2010/main" val="24690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a:p>
        </p:txBody>
      </p:sp>
      <p:sp>
        <p:nvSpPr>
          <p:cNvPr id="3" name="Marcador de posición de fecha 2"/>
          <p:cNvSpPr>
            <a:spLocks noGrp="1"/>
          </p:cNvSpPr>
          <p:nvPr>
            <p:ph type="dt" idx="1"/>
          </p:nvPr>
        </p:nvSpPr>
        <p:spPr>
          <a:xfrm>
            <a:off x="3884613" y="0"/>
            <a:ext cx="2971800" cy="458788"/>
          </a:xfrm>
          <a:prstGeom prst="rect">
            <a:avLst/>
          </a:prstGeom>
        </p:spPr>
        <p:txBody>
          <a:bodyPr vert="horz" lIns="91440" tIns="45720" rIns="91440" bIns="45720" rtlCol="0"/>
          <a:lstStyle>
            <a:lvl1pPr algn="l" rtl="0">
              <a:defRPr sz="1200"/>
            </a:lvl1pPr>
          </a:lstStyle>
          <a:p>
            <a:pPr algn="r"/>
            <a:fld id="{093B6963-495A-4FE1-8B7F-59E549A2EEB6}" type="datetime1">
              <a:rPr lang="es-ES" smtClean="0"/>
              <a:pPr algn="r"/>
              <a:t>20/10/2017</a:t>
            </a:fld>
            <a:endParaRPr lang="es-ES" dirty="0"/>
          </a:p>
        </p:txBody>
      </p:sp>
      <p:sp>
        <p:nvSpPr>
          <p:cNvPr id="4" name="Marcador de posición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t>Haga clic para modificar el estilo de texto del patrón</a:t>
            </a:r>
          </a:p>
          <a:p>
            <a:pPr lvl="1" rtl="0"/>
            <a:r>
              <a:t>Segundo nivel</a:t>
            </a:r>
          </a:p>
          <a:p>
            <a:pPr lvl="2" rtl="0"/>
            <a:r>
              <a:t>Tercer nivel</a:t>
            </a:r>
          </a:p>
          <a:p>
            <a:pPr lvl="3" rtl="0"/>
            <a:r>
              <a:t>Cuarto nivel</a:t>
            </a:r>
          </a:p>
          <a:p>
            <a:pPr lvl="4" rtl="0"/>
            <a:r>
              <a:t>Quinto nivel</a:t>
            </a:r>
            <a:endParaRPr/>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a:fld id="{0A3C37BE-C303-496D-B5CD-85F2937540FC}" type="slidenum">
              <a:rPr lang="es-ES" smtClean="0"/>
              <a:pPr algn="r"/>
              <a:t>‹Nº›</a:t>
            </a:fld>
            <a:endParaRPr lang="es-ES" dirty="0"/>
          </a:p>
        </p:txBody>
      </p:sp>
    </p:spTree>
    <p:extLst>
      <p:ext uri="{BB962C8B-B14F-4D97-AF65-F5344CB8AC3E}">
        <p14:creationId xmlns:p14="http://schemas.microsoft.com/office/powerpoint/2010/main" val="335084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lgn="r"/>
            <a:fld id="{0A3C37BE-C303-496D-B5CD-85F2937540FC}" type="slidenum">
              <a:rPr lang="es-ES" smtClean="0"/>
              <a:pPr algn="r"/>
              <a:t>2</a:t>
            </a:fld>
            <a:endParaRPr lang="es-ES" dirty="0"/>
          </a:p>
        </p:txBody>
      </p:sp>
    </p:spTree>
    <p:extLst>
      <p:ext uri="{BB962C8B-B14F-4D97-AF65-F5344CB8AC3E}">
        <p14:creationId xmlns:p14="http://schemas.microsoft.com/office/powerpoint/2010/main" val="1829917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lgn="r"/>
            <a:fld id="{0A3C37BE-C303-496D-B5CD-85F2937540FC}" type="slidenum">
              <a:rPr lang="es-ES" smtClean="0"/>
              <a:pPr algn="r"/>
              <a:t>4</a:t>
            </a:fld>
            <a:endParaRPr lang="es-ES" dirty="0"/>
          </a:p>
        </p:txBody>
      </p:sp>
    </p:spTree>
    <p:extLst>
      <p:ext uri="{BB962C8B-B14F-4D97-AF65-F5344CB8AC3E}">
        <p14:creationId xmlns:p14="http://schemas.microsoft.com/office/powerpoint/2010/main" val="1287274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lgn="r"/>
            <a:fld id="{0A3C37BE-C303-496D-B5CD-85F2937540FC}" type="slidenum">
              <a:rPr lang="es-ES" smtClean="0"/>
              <a:pPr algn="r"/>
              <a:t>21</a:t>
            </a:fld>
            <a:endParaRPr lang="es-ES" dirty="0"/>
          </a:p>
        </p:txBody>
      </p:sp>
    </p:spTree>
    <p:extLst>
      <p:ext uri="{BB962C8B-B14F-4D97-AF65-F5344CB8AC3E}">
        <p14:creationId xmlns:p14="http://schemas.microsoft.com/office/powerpoint/2010/main" val="2298072566"/>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ángulo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8" name="Rectángulo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p:cNvSpPr>
            <a:spLocks noGrp="1"/>
          </p:cNvSpPr>
          <p:nvPr>
            <p:ph type="ctrTitle"/>
          </p:nvPr>
        </p:nvSpPr>
        <p:spPr>
          <a:xfrm>
            <a:off x="1104900" y="2292094"/>
            <a:ext cx="10096500" cy="2219691"/>
          </a:xfrm>
        </p:spPr>
        <p:txBody>
          <a:bodyPr rtlCol="0" anchor="ctr">
            <a:normAutofit/>
          </a:bodyPr>
          <a:lstStyle>
            <a:lvl1pPr algn="l" rtl="0">
              <a:defRPr sz="4400" cap="all" baseline="0"/>
            </a:lvl1pPr>
          </a:lstStyle>
          <a:p>
            <a:pPr rtl="0"/>
            <a:r>
              <a:rPr lang="es-ES" noProof="0" smtClean="0"/>
              <a:t>Haga clic para modificar el estilo de título del patrón</a:t>
            </a:r>
            <a:endParaRPr lang="es-ES" noProof="0" dirty="0"/>
          </a:p>
        </p:txBody>
      </p:sp>
      <p:sp>
        <p:nvSpPr>
          <p:cNvPr id="3" name="Subtítulo 2"/>
          <p:cNvSpPr>
            <a:spLocks noGrp="1"/>
          </p:cNvSpPr>
          <p:nvPr>
            <p:ph type="subTitle" idx="1"/>
          </p:nvPr>
        </p:nvSpPr>
        <p:spPr>
          <a:xfrm>
            <a:off x="1104898" y="4511784"/>
            <a:ext cx="10096501" cy="955565"/>
          </a:xfrm>
        </p:spPr>
        <p:txBody>
          <a:bodyPr rtlCol="0">
            <a:normAutofit/>
          </a:bodyPr>
          <a:lstStyle>
            <a:lvl1pPr marL="0" indent="0" algn="l" rtl="0">
              <a:spcBef>
                <a:spcPts val="0"/>
              </a:spcBef>
              <a:buNone/>
              <a:defRPr sz="1800"/>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es-ES" noProof="0" smtClean="0"/>
              <a:t>Haga clic para modificar el estilo de subtítulo del patrón</a:t>
            </a:r>
            <a:endParaRPr lang="es-ES" noProof="0" dirty="0"/>
          </a:p>
        </p:txBody>
      </p:sp>
      <p:sp>
        <p:nvSpPr>
          <p:cNvPr id="4" name="Marcador de posición de fecha 3"/>
          <p:cNvSpPr>
            <a:spLocks noGrp="1"/>
          </p:cNvSpPr>
          <p:nvPr>
            <p:ph type="dt" sz="half" idx="10"/>
          </p:nvPr>
        </p:nvSpPr>
        <p:spPr/>
        <p:txBody>
          <a:bodyPr rtlCol="0"/>
          <a:lstStyle/>
          <a:p>
            <a:r>
              <a:rPr lang="es-ES" dirty="0" smtClean="0"/>
              <a:t>​</a:t>
            </a:r>
            <a:fld id="{934A2FF8-4559-4149-8B79-D85ED6F0B853}" type="datetime1">
              <a:rPr lang="es-ES" smtClean="0"/>
              <a:pPr/>
              <a:t>20/10/2017</a:t>
            </a:fld>
            <a:r>
              <a:rPr lang="es-ES" dirty="0" smtClean="0"/>
              <a:t>​</a:t>
            </a:r>
            <a:endParaRPr lang="es-ES"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6" name="Marcador de posición de número de diapositiva 5"/>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pic>
        <p:nvPicPr>
          <p:cNvPr id="11" name="Imagen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4445" y="0"/>
            <a:ext cx="1747524" cy="2292094"/>
          </a:xfrm>
          <a:prstGeom prst="rect">
            <a:avLst/>
          </a:prstGeom>
        </p:spPr>
      </p:pic>
    </p:spTree>
    <p:extLst>
      <p:ext uri="{BB962C8B-B14F-4D97-AF65-F5344CB8AC3E}">
        <p14:creationId xmlns:p14="http://schemas.microsoft.com/office/powerpoint/2010/main" val="165975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nchor="b"/>
          <a:lstStyle>
            <a:lvl1pPr algn="l" rtl="0">
              <a:defRPr sz="3200"/>
            </a:lvl1pPr>
          </a:lstStyle>
          <a:p>
            <a:pPr rtl="0"/>
            <a:r>
              <a:rPr lang="es-ES" noProof="0" smtClean="0"/>
              <a:t>Haga clic para modificar el estilo de título del patrón</a:t>
            </a:r>
            <a:endParaRPr lang="es-ES" noProof="0" dirty="0"/>
          </a:p>
        </p:txBody>
      </p:sp>
      <p:sp>
        <p:nvSpPr>
          <p:cNvPr id="3" name="Marcador de posición de imagen 2"/>
          <p:cNvSpPr>
            <a:spLocks noGrp="1"/>
          </p:cNvSpPr>
          <p:nvPr>
            <p:ph type="pic" idx="1"/>
          </p:nvPr>
        </p:nvSpPr>
        <p:spPr>
          <a:xfrm>
            <a:off x="4654671" y="1600199"/>
            <a:ext cx="6430912" cy="4572001"/>
          </a:xfrm>
        </p:spPr>
        <p:txBody>
          <a:bodyPr tIns="1188720" rtlCol="0">
            <a:normAutofit/>
          </a:bodyPr>
          <a:lstStyle>
            <a:lvl1pPr marL="0" indent="0" algn="ctr" rtl="0">
              <a:buNone/>
              <a:defRPr sz="20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r>
              <a:rPr lang="es-ES" noProof="0" smtClean="0"/>
              <a:t>Haga clic en el icono para agregar una imagen</a:t>
            </a:r>
            <a:endParaRPr lang="es-ES" noProof="0" dirty="0"/>
          </a:p>
        </p:txBody>
      </p:sp>
      <p:sp>
        <p:nvSpPr>
          <p:cNvPr id="4" name="Marcador de posición de texto 3"/>
          <p:cNvSpPr>
            <a:spLocks noGrp="1"/>
          </p:cNvSpPr>
          <p:nvPr>
            <p:ph type="body" sz="half" idx="2"/>
          </p:nvPr>
        </p:nvSpPr>
        <p:spPr>
          <a:xfrm>
            <a:off x="1104900" y="1600200"/>
            <a:ext cx="3396996" cy="4572000"/>
          </a:xfrm>
        </p:spPr>
        <p:txBody>
          <a:bodyPr rtlCol="0">
            <a:normAutofit/>
          </a:bodyPr>
          <a:lstStyle>
            <a:lvl1pPr marL="0" indent="0" algn="l" rtl="0">
              <a:spcBef>
                <a:spcPts val="1200"/>
              </a:spcBef>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es-ES" noProof="0" smtClean="0"/>
              <a:t>Haga clic para modificar el estilo de texto del patrón</a:t>
            </a:r>
          </a:p>
        </p:txBody>
      </p:sp>
      <p:sp>
        <p:nvSpPr>
          <p:cNvPr id="5" name="Marcador de posición de fecha 4"/>
          <p:cNvSpPr>
            <a:spLocks noGrp="1"/>
          </p:cNvSpPr>
          <p:nvPr>
            <p:ph type="dt" sz="half" idx="10"/>
          </p:nvPr>
        </p:nvSpPr>
        <p:spPr/>
        <p:txBody>
          <a:bodyPr rtlCol="0"/>
          <a:lstStyle/>
          <a:p>
            <a:r>
              <a:rPr lang="es-ES" dirty="0" smtClean="0"/>
              <a:t>​</a:t>
            </a:r>
            <a:fld id="{99FE88BC-BA9C-41DB-8175-8FC1D1B95355}" type="datetime1">
              <a:rPr lang="es-ES" smtClean="0"/>
              <a:pPr/>
              <a:t>20/10/2017</a:t>
            </a:fld>
            <a:r>
              <a:rPr lang="es-ES" dirty="0" smtClean="0"/>
              <a:t>​</a:t>
            </a:r>
            <a:endParaRPr lang="es-ES" dirty="0"/>
          </a:p>
        </p:txBody>
      </p:sp>
      <p:sp>
        <p:nvSpPr>
          <p:cNvPr id="6" name="Marcador de posición de pie de página 5"/>
          <p:cNvSpPr>
            <a:spLocks noGrp="1"/>
          </p:cNvSpPr>
          <p:nvPr>
            <p:ph type="ftr" sz="quarter" idx="11"/>
          </p:nvPr>
        </p:nvSpPr>
        <p:spPr/>
        <p:txBody>
          <a:bodyPr rtlCol="0"/>
          <a:lstStyle/>
          <a:p>
            <a:pPr rtl="0"/>
            <a:endParaRPr lang="es-ES" noProof="0" dirty="0"/>
          </a:p>
        </p:txBody>
      </p:sp>
      <p:sp>
        <p:nvSpPr>
          <p:cNvPr id="7" name="Marcador de posición de número de diapositiva 6"/>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76963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p:nvPr>
        </p:nvSpPr>
        <p:spPr/>
        <p:txBody>
          <a:bodyPr vert="eaVert"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fecha 3"/>
          <p:cNvSpPr>
            <a:spLocks noGrp="1"/>
          </p:cNvSpPr>
          <p:nvPr>
            <p:ph type="dt" sz="half" idx="10"/>
          </p:nvPr>
        </p:nvSpPr>
        <p:spPr/>
        <p:txBody>
          <a:bodyPr rtlCol="0"/>
          <a:lstStyle/>
          <a:p>
            <a:r>
              <a:rPr lang="es-ES" dirty="0" smtClean="0"/>
              <a:t>​</a:t>
            </a:r>
            <a:fld id="{7776A268-E945-41BF-9F85-D7A3B8400346}" type="datetime1">
              <a:rPr lang="es-ES" smtClean="0"/>
              <a:pPr/>
              <a:t>20/10/2017</a:t>
            </a:fld>
            <a:endParaRPr lang="es-ES"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6" name="Marcador de posición de número de diapositiva 5"/>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2012076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372600" y="365125"/>
            <a:ext cx="1714500" cy="5811838"/>
          </a:xfrm>
        </p:spPr>
        <p:txBody>
          <a:bodyPr vert="eaVert" rtlCol="0"/>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p:nvPr>
        </p:nvSpPr>
        <p:spPr>
          <a:xfrm>
            <a:off x="1104900" y="365125"/>
            <a:ext cx="8098896" cy="5811838"/>
          </a:xfrm>
        </p:spPr>
        <p:txBody>
          <a:bodyPr vert="eaVert"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fecha 3"/>
          <p:cNvSpPr>
            <a:spLocks noGrp="1"/>
          </p:cNvSpPr>
          <p:nvPr>
            <p:ph type="dt" sz="half" idx="10"/>
          </p:nvPr>
        </p:nvSpPr>
        <p:spPr/>
        <p:txBody>
          <a:bodyPr rtlCol="0"/>
          <a:lstStyle/>
          <a:p>
            <a:r>
              <a:rPr lang="es-ES" dirty="0" smtClean="0"/>
              <a:t>​</a:t>
            </a:r>
            <a:fld id="{CEC05348-D021-422A-8D9F-89EEB8C0F442}" type="datetime1">
              <a:rPr lang="es-ES" smtClean="0"/>
              <a:pPr/>
              <a:t>20/10/2017</a:t>
            </a:fld>
            <a:endParaRPr lang="es-ES"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6" name="Marcador de posición de número de diapositiva 5"/>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grpSp>
        <p:nvGrpSpPr>
          <p:cNvPr id="7" name="Grupo 6"/>
          <p:cNvGrpSpPr/>
          <p:nvPr/>
        </p:nvGrpSpPr>
        <p:grpSpPr>
          <a:xfrm rot="5400000">
            <a:off x="6514047" y="3228843"/>
            <a:ext cx="5632704" cy="84403"/>
            <a:chOff x="1073150" y="1219201"/>
            <a:chExt cx="10058400" cy="63125"/>
          </a:xfrm>
        </p:grpSpPr>
        <p:cxnSp>
          <p:nvCxnSpPr>
            <p:cNvPr id="8" name="Conector recto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45927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idx="1"/>
          </p:nvPr>
        </p:nvSpPr>
        <p:spPr/>
        <p:txBody>
          <a:bodyPr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fecha 3"/>
          <p:cNvSpPr>
            <a:spLocks noGrp="1"/>
          </p:cNvSpPr>
          <p:nvPr>
            <p:ph type="dt" sz="half" idx="10"/>
          </p:nvPr>
        </p:nvSpPr>
        <p:spPr/>
        <p:txBody>
          <a:bodyPr rtlCol="0"/>
          <a:lstStyle>
            <a:lvl1pPr>
              <a:defRPr/>
            </a:lvl1pPr>
          </a:lstStyle>
          <a:p>
            <a:fld id="{D74F43DC-6EDA-4D74-8B4D-EE036F982A34}" type="datetime1">
              <a:rPr lang="es-ES" smtClean="0"/>
              <a:pPr/>
              <a:t>20/10/2017</a:t>
            </a:fld>
            <a:endParaRPr lang="es-ES"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6" name="Marcador de posición de número de diapositiva 5"/>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378687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apositiva de título con imagen">
    <p:spTree>
      <p:nvGrpSpPr>
        <p:cNvPr id="1" name=""/>
        <p:cNvGrpSpPr/>
        <p:nvPr/>
      </p:nvGrpSpPr>
      <p:grpSpPr>
        <a:xfrm>
          <a:off x="0" y="0"/>
          <a:ext cx="0" cy="0"/>
          <a:chOff x="0" y="0"/>
          <a:chExt cx="0" cy="0"/>
        </a:xfrm>
      </p:grpSpPr>
      <p:grpSp>
        <p:nvGrpSpPr>
          <p:cNvPr id="13" name="Grupo 12"/>
          <p:cNvGrpSpPr/>
          <p:nvPr/>
        </p:nvGrpSpPr>
        <p:grpSpPr>
          <a:xfrm rot="10800000">
            <a:off x="0" y="5645510"/>
            <a:ext cx="12192000" cy="63125"/>
            <a:chOff x="507492" y="1501519"/>
            <a:chExt cx="8129016" cy="63125"/>
          </a:xfrm>
        </p:grpSpPr>
        <p:cxnSp>
          <p:nvCxnSpPr>
            <p:cNvPr id="17" name="Conector recto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4" name="Grupo 13"/>
          <p:cNvGrpSpPr/>
          <p:nvPr/>
        </p:nvGrpSpPr>
        <p:grpSpPr>
          <a:xfrm>
            <a:off x="0" y="1143000"/>
            <a:ext cx="12192000" cy="63125"/>
            <a:chOff x="507492" y="1501519"/>
            <a:chExt cx="8129016" cy="63125"/>
          </a:xfrm>
        </p:grpSpPr>
        <p:cxnSp>
          <p:nvCxnSpPr>
            <p:cNvPr id="15" name="Conector recto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Conector recto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ángulo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a:p>
        </p:txBody>
      </p:sp>
      <p:sp>
        <p:nvSpPr>
          <p:cNvPr id="8" name="Rectángulo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a:p>
        </p:txBody>
      </p:sp>
      <p:sp>
        <p:nvSpPr>
          <p:cNvPr id="2" name="Título 1"/>
          <p:cNvSpPr>
            <a:spLocks noGrp="1"/>
          </p:cNvSpPr>
          <p:nvPr>
            <p:ph type="ctrTitle"/>
          </p:nvPr>
        </p:nvSpPr>
        <p:spPr>
          <a:xfrm>
            <a:off x="1104900" y="2292094"/>
            <a:ext cx="5734050" cy="2219691"/>
          </a:xfrm>
        </p:spPr>
        <p:txBody>
          <a:bodyPr rtlCol="0" anchor="ctr">
            <a:normAutofit/>
          </a:bodyPr>
          <a:lstStyle>
            <a:lvl1pPr algn="l" rtl="0">
              <a:defRPr sz="4400" cap="all" baseline="0"/>
            </a:lvl1pPr>
          </a:lstStyle>
          <a:p>
            <a:pPr rtl="0"/>
            <a:r>
              <a:rPr lang="es-ES" noProof="0" smtClean="0"/>
              <a:t>Haga clic para modificar el estilo de título del patrón</a:t>
            </a:r>
            <a:endParaRPr lang="es-ES" noProof="0" dirty="0"/>
          </a:p>
        </p:txBody>
      </p:sp>
      <p:sp>
        <p:nvSpPr>
          <p:cNvPr id="3" name="Subtítulo 2"/>
          <p:cNvSpPr>
            <a:spLocks noGrp="1"/>
          </p:cNvSpPr>
          <p:nvPr>
            <p:ph type="subTitle" idx="1"/>
          </p:nvPr>
        </p:nvSpPr>
        <p:spPr>
          <a:xfrm>
            <a:off x="1104900" y="4511784"/>
            <a:ext cx="5734050" cy="955565"/>
          </a:xfrm>
        </p:spPr>
        <p:txBody>
          <a:bodyPr rtlCol="0">
            <a:normAutofit/>
          </a:bodyPr>
          <a:lstStyle>
            <a:lvl1pPr marL="0" indent="0" algn="l" rtl="0">
              <a:spcBef>
                <a:spcPts val="0"/>
              </a:spcBef>
              <a:buNone/>
              <a:defRPr sz="1800"/>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es-ES" noProof="0" smtClean="0"/>
              <a:t>Haga clic para modificar el estilo de subtítulo del patrón</a:t>
            </a:r>
            <a:endParaRPr lang="es-ES" noProof="0" dirty="0"/>
          </a:p>
        </p:txBody>
      </p:sp>
      <p:pic>
        <p:nvPicPr>
          <p:cNvPr id="10" name="Imagen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5880" y="0"/>
            <a:ext cx="1747524" cy="2292094"/>
          </a:xfrm>
          <a:prstGeom prst="rect">
            <a:avLst/>
          </a:prstGeom>
        </p:spPr>
      </p:pic>
      <p:sp>
        <p:nvSpPr>
          <p:cNvPr id="11" name="Marcador de posición de imagen 10"/>
          <p:cNvSpPr>
            <a:spLocks noGrp="1"/>
          </p:cNvSpPr>
          <p:nvPr>
            <p:ph type="pic" sz="quarter" idx="13"/>
          </p:nvPr>
        </p:nvSpPr>
        <p:spPr>
          <a:xfrm>
            <a:off x="6981063" y="1310656"/>
            <a:ext cx="5210937" cy="4208604"/>
          </a:xfrm>
          <a:solidFill>
            <a:schemeClr val="tx1">
              <a:lumMod val="20000"/>
              <a:lumOff val="80000"/>
            </a:schemeClr>
          </a:solidFill>
        </p:spPr>
        <p:txBody>
          <a:bodyPr tIns="1005840" rtlCol="0"/>
          <a:lstStyle>
            <a:lvl1pPr marL="0" indent="0" algn="ctr" rtl="0">
              <a:buNone/>
              <a:defRPr/>
            </a:lvl1pPr>
          </a:lstStyle>
          <a:p>
            <a:pPr rtl="0"/>
            <a:r>
              <a:rPr lang="es-ES" noProof="0" smtClean="0"/>
              <a:t>Haga clic en el icono para agregar una imagen</a:t>
            </a:r>
            <a:endParaRPr lang="es-ES" noProof="0" dirty="0"/>
          </a:p>
        </p:txBody>
      </p:sp>
      <p:sp>
        <p:nvSpPr>
          <p:cNvPr id="19" name="Texto de instrucciones"/>
          <p:cNvSpPr/>
          <p:nvPr/>
        </p:nvSpPr>
        <p:spPr>
          <a:xfrm>
            <a:off x="12344400" y="0"/>
            <a:ext cx="1295400" cy="6858000"/>
          </a:xfrm>
          <a:prstGeom prst="roundRect">
            <a:avLst>
              <a:gd name="adj" fmla="val 9717"/>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rtl="0"/>
            <a:r>
              <a:rPr lang="es-ES" sz="1200" b="1" i="1" noProof="0" dirty="0" smtClean="0">
                <a:latin typeface="Arial" pitchFamily="34" charset="0"/>
                <a:cs typeface="Arial" pitchFamily="34" charset="0"/>
              </a:rPr>
              <a:t>NOTA:</a:t>
            </a:r>
          </a:p>
          <a:p>
            <a:pPr rtl="0"/>
            <a:r>
              <a:rPr lang="es-ES" sz="1200" i="1" noProof="0" dirty="0" smtClean="0">
                <a:latin typeface="Arial" pitchFamily="34" charset="0"/>
                <a:cs typeface="Arial" pitchFamily="34" charset="0"/>
              </a:rPr>
              <a:t>Para cambiar la imagen de esta diapositiva, seleccione la imagen y elimínela. Después, haga clic en el icono Imágenes del marcador de posición para insertar su propia imagen.</a:t>
            </a:r>
            <a:endParaRPr lang="es-ES" sz="1200" i="1" noProof="0" dirty="0">
              <a:latin typeface="Arial" pitchFamily="34" charset="0"/>
              <a:cs typeface="Arial" pitchFamily="34" charset="0"/>
            </a:endParaRPr>
          </a:p>
        </p:txBody>
      </p:sp>
    </p:spTree>
    <p:extLst>
      <p:ext uri="{BB962C8B-B14F-4D97-AF65-F5344CB8AC3E}">
        <p14:creationId xmlns:p14="http://schemas.microsoft.com/office/powerpoint/2010/main" val="267394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8" name="Grupo 7"/>
          <p:cNvGrpSpPr/>
          <p:nvPr/>
        </p:nvGrpSpPr>
        <p:grpSpPr>
          <a:xfrm>
            <a:off x="0" y="2514600"/>
            <a:ext cx="12192000" cy="3194035"/>
            <a:chOff x="647402" y="2514600"/>
            <a:chExt cx="10838688" cy="3194035"/>
          </a:xfrm>
        </p:grpSpPr>
        <p:grpSp>
          <p:nvGrpSpPr>
            <p:cNvPr id="9" name="Grupo 8"/>
            <p:cNvGrpSpPr/>
            <p:nvPr/>
          </p:nvGrpSpPr>
          <p:grpSpPr>
            <a:xfrm>
              <a:off x="647402" y="2514600"/>
              <a:ext cx="10838688" cy="63125"/>
              <a:chOff x="507492" y="1501519"/>
              <a:chExt cx="8129016" cy="63125"/>
            </a:xfrm>
          </p:grpSpPr>
          <p:cxnSp>
            <p:nvCxnSpPr>
              <p:cNvPr id="14" name="Conector recto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Rectángulo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a:p>
          </p:txBody>
        </p:sp>
        <p:grpSp>
          <p:nvGrpSpPr>
            <p:cNvPr id="11" name="Grupo 10"/>
            <p:cNvGrpSpPr/>
            <p:nvPr/>
          </p:nvGrpSpPr>
          <p:grpSpPr>
            <a:xfrm rot="10800000">
              <a:off x="647402" y="5645510"/>
              <a:ext cx="10838688" cy="63125"/>
              <a:chOff x="507492" y="1501519"/>
              <a:chExt cx="8129016" cy="63125"/>
            </a:xfrm>
          </p:grpSpPr>
          <p:cxnSp>
            <p:nvCxnSpPr>
              <p:cNvPr id="12" name="Conector recto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Conector recto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sp>
        <p:nvSpPr>
          <p:cNvPr id="2" name="Título 1"/>
          <p:cNvSpPr>
            <a:spLocks noGrp="1"/>
          </p:cNvSpPr>
          <p:nvPr>
            <p:ph type="title"/>
          </p:nvPr>
        </p:nvSpPr>
        <p:spPr>
          <a:xfrm>
            <a:off x="1104899" y="2971806"/>
            <a:ext cx="10071099" cy="1684150"/>
          </a:xfrm>
        </p:spPr>
        <p:txBody>
          <a:bodyPr rtlCol="0" anchor="ctr">
            <a:normAutofit/>
          </a:bodyPr>
          <a:lstStyle>
            <a:lvl1pPr algn="l" rtl="0">
              <a:defRPr sz="4400" cap="all" baseline="0">
                <a:solidFill>
                  <a:schemeClr val="bg1"/>
                </a:solidFill>
              </a:defRPr>
            </a:lvl1pPr>
          </a:lstStyle>
          <a:p>
            <a:pPr rtl="0"/>
            <a:r>
              <a:rPr lang="es-ES" noProof="0" smtClean="0"/>
              <a:t>Haga clic para modificar el estilo de título del patrón</a:t>
            </a:r>
            <a:endParaRPr lang="es-ES" noProof="0" dirty="0"/>
          </a:p>
        </p:txBody>
      </p:sp>
      <p:sp>
        <p:nvSpPr>
          <p:cNvPr id="3" name="Marcador de posición de texto 2"/>
          <p:cNvSpPr>
            <a:spLocks noGrp="1"/>
          </p:cNvSpPr>
          <p:nvPr>
            <p:ph type="body" idx="1"/>
          </p:nvPr>
        </p:nvSpPr>
        <p:spPr>
          <a:xfrm>
            <a:off x="1104899" y="4655956"/>
            <a:ext cx="10071099" cy="509750"/>
          </a:xfrm>
        </p:spPr>
        <p:txBody>
          <a:bodyPr rtlCol="0">
            <a:normAutofit/>
          </a:bodyPr>
          <a:lstStyle>
            <a:lvl1pPr marL="0" indent="0" algn="l" rtl="0">
              <a:spcBef>
                <a:spcPts val="0"/>
              </a:spcBef>
              <a:buNone/>
              <a:defRPr sz="1600">
                <a:solidFill>
                  <a:schemeClr val="bg1"/>
                </a:solidFill>
              </a:defRPr>
            </a:lvl1pPr>
            <a:lvl2pPr marL="457200" indent="0" algn="l" rtl="0">
              <a:buNone/>
              <a:defRPr sz="2000">
                <a:solidFill>
                  <a:schemeClr val="tx1">
                    <a:tint val="75000"/>
                  </a:schemeClr>
                </a:solidFill>
              </a:defRPr>
            </a:lvl2pPr>
            <a:lvl3pPr marL="914400" indent="0" algn="l" rtl="0">
              <a:buNone/>
              <a:defRPr sz="1800">
                <a:solidFill>
                  <a:schemeClr val="tx1">
                    <a:tint val="75000"/>
                  </a:schemeClr>
                </a:solidFill>
              </a:defRPr>
            </a:lvl3pPr>
            <a:lvl4pPr marL="1371600" indent="0" algn="l" rtl="0">
              <a:buNone/>
              <a:defRPr sz="1600">
                <a:solidFill>
                  <a:schemeClr val="tx1">
                    <a:tint val="75000"/>
                  </a:schemeClr>
                </a:solidFill>
              </a:defRPr>
            </a:lvl4pPr>
            <a:lvl5pPr marL="1828800" indent="0" algn="l" rtl="0">
              <a:buNone/>
              <a:defRPr sz="1600">
                <a:solidFill>
                  <a:schemeClr val="tx1">
                    <a:tint val="75000"/>
                  </a:schemeClr>
                </a:solidFill>
              </a:defRPr>
            </a:lvl5pPr>
            <a:lvl6pPr marL="2286000" indent="0" algn="l" rtl="0">
              <a:buNone/>
              <a:defRPr sz="1600">
                <a:solidFill>
                  <a:schemeClr val="tx1">
                    <a:tint val="75000"/>
                  </a:schemeClr>
                </a:solidFill>
              </a:defRPr>
            </a:lvl6pPr>
            <a:lvl7pPr marL="2743200" indent="0" algn="l" rtl="0">
              <a:buNone/>
              <a:defRPr sz="1600">
                <a:solidFill>
                  <a:schemeClr val="tx1">
                    <a:tint val="75000"/>
                  </a:schemeClr>
                </a:solidFill>
              </a:defRPr>
            </a:lvl7pPr>
            <a:lvl8pPr marL="3200400" indent="0" algn="l" rtl="0">
              <a:buNone/>
              <a:defRPr sz="1600">
                <a:solidFill>
                  <a:schemeClr val="tx1">
                    <a:tint val="75000"/>
                  </a:schemeClr>
                </a:solidFill>
              </a:defRPr>
            </a:lvl8pPr>
            <a:lvl9pPr marL="3657600" indent="0" algn="l" rtl="0">
              <a:buNone/>
              <a:defRPr sz="1600">
                <a:solidFill>
                  <a:schemeClr val="tx1">
                    <a:tint val="75000"/>
                  </a:schemeClr>
                </a:solidFill>
              </a:defRPr>
            </a:lvl9pPr>
          </a:lstStyle>
          <a:p>
            <a:pPr lvl="0" rtl="0"/>
            <a:r>
              <a:rPr lang="es-ES" noProof="0" smtClean="0"/>
              <a:t>Haga clic para modificar el estilo de texto del patrón</a:t>
            </a:r>
          </a:p>
        </p:txBody>
      </p:sp>
      <p:sp>
        <p:nvSpPr>
          <p:cNvPr id="4" name="Marcador de posición de fecha 3"/>
          <p:cNvSpPr>
            <a:spLocks noGrp="1"/>
          </p:cNvSpPr>
          <p:nvPr>
            <p:ph type="dt" sz="half" idx="10"/>
          </p:nvPr>
        </p:nvSpPr>
        <p:spPr/>
        <p:txBody>
          <a:bodyPr rtlCol="0"/>
          <a:lstStyle>
            <a:lvl1pPr>
              <a:defRPr/>
            </a:lvl1pPr>
          </a:lstStyle>
          <a:p>
            <a:fld id="{2385DCDB-4A77-4170-9E07-5F1D7C0A0A5B}" type="datetime1">
              <a:rPr lang="es-ES" smtClean="0"/>
              <a:pPr/>
              <a:t>20/10/2017</a:t>
            </a:fld>
            <a:endParaRPr lang="es-ES"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6" name="Marcador de posición de número de diapositiva 5"/>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pic>
        <p:nvPicPr>
          <p:cNvPr id="7" name="Imagen 6"/>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25880" y="0"/>
            <a:ext cx="1783188" cy="2971806"/>
          </a:xfrm>
          <a:prstGeom prst="rect">
            <a:avLst/>
          </a:prstGeom>
        </p:spPr>
      </p:pic>
    </p:spTree>
    <p:extLst>
      <p:ext uri="{BB962C8B-B14F-4D97-AF65-F5344CB8AC3E}">
        <p14:creationId xmlns:p14="http://schemas.microsoft.com/office/powerpoint/2010/main" val="360267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sz="half" idx="1"/>
          </p:nvPr>
        </p:nvSpPr>
        <p:spPr>
          <a:xfrm>
            <a:off x="1104900" y="1600200"/>
            <a:ext cx="4914900" cy="4571999"/>
          </a:xfrm>
        </p:spPr>
        <p:txBody>
          <a:bodyPr rtlCol="0"/>
          <a:lstStyle>
            <a:lvl5pPr algn="l" rtl="0">
              <a:defRPr/>
            </a:lvl5pPr>
            <a:lvl6pPr algn="l" rtl="0">
              <a:defRPr/>
            </a:lvl6pPr>
            <a:lvl7pPr algn="l" rtl="0">
              <a:defRPr/>
            </a:lvl7pPr>
            <a:lvl8pPr algn="l" rtl="0">
              <a:defRPr/>
            </a:lvl8pPr>
            <a:lvl9pPr algn="l" rtl="0">
              <a:defRPr/>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contenido 3"/>
          <p:cNvSpPr>
            <a:spLocks noGrp="1"/>
          </p:cNvSpPr>
          <p:nvPr>
            <p:ph sz="half" idx="2"/>
          </p:nvPr>
        </p:nvSpPr>
        <p:spPr>
          <a:xfrm>
            <a:off x="6172200" y="1600200"/>
            <a:ext cx="4914900" cy="4571999"/>
          </a:xfrm>
        </p:spPr>
        <p:txBody>
          <a:bodyPr rtlCol="0"/>
          <a:lstStyle>
            <a:lvl5pPr algn="l" rtl="0">
              <a:defRPr/>
            </a:lvl5pPr>
            <a:lvl6pPr algn="l" rtl="0">
              <a:defRPr/>
            </a:lvl6pPr>
            <a:lvl7pPr algn="l" rtl="0">
              <a:defRPr/>
            </a:lvl7pPr>
            <a:lvl8pPr algn="l" rtl="0">
              <a:defRPr/>
            </a:lvl8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fecha 4"/>
          <p:cNvSpPr>
            <a:spLocks noGrp="1"/>
          </p:cNvSpPr>
          <p:nvPr>
            <p:ph type="dt" sz="half" idx="10"/>
          </p:nvPr>
        </p:nvSpPr>
        <p:spPr/>
        <p:txBody>
          <a:bodyPr rtlCol="0"/>
          <a:lstStyle>
            <a:lvl1pPr>
              <a:defRPr/>
            </a:lvl1pPr>
          </a:lstStyle>
          <a:p>
            <a:fld id="{B3C6D8C4-ADF9-42A1-9ABC-C61A9E9D2D08}" type="datetime1">
              <a:rPr lang="es-ES" smtClean="0"/>
              <a:pPr/>
              <a:t>20/10/2017</a:t>
            </a:fld>
            <a:endParaRPr lang="es-ES" dirty="0"/>
          </a:p>
        </p:txBody>
      </p:sp>
      <p:sp>
        <p:nvSpPr>
          <p:cNvPr id="6" name="Marcador de posición de pie de página 5"/>
          <p:cNvSpPr>
            <a:spLocks noGrp="1"/>
          </p:cNvSpPr>
          <p:nvPr>
            <p:ph type="ftr" sz="quarter" idx="11"/>
          </p:nvPr>
        </p:nvSpPr>
        <p:spPr/>
        <p:txBody>
          <a:bodyPr rtlCol="0"/>
          <a:lstStyle/>
          <a:p>
            <a:pPr rtl="0"/>
            <a:endParaRPr lang="es-ES" noProof="0" dirty="0"/>
          </a:p>
        </p:txBody>
      </p:sp>
      <p:sp>
        <p:nvSpPr>
          <p:cNvPr id="7" name="Marcador de posición de número de diapositiva 6"/>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3527791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texto 2"/>
          <p:cNvSpPr>
            <a:spLocks noGrp="1"/>
          </p:cNvSpPr>
          <p:nvPr>
            <p:ph type="body" idx="1"/>
          </p:nvPr>
        </p:nvSpPr>
        <p:spPr>
          <a:xfrm>
            <a:off x="1104900" y="1600200"/>
            <a:ext cx="4919472" cy="823912"/>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es-ES" noProof="0" smtClean="0"/>
              <a:t>Haga clic para modificar el estilo de texto del patrón</a:t>
            </a:r>
          </a:p>
        </p:txBody>
      </p:sp>
      <p:sp>
        <p:nvSpPr>
          <p:cNvPr id="4" name="Marcador de posición de contenido 3"/>
          <p:cNvSpPr>
            <a:spLocks noGrp="1"/>
          </p:cNvSpPr>
          <p:nvPr>
            <p:ph sz="half" idx="2"/>
          </p:nvPr>
        </p:nvSpPr>
        <p:spPr>
          <a:xfrm>
            <a:off x="1104900" y="2424112"/>
            <a:ext cx="4919472" cy="3748088"/>
          </a:xfrm>
        </p:spPr>
        <p:txBody>
          <a:bodyPr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texto 4"/>
          <p:cNvSpPr>
            <a:spLocks noGrp="1"/>
          </p:cNvSpPr>
          <p:nvPr>
            <p:ph type="body" sz="quarter" idx="3"/>
          </p:nvPr>
        </p:nvSpPr>
        <p:spPr>
          <a:xfrm>
            <a:off x="6166110" y="1600200"/>
            <a:ext cx="4919472" cy="823912"/>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es-ES" noProof="0" smtClean="0"/>
              <a:t>Haga clic para modificar el estilo de texto del patrón</a:t>
            </a:r>
          </a:p>
        </p:txBody>
      </p:sp>
      <p:sp>
        <p:nvSpPr>
          <p:cNvPr id="6" name="Marcador de posición de contenido 5"/>
          <p:cNvSpPr>
            <a:spLocks noGrp="1"/>
          </p:cNvSpPr>
          <p:nvPr>
            <p:ph sz="quarter" idx="4"/>
          </p:nvPr>
        </p:nvSpPr>
        <p:spPr>
          <a:xfrm>
            <a:off x="6166110" y="2424112"/>
            <a:ext cx="4919472" cy="3748088"/>
          </a:xfrm>
        </p:spPr>
        <p:txBody>
          <a:bodyPr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7" name="Marcador de posición de fecha 6"/>
          <p:cNvSpPr>
            <a:spLocks noGrp="1"/>
          </p:cNvSpPr>
          <p:nvPr>
            <p:ph type="dt" sz="half" idx="10"/>
          </p:nvPr>
        </p:nvSpPr>
        <p:spPr/>
        <p:txBody>
          <a:bodyPr rtlCol="0"/>
          <a:lstStyle/>
          <a:p>
            <a:r>
              <a:rPr lang="es-ES" dirty="0" smtClean="0"/>
              <a:t>​</a:t>
            </a:r>
            <a:fld id="{5B79CF11-FD05-4F88-8EC3-5D4F176B79FC}" type="datetime1">
              <a:rPr lang="es-ES" smtClean="0"/>
              <a:pPr/>
              <a:t>20/10/2017</a:t>
            </a:fld>
            <a:endParaRPr lang="es-ES" dirty="0"/>
          </a:p>
        </p:txBody>
      </p:sp>
      <p:sp>
        <p:nvSpPr>
          <p:cNvPr id="8" name="Marcador de posición de pie de página 7"/>
          <p:cNvSpPr>
            <a:spLocks noGrp="1"/>
          </p:cNvSpPr>
          <p:nvPr>
            <p:ph type="ftr" sz="quarter" idx="11"/>
          </p:nvPr>
        </p:nvSpPr>
        <p:spPr/>
        <p:txBody>
          <a:bodyPr rtlCol="0"/>
          <a:lstStyle/>
          <a:p>
            <a:pPr rtl="0"/>
            <a:endParaRPr lang="es-ES" noProof="0" dirty="0"/>
          </a:p>
        </p:txBody>
      </p:sp>
      <p:sp>
        <p:nvSpPr>
          <p:cNvPr id="9" name="Marcador de posición de número de diapositiva 8"/>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397101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fecha 2"/>
          <p:cNvSpPr>
            <a:spLocks noGrp="1"/>
          </p:cNvSpPr>
          <p:nvPr>
            <p:ph type="dt" sz="half" idx="10"/>
          </p:nvPr>
        </p:nvSpPr>
        <p:spPr/>
        <p:txBody>
          <a:bodyPr rtlCol="0"/>
          <a:lstStyle/>
          <a:p>
            <a:r>
              <a:rPr lang="es-ES" dirty="0" smtClean="0"/>
              <a:t>​</a:t>
            </a:r>
            <a:fld id="{FEAFC309-1B63-44A4-A9FC-29FA1501E26B}" type="datetime1">
              <a:rPr lang="es-ES" smtClean="0"/>
              <a:pPr/>
              <a:t>20/10/2017</a:t>
            </a:fld>
            <a:endParaRPr lang="es-ES" dirty="0"/>
          </a:p>
        </p:txBody>
      </p:sp>
      <p:sp>
        <p:nvSpPr>
          <p:cNvPr id="4" name="Marcador de posición de pie de página 3"/>
          <p:cNvSpPr>
            <a:spLocks noGrp="1"/>
          </p:cNvSpPr>
          <p:nvPr>
            <p:ph type="ftr" sz="quarter" idx="11"/>
          </p:nvPr>
        </p:nvSpPr>
        <p:spPr/>
        <p:txBody>
          <a:bodyPr rtlCol="0"/>
          <a:lstStyle/>
          <a:p>
            <a:pPr rtl="0"/>
            <a:endParaRPr lang="es-ES" noProof="0" dirty="0"/>
          </a:p>
        </p:txBody>
      </p:sp>
      <p:sp>
        <p:nvSpPr>
          <p:cNvPr id="5" name="Marcador de posición de número de diapositiva 4"/>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1758111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Marcador de posición de fecha 1"/>
          <p:cNvSpPr>
            <a:spLocks noGrp="1"/>
          </p:cNvSpPr>
          <p:nvPr>
            <p:ph type="dt" sz="half" idx="10"/>
          </p:nvPr>
        </p:nvSpPr>
        <p:spPr/>
        <p:txBody>
          <a:bodyPr rtlCol="0"/>
          <a:lstStyle/>
          <a:p>
            <a:fld id="{87850802-155D-414A-A9FD-662B6F0E4656}" type="datetime1">
              <a:rPr lang="es-ES" smtClean="0"/>
              <a:pPr/>
              <a:t>20/10/2017</a:t>
            </a:fld>
            <a:r>
              <a:rPr lang="es-ES" dirty="0" smtClean="0"/>
              <a:t>​</a:t>
            </a:r>
            <a:endParaRPr lang="es-ES" dirty="0"/>
          </a:p>
        </p:txBody>
      </p:sp>
      <p:sp>
        <p:nvSpPr>
          <p:cNvPr id="3" name="Marcador de posición de pie de página 2"/>
          <p:cNvSpPr>
            <a:spLocks noGrp="1"/>
          </p:cNvSpPr>
          <p:nvPr>
            <p:ph type="ftr" sz="quarter" idx="11"/>
          </p:nvPr>
        </p:nvSpPr>
        <p:spPr/>
        <p:txBody>
          <a:bodyPr rtlCol="0"/>
          <a:lstStyle/>
          <a:p>
            <a:pPr rtl="0"/>
            <a:endParaRPr lang="es-ES" noProof="0" dirty="0"/>
          </a:p>
        </p:txBody>
      </p:sp>
      <p:sp>
        <p:nvSpPr>
          <p:cNvPr id="4" name="Marcador de posición de número de diapositiva 3"/>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30241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nchor="b"/>
          <a:lstStyle>
            <a:lvl1pPr algn="l" rtl="0">
              <a:defRPr sz="3200"/>
            </a:lvl1pPr>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idx="1"/>
          </p:nvPr>
        </p:nvSpPr>
        <p:spPr>
          <a:xfrm>
            <a:off x="5641848" y="1600199"/>
            <a:ext cx="5445252" cy="4572001"/>
          </a:xfrm>
        </p:spPr>
        <p:txBody>
          <a:bodyPr rtlCol="0">
            <a:normAutofit/>
          </a:bodyPr>
          <a:lstStyle>
            <a:lvl1pPr algn="l" rtl="0">
              <a:defRPr sz="2000"/>
            </a:lvl1pPr>
            <a:lvl2pPr algn="l" rtl="0">
              <a:defRPr sz="16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texto 3"/>
          <p:cNvSpPr>
            <a:spLocks noGrp="1"/>
          </p:cNvSpPr>
          <p:nvPr>
            <p:ph type="body" sz="half" idx="2"/>
          </p:nvPr>
        </p:nvSpPr>
        <p:spPr>
          <a:xfrm>
            <a:off x="1104900" y="1600200"/>
            <a:ext cx="4384548" cy="4572000"/>
          </a:xfrm>
        </p:spPr>
        <p:txBody>
          <a:bodyPr rtlCol="0">
            <a:normAutofit/>
          </a:bodyPr>
          <a:lstStyle>
            <a:lvl1pPr marL="0" indent="0" algn="l" rtl="0">
              <a:spcBef>
                <a:spcPts val="1200"/>
              </a:spcBef>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es-ES" noProof="0" smtClean="0"/>
              <a:t>Haga clic para modificar el estilo de texto del patrón</a:t>
            </a:r>
          </a:p>
        </p:txBody>
      </p:sp>
      <p:sp>
        <p:nvSpPr>
          <p:cNvPr id="5" name="Marcador de posición de fecha 4"/>
          <p:cNvSpPr>
            <a:spLocks noGrp="1"/>
          </p:cNvSpPr>
          <p:nvPr>
            <p:ph type="dt" sz="half" idx="10"/>
          </p:nvPr>
        </p:nvSpPr>
        <p:spPr/>
        <p:txBody>
          <a:bodyPr rtlCol="0"/>
          <a:lstStyle/>
          <a:p>
            <a:r>
              <a:rPr lang="es-ES" dirty="0" smtClean="0"/>
              <a:t>​</a:t>
            </a:r>
            <a:fld id="{5146D9C0-42AF-411F-B87E-5CF0AD6A3E2D}" type="datetime1">
              <a:rPr lang="es-ES" smtClean="0"/>
              <a:pPr/>
              <a:t>20/10/2017</a:t>
            </a:fld>
            <a:endParaRPr lang="es-ES" dirty="0"/>
          </a:p>
        </p:txBody>
      </p:sp>
      <p:sp>
        <p:nvSpPr>
          <p:cNvPr id="6" name="Marcador de posición de pie de página 5"/>
          <p:cNvSpPr>
            <a:spLocks noGrp="1"/>
          </p:cNvSpPr>
          <p:nvPr>
            <p:ph type="ftr" sz="quarter" idx="11"/>
          </p:nvPr>
        </p:nvSpPr>
        <p:spPr/>
        <p:txBody>
          <a:bodyPr rtlCol="0"/>
          <a:lstStyle/>
          <a:p>
            <a:pPr rtl="0"/>
            <a:endParaRPr lang="es-ES" noProof="0" dirty="0"/>
          </a:p>
        </p:txBody>
      </p:sp>
      <p:sp>
        <p:nvSpPr>
          <p:cNvPr id="7" name="Marcador de posición de número de diapositiva 6"/>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3769764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Marcador de posición de título 1"/>
          <p:cNvSpPr>
            <a:spLocks noGrp="1"/>
          </p:cNvSpPr>
          <p:nvPr>
            <p:ph type="title"/>
          </p:nvPr>
        </p:nvSpPr>
        <p:spPr>
          <a:xfrm>
            <a:off x="1104900" y="76200"/>
            <a:ext cx="9980682" cy="1096962"/>
          </a:xfrm>
          <a:prstGeom prst="rect">
            <a:avLst/>
          </a:prstGeom>
        </p:spPr>
        <p:txBody>
          <a:bodyPr vert="horz" lIns="0" tIns="45720" rIns="0" bIns="45720" rtlCol="0" anchor="b">
            <a:normAutofit/>
          </a:bodyPr>
          <a:lstStyle/>
          <a:p>
            <a:pPr rtl="0"/>
            <a:r>
              <a:rPr lang="es-ES" noProof="0" dirty="0"/>
              <a:t>Haga clic para modificar el estilo de título del patrón</a:t>
            </a:r>
          </a:p>
        </p:txBody>
      </p:sp>
      <p:sp>
        <p:nvSpPr>
          <p:cNvPr id="3" name="Marcador de posición de texto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a:p>
            <a:pPr lvl="5" rtl="0"/>
            <a:r>
              <a:rPr lang="es-ES" noProof="0" dirty="0"/>
              <a:t>Sexto nivel</a:t>
            </a:r>
          </a:p>
          <a:p>
            <a:pPr lvl="6" rtl="0"/>
            <a:r>
              <a:rPr lang="es-ES" noProof="0" dirty="0"/>
              <a:t>Séptimo nivel</a:t>
            </a:r>
          </a:p>
          <a:p>
            <a:pPr lvl="7" rtl="0"/>
            <a:r>
              <a:rPr lang="es-ES" noProof="0" dirty="0"/>
              <a:t>Octavo nivel</a:t>
            </a:r>
          </a:p>
          <a:p>
            <a:pPr lvl="8" rtl="0"/>
            <a:r>
              <a:rPr lang="es-ES" noProof="0" dirty="0"/>
              <a:t>Noveno nivel</a:t>
            </a:r>
          </a:p>
        </p:txBody>
      </p:sp>
      <p:sp>
        <p:nvSpPr>
          <p:cNvPr id="4" name="Marcador de posición de fecha 3"/>
          <p:cNvSpPr>
            <a:spLocks noGrp="1"/>
          </p:cNvSpPr>
          <p:nvPr>
            <p:ph type="dt" sz="half" idx="2"/>
          </p:nvPr>
        </p:nvSpPr>
        <p:spPr>
          <a:xfrm>
            <a:off x="1104899" y="6356351"/>
            <a:ext cx="1829559" cy="365125"/>
          </a:xfrm>
          <a:prstGeom prst="rect">
            <a:avLst/>
          </a:prstGeom>
        </p:spPr>
        <p:txBody>
          <a:bodyPr vert="horz" lIns="0" tIns="45720" rIns="0" bIns="45720" rtlCol="0" anchor="ctr"/>
          <a:lstStyle>
            <a:lvl1pPr algn="l" rtl="0">
              <a:defRPr sz="1200">
                <a:solidFill>
                  <a:schemeClr val="tx1">
                    <a:lumMod val="60000"/>
                    <a:lumOff val="40000"/>
                  </a:schemeClr>
                </a:solidFill>
              </a:defRPr>
            </a:lvl1pPr>
          </a:lstStyle>
          <a:p>
            <a:fld id="{EB0EBC17-0101-4DBA-89EA-55E7A4727CA3}" type="datetime1">
              <a:rPr lang="es-ES" noProof="0" smtClean="0"/>
              <a:pPr/>
              <a:t>20/10/2017</a:t>
            </a:fld>
            <a:endParaRPr lang="es-ES" noProof="0" dirty="0"/>
          </a:p>
        </p:txBody>
      </p:sp>
      <p:sp>
        <p:nvSpPr>
          <p:cNvPr id="5" name="Marcador de posición de pie de página 4"/>
          <p:cNvSpPr>
            <a:spLocks noGrp="1"/>
          </p:cNvSpPr>
          <p:nvPr>
            <p:ph type="ftr" sz="quarter" idx="3"/>
          </p:nvPr>
        </p:nvSpPr>
        <p:spPr>
          <a:xfrm>
            <a:off x="2934459" y="6356350"/>
            <a:ext cx="6323082" cy="365126"/>
          </a:xfrm>
          <a:prstGeom prst="rect">
            <a:avLst/>
          </a:prstGeom>
        </p:spPr>
        <p:txBody>
          <a:bodyPr vert="horz" lIns="0" tIns="45720" rIns="0" bIns="45720" rtlCol="0" anchor="ctr"/>
          <a:lstStyle>
            <a:lvl1pPr algn="ctr" rtl="0">
              <a:defRPr sz="1200">
                <a:solidFill>
                  <a:schemeClr val="tx1">
                    <a:lumMod val="60000"/>
                    <a:lumOff val="40000"/>
                  </a:schemeClr>
                </a:solidFill>
              </a:defRPr>
            </a:lvl1pPr>
          </a:lstStyle>
          <a:p>
            <a:pPr rtl="0"/>
            <a:endParaRPr lang="es-ES" noProof="0" dirty="0"/>
          </a:p>
        </p:txBody>
      </p:sp>
      <p:sp>
        <p:nvSpPr>
          <p:cNvPr id="6" name="Marcador de posición de número de diapositiva 5"/>
          <p:cNvSpPr>
            <a:spLocks noGrp="1"/>
          </p:cNvSpPr>
          <p:nvPr>
            <p:ph type="sldNum" sz="quarter" idx="4"/>
          </p:nvPr>
        </p:nvSpPr>
        <p:spPr>
          <a:xfrm>
            <a:off x="9256782" y="6356351"/>
            <a:ext cx="1828800" cy="365125"/>
          </a:xfrm>
          <a:prstGeom prst="rect">
            <a:avLst/>
          </a:prstGeom>
        </p:spPr>
        <p:txBody>
          <a:bodyPr vert="horz" lIns="0" tIns="45720" rIns="0" bIns="45720" rtlCol="0" anchor="ctr"/>
          <a:lstStyle>
            <a:lvl1pPr algn="l" rtl="0">
              <a:defRPr sz="1200">
                <a:solidFill>
                  <a:schemeClr val="tx1">
                    <a:lumMod val="60000"/>
                    <a:lumOff val="40000"/>
                  </a:schemeClr>
                </a:solidFill>
              </a:defRPr>
            </a:lvl1pPr>
          </a:lstStyle>
          <a:p>
            <a:pPr algn="r"/>
            <a:fld id="{0FF54DE5-C571-48E8-A5BC-B369434E2F44}" type="slidenum">
              <a:rPr lang="es-ES" noProof="0" smtClean="0"/>
              <a:pPr algn="r"/>
              <a:t>‹Nº›</a:t>
            </a:fld>
            <a:endParaRPr lang="es-ES" noProof="0" dirty="0"/>
          </a:p>
        </p:txBody>
      </p:sp>
      <p:grpSp>
        <p:nvGrpSpPr>
          <p:cNvPr id="15" name="Grupo 14"/>
          <p:cNvGrpSpPr/>
          <p:nvPr/>
        </p:nvGrpSpPr>
        <p:grpSpPr>
          <a:xfrm>
            <a:off x="1103376" y="1219201"/>
            <a:ext cx="9985248" cy="84403"/>
            <a:chOff x="1073150" y="1219201"/>
            <a:chExt cx="10058400" cy="63125"/>
          </a:xfrm>
        </p:grpSpPr>
        <p:cxnSp>
          <p:nvCxnSpPr>
            <p:cNvPr id="13" name="Conector recto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Conector recto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625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ages.google.com.mx/imgres?imgurl=http://genuaemex9398.files.wordpress.com/2008/05/escudo1.jpg&amp;imgrefurl=http://genuaemex9398.wordpress.com/2008/05/21/hola-a-todos/&amp;usg=__zonzU8sxKP5_4l1nQtVu13iHSIc=&amp;h=138&amp;w=155&amp;sz=8&amp;hl=es&amp;start=8&amp;tbnid=UWOGy1sZkc0cfM:&amp;tbnh=86&amp;tbnw=97&amp;prev=/images?q=escudo+uaemex&amp;gbv=2&amp;hl=es"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normasapa.com/citas" TargetMode="External"/><Relationship Id="rId2" Type="http://schemas.openxmlformats.org/officeDocument/2006/relationships/hyperlink" Target="http://www3.uah.es/bibliotecaformacion/BPOL/FUENTESDEINFORMACION/index.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2095499" y="1196368"/>
            <a:ext cx="10096501" cy="3223232"/>
          </a:xfrm>
        </p:spPr>
        <p:txBody>
          <a:bodyPr>
            <a:normAutofit/>
          </a:bodyPr>
          <a:lstStyle/>
          <a:p>
            <a:pPr algn="ctr"/>
            <a:r>
              <a:rPr lang="es-MX" altLang="es-MX" sz="2800" b="1" dirty="0"/>
              <a:t>UNIVERSIDAD AUTÓNOMA DEL ESTADO DE MÉXICO</a:t>
            </a:r>
            <a:br>
              <a:rPr lang="es-MX" altLang="es-MX" sz="2800" b="1" dirty="0"/>
            </a:br>
            <a:r>
              <a:rPr lang="es-MX" altLang="es-MX" sz="2800" b="1" dirty="0"/>
              <a:t/>
            </a:r>
            <a:br>
              <a:rPr lang="es-MX" altLang="es-MX" sz="2800" b="1" dirty="0"/>
            </a:br>
            <a:r>
              <a:rPr lang="es-MX" altLang="es-MX" sz="2800" b="1" dirty="0"/>
              <a:t>“ PLANTEL LIC. ADOLFO LÓPEZ MATEOS”</a:t>
            </a:r>
            <a:br>
              <a:rPr lang="es-MX" altLang="es-MX" sz="2800" b="1" dirty="0"/>
            </a:br>
            <a:r>
              <a:rPr lang="es-MX" altLang="es-MX" sz="2800" b="1" dirty="0"/>
              <a:t> </a:t>
            </a:r>
            <a:br>
              <a:rPr lang="es-MX" altLang="es-MX" sz="2800" b="1" dirty="0"/>
            </a:br>
            <a:r>
              <a:rPr lang="es-MX" altLang="es-MX" sz="2800" b="1" dirty="0"/>
              <a:t>MÉTODOLOGÍA DE LA INVESTIGACIÓN I</a:t>
            </a:r>
            <a:br>
              <a:rPr lang="es-MX" altLang="es-MX" sz="2800" b="1" dirty="0"/>
            </a:br>
            <a:r>
              <a:rPr lang="es-MX" altLang="es-MX" sz="2800" b="1" dirty="0"/>
              <a:t/>
            </a:r>
            <a:br>
              <a:rPr lang="es-MX" altLang="es-MX" sz="2800" b="1" dirty="0"/>
            </a:br>
            <a:r>
              <a:rPr lang="es-MX" altLang="es-MX" sz="2800" b="1" dirty="0"/>
              <a:t/>
            </a:r>
            <a:br>
              <a:rPr lang="es-MX" altLang="es-MX" sz="2800" b="1" dirty="0"/>
            </a:br>
            <a:r>
              <a:rPr lang="es-MX" altLang="es-MX" sz="2800" b="1" dirty="0"/>
              <a:t>DRA. ANAYANSI TRUJILLO GARCÍA</a:t>
            </a:r>
            <a:endParaRPr lang="es-MX" sz="2800" dirty="0"/>
          </a:p>
          <a:p>
            <a:endParaRPr lang="es-MX" dirty="0"/>
          </a:p>
        </p:txBody>
      </p:sp>
      <p:pic>
        <p:nvPicPr>
          <p:cNvPr id="4" name="7 Imagen" descr="http://t2.gstatic.com/images?q=tbn:UWOGy1sZkc0cfM:http://genuaemex9398.files.wordpress.com/2008/05/escudo1.jpg">
            <a:hlinkClick r:id="rId2"/>
          </p:cNvPr>
          <p:cNvPicPr/>
          <p:nvPr/>
        </p:nvPicPr>
        <p:blipFill>
          <a:blip r:embed="rId3"/>
          <a:srcRect/>
          <a:stretch>
            <a:fillRect/>
          </a:stretch>
        </p:blipFill>
        <p:spPr bwMode="auto">
          <a:xfrm>
            <a:off x="1629425" y="334033"/>
            <a:ext cx="1190625" cy="1071570"/>
          </a:xfrm>
          <a:prstGeom prst="rect">
            <a:avLst/>
          </a:prstGeom>
          <a:noFill/>
          <a:ln w="9525">
            <a:noFill/>
            <a:miter lim="800000"/>
            <a:headEnd/>
            <a:tailEnd/>
          </a:ln>
        </p:spPr>
      </p:pic>
      <p:sp>
        <p:nvSpPr>
          <p:cNvPr id="7" name="1 Título"/>
          <p:cNvSpPr txBox="1">
            <a:spLocks/>
          </p:cNvSpPr>
          <p:nvPr/>
        </p:nvSpPr>
        <p:spPr>
          <a:xfrm>
            <a:off x="2990824" y="5016593"/>
            <a:ext cx="7772400" cy="857256"/>
          </a:xfrm>
          <a:prstGeom prst="rect">
            <a:avLst/>
          </a:prstGeom>
        </p:spPr>
        <p:txBody>
          <a:bodyPr>
            <a:normAutofit fontScale="97500"/>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 sz="2400" b="1" i="0" u="none" strike="noStrike" kern="1200" cap="none" spc="0" normalizeH="0" baseline="0" noProof="0" dirty="0" smtClean="0">
                <a:ln>
                  <a:noFill/>
                </a:ln>
                <a:solidFill>
                  <a:schemeClr val="accent1">
                    <a:lumMod val="50000"/>
                  </a:schemeClr>
                </a:solidFill>
                <a:effectLst/>
                <a:uLnTx/>
                <a:uFillTx/>
                <a:latin typeface="Tw Cen MT" pitchFamily="34" charset="0"/>
                <a:ea typeface="Times New Roman" pitchFamily="18" charset="0"/>
                <a:cs typeface="Times New Roman" pitchFamily="18" charset="0"/>
              </a:rPr>
              <a:t>MÓDULO</a:t>
            </a:r>
            <a:r>
              <a:rPr kumimoji="0" lang="es-ES" sz="2400" b="1" i="0" u="none" strike="noStrike" kern="1200" cap="none" spc="0" normalizeH="0" noProof="0" dirty="0" smtClean="0">
                <a:ln>
                  <a:noFill/>
                </a:ln>
                <a:solidFill>
                  <a:schemeClr val="accent1">
                    <a:lumMod val="50000"/>
                  </a:schemeClr>
                </a:solidFill>
                <a:effectLst/>
                <a:uLnTx/>
                <a:uFillTx/>
                <a:latin typeface="Tw Cen MT" pitchFamily="34" charset="0"/>
                <a:ea typeface="Times New Roman" pitchFamily="18" charset="0"/>
                <a:cs typeface="Times New Roman" pitchFamily="18" charset="0"/>
              </a:rPr>
              <a:t> III   LOS MEDIOS Y RECURSOS DE INVESTIGACIÓN  </a:t>
            </a:r>
            <a:r>
              <a:rPr kumimoji="0" lang="es-MX" sz="2400" b="0" i="0" u="none" strike="noStrike" kern="1200" cap="none" spc="0" normalizeH="0" baseline="0" noProof="0" dirty="0" smtClean="0">
                <a:ln>
                  <a:noFill/>
                </a:ln>
                <a:solidFill>
                  <a:schemeClr val="accent1">
                    <a:lumMod val="50000"/>
                  </a:schemeClr>
                </a:solidFill>
                <a:effectLst/>
                <a:uLnTx/>
                <a:uFillTx/>
                <a:latin typeface="Arial" pitchFamily="34" charset="0"/>
                <a:ea typeface="+mj-ea"/>
                <a:cs typeface="Arial" pitchFamily="34" charset="0"/>
              </a:rPr>
              <a:t/>
            </a:r>
            <a:br>
              <a:rPr kumimoji="0" lang="es-MX" sz="2400" b="0" i="0" u="none" strike="noStrike" kern="1200" cap="none" spc="0" normalizeH="0" baseline="0" noProof="0" dirty="0" smtClean="0">
                <a:ln>
                  <a:noFill/>
                </a:ln>
                <a:solidFill>
                  <a:schemeClr val="accent1">
                    <a:lumMod val="50000"/>
                  </a:schemeClr>
                </a:solidFill>
                <a:effectLst/>
                <a:uLnTx/>
                <a:uFillTx/>
                <a:latin typeface="Arial" pitchFamily="34" charset="0"/>
                <a:ea typeface="+mj-ea"/>
                <a:cs typeface="Arial" pitchFamily="34" charset="0"/>
              </a:rPr>
            </a:br>
            <a:endParaRPr kumimoji="0" lang="es-MX" sz="2400" b="1" i="0" u="none" strike="noStrike" kern="1200" cap="none" spc="0" normalizeH="0" baseline="0" noProof="0" dirty="0">
              <a:ln>
                <a:noFill/>
              </a:ln>
              <a:solidFill>
                <a:schemeClr val="accent1">
                  <a:lumMod val="50000"/>
                </a:schemeClr>
              </a:solidFill>
              <a:effectLst>
                <a:outerShdw blurRad="31750" dist="25400" dir="5400000" algn="tl" rotWithShape="0">
                  <a:srgbClr val="000000">
                    <a:alpha val="25000"/>
                  </a:srgbClr>
                </a:outerShdw>
              </a:effectLst>
              <a:uLnTx/>
              <a:uFillTx/>
              <a:latin typeface="+mj-lt"/>
              <a:ea typeface="+mj-ea"/>
              <a:cs typeface="+mj-cs"/>
            </a:endParaRPr>
          </a:p>
        </p:txBody>
      </p:sp>
    </p:spTree>
    <p:extLst>
      <p:ext uri="{BB962C8B-B14F-4D97-AF65-F5344CB8AC3E}">
        <p14:creationId xmlns:p14="http://schemas.microsoft.com/office/powerpoint/2010/main" val="144288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p:txBody>
          <a:bodyPr>
            <a:normAutofit/>
          </a:bodyPr>
          <a:lstStyle/>
          <a:p>
            <a:r>
              <a:rPr lang="es-MX" sz="2400" dirty="0" smtClean="0"/>
              <a:t>Películas</a:t>
            </a:r>
          </a:p>
          <a:p>
            <a:r>
              <a:rPr lang="es-MX" sz="2400" dirty="0" smtClean="0"/>
              <a:t>Grabaciones caseras</a:t>
            </a:r>
          </a:p>
          <a:p>
            <a:r>
              <a:rPr lang="es-MX" sz="2400" dirty="0" smtClean="0"/>
              <a:t>Programas de televisión </a:t>
            </a:r>
          </a:p>
          <a:p>
            <a:r>
              <a:rPr lang="es-MX" sz="2400" dirty="0" smtClean="0"/>
              <a:t>Video conferencia</a:t>
            </a:r>
          </a:p>
          <a:p>
            <a:endParaRPr lang="es-MX" sz="2400" dirty="0" smtClean="0"/>
          </a:p>
          <a:p>
            <a:endParaRPr lang="es-MX" sz="2400" dirty="0"/>
          </a:p>
        </p:txBody>
      </p:sp>
      <p:sp>
        <p:nvSpPr>
          <p:cNvPr id="5" name="Título 1"/>
          <p:cNvSpPr>
            <a:spLocks noGrp="1"/>
          </p:cNvSpPr>
          <p:nvPr>
            <p:ph type="title"/>
          </p:nvPr>
        </p:nvSpPr>
        <p:spPr>
          <a:xfrm>
            <a:off x="1104900" y="21772"/>
            <a:ext cx="9980682" cy="1096962"/>
          </a:xfrm>
        </p:spPr>
        <p:txBody>
          <a:bodyPr>
            <a:normAutofit/>
          </a:bodyPr>
          <a:lstStyle/>
          <a:p>
            <a:r>
              <a:rPr lang="es-MX" b="1" dirty="0">
                <a:latin typeface="+mn-lt"/>
                <a:ea typeface="+mn-ea"/>
                <a:cs typeface="+mn-cs"/>
              </a:rPr>
              <a:t>3.1.3.3 Fuentes </a:t>
            </a:r>
            <a:r>
              <a:rPr lang="es-MX" b="1" dirty="0">
                <a:latin typeface="+mn-lt"/>
                <a:ea typeface="+mn-ea"/>
                <a:cs typeface="+mn-cs"/>
              </a:rPr>
              <a:t>de información </a:t>
            </a:r>
            <a:r>
              <a:rPr lang="es-MX" b="1" dirty="0" err="1">
                <a:latin typeface="+mn-lt"/>
                <a:ea typeface="+mn-ea"/>
                <a:cs typeface="+mn-cs"/>
              </a:rPr>
              <a:t>videocinematográficas</a:t>
            </a:r>
            <a:endParaRPr lang="es-MX" b="1" dirty="0">
              <a:latin typeface="+mn-lt"/>
              <a:ea typeface="+mn-ea"/>
              <a:cs typeface="+mn-cs"/>
            </a:endParaRPr>
          </a:p>
        </p:txBody>
      </p:sp>
      <p:pic>
        <p:nvPicPr>
          <p:cNvPr id="6" name="Imagen 5"/>
          <p:cNvPicPr>
            <a:picLocks noChangeAspect="1"/>
          </p:cNvPicPr>
          <p:nvPr/>
        </p:nvPicPr>
        <p:blipFill>
          <a:blip r:embed="rId2"/>
          <a:stretch>
            <a:fillRect/>
          </a:stretch>
        </p:blipFill>
        <p:spPr>
          <a:xfrm>
            <a:off x="7965621" y="1801585"/>
            <a:ext cx="2857500" cy="1600200"/>
          </a:xfrm>
          <a:prstGeom prst="rect">
            <a:avLst/>
          </a:prstGeom>
        </p:spPr>
      </p:pic>
      <p:pic>
        <p:nvPicPr>
          <p:cNvPr id="7" name="Imagen 6"/>
          <p:cNvPicPr>
            <a:picLocks noChangeAspect="1"/>
          </p:cNvPicPr>
          <p:nvPr/>
        </p:nvPicPr>
        <p:blipFill>
          <a:blip r:embed="rId3"/>
          <a:stretch>
            <a:fillRect/>
          </a:stretch>
        </p:blipFill>
        <p:spPr>
          <a:xfrm>
            <a:off x="7131503" y="4287611"/>
            <a:ext cx="2762250" cy="1657350"/>
          </a:xfrm>
          <a:prstGeom prst="rect">
            <a:avLst/>
          </a:prstGeom>
        </p:spPr>
      </p:pic>
    </p:spTree>
    <p:extLst>
      <p:ext uri="{BB962C8B-B14F-4D97-AF65-F5344CB8AC3E}">
        <p14:creationId xmlns:p14="http://schemas.microsoft.com/office/powerpoint/2010/main" val="2798375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smtClean="0"/>
              <a:t>Internet</a:t>
            </a:r>
          </a:p>
          <a:p>
            <a:endParaRPr lang="es-MX" dirty="0"/>
          </a:p>
          <a:p>
            <a:r>
              <a:rPr lang="es-MX" dirty="0" smtClean="0"/>
              <a:t>Multimedia </a:t>
            </a:r>
            <a:endParaRPr lang="es-MX" dirty="0"/>
          </a:p>
        </p:txBody>
      </p:sp>
      <p:sp>
        <p:nvSpPr>
          <p:cNvPr id="4" name="Rectángulo 3"/>
          <p:cNvSpPr/>
          <p:nvPr/>
        </p:nvSpPr>
        <p:spPr>
          <a:xfrm>
            <a:off x="810986" y="446705"/>
            <a:ext cx="4840043" cy="523220"/>
          </a:xfrm>
          <a:prstGeom prst="rect">
            <a:avLst/>
          </a:prstGeom>
        </p:spPr>
        <p:txBody>
          <a:bodyPr wrap="none">
            <a:spAutoFit/>
          </a:bodyPr>
          <a:lstStyle/>
          <a:p>
            <a:r>
              <a:rPr lang="es-MX" sz="2800" dirty="0"/>
              <a:t>3.1.3.3 </a:t>
            </a:r>
            <a:r>
              <a:rPr lang="es-MX" sz="2800" b="1" dirty="0"/>
              <a:t>Fuentes </a:t>
            </a:r>
            <a:r>
              <a:rPr lang="es-MX" sz="2800" b="1" dirty="0" err="1"/>
              <a:t>cibergráficas</a:t>
            </a:r>
            <a:endParaRPr lang="es-MX" sz="2800" b="1" dirty="0"/>
          </a:p>
        </p:txBody>
      </p:sp>
      <p:sp>
        <p:nvSpPr>
          <p:cNvPr id="5" name="AutoShape 2" descr="Resultado de imagen para interne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Imagen 5"/>
          <p:cNvPicPr>
            <a:picLocks noChangeAspect="1"/>
          </p:cNvPicPr>
          <p:nvPr/>
        </p:nvPicPr>
        <p:blipFill>
          <a:blip r:embed="rId2"/>
          <a:stretch>
            <a:fillRect/>
          </a:stretch>
        </p:blipFill>
        <p:spPr>
          <a:xfrm>
            <a:off x="5631316" y="1726066"/>
            <a:ext cx="2714625" cy="1685925"/>
          </a:xfrm>
          <a:prstGeom prst="rect">
            <a:avLst/>
          </a:prstGeom>
        </p:spPr>
      </p:pic>
      <p:pic>
        <p:nvPicPr>
          <p:cNvPr id="7" name="Imagen 6"/>
          <p:cNvPicPr>
            <a:picLocks noChangeAspect="1"/>
          </p:cNvPicPr>
          <p:nvPr/>
        </p:nvPicPr>
        <p:blipFill>
          <a:blip r:embed="rId3"/>
          <a:stretch>
            <a:fillRect/>
          </a:stretch>
        </p:blipFill>
        <p:spPr>
          <a:xfrm>
            <a:off x="5593216" y="4276725"/>
            <a:ext cx="2752725" cy="1657350"/>
          </a:xfrm>
          <a:prstGeom prst="rect">
            <a:avLst/>
          </a:prstGeom>
        </p:spPr>
      </p:pic>
    </p:spTree>
    <p:extLst>
      <p:ext uri="{BB962C8B-B14F-4D97-AF65-F5344CB8AC3E}">
        <p14:creationId xmlns:p14="http://schemas.microsoft.com/office/powerpoint/2010/main" val="1202590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9699172" y="2642862"/>
            <a:ext cx="2307771" cy="1934757"/>
          </a:xfrm>
          <a:prstGeom prst="rect">
            <a:avLst/>
          </a:prstGeom>
        </p:spPr>
      </p:pic>
      <p:sp>
        <p:nvSpPr>
          <p:cNvPr id="6" name="CuadroTexto 5"/>
          <p:cNvSpPr txBox="1"/>
          <p:nvPr/>
        </p:nvSpPr>
        <p:spPr>
          <a:xfrm>
            <a:off x="261764" y="260648"/>
            <a:ext cx="10954952" cy="1938992"/>
          </a:xfrm>
          <a:prstGeom prst="rect">
            <a:avLst/>
          </a:prstGeom>
          <a:noFill/>
        </p:spPr>
        <p:txBody>
          <a:bodyPr wrap="square" rtlCol="0">
            <a:spAutoFit/>
          </a:bodyPr>
          <a:lstStyle/>
          <a:p>
            <a:r>
              <a:rPr lang="es-MX" sz="3600" b="1" dirty="0"/>
              <a:t>3.2 Recursos para la </a:t>
            </a:r>
            <a:r>
              <a:rPr lang="es-MX" sz="3600" b="1" dirty="0" smtClean="0"/>
              <a:t>investigación.</a:t>
            </a:r>
            <a:endParaRPr lang="es-MX" sz="3600" b="1" dirty="0"/>
          </a:p>
          <a:p>
            <a:endParaRPr lang="es-MX" sz="2800" b="1" dirty="0" smtClean="0"/>
          </a:p>
          <a:p>
            <a:endParaRPr lang="es-MX" sz="2800" b="1" dirty="0" smtClean="0"/>
          </a:p>
          <a:p>
            <a:r>
              <a:rPr lang="es-MX" sz="2800" b="1" dirty="0" smtClean="0"/>
              <a:t>3.2.1 </a:t>
            </a:r>
            <a:r>
              <a:rPr lang="es-MX" sz="2800" b="1" dirty="0" smtClean="0"/>
              <a:t>Conceptos.</a:t>
            </a:r>
            <a:endParaRPr lang="es-MX" sz="2800" b="1" dirty="0"/>
          </a:p>
        </p:txBody>
      </p:sp>
      <p:pic>
        <p:nvPicPr>
          <p:cNvPr id="7" name="Imagen 6"/>
          <p:cNvPicPr>
            <a:picLocks noChangeAspect="1"/>
          </p:cNvPicPr>
          <p:nvPr/>
        </p:nvPicPr>
        <p:blipFill>
          <a:blip r:embed="rId3"/>
          <a:stretch>
            <a:fillRect/>
          </a:stretch>
        </p:blipFill>
        <p:spPr>
          <a:xfrm>
            <a:off x="102402" y="2367467"/>
            <a:ext cx="11114314" cy="4218798"/>
          </a:xfrm>
          <a:prstGeom prst="rect">
            <a:avLst/>
          </a:prstGeom>
        </p:spPr>
      </p:pic>
      <p:pic>
        <p:nvPicPr>
          <p:cNvPr id="9" name="Imagen 8"/>
          <p:cNvPicPr>
            <a:picLocks noChangeAspect="1"/>
          </p:cNvPicPr>
          <p:nvPr/>
        </p:nvPicPr>
        <p:blipFill>
          <a:blip r:embed="rId4"/>
          <a:stretch>
            <a:fillRect/>
          </a:stretch>
        </p:blipFill>
        <p:spPr>
          <a:xfrm>
            <a:off x="9115299" y="4764208"/>
            <a:ext cx="2628900" cy="1733550"/>
          </a:xfrm>
          <a:prstGeom prst="rect">
            <a:avLst/>
          </a:prstGeom>
        </p:spPr>
      </p:pic>
    </p:spTree>
    <p:extLst>
      <p:ext uri="{BB962C8B-B14F-4D97-AF65-F5344CB8AC3E}">
        <p14:creationId xmlns:p14="http://schemas.microsoft.com/office/powerpoint/2010/main" val="3507619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3.2.2 INSTRUMENTOS DE REGISTRO O IDENTIFICACIÓN.</a:t>
            </a:r>
            <a:r>
              <a:rPr lang="es-MX" dirty="0"/>
              <a:t/>
            </a:r>
            <a:br>
              <a:rPr lang="es-MX" dirty="0"/>
            </a:br>
            <a:endParaRPr lang="es-MX" dirty="0"/>
          </a:p>
        </p:txBody>
      </p:sp>
      <p:sp>
        <p:nvSpPr>
          <p:cNvPr id="3" name="Marcador de contenido 2"/>
          <p:cNvSpPr>
            <a:spLocks noGrp="1"/>
          </p:cNvSpPr>
          <p:nvPr>
            <p:ph idx="1"/>
          </p:nvPr>
        </p:nvSpPr>
        <p:spPr/>
        <p:txBody>
          <a:bodyPr/>
          <a:lstStyle/>
          <a:p>
            <a:pPr marL="342900" indent="-342900">
              <a:buFont typeface="Arial" panose="020B0604020202020204" pitchFamily="34" charset="0"/>
              <a:buChar char="•"/>
            </a:pPr>
            <a:r>
              <a:rPr lang="es-MX" dirty="0" smtClean="0"/>
              <a:t>3.2.2.1 </a:t>
            </a:r>
            <a:r>
              <a:rPr lang="es-MX" dirty="0"/>
              <a:t>Ficha bibliográfica.</a:t>
            </a:r>
          </a:p>
          <a:p>
            <a:pPr marL="342900" indent="-342900">
              <a:buFont typeface="Arial" panose="020B0604020202020204" pitchFamily="34" charset="0"/>
              <a:buChar char="•"/>
            </a:pPr>
            <a:r>
              <a:rPr lang="es-MX" dirty="0"/>
              <a:t>3.2.2.2 Ficha </a:t>
            </a:r>
            <a:r>
              <a:rPr lang="es-MX" dirty="0" err="1"/>
              <a:t>hemerográfica</a:t>
            </a:r>
            <a:r>
              <a:rPr lang="es-MX" dirty="0"/>
              <a:t>.</a:t>
            </a:r>
          </a:p>
          <a:p>
            <a:pPr marL="342900" indent="-342900">
              <a:buFont typeface="Arial" panose="020B0604020202020204" pitchFamily="34" charset="0"/>
              <a:buChar char="•"/>
            </a:pPr>
            <a:r>
              <a:rPr lang="es-MX" dirty="0"/>
              <a:t>3.2.2.3 Ficha </a:t>
            </a:r>
            <a:r>
              <a:rPr lang="es-MX" dirty="0" err="1"/>
              <a:t>cibergráfica</a:t>
            </a:r>
            <a:r>
              <a:rPr lang="es-MX" dirty="0"/>
              <a:t>.</a:t>
            </a:r>
          </a:p>
          <a:p>
            <a:pPr marL="342900" indent="-342900">
              <a:buFont typeface="Arial" panose="020B0604020202020204" pitchFamily="34" charset="0"/>
              <a:buChar char="•"/>
            </a:pPr>
            <a:r>
              <a:rPr lang="es-MX" dirty="0"/>
              <a:t>3.2.3 Instrumentos de acopio o Ficha de trabajo.</a:t>
            </a:r>
          </a:p>
          <a:p>
            <a:pPr marL="342900" indent="-342900">
              <a:buFont typeface="Arial" panose="020B0604020202020204" pitchFamily="34" charset="0"/>
              <a:buChar char="•"/>
            </a:pPr>
            <a:r>
              <a:rPr lang="es-MX" dirty="0"/>
              <a:t>3.2.3.1 De cita textual.</a:t>
            </a:r>
          </a:p>
          <a:p>
            <a:pPr marL="342900" indent="-342900">
              <a:buFont typeface="Arial" panose="020B0604020202020204" pitchFamily="34" charset="0"/>
              <a:buChar char="•"/>
            </a:pPr>
            <a:r>
              <a:rPr lang="es-MX" dirty="0"/>
              <a:t>3.2.3.2 De paráfrasis</a:t>
            </a:r>
          </a:p>
          <a:p>
            <a:pPr marL="342900" indent="-342900">
              <a:buFont typeface="Arial" panose="020B0604020202020204" pitchFamily="34" charset="0"/>
              <a:buChar char="•"/>
            </a:pPr>
            <a:r>
              <a:rPr lang="es-MX" dirty="0"/>
              <a:t>3.2.3.3 De resumen</a:t>
            </a:r>
          </a:p>
          <a:p>
            <a:pPr marL="342900" indent="-342900">
              <a:buFont typeface="Arial" panose="020B0604020202020204" pitchFamily="34" charset="0"/>
              <a:buChar char="•"/>
            </a:pPr>
            <a:r>
              <a:rPr lang="es-MX" dirty="0"/>
              <a:t>3.2.3.4 De análisis</a:t>
            </a:r>
          </a:p>
          <a:p>
            <a:endParaRPr lang="es-MX" dirty="0"/>
          </a:p>
        </p:txBody>
      </p:sp>
      <p:pic>
        <p:nvPicPr>
          <p:cNvPr id="4" name="Marcador de posición de imagen 3" descr="Libro abierto en una mesa, con estanterías de libros borrosas en el fondo" title="Imagen de ejemplo"/>
          <p:cNvPicPr>
            <a:picLocks noChangeAspect="1"/>
          </p:cNvPicPr>
          <p:nvPr/>
        </p:nvPicPr>
        <p:blipFill>
          <a:blip r:embed="rId2" cstate="print">
            <a:extLst>
              <a:ext uri="{28A0092B-C50C-407E-A947-70E740481C1C}">
                <a14:useLocalDpi xmlns:a14="http://schemas.microsoft.com/office/drawing/2010/main" val="0"/>
              </a:ext>
            </a:extLst>
          </a:blip>
          <a:srcRect l="8890" r="8890"/>
          <a:stretch>
            <a:fillRect/>
          </a:stretch>
        </p:blipFill>
        <p:spPr>
          <a:xfrm>
            <a:off x="8737139" y="3886200"/>
            <a:ext cx="2954118" cy="2233311"/>
          </a:xfrm>
          <a:prstGeom prst="rect">
            <a:avLst/>
          </a:prstGeom>
        </p:spPr>
      </p:pic>
    </p:spTree>
    <p:extLst>
      <p:ext uri="{BB962C8B-B14F-4D97-AF65-F5344CB8AC3E}">
        <p14:creationId xmlns:p14="http://schemas.microsoft.com/office/powerpoint/2010/main" val="3755585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3.2.2.1 Ficha bibliográfica.</a:t>
            </a:r>
            <a:br>
              <a:rPr lang="es-MX" b="1" dirty="0"/>
            </a:br>
            <a:endParaRPr lang="es-MX" dirty="0"/>
          </a:p>
        </p:txBody>
      </p:sp>
      <p:sp>
        <p:nvSpPr>
          <p:cNvPr id="4" name="Marcador de contenido 3"/>
          <p:cNvSpPr txBox="1">
            <a:spLocks noGrp="1"/>
          </p:cNvSpPr>
          <p:nvPr>
            <p:ph idx="1"/>
          </p:nvPr>
        </p:nvSpPr>
        <p:spPr>
          <a:xfrm>
            <a:off x="947886" y="1371600"/>
            <a:ext cx="9982200" cy="1413785"/>
          </a:xfrm>
          <a:prstGeom prst="rect">
            <a:avLst/>
          </a:prstGeom>
          <a:noFill/>
        </p:spPr>
        <p:txBody>
          <a:bodyPr wrap="square" rtlCol="0">
            <a:spAutoFit/>
          </a:bodyPr>
          <a:lstStyle/>
          <a:p>
            <a:pPr algn="just">
              <a:lnSpc>
                <a:spcPct val="150000"/>
              </a:lnSpc>
            </a:pPr>
            <a:r>
              <a:rPr lang="es-MX" dirty="0" smtClean="0"/>
              <a:t>Son </a:t>
            </a:r>
            <a:r>
              <a:rPr lang="es-MX" dirty="0"/>
              <a:t>aquellas fichas de registro que consignan los datos suficientes para </a:t>
            </a:r>
            <a:r>
              <a:rPr lang="es-MX" dirty="0" smtClean="0"/>
              <a:t>identificar los </a:t>
            </a:r>
            <a:r>
              <a:rPr lang="es-MX" dirty="0"/>
              <a:t>documentos que tienen carácter de libro, tales como: manuales, </a:t>
            </a:r>
            <a:r>
              <a:rPr lang="es-MX" dirty="0" smtClean="0"/>
              <a:t>prontuarios, diccionarios</a:t>
            </a:r>
            <a:r>
              <a:rPr lang="es-MX" dirty="0"/>
              <a:t>, enciclopedias, libros, tesauros, tesis, memorias.</a:t>
            </a:r>
          </a:p>
        </p:txBody>
      </p:sp>
      <p:pic>
        <p:nvPicPr>
          <p:cNvPr id="6" name="Imagen 5"/>
          <p:cNvPicPr>
            <a:picLocks noChangeAspect="1"/>
          </p:cNvPicPr>
          <p:nvPr/>
        </p:nvPicPr>
        <p:blipFill>
          <a:blip r:embed="rId2"/>
          <a:stretch>
            <a:fillRect/>
          </a:stretch>
        </p:blipFill>
        <p:spPr>
          <a:xfrm>
            <a:off x="3472543" y="3458399"/>
            <a:ext cx="4932886" cy="3149915"/>
          </a:xfrm>
          <a:prstGeom prst="rect">
            <a:avLst/>
          </a:prstGeom>
          <a:solidFill>
            <a:schemeClr val="bg1"/>
          </a:solidFill>
        </p:spPr>
      </p:pic>
    </p:spTree>
    <p:extLst>
      <p:ext uri="{BB962C8B-B14F-4D97-AF65-F5344CB8AC3E}">
        <p14:creationId xmlns:p14="http://schemas.microsoft.com/office/powerpoint/2010/main" val="1152322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 </a:t>
            </a:r>
            <a:r>
              <a:rPr lang="es-MX" b="1" dirty="0"/>
              <a:t>Ficha bibliográfica</a:t>
            </a:r>
            <a:r>
              <a:rPr lang="es-MX" dirty="0" smtClean="0"/>
              <a:t> </a:t>
            </a:r>
            <a:endParaRPr lang="es-MX" dirty="0"/>
          </a:p>
        </p:txBody>
      </p:sp>
      <p:sp>
        <p:nvSpPr>
          <p:cNvPr id="4" name="Cuadro de texto 2"/>
          <p:cNvSpPr txBox="1">
            <a:spLocks noChangeArrowheads="1"/>
          </p:cNvSpPr>
          <p:nvPr/>
        </p:nvSpPr>
        <p:spPr bwMode="auto">
          <a:xfrm>
            <a:off x="2281430" y="1937792"/>
            <a:ext cx="5882855" cy="2699385"/>
          </a:xfrm>
          <a:prstGeom prst="rect">
            <a:avLst/>
          </a:prstGeom>
          <a:solidFill>
            <a:srgbClr val="FFFFFF"/>
          </a:solidFill>
          <a:ln w="9525">
            <a:solidFill>
              <a:srgbClr val="000000"/>
            </a:solidFill>
            <a:miter lim="800000"/>
            <a:headEnd/>
            <a:tailEnd/>
          </a:ln>
        </p:spPr>
        <p:txBody>
          <a:bodyPr rot="0" vert="horz" wrap="square" lIns="216000" tIns="216000" rIns="216000" bIns="216000" anchor="t" anchorCtr="0">
            <a:noAutofit/>
          </a:bodyPr>
          <a:lstStyle/>
          <a:p>
            <a:pPr marL="457200" algn="just">
              <a:lnSpc>
                <a:spcPct val="150000"/>
              </a:lnSpc>
              <a:spcAft>
                <a:spcPts val="0"/>
              </a:spcAft>
            </a:pPr>
            <a:r>
              <a:rPr lang="es-MX" sz="1200">
                <a:effectLst/>
                <a:latin typeface="Arial" panose="020B0604020202020204" pitchFamily="34" charset="0"/>
                <a:ea typeface="Calibri" panose="020F0502020204030204" pitchFamily="34" charset="0"/>
                <a:cs typeface="Times New Roman" panose="02020603050405020304" pitchFamily="18" charset="0"/>
              </a:rPr>
              <a:t>Diaz, J. y Borrego, M. (2000). </a:t>
            </a:r>
            <a:r>
              <a:rPr lang="es-MX" sz="1200" i="1">
                <a:effectLst/>
                <a:latin typeface="Arial" panose="020B0604020202020204" pitchFamily="34" charset="0"/>
                <a:ea typeface="Calibri" panose="020F0502020204030204" pitchFamily="34" charset="0"/>
                <a:cs typeface="Times New Roman" panose="02020603050405020304" pitchFamily="18" charset="0"/>
              </a:rPr>
              <a:t>Orientación vocacional y profesional: materiales de asesoramiento para ESO y Bachillerato.</a:t>
            </a:r>
            <a:r>
              <a:rPr lang="es-MX" sz="1200">
                <a:effectLst/>
                <a:latin typeface="Arial" panose="020B0604020202020204" pitchFamily="34" charset="0"/>
                <a:ea typeface="Calibri" panose="020F0502020204030204" pitchFamily="34" charset="0"/>
                <a:cs typeface="Times New Roman" panose="02020603050405020304" pitchFamily="18" charset="0"/>
              </a:rPr>
              <a:t> (2° edición). España. Editorial CCS.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00874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806050" y="1821430"/>
            <a:ext cx="10081120" cy="1200329"/>
          </a:xfrm>
          <a:prstGeom prst="rect">
            <a:avLst/>
          </a:prstGeom>
          <a:noFill/>
        </p:spPr>
        <p:txBody>
          <a:bodyPr wrap="square" rtlCol="0">
            <a:spAutoFit/>
          </a:bodyPr>
          <a:lstStyle/>
          <a:p>
            <a:pPr algn="just"/>
            <a:r>
              <a:rPr lang="es-MX" dirty="0"/>
              <a:t>Son aquellas fichas de registro en las cuales se señalan los datos suficientes </a:t>
            </a:r>
            <a:r>
              <a:rPr lang="es-MX" dirty="0" smtClean="0"/>
              <a:t>para identificar </a:t>
            </a:r>
            <a:r>
              <a:rPr lang="es-MX" dirty="0"/>
              <a:t>los documentos que son de circulación periódica, como los periódicos </a:t>
            </a:r>
            <a:r>
              <a:rPr lang="es-MX" dirty="0" smtClean="0"/>
              <a:t>y revistas</a:t>
            </a:r>
            <a:r>
              <a:rPr lang="es-MX" dirty="0"/>
              <a:t>.</a:t>
            </a:r>
          </a:p>
        </p:txBody>
      </p:sp>
      <p:sp>
        <p:nvSpPr>
          <p:cNvPr id="5" name="Rectángulo 4"/>
          <p:cNvSpPr/>
          <p:nvPr/>
        </p:nvSpPr>
        <p:spPr>
          <a:xfrm>
            <a:off x="1208314" y="460606"/>
            <a:ext cx="6096000" cy="800219"/>
          </a:xfrm>
          <a:prstGeom prst="rect">
            <a:avLst/>
          </a:prstGeom>
        </p:spPr>
        <p:txBody>
          <a:bodyPr>
            <a:spAutoFit/>
          </a:bodyPr>
          <a:lstStyle/>
          <a:p>
            <a:r>
              <a:rPr lang="es-MX" sz="2800" b="1" dirty="0">
                <a:latin typeface="+mj-lt"/>
                <a:ea typeface="+mj-ea"/>
                <a:cs typeface="+mj-cs"/>
              </a:rPr>
              <a:t>3.2.2.2 Fichas hemerográficas</a:t>
            </a:r>
            <a:r>
              <a:rPr lang="es-MX" dirty="0"/>
              <a:t>.</a:t>
            </a:r>
          </a:p>
          <a:p>
            <a:endParaRPr lang="es-ES" dirty="0"/>
          </a:p>
        </p:txBody>
      </p:sp>
      <p:pic>
        <p:nvPicPr>
          <p:cNvPr id="6" name="Imagen 5"/>
          <p:cNvPicPr>
            <a:picLocks noChangeAspect="1"/>
          </p:cNvPicPr>
          <p:nvPr/>
        </p:nvPicPr>
        <p:blipFill>
          <a:blip r:embed="rId2"/>
          <a:stretch>
            <a:fillRect/>
          </a:stretch>
        </p:blipFill>
        <p:spPr>
          <a:xfrm>
            <a:off x="1198884" y="2996952"/>
            <a:ext cx="9144000" cy="3076575"/>
          </a:xfrm>
          <a:prstGeom prst="rect">
            <a:avLst/>
          </a:prstGeom>
        </p:spPr>
      </p:pic>
    </p:spTree>
    <p:extLst>
      <p:ext uri="{BB962C8B-B14F-4D97-AF65-F5344CB8AC3E}">
        <p14:creationId xmlns:p14="http://schemas.microsoft.com/office/powerpoint/2010/main" val="3543270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EJEMPLO: Fichas </a:t>
            </a:r>
            <a:r>
              <a:rPr lang="es-MX" b="1" dirty="0"/>
              <a:t>hemerográficas</a:t>
            </a:r>
            <a:r>
              <a:rPr lang="es-MX" dirty="0"/>
              <a:t>.</a:t>
            </a:r>
            <a:br>
              <a:rPr lang="es-MX" dirty="0"/>
            </a:br>
            <a:endParaRPr lang="es-MX" dirty="0"/>
          </a:p>
        </p:txBody>
      </p:sp>
      <p:sp>
        <p:nvSpPr>
          <p:cNvPr id="4" name="Cuadro de texto 2"/>
          <p:cNvSpPr txBox="1">
            <a:spLocks noChangeArrowheads="1"/>
          </p:cNvSpPr>
          <p:nvPr/>
        </p:nvSpPr>
        <p:spPr bwMode="auto">
          <a:xfrm>
            <a:off x="2485481" y="2090194"/>
            <a:ext cx="6005376" cy="2699385"/>
          </a:xfrm>
          <a:prstGeom prst="rect">
            <a:avLst/>
          </a:prstGeom>
          <a:solidFill>
            <a:srgbClr val="FFFFFF"/>
          </a:solidFill>
          <a:ln w="9525">
            <a:solidFill>
              <a:srgbClr val="000000"/>
            </a:solidFill>
            <a:miter lim="800000"/>
            <a:headEnd/>
            <a:tailEnd/>
          </a:ln>
        </p:spPr>
        <p:txBody>
          <a:bodyPr rot="0" vert="horz" wrap="square" lIns="216000" tIns="216000" rIns="216000" bIns="216000" anchor="t" anchorCtr="0">
            <a:noAutofit/>
          </a:bodyPr>
          <a:lstStyle/>
          <a:p>
            <a:pPr algn="just">
              <a:lnSpc>
                <a:spcPct val="150000"/>
              </a:lnSpc>
            </a:pPr>
            <a:r>
              <a:rPr lang="es-ES_tradnl">
                <a:effectLst/>
                <a:latin typeface="Arial" panose="020B0604020202020204" pitchFamily="34" charset="0"/>
              </a:rPr>
              <a:t>Gamboa, J. y Marín, R. (2009). “Genero y carrera: el gusto por el área académica como elemento de la elección de una licenciatura” en:</a:t>
            </a:r>
            <a:r>
              <a:rPr lang="es-ES_tradnl" b="1">
                <a:effectLst/>
                <a:latin typeface="Arial" panose="020B0604020202020204" pitchFamily="34" charset="0"/>
              </a:rPr>
              <a:t> </a:t>
            </a:r>
            <a:r>
              <a:rPr lang="es-ES_tradnl" i="1">
                <a:effectLst/>
                <a:latin typeface="Arial" panose="020B0604020202020204" pitchFamily="34" charset="0"/>
              </a:rPr>
              <a:t>REDIE</a:t>
            </a:r>
            <a:r>
              <a:rPr lang="es-ES_tradnl" b="1">
                <a:effectLst/>
                <a:latin typeface="Arial" panose="020B0604020202020204" pitchFamily="34" charset="0"/>
              </a:rPr>
              <a:t>. </a:t>
            </a:r>
            <a:r>
              <a:rPr lang="es-ES_tradnl">
                <a:effectLst/>
                <a:latin typeface="Arial" panose="020B0604020202020204" pitchFamily="34" charset="0"/>
              </a:rPr>
              <a:t>No 1</a:t>
            </a:r>
            <a:endParaRPr lang="es-MX">
              <a:effectLst/>
            </a:endParaRPr>
          </a:p>
          <a:p>
            <a:pPr algn="just">
              <a:lnSpc>
                <a:spcPct val="150000"/>
              </a:lnSpc>
            </a:pPr>
            <a:r>
              <a:rPr lang="es-ES_tradnl">
                <a:effectLst/>
                <a:latin typeface="Arial" panose="020B0604020202020204" pitchFamily="34" charset="0"/>
              </a:rPr>
              <a:t> </a:t>
            </a:r>
            <a:endParaRPr lang="es-MX">
              <a:effectLst/>
            </a:endParaRPr>
          </a:p>
        </p:txBody>
      </p:sp>
    </p:spTree>
    <p:extLst>
      <p:ext uri="{BB962C8B-B14F-4D97-AF65-F5344CB8AC3E}">
        <p14:creationId xmlns:p14="http://schemas.microsoft.com/office/powerpoint/2010/main" val="82964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rotWithShape="1">
          <a:blip r:embed="rId2"/>
          <a:srcRect l="11199" t="30386" r="31201" b="8459"/>
          <a:stretch/>
        </p:blipFill>
        <p:spPr>
          <a:xfrm>
            <a:off x="1767502" y="2917371"/>
            <a:ext cx="7655511" cy="3548742"/>
          </a:xfrm>
          <a:prstGeom prst="rect">
            <a:avLst/>
          </a:prstGeom>
        </p:spPr>
      </p:pic>
      <p:sp>
        <p:nvSpPr>
          <p:cNvPr id="5" name="CuadroTexto 4"/>
          <p:cNvSpPr txBox="1"/>
          <p:nvPr/>
        </p:nvSpPr>
        <p:spPr>
          <a:xfrm>
            <a:off x="298597" y="1717042"/>
            <a:ext cx="11593288" cy="1200329"/>
          </a:xfrm>
          <a:prstGeom prst="rect">
            <a:avLst/>
          </a:prstGeom>
          <a:noFill/>
        </p:spPr>
        <p:txBody>
          <a:bodyPr wrap="square" rtlCol="0">
            <a:spAutoFit/>
          </a:bodyPr>
          <a:lstStyle/>
          <a:p>
            <a:pPr algn="just"/>
            <a:r>
              <a:rPr lang="es-MX" dirty="0"/>
              <a:t>Son aquellas fichas en las que se consignan los datos que identifican la </a:t>
            </a:r>
            <a:r>
              <a:rPr lang="es-MX" dirty="0" smtClean="0"/>
              <a:t>consulta de </a:t>
            </a:r>
            <a:r>
              <a:rPr lang="es-MX" dirty="0"/>
              <a:t>documentos en los diversos formatos electrónicos existentes (página </a:t>
            </a:r>
            <a:r>
              <a:rPr lang="es-MX" dirty="0" smtClean="0"/>
              <a:t>electrónica, correo </a:t>
            </a:r>
            <a:r>
              <a:rPr lang="es-MX" dirty="0"/>
              <a:t>electrónico, cd </a:t>
            </a:r>
            <a:r>
              <a:rPr lang="es-MX" dirty="0" err="1"/>
              <a:t>rom</a:t>
            </a:r>
            <a:r>
              <a:rPr lang="es-MX" dirty="0"/>
              <a:t>).</a:t>
            </a:r>
          </a:p>
        </p:txBody>
      </p:sp>
      <p:sp>
        <p:nvSpPr>
          <p:cNvPr id="6" name="Título 1"/>
          <p:cNvSpPr>
            <a:spLocks noGrp="1"/>
          </p:cNvSpPr>
          <p:nvPr>
            <p:ph type="title"/>
          </p:nvPr>
        </p:nvSpPr>
        <p:spPr>
          <a:xfrm>
            <a:off x="821128" y="0"/>
            <a:ext cx="10157354" cy="1397000"/>
          </a:xfrm>
        </p:spPr>
        <p:txBody>
          <a:bodyPr rtlCol="0"/>
          <a:lstStyle/>
          <a:p>
            <a:r>
              <a:rPr lang="es-MX" sz="2800" b="1" dirty="0"/>
              <a:t>3.2.2.3 Ficha </a:t>
            </a:r>
            <a:r>
              <a:rPr lang="es-MX" sz="2800" b="1" dirty="0" err="1"/>
              <a:t>cibergráfica</a:t>
            </a:r>
            <a:r>
              <a:rPr lang="es-MX" sz="2800" b="1" dirty="0"/>
              <a:t>.</a:t>
            </a:r>
            <a:r>
              <a:rPr lang="es-MX" dirty="0"/>
              <a:t/>
            </a:r>
            <a:br>
              <a:rPr lang="es-MX" dirty="0"/>
            </a:br>
            <a:endParaRPr lang="es-ES" dirty="0"/>
          </a:p>
        </p:txBody>
      </p:sp>
    </p:spTree>
    <p:extLst>
      <p:ext uri="{BB962C8B-B14F-4D97-AF65-F5344CB8AC3E}">
        <p14:creationId xmlns:p14="http://schemas.microsoft.com/office/powerpoint/2010/main" val="2844611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 : </a:t>
            </a:r>
            <a:r>
              <a:rPr lang="es-MX" b="1" dirty="0"/>
              <a:t>Ficha </a:t>
            </a:r>
            <a:r>
              <a:rPr lang="es-MX" b="1" dirty="0" err="1"/>
              <a:t>cibergráfica</a:t>
            </a:r>
            <a:endParaRPr lang="es-MX" dirty="0"/>
          </a:p>
        </p:txBody>
      </p:sp>
      <p:pic>
        <p:nvPicPr>
          <p:cNvPr id="5" name="Imagen 4"/>
          <p:cNvPicPr>
            <a:picLocks noChangeAspect="1"/>
          </p:cNvPicPr>
          <p:nvPr/>
        </p:nvPicPr>
        <p:blipFill>
          <a:blip r:embed="rId2"/>
          <a:stretch>
            <a:fillRect/>
          </a:stretch>
        </p:blipFill>
        <p:spPr>
          <a:xfrm>
            <a:off x="2760573" y="2006183"/>
            <a:ext cx="5185997" cy="3218959"/>
          </a:xfrm>
          <a:prstGeom prst="rect">
            <a:avLst/>
          </a:prstGeom>
        </p:spPr>
      </p:pic>
    </p:spTree>
    <p:extLst>
      <p:ext uri="{BB962C8B-B14F-4D97-AF65-F5344CB8AC3E}">
        <p14:creationId xmlns:p14="http://schemas.microsoft.com/office/powerpoint/2010/main" val="2102219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p:cNvSpPr txBox="1">
            <a:spLocks/>
          </p:cNvSpPr>
          <p:nvPr/>
        </p:nvSpPr>
        <p:spPr>
          <a:xfrm>
            <a:off x="2733043" y="671993"/>
            <a:ext cx="7375696" cy="2578745"/>
          </a:xfrm>
          <a:prstGeom prst="rect">
            <a:avLst/>
          </a:prstGeom>
        </p:spPr>
        <p:txBody>
          <a:bodyPr vert="horz" lIns="0" tIns="45720" rIns="0" bIns="45720" rtlCol="0" anchor="ctr">
            <a:normAutofit/>
          </a:bodyPr>
          <a:lstStyle>
            <a:lvl1pPr algn="l" defTabSz="914400" rtl="0" eaLnBrk="1" latinLnBrk="0" hangingPunct="1">
              <a:lnSpc>
                <a:spcPct val="90000"/>
              </a:lnSpc>
              <a:spcBef>
                <a:spcPct val="0"/>
              </a:spcBef>
              <a:buNone/>
              <a:defRPr sz="4400" kern="1200" cap="all" baseline="0">
                <a:solidFill>
                  <a:schemeClr val="tx1"/>
                </a:solidFill>
                <a:latin typeface="+mj-lt"/>
                <a:ea typeface="+mj-ea"/>
                <a:cs typeface="+mj-cs"/>
              </a:defRPr>
            </a:lvl1pPr>
          </a:lstStyle>
          <a:p>
            <a:pPr algn="ctr"/>
            <a:r>
              <a:rPr lang="es-ES" sz="2800" dirty="0"/>
              <a:t>MÓDULO III: MEDIOS Y RECURSOS DE LA INVESTIGACIÓN </a:t>
            </a:r>
            <a:endParaRPr lang="es-ES" sz="2800" dirty="0"/>
          </a:p>
        </p:txBody>
      </p:sp>
      <p:sp>
        <p:nvSpPr>
          <p:cNvPr id="9" name="CuadroTexto 8"/>
          <p:cNvSpPr txBox="1"/>
          <p:nvPr/>
        </p:nvSpPr>
        <p:spPr>
          <a:xfrm>
            <a:off x="124166" y="2961888"/>
            <a:ext cx="12067834" cy="1477328"/>
          </a:xfrm>
          <a:prstGeom prst="rect">
            <a:avLst/>
          </a:prstGeom>
          <a:noFill/>
        </p:spPr>
        <p:txBody>
          <a:bodyPr wrap="square" rtlCol="0">
            <a:spAutoFit/>
          </a:bodyPr>
          <a:lstStyle/>
          <a:p>
            <a:pPr algn="just"/>
            <a:r>
              <a:rPr lang="es-MX" b="1" dirty="0">
                <a:solidFill>
                  <a:schemeClr val="tx2">
                    <a:lumMod val="95000"/>
                    <a:lumOff val="5000"/>
                  </a:schemeClr>
                </a:solidFill>
              </a:rPr>
              <a:t>Propósito</a:t>
            </a:r>
            <a:r>
              <a:rPr lang="es-MX" b="1" dirty="0" smtClean="0">
                <a:solidFill>
                  <a:schemeClr val="tx2">
                    <a:lumMod val="95000"/>
                    <a:lumOff val="5000"/>
                  </a:schemeClr>
                </a:solidFill>
              </a:rPr>
              <a:t>: </a:t>
            </a:r>
            <a:r>
              <a:rPr lang="es-MX" dirty="0" smtClean="0">
                <a:solidFill>
                  <a:schemeClr val="tx2">
                    <a:lumMod val="95000"/>
                    <a:lumOff val="5000"/>
                  </a:schemeClr>
                </a:solidFill>
              </a:rPr>
              <a:t>Identifica </a:t>
            </a:r>
            <a:r>
              <a:rPr lang="es-MX" dirty="0">
                <a:solidFill>
                  <a:schemeClr val="tx2">
                    <a:lumMod val="95000"/>
                    <a:lumOff val="5000"/>
                  </a:schemeClr>
                </a:solidFill>
              </a:rPr>
              <a:t>los medios y recursos de investigación disponibles para extraer la información de las </a:t>
            </a:r>
            <a:r>
              <a:rPr lang="es-MX" dirty="0" smtClean="0">
                <a:solidFill>
                  <a:schemeClr val="tx2">
                    <a:lumMod val="95000"/>
                    <a:lumOff val="5000"/>
                  </a:schemeClr>
                </a:solidFill>
              </a:rPr>
              <a:t>diferentes fuentes </a:t>
            </a:r>
            <a:r>
              <a:rPr lang="es-MX" dirty="0">
                <a:solidFill>
                  <a:schemeClr val="tx2">
                    <a:lumMod val="95000"/>
                    <a:lumOff val="5000"/>
                  </a:schemeClr>
                </a:solidFill>
              </a:rPr>
              <a:t>documentales, tanto de las impresas como de las </a:t>
            </a:r>
            <a:r>
              <a:rPr lang="es-MX" dirty="0" smtClean="0">
                <a:solidFill>
                  <a:schemeClr val="tx2">
                    <a:lumMod val="95000"/>
                    <a:lumOff val="5000"/>
                  </a:schemeClr>
                </a:solidFill>
              </a:rPr>
              <a:t>digitales. </a:t>
            </a:r>
            <a:endParaRPr lang="es-MX" dirty="0" smtClean="0">
              <a:solidFill>
                <a:schemeClr val="tx2">
                  <a:lumMod val="95000"/>
                  <a:lumOff val="5000"/>
                </a:schemeClr>
              </a:solidFill>
            </a:endParaRPr>
          </a:p>
          <a:p>
            <a:pPr algn="just"/>
            <a:endParaRPr lang="es-MX" dirty="0" smtClean="0">
              <a:solidFill>
                <a:schemeClr val="tx2">
                  <a:lumMod val="95000"/>
                  <a:lumOff val="5000"/>
                </a:schemeClr>
              </a:solidFill>
            </a:endParaRPr>
          </a:p>
          <a:p>
            <a:pPr algn="just"/>
            <a:r>
              <a:rPr lang="es-MX" dirty="0" smtClean="0">
                <a:solidFill>
                  <a:schemeClr val="tx2">
                    <a:lumMod val="95000"/>
                    <a:lumOff val="5000"/>
                  </a:schemeClr>
                </a:solidFill>
              </a:rPr>
              <a:t>Usa </a:t>
            </a:r>
            <a:r>
              <a:rPr lang="es-MX" dirty="0">
                <a:solidFill>
                  <a:schemeClr val="tx2">
                    <a:lumMod val="95000"/>
                    <a:lumOff val="5000"/>
                  </a:schemeClr>
                </a:solidFill>
              </a:rPr>
              <a:t>las fichas de registro y acopio para recabar información de las diferentes fuentes documentales sobre </a:t>
            </a:r>
            <a:r>
              <a:rPr lang="es-MX" dirty="0" smtClean="0">
                <a:solidFill>
                  <a:schemeClr val="tx2">
                    <a:lumMod val="95000"/>
                    <a:lumOff val="5000"/>
                  </a:schemeClr>
                </a:solidFill>
              </a:rPr>
              <a:t>el problema </a:t>
            </a:r>
            <a:r>
              <a:rPr lang="es-MX" dirty="0">
                <a:solidFill>
                  <a:schemeClr val="tx2">
                    <a:lumMod val="95000"/>
                    <a:lumOff val="5000"/>
                  </a:schemeClr>
                </a:solidFill>
              </a:rPr>
              <a:t>observado </a:t>
            </a:r>
            <a:r>
              <a:rPr lang="es-MX" dirty="0" smtClean="0">
                <a:solidFill>
                  <a:schemeClr val="tx2">
                    <a:lumMod val="95000"/>
                    <a:lumOff val="5000"/>
                  </a:schemeClr>
                </a:solidFill>
              </a:rPr>
              <a:t>, plasmado </a:t>
            </a:r>
            <a:r>
              <a:rPr lang="es-MX" dirty="0">
                <a:solidFill>
                  <a:schemeClr val="tx2">
                    <a:lumMod val="95000"/>
                    <a:lumOff val="5000"/>
                  </a:schemeClr>
                </a:solidFill>
              </a:rPr>
              <a:t>en su proyecto de investigación. </a:t>
            </a:r>
          </a:p>
        </p:txBody>
      </p:sp>
      <p:pic>
        <p:nvPicPr>
          <p:cNvPr id="11" name="Imagen 10"/>
          <p:cNvPicPr>
            <a:picLocks noChangeAspect="1"/>
          </p:cNvPicPr>
          <p:nvPr/>
        </p:nvPicPr>
        <p:blipFill>
          <a:blip r:embed="rId3"/>
          <a:stretch>
            <a:fillRect/>
          </a:stretch>
        </p:blipFill>
        <p:spPr>
          <a:xfrm>
            <a:off x="10384972" y="1247963"/>
            <a:ext cx="1709056" cy="1713925"/>
          </a:xfrm>
          <a:prstGeom prst="rect">
            <a:avLst/>
          </a:prstGeom>
        </p:spPr>
      </p:pic>
    </p:spTree>
    <p:extLst>
      <p:ext uri="{BB962C8B-B14F-4D97-AF65-F5344CB8AC3E}">
        <p14:creationId xmlns:p14="http://schemas.microsoft.com/office/powerpoint/2010/main" val="165213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txBox="1">
            <a:spLocks noGrp="1"/>
          </p:cNvSpPr>
          <p:nvPr>
            <p:ph idx="1"/>
          </p:nvPr>
        </p:nvSpPr>
        <p:spPr>
          <a:xfrm>
            <a:off x="374038" y="1894114"/>
            <a:ext cx="9982200" cy="2031325"/>
          </a:xfrm>
          <a:prstGeom prst="rect">
            <a:avLst/>
          </a:prstGeom>
          <a:noFill/>
        </p:spPr>
        <p:txBody>
          <a:bodyPr wrap="square" rtlCol="0">
            <a:spAutoFit/>
          </a:bodyPr>
          <a:lstStyle/>
          <a:p>
            <a:pPr algn="just"/>
            <a:r>
              <a:rPr lang="es-MX" sz="2800" dirty="0" smtClean="0"/>
              <a:t>Es </a:t>
            </a:r>
            <a:r>
              <a:rPr lang="es-MX" sz="2800" dirty="0"/>
              <a:t>la tarjeta en la que se registran las </a:t>
            </a:r>
            <a:r>
              <a:rPr lang="es-MX" sz="2800" dirty="0" smtClean="0"/>
              <a:t>anotaciones en </a:t>
            </a:r>
            <a:r>
              <a:rPr lang="es-MX" sz="2800" dirty="0"/>
              <a:t>forma de ideas, proposiciones, datos, nombres o cifras relacionadas con un </a:t>
            </a:r>
            <a:r>
              <a:rPr lang="es-MX" sz="2800" dirty="0" smtClean="0"/>
              <a:t>tema de </a:t>
            </a:r>
            <a:r>
              <a:rPr lang="es-MX" sz="2800" dirty="0"/>
              <a:t>investigación y que se obtienen de diversas fuentes de consulta tales </a:t>
            </a:r>
            <a:r>
              <a:rPr lang="es-MX" sz="2800" dirty="0" smtClean="0"/>
              <a:t>como: documentos </a:t>
            </a:r>
            <a:r>
              <a:rPr lang="es-MX" sz="2800" dirty="0"/>
              <a:t>impresos, Internet </a:t>
            </a:r>
            <a:r>
              <a:rPr lang="es-MX" sz="2800" dirty="0" smtClean="0"/>
              <a:t>, etc. </a:t>
            </a:r>
            <a:r>
              <a:rPr lang="es-MX" sz="2800" b="1" dirty="0" smtClean="0"/>
              <a:t>( Franco</a:t>
            </a:r>
            <a:r>
              <a:rPr lang="es-MX" sz="2800" b="1" dirty="0"/>
              <a:t>, </a:t>
            </a:r>
            <a:r>
              <a:rPr lang="es-MX" sz="2800" b="1" dirty="0" smtClean="0"/>
              <a:t>P. 2006 )</a:t>
            </a:r>
            <a:r>
              <a:rPr lang="es-MX" sz="2800" dirty="0" smtClean="0"/>
              <a:t>.</a:t>
            </a:r>
            <a:endParaRPr lang="es-MX" sz="2800" dirty="0"/>
          </a:p>
        </p:txBody>
      </p:sp>
      <p:sp>
        <p:nvSpPr>
          <p:cNvPr id="5" name="CuadroTexto 4"/>
          <p:cNvSpPr txBox="1"/>
          <p:nvPr/>
        </p:nvSpPr>
        <p:spPr>
          <a:xfrm>
            <a:off x="222412" y="173562"/>
            <a:ext cx="10863169" cy="923330"/>
          </a:xfrm>
          <a:prstGeom prst="rect">
            <a:avLst/>
          </a:prstGeom>
          <a:noFill/>
        </p:spPr>
        <p:txBody>
          <a:bodyPr wrap="square" rtlCol="0">
            <a:spAutoFit/>
          </a:bodyPr>
          <a:lstStyle/>
          <a:p>
            <a:r>
              <a:rPr lang="es-MX" sz="3600" b="1" dirty="0"/>
              <a:t>3.2.3 Instrumentos de acopio o Ficha de trabajo.</a:t>
            </a:r>
          </a:p>
          <a:p>
            <a:endParaRPr lang="es-MX" dirty="0"/>
          </a:p>
        </p:txBody>
      </p:sp>
    </p:spTree>
    <p:extLst>
      <p:ext uri="{BB962C8B-B14F-4D97-AF65-F5344CB8AC3E}">
        <p14:creationId xmlns:p14="http://schemas.microsoft.com/office/powerpoint/2010/main" val="4110696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txBox="1">
            <a:spLocks/>
          </p:cNvSpPr>
          <p:nvPr/>
        </p:nvSpPr>
        <p:spPr>
          <a:xfrm>
            <a:off x="2198916" y="-130629"/>
            <a:ext cx="7620000" cy="1143000"/>
          </a:xfrm>
          <a:prstGeom prst="rect">
            <a:avLst/>
          </a:prstGeom>
        </p:spPr>
        <p:txBody>
          <a:bodyPr vert="horz" lIns="0" tIns="45720" rIns="0" bIns="45720" rtlCol="0" anchor="b">
            <a:normAutofit/>
          </a:bodyPr>
          <a:lstStyle>
            <a:lvl1pPr algn="l" defTabSz="914400" rtl="0" eaLnBrk="1" latinLnBrk="0" hangingPunct="1">
              <a:lnSpc>
                <a:spcPct val="90000"/>
              </a:lnSpc>
              <a:spcBef>
                <a:spcPct val="0"/>
              </a:spcBef>
              <a:buNone/>
              <a:defRPr sz="2800" kern="1200">
                <a:solidFill>
                  <a:schemeClr val="tx1"/>
                </a:solidFill>
                <a:latin typeface="+mj-lt"/>
                <a:ea typeface="+mj-ea"/>
                <a:cs typeface="+mj-cs"/>
              </a:defRPr>
            </a:lvl1pPr>
          </a:lstStyle>
          <a:p>
            <a:r>
              <a:rPr lang="es-MX" dirty="0" smtClean="0"/>
              <a:t>PARTES DE LA FICHA DE TRABAJO.</a:t>
            </a:r>
            <a:endParaRPr lang="es-MX" dirty="0"/>
          </a:p>
        </p:txBody>
      </p:sp>
      <p:sp>
        <p:nvSpPr>
          <p:cNvPr id="5" name="3 CuadroTexto"/>
          <p:cNvSpPr txBox="1"/>
          <p:nvPr/>
        </p:nvSpPr>
        <p:spPr>
          <a:xfrm>
            <a:off x="1837187" y="1762065"/>
            <a:ext cx="7820942" cy="3877985"/>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t="100000" r="100000"/>
            </a:path>
            <a:tileRect l="-100000" b="-100000"/>
          </a:gradFill>
          <a:ln/>
          <a:effectLst>
            <a:glow rad="101600">
              <a:schemeClr val="tx1">
                <a:alpha val="60000"/>
              </a:schemeClr>
            </a:glow>
          </a:effectLst>
        </p:spPr>
        <p:style>
          <a:lnRef idx="2">
            <a:schemeClr val="dk1"/>
          </a:lnRef>
          <a:fillRef idx="1">
            <a:schemeClr val="lt1"/>
          </a:fillRef>
          <a:effectRef idx="0">
            <a:schemeClr val="dk1"/>
          </a:effectRef>
          <a:fontRef idx="minor">
            <a:schemeClr val="dk1"/>
          </a:fontRef>
        </p:style>
        <p:txBody>
          <a:bodyPr wrap="square" rtlCol="0">
            <a:spAutoFit/>
          </a:bodyPr>
          <a:lstStyle/>
          <a:p>
            <a:endParaRPr lang="es-MX" sz="1600" b="1" dirty="0" smtClean="0">
              <a:solidFill>
                <a:schemeClr val="tx1"/>
              </a:solidFill>
              <a:effectLst>
                <a:outerShdw blurRad="38100" dist="38100" dir="2700000" algn="tl">
                  <a:srgbClr val="000000">
                    <a:alpha val="43137"/>
                  </a:srgbClr>
                </a:outerShdw>
              </a:effectLst>
              <a:latin typeface="+mj-lt"/>
              <a:cs typeface="Arial" pitchFamily="34" charset="0"/>
            </a:endParaRPr>
          </a:p>
          <a:p>
            <a:r>
              <a:rPr lang="es-MX" sz="1600" b="1" dirty="0" smtClean="0">
                <a:solidFill>
                  <a:schemeClr val="tx1"/>
                </a:solidFill>
                <a:effectLst>
                  <a:outerShdw blurRad="38100" dist="38100" dir="2700000" algn="tl">
                    <a:srgbClr val="000000">
                      <a:alpha val="43137"/>
                    </a:srgbClr>
                  </a:outerShdw>
                </a:effectLst>
                <a:latin typeface="+mj-lt"/>
                <a:cs typeface="Arial" pitchFamily="34" charset="0"/>
              </a:rPr>
              <a:t>Titulo del capitulo de tu esquema   		Autor del documento ( año)</a:t>
            </a:r>
          </a:p>
          <a:p>
            <a:r>
              <a:rPr lang="es-MX" sz="1600" b="1" dirty="0" smtClean="0">
                <a:solidFill>
                  <a:schemeClr val="tx1"/>
                </a:solidFill>
                <a:effectLst>
                  <a:outerShdw blurRad="38100" dist="38100" dir="2700000" algn="tl">
                    <a:srgbClr val="000000">
                      <a:alpha val="43137"/>
                    </a:srgbClr>
                  </a:outerShdw>
                </a:effectLst>
                <a:latin typeface="+mj-lt"/>
                <a:cs typeface="Arial" pitchFamily="34" charset="0"/>
              </a:rPr>
              <a:t>Subcapítulo, o  inciso     		              Nombre de la obra y página</a:t>
            </a:r>
          </a:p>
          <a:p>
            <a:endParaRPr lang="es-MX" sz="1600" b="1" dirty="0" smtClean="0">
              <a:solidFill>
                <a:schemeClr val="tx1"/>
              </a:solidFill>
              <a:effectLst>
                <a:outerShdw blurRad="38100" dist="38100" dir="2700000" algn="tl">
                  <a:srgbClr val="000000">
                    <a:alpha val="43137"/>
                  </a:srgbClr>
                </a:outerShdw>
              </a:effectLst>
              <a:latin typeface="+mj-lt"/>
              <a:cs typeface="Arial" pitchFamily="34" charset="0"/>
            </a:endParaRPr>
          </a:p>
          <a:p>
            <a:r>
              <a:rPr lang="es-MX" sz="1600" b="1" dirty="0" smtClean="0">
                <a:solidFill>
                  <a:schemeClr val="tx1"/>
                </a:solidFill>
                <a:effectLst>
                  <a:outerShdw blurRad="38100" dist="38100" dir="2700000" algn="tl">
                    <a:srgbClr val="000000">
                      <a:alpha val="43137"/>
                    </a:srgbClr>
                  </a:outerShdw>
                </a:effectLst>
                <a:latin typeface="+mj-lt"/>
                <a:cs typeface="Arial" pitchFamily="34" charset="0"/>
              </a:rPr>
              <a:t>                                                </a:t>
            </a:r>
          </a:p>
          <a:p>
            <a:r>
              <a:rPr lang="es-MX" sz="1600" b="1" dirty="0">
                <a:solidFill>
                  <a:schemeClr val="tx1"/>
                </a:solidFill>
                <a:effectLst>
                  <a:outerShdw blurRad="38100" dist="38100" dir="2700000" algn="tl">
                    <a:srgbClr val="000000">
                      <a:alpha val="43137"/>
                    </a:srgbClr>
                  </a:outerShdw>
                </a:effectLst>
                <a:latin typeface="+mj-lt"/>
                <a:cs typeface="Arial" pitchFamily="34" charset="0"/>
              </a:rPr>
              <a:t>	</a:t>
            </a:r>
            <a:r>
              <a:rPr lang="es-MX" sz="1600" b="1" dirty="0" smtClean="0">
                <a:solidFill>
                  <a:schemeClr val="tx1"/>
                </a:solidFill>
                <a:effectLst>
                  <a:outerShdw blurRad="38100" dist="38100" dir="2700000" algn="tl">
                    <a:srgbClr val="000000">
                      <a:alpha val="43137"/>
                    </a:srgbClr>
                  </a:outerShdw>
                </a:effectLst>
                <a:latin typeface="+mj-lt"/>
                <a:cs typeface="Arial" pitchFamily="34" charset="0"/>
              </a:rPr>
              <a:t>		(   TIPO DE FICHA    )</a:t>
            </a:r>
          </a:p>
          <a:p>
            <a:r>
              <a:rPr lang="es-MX" sz="1600" b="1" dirty="0" smtClean="0">
                <a:solidFill>
                  <a:schemeClr val="tx1"/>
                </a:solidFill>
                <a:effectLst>
                  <a:outerShdw blurRad="38100" dist="38100" dir="2700000" algn="tl">
                    <a:srgbClr val="000000">
                      <a:alpha val="43137"/>
                    </a:srgbClr>
                  </a:outerShdw>
                </a:effectLst>
                <a:latin typeface="+mj-lt"/>
                <a:cs typeface="Arial" pitchFamily="34" charset="0"/>
              </a:rPr>
              <a:t>                          	</a:t>
            </a:r>
          </a:p>
          <a:p>
            <a:pPr algn="ctr"/>
            <a:endParaRPr lang="es-MX" b="1" dirty="0" smtClean="0">
              <a:solidFill>
                <a:schemeClr val="tx1"/>
              </a:solidFill>
              <a:effectLst>
                <a:outerShdw blurRad="38100" dist="38100" dir="2700000" algn="tl">
                  <a:srgbClr val="000000">
                    <a:alpha val="43137"/>
                  </a:srgbClr>
                </a:outerShdw>
              </a:effectLst>
              <a:latin typeface="+mj-lt"/>
              <a:cs typeface="Arial" pitchFamily="34" charset="0"/>
            </a:endParaRPr>
          </a:p>
          <a:p>
            <a:r>
              <a:rPr lang="es-MX" b="1" dirty="0" smtClean="0">
                <a:solidFill>
                  <a:schemeClr val="tx1"/>
                </a:solidFill>
                <a:effectLst>
                  <a:outerShdw blurRad="38100" dist="38100" dir="2700000" algn="tl">
                    <a:srgbClr val="000000">
                      <a:alpha val="43137"/>
                    </a:srgbClr>
                  </a:outerShdw>
                </a:effectLst>
                <a:cs typeface="Arial" pitchFamily="34" charset="0"/>
              </a:rPr>
              <a:t>Cuerpo de la ficha:  </a:t>
            </a:r>
            <a:r>
              <a:rPr lang="es-MX" b="1" dirty="0" smtClean="0">
                <a:solidFill>
                  <a:schemeClr val="tx1"/>
                </a:solidFill>
                <a:effectLst>
                  <a:outerShdw blurRad="38100" dist="38100" dir="2700000" algn="tl">
                    <a:srgbClr val="000000">
                      <a:alpha val="43137"/>
                    </a:srgbClr>
                  </a:outerShdw>
                </a:effectLst>
                <a:latin typeface="+mj-lt"/>
                <a:cs typeface="Arial" pitchFamily="34" charset="0"/>
              </a:rPr>
              <a:t>(ideas, conceptos, citas , comentarios etc.)</a:t>
            </a:r>
          </a:p>
          <a:p>
            <a:pPr algn="ctr"/>
            <a:endParaRPr lang="es-MX" dirty="0" smtClean="0"/>
          </a:p>
          <a:p>
            <a:pPr algn="ctr"/>
            <a:endParaRPr lang="es-MX" sz="2000" dirty="0" smtClean="0"/>
          </a:p>
          <a:p>
            <a:pPr algn="ctr"/>
            <a:endParaRPr lang="es-MX" sz="2000" dirty="0" smtClean="0"/>
          </a:p>
          <a:p>
            <a:pPr algn="ctr"/>
            <a:r>
              <a:rPr lang="es-MX" sz="2000" dirty="0" smtClean="0"/>
              <a:t>        			</a:t>
            </a:r>
            <a:r>
              <a:rPr lang="es-MX" sz="1600" b="1" dirty="0" smtClean="0">
                <a:solidFill>
                  <a:schemeClr val="tx1"/>
                </a:solidFill>
                <a:effectLst>
                  <a:outerShdw blurRad="38100" dist="38100" dir="2700000" algn="tl">
                    <a:srgbClr val="000000">
                      <a:alpha val="43137"/>
                    </a:srgbClr>
                  </a:outerShdw>
                </a:effectLst>
                <a:latin typeface="+mj-lt"/>
                <a:cs typeface="Arial" pitchFamily="34" charset="0"/>
              </a:rPr>
              <a:t>( iniciales de la persona que elaboró )</a:t>
            </a:r>
          </a:p>
          <a:p>
            <a:pPr algn="ctr"/>
            <a:endParaRPr lang="es-MX" sz="2000" dirty="0"/>
          </a:p>
        </p:txBody>
      </p:sp>
    </p:spTree>
    <p:extLst>
      <p:ext uri="{BB962C8B-B14F-4D97-AF65-F5344CB8AC3E}">
        <p14:creationId xmlns:p14="http://schemas.microsoft.com/office/powerpoint/2010/main" val="4010278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posición de imagen 4" descr="Primer plano de libros en estanterías con más libros borrosos en primer plano y en el fondo" title="Imagen de ejemplo"/>
          <p:cNvPicPr>
            <a:picLocks noChangeAspect="1"/>
          </p:cNvPicPr>
          <p:nvPr/>
        </p:nvPicPr>
        <p:blipFill>
          <a:blip r:embed="rId2" cstate="print">
            <a:extLst>
              <a:ext uri="{28A0092B-C50C-407E-A947-70E740481C1C}">
                <a14:useLocalDpi xmlns:a14="http://schemas.microsoft.com/office/drawing/2010/main" val="0"/>
              </a:ext>
            </a:extLst>
          </a:blip>
          <a:srcRect l="3155" r="3155"/>
          <a:stretch>
            <a:fillRect/>
          </a:stretch>
        </p:blipFill>
        <p:spPr>
          <a:xfrm>
            <a:off x="8575088" y="1676400"/>
            <a:ext cx="3399198" cy="2416630"/>
          </a:xfrm>
          <a:prstGeom prst="rect">
            <a:avLst/>
          </a:prstGeom>
        </p:spPr>
      </p:pic>
      <p:sp>
        <p:nvSpPr>
          <p:cNvPr id="8" name="2 Título"/>
          <p:cNvSpPr>
            <a:spLocks noGrp="1"/>
          </p:cNvSpPr>
          <p:nvPr>
            <p:ph type="title"/>
          </p:nvPr>
        </p:nvSpPr>
        <p:spPr>
          <a:xfrm>
            <a:off x="1458685" y="-212271"/>
            <a:ext cx="7620000" cy="1143000"/>
          </a:xfrm>
        </p:spPr>
        <p:txBody>
          <a:bodyPr>
            <a:normAutofit/>
          </a:bodyPr>
          <a:lstStyle/>
          <a:p>
            <a:r>
              <a:rPr lang="es-MX" dirty="0" smtClean="0"/>
              <a:t>FICHA DE TRABAJO O DE INVESTIGACIÓN</a:t>
            </a:r>
            <a:endParaRPr lang="es-MX" dirty="0"/>
          </a:p>
        </p:txBody>
      </p:sp>
      <p:sp>
        <p:nvSpPr>
          <p:cNvPr id="9" name="1 Marcador de contenido"/>
          <p:cNvSpPr>
            <a:spLocks noGrp="1"/>
          </p:cNvSpPr>
          <p:nvPr>
            <p:ph idx="1"/>
          </p:nvPr>
        </p:nvSpPr>
        <p:spPr>
          <a:xfrm>
            <a:off x="4170582" y="2712574"/>
            <a:ext cx="5000660" cy="2428892"/>
          </a:xfrm>
        </p:spPr>
        <p:txBody>
          <a:bodyPr/>
          <a:lstStyle/>
          <a:p>
            <a:r>
              <a:rPr lang="es-MX" dirty="0" smtClean="0"/>
              <a:t>Ficha de resumen</a:t>
            </a:r>
          </a:p>
          <a:p>
            <a:r>
              <a:rPr lang="es-MX" dirty="0" smtClean="0"/>
              <a:t>Ficha de cita textual</a:t>
            </a:r>
          </a:p>
          <a:p>
            <a:r>
              <a:rPr lang="es-MX" dirty="0" smtClean="0"/>
              <a:t>Ficha de paráfrasis</a:t>
            </a:r>
          </a:p>
          <a:p>
            <a:r>
              <a:rPr lang="es-MX" dirty="0" smtClean="0"/>
              <a:t>Ficha de análisis</a:t>
            </a:r>
            <a:endParaRPr lang="es-MX" dirty="0"/>
          </a:p>
        </p:txBody>
      </p:sp>
      <p:sp>
        <p:nvSpPr>
          <p:cNvPr id="10" name="5 Abrir llave"/>
          <p:cNvSpPr/>
          <p:nvPr/>
        </p:nvSpPr>
        <p:spPr>
          <a:xfrm>
            <a:off x="3535126" y="2492830"/>
            <a:ext cx="357190" cy="2714644"/>
          </a:xfrm>
          <a:prstGeom prst="leftBrace">
            <a:avLst/>
          </a:prstGeom>
          <a:solidFill>
            <a:schemeClr val="accent3">
              <a:lumMod val="75000"/>
            </a:schemeClr>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1" name="7 CuadroTexto"/>
          <p:cNvSpPr txBox="1"/>
          <p:nvPr/>
        </p:nvSpPr>
        <p:spPr>
          <a:xfrm>
            <a:off x="1295376" y="3526910"/>
            <a:ext cx="1714512" cy="400110"/>
          </a:xfrm>
          <a:prstGeom prst="rect">
            <a:avLst/>
          </a:prstGeom>
          <a:noFill/>
        </p:spPr>
        <p:txBody>
          <a:bodyPr wrap="square" rtlCol="0">
            <a:spAutoFit/>
          </a:bodyPr>
          <a:lstStyle/>
          <a:p>
            <a:r>
              <a:rPr lang="es-MX" sz="2000" b="1" dirty="0" smtClean="0">
                <a:solidFill>
                  <a:schemeClr val="tx2"/>
                </a:solidFill>
                <a:effectLst>
                  <a:outerShdw blurRad="31750" dist="25400" dir="5400000" algn="tl" rotWithShape="0">
                    <a:srgbClr val="000000">
                      <a:alpha val="25000"/>
                    </a:srgbClr>
                  </a:outerShdw>
                </a:effectLst>
                <a:latin typeface="+mj-lt"/>
                <a:ea typeface="+mj-ea"/>
                <a:cs typeface="+mj-cs"/>
              </a:rPr>
              <a:t>Clasificación</a:t>
            </a:r>
          </a:p>
        </p:txBody>
      </p:sp>
    </p:spTree>
    <p:extLst>
      <p:ext uri="{BB962C8B-B14F-4D97-AF65-F5344CB8AC3E}">
        <p14:creationId xmlns:p14="http://schemas.microsoft.com/office/powerpoint/2010/main" val="313749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96554" y="1469570"/>
            <a:ext cx="9982200" cy="4572000"/>
          </a:xfrm>
        </p:spPr>
        <p:txBody>
          <a:bodyPr/>
          <a:lstStyle/>
          <a:p>
            <a:pPr lvl="0"/>
            <a:r>
              <a:rPr lang="es-MX" dirty="0"/>
              <a:t>Citas textuales</a:t>
            </a:r>
            <a:r>
              <a:rPr lang="es-MX" dirty="0" smtClean="0"/>
              <a:t>: Es </a:t>
            </a:r>
            <a:r>
              <a:rPr lang="es-MX" dirty="0"/>
              <a:t>la expresión parcial de ideas o afirmaciones incluidas en un texto con referencia precisa de su origen o fuente y la consignación dentro de la estructura del </a:t>
            </a:r>
            <a:r>
              <a:rPr lang="es-MX" dirty="0" smtClean="0"/>
              <a:t>texto. ( APA)</a:t>
            </a:r>
            <a:endParaRPr lang="es-MX" dirty="0"/>
          </a:p>
          <a:p>
            <a:endParaRPr lang="es-MX" dirty="0"/>
          </a:p>
        </p:txBody>
      </p:sp>
      <p:sp>
        <p:nvSpPr>
          <p:cNvPr id="4" name="Título 1"/>
          <p:cNvSpPr>
            <a:spLocks noGrp="1"/>
          </p:cNvSpPr>
          <p:nvPr>
            <p:ph type="title"/>
          </p:nvPr>
        </p:nvSpPr>
        <p:spPr/>
        <p:txBody>
          <a:bodyPr/>
          <a:lstStyle/>
          <a:p>
            <a:r>
              <a:rPr lang="es-MX" b="1" dirty="0"/>
              <a:t>3.2.3.1 </a:t>
            </a:r>
            <a:br>
              <a:rPr lang="es-MX" b="1" dirty="0"/>
            </a:br>
            <a:r>
              <a:rPr lang="es-MX" dirty="0" smtClean="0"/>
              <a:t>FICHA </a:t>
            </a:r>
            <a:r>
              <a:rPr lang="es-MX" dirty="0" smtClean="0"/>
              <a:t>DE CITA TEXTUAL </a:t>
            </a:r>
            <a:endParaRPr lang="es-MX" dirty="0"/>
          </a:p>
        </p:txBody>
      </p:sp>
      <p:sp>
        <p:nvSpPr>
          <p:cNvPr id="5" name="3 Llamada con línea 1 (barra de énfasis)"/>
          <p:cNvSpPr/>
          <p:nvPr/>
        </p:nvSpPr>
        <p:spPr>
          <a:xfrm>
            <a:off x="6094482" y="2778923"/>
            <a:ext cx="3571900" cy="2725521"/>
          </a:xfrm>
          <a:prstGeom prst="accentCallout1">
            <a:avLst>
              <a:gd name="adj1" fmla="val 24077"/>
              <a:gd name="adj2" fmla="val 3863"/>
              <a:gd name="adj3" fmla="val 92714"/>
              <a:gd name="adj4" fmla="val -5227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1270885" y="4597476"/>
            <a:ext cx="2955197" cy="923330"/>
          </a:xfrm>
          <a:prstGeom prst="rect">
            <a:avLst/>
          </a:prstGeom>
        </p:spPr>
        <p:txBody>
          <a:bodyPr wrap="square">
            <a:spAutoFit/>
          </a:bodyPr>
          <a:lstStyle/>
          <a:p>
            <a:pPr lvl="0">
              <a:buNone/>
            </a:pPr>
            <a:r>
              <a:rPr lang="es-MX" dirty="0"/>
              <a:t>Clasificación </a:t>
            </a:r>
            <a:endParaRPr lang="es-MX" dirty="0" smtClean="0"/>
          </a:p>
          <a:p>
            <a:pPr lvl="0">
              <a:buNone/>
            </a:pPr>
            <a:endParaRPr lang="es-MX" dirty="0"/>
          </a:p>
          <a:p>
            <a:pPr lvl="0">
              <a:buNone/>
            </a:pPr>
            <a:r>
              <a:rPr lang="es-MX" dirty="0" smtClean="0"/>
              <a:t>Por </a:t>
            </a:r>
            <a:r>
              <a:rPr lang="es-MX" dirty="0"/>
              <a:t>el número de p</a:t>
            </a:r>
            <a:r>
              <a:rPr lang="es-MX" dirty="0" smtClean="0"/>
              <a:t>alabras </a:t>
            </a:r>
            <a:endParaRPr lang="es-MX" dirty="0"/>
          </a:p>
        </p:txBody>
      </p:sp>
      <p:sp>
        <p:nvSpPr>
          <p:cNvPr id="7" name="4 CuadroTexto"/>
          <p:cNvSpPr txBox="1"/>
          <p:nvPr/>
        </p:nvSpPr>
        <p:spPr>
          <a:xfrm>
            <a:off x="6617748" y="2919121"/>
            <a:ext cx="2428279" cy="2585323"/>
          </a:xfrm>
          <a:prstGeom prst="rect">
            <a:avLst/>
          </a:prstGeom>
          <a:noFill/>
        </p:spPr>
        <p:txBody>
          <a:bodyPr wrap="square" rtlCol="0">
            <a:spAutoFit/>
          </a:bodyPr>
          <a:lstStyle/>
          <a:p>
            <a:r>
              <a:rPr lang="es-MX" sz="2400" dirty="0" smtClean="0">
                <a:solidFill>
                  <a:schemeClr val="bg1"/>
                </a:solidFill>
              </a:rPr>
              <a:t>1. Citas textuales cortas</a:t>
            </a:r>
          </a:p>
          <a:p>
            <a:endParaRPr lang="es-MX" sz="2400" dirty="0" smtClean="0">
              <a:solidFill>
                <a:schemeClr val="bg1"/>
              </a:solidFill>
            </a:endParaRPr>
          </a:p>
          <a:p>
            <a:r>
              <a:rPr lang="es-MX" sz="2400" dirty="0" smtClean="0">
                <a:solidFill>
                  <a:schemeClr val="bg1"/>
                </a:solidFill>
              </a:rPr>
              <a:t>2. Citas textuales</a:t>
            </a:r>
          </a:p>
          <a:p>
            <a:r>
              <a:rPr lang="es-MX" sz="2400" dirty="0" smtClean="0">
                <a:solidFill>
                  <a:schemeClr val="bg1"/>
                </a:solidFill>
              </a:rPr>
              <a:t>largas</a:t>
            </a:r>
          </a:p>
          <a:p>
            <a:endParaRPr lang="es-MX" dirty="0"/>
          </a:p>
        </p:txBody>
      </p:sp>
      <p:sp>
        <p:nvSpPr>
          <p:cNvPr id="8" name="Rectángulo 7"/>
          <p:cNvSpPr/>
          <p:nvPr/>
        </p:nvSpPr>
        <p:spPr>
          <a:xfrm>
            <a:off x="6094482" y="5856904"/>
            <a:ext cx="3403239" cy="307777"/>
          </a:xfrm>
          <a:prstGeom prst="rect">
            <a:avLst/>
          </a:prstGeom>
        </p:spPr>
        <p:txBody>
          <a:bodyPr wrap="none">
            <a:spAutoFit/>
          </a:bodyPr>
          <a:lstStyle/>
          <a:p>
            <a:r>
              <a:rPr lang="es-MX" sz="1400" dirty="0" smtClean="0"/>
              <a:t>Fuente : http</a:t>
            </a:r>
            <a:r>
              <a:rPr lang="es-MX" sz="1400" dirty="0"/>
              <a:t>://normasapa.com/citas/</a:t>
            </a:r>
          </a:p>
        </p:txBody>
      </p:sp>
    </p:spTree>
    <p:extLst>
      <p:ext uri="{BB962C8B-B14F-4D97-AF65-F5344CB8AC3E}">
        <p14:creationId xmlns:p14="http://schemas.microsoft.com/office/powerpoint/2010/main" val="545342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Marcador de contenido"/>
          <p:cNvSpPr>
            <a:spLocks noGrp="1"/>
          </p:cNvSpPr>
          <p:nvPr>
            <p:ph idx="1"/>
          </p:nvPr>
        </p:nvSpPr>
        <p:spPr/>
        <p:txBody>
          <a:bodyPr/>
          <a:lstStyle/>
          <a:p>
            <a:pPr lvl="0"/>
            <a:r>
              <a:rPr lang="es-MX" sz="2800" dirty="0" smtClean="0"/>
              <a:t>Para identificarla, se encierra entre comillas cuando  la cita es igual o menor de 40 palabras. </a:t>
            </a:r>
          </a:p>
          <a:p>
            <a:pPr lvl="0"/>
            <a:endParaRPr lang="es-MX" sz="2800" dirty="0" smtClean="0"/>
          </a:p>
          <a:p>
            <a:pPr lvl="0"/>
            <a:endParaRPr lang="es-MX" sz="2800" dirty="0" smtClean="0"/>
          </a:p>
          <a:p>
            <a:pPr lvl="0"/>
            <a:r>
              <a:rPr lang="es-MX" sz="2800" dirty="0" smtClean="0"/>
              <a:t>Vamos a ver el siguiente ejemplo:</a:t>
            </a:r>
            <a:endParaRPr lang="es-MX" dirty="0" smtClean="0"/>
          </a:p>
          <a:p>
            <a:endParaRPr lang="es-MX" dirty="0"/>
          </a:p>
        </p:txBody>
      </p:sp>
      <p:sp>
        <p:nvSpPr>
          <p:cNvPr id="5" name="2 Título"/>
          <p:cNvSpPr>
            <a:spLocks noGrp="1"/>
          </p:cNvSpPr>
          <p:nvPr>
            <p:ph type="title"/>
          </p:nvPr>
        </p:nvSpPr>
        <p:spPr>
          <a:xfrm>
            <a:off x="1219200" y="0"/>
            <a:ext cx="8229600" cy="1143000"/>
          </a:xfrm>
        </p:spPr>
        <p:txBody>
          <a:bodyPr/>
          <a:lstStyle/>
          <a:p>
            <a:r>
              <a:rPr lang="es-MX" dirty="0" smtClean="0"/>
              <a:t>Cita textual corta</a:t>
            </a:r>
            <a:endParaRPr lang="es-MX" dirty="0"/>
          </a:p>
        </p:txBody>
      </p:sp>
    </p:spTree>
    <p:extLst>
      <p:ext uri="{BB962C8B-B14F-4D97-AF65-F5344CB8AC3E}">
        <p14:creationId xmlns:p14="http://schemas.microsoft.com/office/powerpoint/2010/main" val="1681661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 DE FICHA DE TRABAJO CITA TEXTUAL CORTA </a:t>
            </a:r>
            <a:endParaRPr lang="es-MX" dirty="0"/>
          </a:p>
        </p:txBody>
      </p:sp>
      <p:grpSp>
        <p:nvGrpSpPr>
          <p:cNvPr id="4" name="Grupo 3"/>
          <p:cNvGrpSpPr/>
          <p:nvPr/>
        </p:nvGrpSpPr>
        <p:grpSpPr>
          <a:xfrm>
            <a:off x="1104900" y="1773056"/>
            <a:ext cx="9138557" cy="4499610"/>
            <a:chOff x="0" y="0"/>
            <a:chExt cx="7559675" cy="4499610"/>
          </a:xfrm>
        </p:grpSpPr>
        <p:sp>
          <p:nvSpPr>
            <p:cNvPr id="5" name="Cuadro de texto 2"/>
            <p:cNvSpPr txBox="1">
              <a:spLocks noChangeArrowheads="1"/>
            </p:cNvSpPr>
            <p:nvPr/>
          </p:nvSpPr>
          <p:spPr bwMode="auto">
            <a:xfrm>
              <a:off x="0" y="0"/>
              <a:ext cx="7559675" cy="449961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gn="just">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CAPITULO 1 ANSIEDAD EN LOS ESTUDIANTES DE NUEVO INGRESO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	1.1 Concepto de ansiedad</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Ficha de cita textual corta</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“La ansiedad es una experiencia emocional que todos estamos familiarizados con ella, pero no por eso es fácil de definir. La ansiedad es un fenómeno normal que lleva al conocimiento del propio ser, que moviliza las operaciones defensivas del organismo.”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s-MX" sz="1100" dirty="0">
                  <a:effectLst/>
                  <a:latin typeface="Calibri" panose="020F0502020204030204" pitchFamily="34" charset="0"/>
                  <a:ea typeface="Calibri" panose="020F0502020204030204" pitchFamily="34" charset="0"/>
                  <a:cs typeface="Times New Roman" panose="02020603050405020304" pitchFamily="18" charset="0"/>
                </a:rPr>
                <a:t> </a:t>
              </a:r>
            </a:p>
            <a:p>
              <a:pPr algn="r">
                <a:lnSpc>
                  <a:spcPct val="107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E.A</a:t>
              </a:r>
              <a:r>
                <a:rPr lang="es-MX" sz="1100" dirty="0">
                  <a:effectLst/>
                  <a:latin typeface="Calibri" panose="020F0502020204030204" pitchFamily="34" charset="0"/>
                  <a:ea typeface="Calibri" panose="020F0502020204030204" pitchFamily="34" charset="0"/>
                  <a:cs typeface="Times New Roman" panose="02020603050405020304" pitchFamily="18" charset="0"/>
                </a:rPr>
                <a:t>.</a:t>
              </a:r>
            </a:p>
          </p:txBody>
        </p:sp>
        <p:sp>
          <p:nvSpPr>
            <p:cNvPr id="6" name="Cuadro de texto 2"/>
            <p:cNvSpPr txBox="1">
              <a:spLocks noChangeArrowheads="1"/>
            </p:cNvSpPr>
            <p:nvPr/>
          </p:nvSpPr>
          <p:spPr bwMode="auto">
            <a:xfrm>
              <a:off x="5286375" y="47625"/>
              <a:ext cx="2216150" cy="120015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ct val="150000"/>
                </a:lnSpc>
                <a:spcAft>
                  <a:spcPts val="800"/>
                </a:spcAft>
              </a:pPr>
              <a:r>
                <a:rPr lang="es-MX" sz="1200">
                  <a:effectLst/>
                  <a:latin typeface="Arial" panose="020B0604020202020204" pitchFamily="34" charset="0"/>
                  <a:ea typeface="Calibri" panose="020F0502020204030204" pitchFamily="34" charset="0"/>
                  <a:cs typeface="Times New Roman" panose="02020603050405020304" pitchFamily="18" charset="0"/>
                </a:rPr>
                <a:t>Reyes, A. (2010).</a:t>
              </a:r>
              <a:r>
                <a:rPr lang="es-MX" sz="1200">
                  <a:effectLst/>
                  <a:latin typeface="Calibri" panose="020F0502020204030204" pitchFamily="34" charset="0"/>
                  <a:ea typeface="Calibri" panose="020F0502020204030204" pitchFamily="34" charset="0"/>
                  <a:cs typeface="Times New Roman" panose="02020603050405020304" pitchFamily="18" charset="0"/>
                </a:rPr>
                <a:t> </a:t>
              </a:r>
              <a:r>
                <a:rPr lang="es-MX" sz="1400">
                  <a:effectLst/>
                  <a:latin typeface="Monotype Corsiva" panose="03010101010201010101" pitchFamily="66" charset="0"/>
                  <a:ea typeface="Calibri" panose="020F0502020204030204" pitchFamily="34" charset="0"/>
                  <a:cs typeface="Times New Roman" panose="02020603050405020304" pitchFamily="18" charset="0"/>
                </a:rPr>
                <a:t>Trastornos de ansiedad. Guía práctica para diagnóstico y tratamiento.</a:t>
              </a:r>
              <a:r>
                <a:rPr lang="es-MX" sz="1400">
                  <a:effectLst/>
                  <a:latin typeface="Calibri" panose="020F0502020204030204" pitchFamily="34" charset="0"/>
                  <a:ea typeface="Calibri" panose="020F0502020204030204" pitchFamily="34" charset="0"/>
                  <a:cs typeface="Times New Roman" panose="02020603050405020304" pitchFamily="18" charset="0"/>
                </a:rPr>
                <a:t> </a:t>
              </a:r>
              <a:r>
                <a:rPr lang="es-MX" sz="1200">
                  <a:effectLst/>
                  <a:latin typeface="Arial" panose="020B0604020202020204" pitchFamily="34" charset="0"/>
                  <a:ea typeface="Calibri" panose="020F0502020204030204" pitchFamily="34" charset="0"/>
                  <a:cs typeface="Times New Roman" panose="02020603050405020304" pitchFamily="18" charset="0"/>
                </a:rPr>
                <a:t>Pág. 10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2405925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1502229" y="0"/>
            <a:ext cx="7620000" cy="1143000"/>
          </a:xfrm>
        </p:spPr>
        <p:txBody>
          <a:bodyPr/>
          <a:lstStyle/>
          <a:p>
            <a:r>
              <a:rPr lang="es-MX" dirty="0" smtClean="0"/>
              <a:t>CITA TEXTUAL LARGA</a:t>
            </a:r>
            <a:endParaRPr lang="es-MX" dirty="0"/>
          </a:p>
        </p:txBody>
      </p:sp>
      <p:sp>
        <p:nvSpPr>
          <p:cNvPr id="5" name="1 Marcador de contenido"/>
          <p:cNvSpPr>
            <a:spLocks noGrp="1"/>
          </p:cNvSpPr>
          <p:nvPr>
            <p:ph idx="1"/>
          </p:nvPr>
        </p:nvSpPr>
        <p:spPr>
          <a:xfrm>
            <a:off x="1045028" y="1578429"/>
            <a:ext cx="10384972" cy="4800600"/>
          </a:xfrm>
        </p:spPr>
        <p:txBody>
          <a:bodyPr>
            <a:normAutofit/>
          </a:bodyPr>
          <a:lstStyle/>
          <a:p>
            <a:pPr lvl="0"/>
            <a:r>
              <a:rPr lang="es-MX" sz="2800" dirty="0" smtClean="0"/>
              <a:t>REGLAS PARA SU USO:</a:t>
            </a:r>
          </a:p>
          <a:p>
            <a:pPr lvl="0"/>
            <a:endParaRPr lang="es-MX" sz="2800" dirty="0" smtClean="0"/>
          </a:p>
          <a:p>
            <a:pPr lvl="0"/>
            <a:r>
              <a:rPr lang="es-MX" sz="2800" dirty="0" smtClean="0"/>
              <a:t>Si el contenido excede a 40 palabras, se  utiliza  una sangría de 5 </a:t>
            </a:r>
            <a:r>
              <a:rPr lang="es-MX" sz="2800" dirty="0" err="1" smtClean="0"/>
              <a:t>c.m</a:t>
            </a:r>
            <a:r>
              <a:rPr lang="es-MX" sz="2800" dirty="0" smtClean="0"/>
              <a:t>. o en la computadora con la tecla </a:t>
            </a:r>
            <a:r>
              <a:rPr lang="es-MX" sz="2800" dirty="0" err="1" smtClean="0"/>
              <a:t>tab</a:t>
            </a:r>
            <a:r>
              <a:rPr lang="es-MX" sz="2800" dirty="0" smtClean="0"/>
              <a:t>  se </a:t>
            </a:r>
            <a:r>
              <a:rPr lang="es-MX" sz="2800" dirty="0"/>
              <a:t>dan cinco golpes </a:t>
            </a:r>
            <a:r>
              <a:rPr lang="es-MX" sz="2800" dirty="0" smtClean="0"/>
              <a:t>.</a:t>
            </a:r>
          </a:p>
          <a:p>
            <a:pPr lvl="0">
              <a:buNone/>
            </a:pPr>
            <a:r>
              <a:rPr lang="es-MX" sz="2800" dirty="0" smtClean="0"/>
              <a:t>  </a:t>
            </a:r>
          </a:p>
          <a:p>
            <a:r>
              <a:rPr lang="es-MX" sz="3200" dirty="0" smtClean="0">
                <a:solidFill>
                  <a:srgbClr val="FFFF00"/>
                </a:solidFill>
              </a:rPr>
              <a:t> </a:t>
            </a:r>
            <a:r>
              <a:rPr lang="es-MX" sz="2800" dirty="0" smtClean="0"/>
              <a:t>No llevan ningún tipo de comillas</a:t>
            </a:r>
          </a:p>
          <a:p>
            <a:pPr>
              <a:buNone/>
            </a:pPr>
            <a:r>
              <a:rPr lang="es-MX" sz="2800" dirty="0" smtClean="0"/>
              <a:t> </a:t>
            </a:r>
            <a:endParaRPr lang="es-MX" dirty="0"/>
          </a:p>
        </p:txBody>
      </p:sp>
    </p:spTree>
    <p:extLst>
      <p:ext uri="{BB962C8B-B14F-4D97-AF65-F5344CB8AC3E}">
        <p14:creationId xmlns:p14="http://schemas.microsoft.com/office/powerpoint/2010/main" val="1602083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Marcador de contenido"/>
          <p:cNvSpPr>
            <a:spLocks noGrp="1"/>
          </p:cNvSpPr>
          <p:nvPr>
            <p:ph idx="1"/>
          </p:nvPr>
        </p:nvSpPr>
        <p:spPr/>
        <p:txBody>
          <a:bodyPr/>
          <a:lstStyle/>
          <a:p>
            <a:r>
              <a:rPr lang="es-MX" sz="2800" dirty="0" smtClean="0"/>
              <a:t>Se usan dobles comillas para encerrar cualquier material citado dentro de la cita en bloque.</a:t>
            </a:r>
          </a:p>
          <a:p>
            <a:endParaRPr lang="es-MX" sz="2800" dirty="0" smtClean="0"/>
          </a:p>
          <a:p>
            <a:r>
              <a:rPr lang="es-MX" sz="2800" dirty="0" smtClean="0"/>
              <a:t>Se usan tres puntos suspensivos para indicar que se ha omitido material incluido en la fuente original.</a:t>
            </a:r>
          </a:p>
          <a:p>
            <a:endParaRPr lang="es-MX" dirty="0"/>
          </a:p>
        </p:txBody>
      </p:sp>
      <p:sp>
        <p:nvSpPr>
          <p:cNvPr id="7" name="Rectángulo 6"/>
          <p:cNvSpPr/>
          <p:nvPr/>
        </p:nvSpPr>
        <p:spPr>
          <a:xfrm>
            <a:off x="1104900" y="403162"/>
            <a:ext cx="3731919" cy="523220"/>
          </a:xfrm>
          <a:prstGeom prst="rect">
            <a:avLst/>
          </a:prstGeom>
        </p:spPr>
        <p:txBody>
          <a:bodyPr wrap="none">
            <a:spAutoFit/>
          </a:bodyPr>
          <a:lstStyle/>
          <a:p>
            <a:r>
              <a:rPr lang="es-MX" sz="2800" dirty="0"/>
              <a:t>CITA TEXTUAL </a:t>
            </a:r>
            <a:r>
              <a:rPr lang="es-MX" sz="2800" dirty="0" smtClean="0"/>
              <a:t>LARGA</a:t>
            </a:r>
            <a:endParaRPr lang="es-MX" sz="2800" dirty="0"/>
          </a:p>
        </p:txBody>
      </p:sp>
    </p:spTree>
    <p:extLst>
      <p:ext uri="{BB962C8B-B14F-4D97-AF65-F5344CB8AC3E}">
        <p14:creationId xmlns:p14="http://schemas.microsoft.com/office/powerpoint/2010/main" val="2944880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 </a:t>
            </a:r>
            <a:endParaRPr lang="es-MX" dirty="0"/>
          </a:p>
        </p:txBody>
      </p:sp>
      <p:sp>
        <p:nvSpPr>
          <p:cNvPr id="5" name="Rectángulo 4"/>
          <p:cNvSpPr/>
          <p:nvPr/>
        </p:nvSpPr>
        <p:spPr>
          <a:xfrm>
            <a:off x="3031672" y="544676"/>
            <a:ext cx="3731919" cy="523220"/>
          </a:xfrm>
          <a:prstGeom prst="rect">
            <a:avLst/>
          </a:prstGeom>
        </p:spPr>
        <p:txBody>
          <a:bodyPr wrap="none">
            <a:spAutoFit/>
          </a:bodyPr>
          <a:lstStyle/>
          <a:p>
            <a:r>
              <a:rPr lang="es-MX" sz="2800" dirty="0"/>
              <a:t>CITA TEXTUAL </a:t>
            </a:r>
            <a:r>
              <a:rPr lang="es-MX" sz="2800" dirty="0" smtClean="0"/>
              <a:t>LARGA</a:t>
            </a:r>
            <a:endParaRPr lang="es-MX" sz="2800" dirty="0"/>
          </a:p>
        </p:txBody>
      </p:sp>
      <p:grpSp>
        <p:nvGrpSpPr>
          <p:cNvPr id="8" name="Grupo 7"/>
          <p:cNvGrpSpPr/>
          <p:nvPr/>
        </p:nvGrpSpPr>
        <p:grpSpPr>
          <a:xfrm>
            <a:off x="1314677" y="1617371"/>
            <a:ext cx="8580437" cy="4499610"/>
            <a:chOff x="0" y="0"/>
            <a:chExt cx="8580806" cy="4500000"/>
          </a:xfrm>
        </p:grpSpPr>
        <p:sp>
          <p:nvSpPr>
            <p:cNvPr id="9" name="Cuadro de texto 2"/>
            <p:cNvSpPr txBox="1">
              <a:spLocks noChangeArrowheads="1"/>
            </p:cNvSpPr>
            <p:nvPr/>
          </p:nvSpPr>
          <p:spPr bwMode="auto">
            <a:xfrm>
              <a:off x="0" y="0"/>
              <a:ext cx="8580806" cy="45000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gn="just">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CAPÍTULO 1 ANSIEDAD EN LOS ESTUDIANTES DE NUEVO INGRESO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marL="314325" indent="-228600" algn="just">
                <a:lnSpc>
                  <a:spcPct val="150000"/>
                </a:lnSpc>
                <a:spcAft>
                  <a:spcPts val="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Concepto de ansiedad</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marL="685800" algn="just">
                <a:lnSpc>
                  <a:spcPct val="150000"/>
                </a:lnSpc>
                <a:spcAft>
                  <a:spcPts val="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marL="685800" algn="just">
                <a:lnSpc>
                  <a:spcPct val="150000"/>
                </a:lnSpc>
                <a:spcAft>
                  <a:spcPts val="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marL="685800" algn="ctr">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Ficha de cita textual larga</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marL="1798320" algn="just">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Puede definirse como la respuesta del organismo a un estímulo estresante, nuevo, intenso o incluso amenazante.</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marL="1798320" algn="just">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Desencadena una reacción que activa el sistema nervioso, para responder a dicho estímulo mediante la lucha, la fuga o la inhibición conductual.</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s-MX"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s-MX"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s-MX" sz="1100" dirty="0">
                  <a:effectLst/>
                  <a:latin typeface="Calibri" panose="020F0502020204030204" pitchFamily="34" charset="0"/>
                  <a:ea typeface="Calibri" panose="020F0502020204030204" pitchFamily="34" charset="0"/>
                  <a:cs typeface="Times New Roman" panose="02020603050405020304" pitchFamily="18" charset="0"/>
                </a:rPr>
                <a:t> </a:t>
              </a:r>
            </a:p>
            <a:p>
              <a:pPr algn="r">
                <a:lnSpc>
                  <a:spcPct val="107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E.A.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Cuadro de texto 2"/>
            <p:cNvSpPr txBox="1">
              <a:spLocks noChangeArrowheads="1"/>
            </p:cNvSpPr>
            <p:nvPr/>
          </p:nvSpPr>
          <p:spPr bwMode="auto">
            <a:xfrm>
              <a:off x="5248275" y="66675"/>
              <a:ext cx="2238375" cy="632460"/>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just">
                <a:lnSpc>
                  <a:spcPct val="107000"/>
                </a:lnSpc>
                <a:spcAft>
                  <a:spcPts val="800"/>
                </a:spcAft>
              </a:pPr>
              <a:r>
                <a:rPr lang="es-MX" sz="1200">
                  <a:effectLst/>
                  <a:latin typeface="Arial" panose="020B0604020202020204" pitchFamily="34" charset="0"/>
                  <a:ea typeface="Calibri" panose="020F0502020204030204" pitchFamily="34" charset="0"/>
                  <a:cs typeface="Times New Roman" panose="02020603050405020304" pitchFamily="18" charset="0"/>
                </a:rPr>
                <a:t>García, B. (2002). </a:t>
              </a:r>
              <a:r>
                <a:rPr lang="es-MX" sz="1400">
                  <a:effectLst/>
                  <a:latin typeface="Monotype Corsiva" panose="03010101010201010101" pitchFamily="66" charset="0"/>
                  <a:ea typeface="Calibri" panose="020F0502020204030204" pitchFamily="34" charset="0"/>
                  <a:cs typeface="Arial" panose="020B0604020202020204" pitchFamily="34" charset="0"/>
                </a:rPr>
                <a:t>Trastorno de ansiedad </a:t>
              </a:r>
              <a:r>
                <a:rPr lang="es-MX" sz="1200">
                  <a:effectLst/>
                  <a:latin typeface="Arial" panose="020B0604020202020204" pitchFamily="34" charset="0"/>
                  <a:ea typeface="Calibri" panose="020F0502020204030204" pitchFamily="34" charset="0"/>
                  <a:cs typeface="Times New Roman" panose="02020603050405020304" pitchFamily="18" charset="0"/>
                </a:rPr>
                <a:t> </a:t>
              </a:r>
              <a:r>
                <a:rPr lang="es-MX" sz="1400">
                  <a:effectLst/>
                  <a:latin typeface="Monotype Corsiva" panose="03010101010201010101" pitchFamily="66" charset="0"/>
                  <a:ea typeface="Calibri" panose="020F0502020204030204" pitchFamily="34" charset="0"/>
                  <a:cs typeface="Arial" panose="020B0604020202020204" pitchFamily="34" charset="0"/>
                </a:rPr>
                <a:t>generalizada.</a:t>
              </a:r>
              <a:r>
                <a:rPr lang="es-MX" sz="1200">
                  <a:effectLst/>
                  <a:latin typeface="Arial" panose="020B0604020202020204" pitchFamily="34" charset="0"/>
                  <a:ea typeface="Calibri" panose="020F0502020204030204" pitchFamily="34" charset="0"/>
                  <a:cs typeface="Times New Roman" panose="02020603050405020304" pitchFamily="18" charset="0"/>
                </a:rPr>
                <a:t> Pág. 1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3303560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80633" y="1404257"/>
            <a:ext cx="9982200" cy="4572000"/>
          </a:xfrm>
        </p:spPr>
        <p:txBody>
          <a:bodyPr/>
          <a:lstStyle/>
          <a:p>
            <a:pPr lvl="0"/>
            <a:r>
              <a:rPr lang="es-MX" dirty="0"/>
              <a:t>Consiste en repetir las ideas del autor que consultamos, pero utilizando nuestras palabras; </a:t>
            </a:r>
            <a:r>
              <a:rPr lang="es-MX" dirty="0" smtClean="0"/>
              <a:t>pero </a:t>
            </a:r>
            <a:r>
              <a:rPr lang="es-MX" dirty="0"/>
              <a:t>sin cambiar la idea principal de lo que quiere decir el autor.</a:t>
            </a:r>
          </a:p>
          <a:p>
            <a:endParaRPr lang="es-MX" dirty="0"/>
          </a:p>
        </p:txBody>
      </p:sp>
      <p:sp>
        <p:nvSpPr>
          <p:cNvPr id="4" name="Título 3"/>
          <p:cNvSpPr>
            <a:spLocks noGrp="1"/>
          </p:cNvSpPr>
          <p:nvPr>
            <p:ph type="title"/>
          </p:nvPr>
        </p:nvSpPr>
        <p:spPr/>
        <p:txBody>
          <a:bodyPr/>
          <a:lstStyle/>
          <a:p>
            <a:r>
              <a:rPr lang="es-MX" dirty="0" smtClean="0"/>
              <a:t> </a:t>
            </a:r>
            <a:r>
              <a:rPr lang="es-MX" b="1" dirty="0"/>
              <a:t>3.2.3.2</a:t>
            </a:r>
            <a:br>
              <a:rPr lang="es-MX" b="1" dirty="0"/>
            </a:br>
            <a:r>
              <a:rPr lang="es-MX" dirty="0" smtClean="0"/>
              <a:t>FICHA </a:t>
            </a:r>
            <a:r>
              <a:rPr lang="es-MX" dirty="0" smtClean="0"/>
              <a:t>PARÁFRASIS</a:t>
            </a:r>
            <a:endParaRPr lang="es-MX" dirty="0"/>
          </a:p>
        </p:txBody>
      </p:sp>
      <p:grpSp>
        <p:nvGrpSpPr>
          <p:cNvPr id="5" name="Grupo 4"/>
          <p:cNvGrpSpPr/>
          <p:nvPr/>
        </p:nvGrpSpPr>
        <p:grpSpPr>
          <a:xfrm>
            <a:off x="1760990" y="2471056"/>
            <a:ext cx="8123239" cy="3940629"/>
            <a:chOff x="122834" y="-232032"/>
            <a:chExt cx="7560000" cy="4572396"/>
          </a:xfrm>
        </p:grpSpPr>
        <p:sp>
          <p:nvSpPr>
            <p:cNvPr id="6" name="Cuadro de texto 2"/>
            <p:cNvSpPr txBox="1">
              <a:spLocks noChangeArrowheads="1"/>
            </p:cNvSpPr>
            <p:nvPr/>
          </p:nvSpPr>
          <p:spPr bwMode="auto">
            <a:xfrm>
              <a:off x="122834" y="-232032"/>
              <a:ext cx="7560000" cy="457239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07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CAPITULO 1 ANSIEDAD EN LOS ESTUDIANTES DE NUEVO INGRESO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indent="449580">
                <a:lnSpc>
                  <a:spcPct val="107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1.1 Concepto de ansiedad</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Ficha de paráfrasis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La ansiedad es considerada como la vivencia de una amenaza, está llena de temores indefinidos</a:t>
              </a:r>
              <a:r>
                <a:rPr lang="es-MX" sz="1200" dirty="0" smtClean="0">
                  <a:effectLst/>
                  <a:latin typeface="Arial" panose="020B0604020202020204" pitchFamily="34" charset="0"/>
                  <a:ea typeface="Calibri" panose="020F0502020204030204" pitchFamily="34" charset="0"/>
                  <a:cs typeface="Times New Roman" panose="02020603050405020304" pitchFamily="18" charset="0"/>
                </a:rPr>
                <a:t>. </a:t>
              </a:r>
              <a:r>
                <a:rPr lang="es-MX" sz="1200" dirty="0" smtClean="0">
                  <a:latin typeface="Arial" panose="020B0604020202020204" pitchFamily="34" charset="0"/>
                  <a:ea typeface="Calibri" panose="020F0502020204030204" pitchFamily="34" charset="0"/>
                  <a:cs typeface="Times New Roman" panose="02020603050405020304" pitchFamily="18" charset="0"/>
                </a:rPr>
                <a:t>S</a:t>
              </a:r>
              <a:r>
                <a:rPr lang="es-MX" sz="1200" dirty="0" smtClean="0">
                  <a:effectLst/>
                  <a:latin typeface="Arial" panose="020B0604020202020204" pitchFamily="34" charset="0"/>
                  <a:ea typeface="Calibri" panose="020F0502020204030204" pitchFamily="34" charset="0"/>
                  <a:cs typeface="Times New Roman" panose="02020603050405020304" pitchFamily="18" charset="0"/>
                </a:rPr>
                <a:t>e </a:t>
              </a:r>
              <a:r>
                <a:rPr lang="es-MX" sz="1200" dirty="0">
                  <a:effectLst/>
                  <a:latin typeface="Arial" panose="020B0604020202020204" pitchFamily="34" charset="0"/>
                  <a:ea typeface="Calibri" panose="020F0502020204030204" pitchFamily="34" charset="0"/>
                  <a:cs typeface="Times New Roman" panose="02020603050405020304" pitchFamily="18" charset="0"/>
                </a:rPr>
                <a:t>ven peligros por todas partes, despierta un estado de anticipación que provoca intranquilidad y nerviosismos, de modo que no se puede de combatir forma racional</a:t>
              </a:r>
              <a:r>
                <a:rPr lang="es-MX" sz="1200" dirty="0" smtClean="0">
                  <a:effectLst/>
                  <a:latin typeface="Arial" panose="020B0604020202020204" pitchFamily="34" charset="0"/>
                  <a:ea typeface="Calibri" panose="020F0502020204030204" pitchFamily="34" charset="0"/>
                  <a:cs typeface="Times New Roman" panose="02020603050405020304" pitchFamily="18" charset="0"/>
                </a:rPr>
                <a:t>.</a:t>
              </a:r>
            </a:p>
            <a:p>
              <a:pPr algn="just">
                <a:lnSpc>
                  <a:spcPct val="150000"/>
                </a:lnSpc>
                <a:spcAft>
                  <a:spcPts val="800"/>
                </a:spcAft>
              </a:pPr>
              <a:r>
                <a:rPr lang="es-MX" sz="1200" dirty="0">
                  <a:latin typeface="Arial" panose="020B0604020202020204" pitchFamily="34" charset="0"/>
                  <a:ea typeface="Calibri" panose="020F0502020204030204" pitchFamily="34" charset="0"/>
                  <a:cs typeface="Times New Roman" panose="02020603050405020304" pitchFamily="18" charset="0"/>
                </a:rPr>
                <a:t>	</a:t>
              </a:r>
              <a:r>
                <a:rPr lang="es-MX" sz="1200" dirty="0" smtClean="0">
                  <a:latin typeface="Arial" panose="020B0604020202020204" pitchFamily="34" charset="0"/>
                  <a:ea typeface="Calibri" panose="020F0502020204030204" pitchFamily="34" charset="0"/>
                  <a:cs typeface="Times New Roman" panose="02020603050405020304" pitchFamily="18" charset="0"/>
                </a:rPr>
                <a:t>							E.A.</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r">
                <a:lnSpc>
                  <a:spcPct val="107000"/>
                </a:lnSpc>
                <a:spcAft>
                  <a:spcPts val="800"/>
                </a:spcAft>
              </a:pP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Cuadro de texto 2"/>
            <p:cNvSpPr txBox="1">
              <a:spLocks noChangeArrowheads="1"/>
            </p:cNvSpPr>
            <p:nvPr/>
          </p:nvSpPr>
          <p:spPr bwMode="auto">
            <a:xfrm>
              <a:off x="5476845" y="-219100"/>
              <a:ext cx="2205989" cy="1064259"/>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nSpc>
                  <a:spcPct val="150000"/>
                </a:lnSpc>
                <a:spcAft>
                  <a:spcPts val="800"/>
                </a:spcAft>
              </a:pPr>
              <a:r>
                <a:rPr lang="es-MX" sz="1200">
                  <a:effectLst/>
                  <a:latin typeface="Arial" panose="020B0604020202020204" pitchFamily="34" charset="0"/>
                  <a:ea typeface="Calibri" panose="020F0502020204030204" pitchFamily="34" charset="0"/>
                  <a:cs typeface="Times New Roman" panose="02020603050405020304" pitchFamily="18" charset="0"/>
                </a:rPr>
                <a:t>Rojas, E. (2014).</a:t>
              </a:r>
              <a:r>
                <a:rPr lang="es-MX" sz="1100">
                  <a:effectLst/>
                  <a:latin typeface="Calibri" panose="020F0502020204030204" pitchFamily="34" charset="0"/>
                  <a:ea typeface="Calibri" panose="020F0502020204030204" pitchFamily="34" charset="0"/>
                  <a:cs typeface="Times New Roman" panose="02020603050405020304" pitchFamily="18" charset="0"/>
                </a:rPr>
                <a:t> </a:t>
              </a:r>
              <a:r>
                <a:rPr lang="es-MX" sz="1400">
                  <a:effectLst/>
                  <a:latin typeface="Monotype Corsiva" panose="03010101010201010101" pitchFamily="66" charset="0"/>
                  <a:ea typeface="Calibri" panose="020F0502020204030204" pitchFamily="34" charset="0"/>
                  <a:cs typeface="Times New Roman" panose="02020603050405020304" pitchFamily="18" charset="0"/>
                </a:rPr>
                <a:t>Cómo superar la ansiedad</a:t>
              </a:r>
              <a:r>
                <a:rPr lang="es-MX" sz="1100">
                  <a:effectLst/>
                  <a:latin typeface="Calibri" panose="020F0502020204030204" pitchFamily="34" charset="0"/>
                  <a:ea typeface="Calibri" panose="020F0502020204030204" pitchFamily="34" charset="0"/>
                  <a:cs typeface="Times New Roman" panose="02020603050405020304" pitchFamily="18" charset="0"/>
                </a:rPr>
                <a:t>.  </a:t>
              </a:r>
              <a:r>
                <a:rPr lang="es-MX" sz="1200">
                  <a:effectLst/>
                  <a:latin typeface="Arial" panose="020B0604020202020204" pitchFamily="34" charset="0"/>
                  <a:ea typeface="Calibri" panose="020F0502020204030204" pitchFamily="34" charset="0"/>
                  <a:cs typeface="Times New Roman" panose="02020603050405020304" pitchFamily="18" charset="0"/>
                </a:rPr>
                <a:t>Pág. 20-30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2477767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21870" y="2147423"/>
            <a:ext cx="5734050" cy="1267535"/>
          </a:xfrm>
        </p:spPr>
        <p:txBody>
          <a:bodyPr>
            <a:normAutofit/>
          </a:bodyPr>
          <a:lstStyle/>
          <a:p>
            <a:pPr marL="0" indent="0"/>
            <a:r>
              <a:rPr lang="es-ES" sz="2800" dirty="0"/>
              <a:t>3.1Medios de Investigación </a:t>
            </a:r>
            <a:endParaRPr lang="es-MX" sz="2800" cap="none" dirty="0"/>
          </a:p>
        </p:txBody>
      </p:sp>
      <p:sp>
        <p:nvSpPr>
          <p:cNvPr id="3" name="Subtítulo 2"/>
          <p:cNvSpPr>
            <a:spLocks noGrp="1"/>
          </p:cNvSpPr>
          <p:nvPr>
            <p:ph type="subTitle" idx="1"/>
          </p:nvPr>
        </p:nvSpPr>
        <p:spPr>
          <a:xfrm>
            <a:off x="745670" y="3336127"/>
            <a:ext cx="6159193" cy="1486244"/>
          </a:xfrm>
        </p:spPr>
        <p:txBody>
          <a:bodyPr>
            <a:normAutofit/>
          </a:bodyPr>
          <a:lstStyle/>
          <a:p>
            <a:r>
              <a:rPr lang="es-MX" b="1" dirty="0"/>
              <a:t>3.1.1 Concepto</a:t>
            </a:r>
            <a:endParaRPr lang="es-MX" dirty="0" smtClean="0"/>
          </a:p>
          <a:p>
            <a:endParaRPr lang="es-MX" dirty="0" smtClean="0"/>
          </a:p>
          <a:p>
            <a:r>
              <a:rPr lang="es-MX" dirty="0" smtClean="0"/>
              <a:t>Son </a:t>
            </a:r>
            <a:r>
              <a:rPr lang="es-MX" dirty="0"/>
              <a:t>aquellos que dan origen o cuentan con la información que es indispensable para cualquier investigación.</a:t>
            </a:r>
          </a:p>
        </p:txBody>
      </p:sp>
      <p:pic>
        <p:nvPicPr>
          <p:cNvPr id="10" name="Imagen 9"/>
          <p:cNvPicPr>
            <a:picLocks noChangeAspect="1"/>
          </p:cNvPicPr>
          <p:nvPr/>
        </p:nvPicPr>
        <p:blipFill>
          <a:blip r:embed="rId2"/>
          <a:stretch>
            <a:fillRect/>
          </a:stretch>
        </p:blipFill>
        <p:spPr>
          <a:xfrm>
            <a:off x="8207830" y="1545773"/>
            <a:ext cx="3183390" cy="2797628"/>
          </a:xfrm>
          <a:prstGeom prst="rect">
            <a:avLst/>
          </a:prstGeom>
        </p:spPr>
      </p:pic>
    </p:spTree>
    <p:extLst>
      <p:ext uri="{BB962C8B-B14F-4D97-AF65-F5344CB8AC3E}">
        <p14:creationId xmlns:p14="http://schemas.microsoft.com/office/powerpoint/2010/main" val="1244584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2757" y="8391"/>
            <a:ext cx="9980682" cy="1096962"/>
          </a:xfrm>
        </p:spPr>
        <p:txBody>
          <a:bodyPr/>
          <a:lstStyle/>
          <a:p>
            <a:r>
              <a:rPr lang="es-MX" b="1" dirty="0"/>
              <a:t>3.2.3.3 </a:t>
            </a:r>
            <a:r>
              <a:rPr lang="es-MX" b="1" dirty="0" smtClean="0"/>
              <a:t> </a:t>
            </a:r>
            <a:r>
              <a:rPr lang="es-MX" dirty="0" smtClean="0"/>
              <a:t>FICHA </a:t>
            </a:r>
            <a:r>
              <a:rPr lang="es-MX" dirty="0" smtClean="0"/>
              <a:t>DE RESUMEN</a:t>
            </a:r>
            <a:br>
              <a:rPr lang="es-MX" dirty="0" smtClean="0"/>
            </a:br>
            <a:endParaRPr lang="es-MX" dirty="0"/>
          </a:p>
        </p:txBody>
      </p:sp>
      <p:sp>
        <p:nvSpPr>
          <p:cNvPr id="3" name="Marcador de contenido 2"/>
          <p:cNvSpPr>
            <a:spLocks noGrp="1"/>
          </p:cNvSpPr>
          <p:nvPr>
            <p:ph idx="1"/>
          </p:nvPr>
        </p:nvSpPr>
        <p:spPr>
          <a:xfrm>
            <a:off x="615043" y="1447800"/>
            <a:ext cx="9982200" cy="4572000"/>
          </a:xfrm>
        </p:spPr>
        <p:txBody>
          <a:bodyPr/>
          <a:lstStyle/>
          <a:p>
            <a:pPr lvl="0"/>
            <a:r>
              <a:rPr lang="es-MX" dirty="0"/>
              <a:t>Se elabora siguiendo los pasos de subrayado de ideas principales de un texto, </a:t>
            </a:r>
            <a:r>
              <a:rPr lang="es-MX" dirty="0" smtClean="0"/>
              <a:t>permite registrar información relevante y sintetizada.</a:t>
            </a:r>
            <a:endParaRPr lang="es-MX" dirty="0"/>
          </a:p>
          <a:p>
            <a:endParaRPr lang="es-MX" dirty="0"/>
          </a:p>
        </p:txBody>
      </p:sp>
      <p:grpSp>
        <p:nvGrpSpPr>
          <p:cNvPr id="4" name="Grupo 3"/>
          <p:cNvGrpSpPr/>
          <p:nvPr/>
        </p:nvGrpSpPr>
        <p:grpSpPr>
          <a:xfrm>
            <a:off x="2405743" y="2569028"/>
            <a:ext cx="7830753" cy="4002405"/>
            <a:chOff x="-751258" y="-122391"/>
            <a:chExt cx="8066051" cy="4500000"/>
          </a:xfrm>
        </p:grpSpPr>
        <p:sp>
          <p:nvSpPr>
            <p:cNvPr id="5" name="Cuadro de texto 2"/>
            <p:cNvSpPr txBox="1">
              <a:spLocks noChangeArrowheads="1"/>
            </p:cNvSpPr>
            <p:nvPr/>
          </p:nvSpPr>
          <p:spPr bwMode="auto">
            <a:xfrm>
              <a:off x="-751258" y="-122391"/>
              <a:ext cx="8066051" cy="45000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gn="just">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CAPITULO 1 ANSIEDAD EN LOS ESTUDIANTES DE NUEVO INGRESO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	1.1 Concepto de ansiedad</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Ficha de resumen</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La ansiedad es un temor ente algo, difuso, inconcreto e indefinido.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Mientras el miedo se produce por algo, la ansiedad se produce por nada, se difuminan las referencias; es un temor impreciso carente de objeto exterior.</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Es una emoción de alarma donde todo se vive con miedos, temores y malos presagios</a:t>
              </a:r>
              <a:r>
                <a:rPr lang="es-MX" sz="1200" dirty="0" smtClean="0">
                  <a:effectLst/>
                  <a:latin typeface="Arial" panose="020B0604020202020204" pitchFamily="34" charset="0"/>
                  <a:ea typeface="Calibri" panose="020F0502020204030204" pitchFamily="34" charset="0"/>
                  <a:cs typeface="Times New Roman" panose="02020603050405020304" pitchFamily="18" charset="0"/>
                </a:rPr>
                <a:t>.   </a:t>
              </a:r>
            </a:p>
            <a:p>
              <a:pPr>
                <a:lnSpc>
                  <a:spcPct val="150000"/>
                </a:lnSpc>
                <a:spcAft>
                  <a:spcPts val="800"/>
                </a:spcAft>
              </a:pPr>
              <a:r>
                <a:rPr lang="es-MX" sz="1200" dirty="0">
                  <a:latin typeface="Arial" panose="020B0604020202020204" pitchFamily="34" charset="0"/>
                  <a:ea typeface="Calibri" panose="020F0502020204030204" pitchFamily="34" charset="0"/>
                  <a:cs typeface="Times New Roman" panose="02020603050405020304" pitchFamily="18" charset="0"/>
                </a:rPr>
                <a:t>	</a:t>
              </a:r>
              <a:r>
                <a:rPr lang="es-MX" sz="1200" dirty="0" smtClean="0">
                  <a:latin typeface="Arial" panose="020B0604020202020204" pitchFamily="34" charset="0"/>
                  <a:ea typeface="Calibri" panose="020F0502020204030204" pitchFamily="34" charset="0"/>
                  <a:cs typeface="Times New Roman" panose="02020603050405020304" pitchFamily="18" charset="0"/>
                </a:rPr>
                <a:t>							</a:t>
              </a:r>
              <a:r>
                <a:rPr lang="es-MX" sz="1200" dirty="0">
                  <a:latin typeface="Arial" panose="020B0604020202020204" pitchFamily="34" charset="0"/>
                  <a:ea typeface="Calibri" panose="020F0502020204030204" pitchFamily="34" charset="0"/>
                  <a:cs typeface="Times New Roman" panose="02020603050405020304" pitchFamily="18" charset="0"/>
                </a:rPr>
                <a:t>E.A.</a:t>
              </a:r>
              <a:endParaRPr lang="es-MX" sz="110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800"/>
                </a:spcAft>
              </a:pPr>
              <a:r>
                <a:rPr lang="es-MX" sz="1200" dirty="0" smtClean="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Cuadro de texto 2"/>
            <p:cNvSpPr txBox="1">
              <a:spLocks noChangeArrowheads="1"/>
            </p:cNvSpPr>
            <p:nvPr/>
          </p:nvSpPr>
          <p:spPr bwMode="auto">
            <a:xfrm>
              <a:off x="5137378" y="31286"/>
              <a:ext cx="2177415" cy="904957"/>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just">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Rojas, E. (2014).</a:t>
              </a:r>
              <a:r>
                <a:rPr lang="es-MX" sz="1100" dirty="0">
                  <a:effectLst/>
                  <a:latin typeface="Calibri" panose="020F0502020204030204" pitchFamily="34" charset="0"/>
                  <a:ea typeface="Calibri" panose="020F0502020204030204" pitchFamily="34" charset="0"/>
                  <a:cs typeface="Times New Roman" panose="02020603050405020304" pitchFamily="18" charset="0"/>
                </a:rPr>
                <a:t> </a:t>
              </a:r>
              <a:r>
                <a:rPr lang="es-MX" sz="1400" dirty="0">
                  <a:effectLst/>
                  <a:latin typeface="Monotype Corsiva" panose="03010101010201010101" pitchFamily="66" charset="0"/>
                  <a:ea typeface="Calibri" panose="020F0502020204030204" pitchFamily="34" charset="0"/>
                  <a:cs typeface="Times New Roman" panose="02020603050405020304" pitchFamily="18" charset="0"/>
                </a:rPr>
                <a:t>Cómo superar la ansiedad</a:t>
              </a:r>
              <a:r>
                <a:rPr lang="es-MX" sz="1100" dirty="0">
                  <a:effectLst/>
                  <a:latin typeface="Calibri" panose="020F0502020204030204" pitchFamily="34" charset="0"/>
                  <a:ea typeface="Calibri" panose="020F0502020204030204" pitchFamily="34" charset="0"/>
                  <a:cs typeface="Times New Roman" panose="02020603050405020304" pitchFamily="18" charset="0"/>
                </a:rPr>
                <a:t>. </a:t>
              </a:r>
              <a:r>
                <a:rPr lang="es-MX" sz="1200" dirty="0">
                  <a:effectLst/>
                  <a:latin typeface="Arial" panose="020B0604020202020204" pitchFamily="34" charset="0"/>
                  <a:ea typeface="Calibri" panose="020F0502020204030204" pitchFamily="34" charset="0"/>
                  <a:cs typeface="Times New Roman" panose="02020603050405020304" pitchFamily="18" charset="0"/>
                </a:rPr>
                <a:t>Pág. </a:t>
              </a:r>
              <a:r>
                <a:rPr lang="es-MX" sz="1200" dirty="0" smtClean="0">
                  <a:effectLst/>
                  <a:latin typeface="Arial" panose="020B0604020202020204" pitchFamily="34" charset="0"/>
                  <a:ea typeface="Calibri" panose="020F0502020204030204" pitchFamily="34" charset="0"/>
                  <a:cs typeface="Times New Roman" panose="02020603050405020304" pitchFamily="18" charset="0"/>
                </a:rPr>
                <a:t>25</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4258647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idx="1"/>
          </p:nvPr>
        </p:nvSpPr>
        <p:spPr>
          <a:xfrm>
            <a:off x="1083129" y="1360714"/>
            <a:ext cx="9982200" cy="4572000"/>
          </a:xfrm>
        </p:spPr>
        <p:txBody>
          <a:bodyPr>
            <a:noAutofit/>
          </a:bodyPr>
          <a:lstStyle/>
          <a:p>
            <a:r>
              <a:rPr lang="es-MX" sz="2400" dirty="0" smtClean="0"/>
              <a:t>Registra </a:t>
            </a:r>
            <a:r>
              <a:rPr lang="es-MX" sz="2400" dirty="0"/>
              <a:t>única y </a:t>
            </a:r>
            <a:r>
              <a:rPr lang="es-MX" sz="2400" dirty="0" smtClean="0"/>
              <a:t>exclusivamente los </a:t>
            </a:r>
            <a:r>
              <a:rPr lang="es-MX" sz="2400" dirty="0"/>
              <a:t>puntos de vista y argumentaciones del </a:t>
            </a:r>
            <a:r>
              <a:rPr lang="es-MX" sz="2400" dirty="0" smtClean="0"/>
              <a:t>investigador.</a:t>
            </a:r>
          </a:p>
          <a:p>
            <a:endParaRPr lang="es-MX" sz="2400" dirty="0"/>
          </a:p>
        </p:txBody>
      </p:sp>
      <p:sp>
        <p:nvSpPr>
          <p:cNvPr id="5" name="Rectángulo 4"/>
          <p:cNvSpPr/>
          <p:nvPr/>
        </p:nvSpPr>
        <p:spPr>
          <a:xfrm>
            <a:off x="1309294" y="373697"/>
            <a:ext cx="3238387" cy="523220"/>
          </a:xfrm>
          <a:prstGeom prst="rect">
            <a:avLst/>
          </a:prstGeom>
        </p:spPr>
        <p:txBody>
          <a:bodyPr wrap="none">
            <a:spAutoFit/>
          </a:bodyPr>
          <a:lstStyle/>
          <a:p>
            <a:r>
              <a:rPr lang="es-MX" sz="2800" b="1" dirty="0"/>
              <a:t>3.2.3.4 De análisis</a:t>
            </a:r>
          </a:p>
        </p:txBody>
      </p:sp>
      <p:sp>
        <p:nvSpPr>
          <p:cNvPr id="6" name="Cuadro de texto 2"/>
          <p:cNvSpPr txBox="1">
            <a:spLocks noChangeArrowheads="1"/>
          </p:cNvSpPr>
          <p:nvPr/>
        </p:nvSpPr>
        <p:spPr bwMode="auto">
          <a:xfrm>
            <a:off x="1309294" y="2677886"/>
            <a:ext cx="8275639" cy="3799114"/>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gn="just">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CAPITULO 1 ANSIEDAD EN LOS ESTUDIANTES DE NUEVO INGRESO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	1.1 Concepto de ansiedad</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spcAft>
                <a:spcPts val="800"/>
              </a:spcAft>
            </a:pPr>
            <a:r>
              <a:rPr lang="es-MX" sz="1100" dirty="0">
                <a:effectLst/>
                <a:latin typeface="Arial" panose="020B0604020202020204" pitchFamily="34" charset="0"/>
                <a:ea typeface="Calibri" panose="020F0502020204030204" pitchFamily="34" charset="0"/>
                <a:cs typeface="Times New Roman" panose="02020603050405020304" pitchFamily="18" charset="0"/>
              </a:rPr>
              <a:t>Ficha de análisis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s-MX" sz="1100" dirty="0">
                <a:effectLst/>
                <a:latin typeface="Arial" panose="020B0604020202020204" pitchFamily="34" charset="0"/>
                <a:ea typeface="Calibri" panose="020F0502020204030204" pitchFamily="34" charset="0"/>
                <a:cs typeface="Times New Roman" panose="02020603050405020304" pitchFamily="18" charset="0"/>
              </a:rPr>
              <a:t>De acuerdo con Moreno (2002), una crisis de ansiedad es una reacción de miedo o malestar intenso que se presenta de forma repentina y alcanza su máxima intensidad en cuestión de dos o tres minutos, diez como máximo. Para denominarla así, esa reacción debe de ir acompañada de elevación de frecuencia cardiaca, falta de aliento, mareos, temblores, entre otros.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s-MX" sz="1100" dirty="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s-MX" sz="1100" dirty="0">
                <a:effectLst/>
                <a:latin typeface="Arial" panose="020B0604020202020204" pitchFamily="34" charset="0"/>
                <a:ea typeface="Calibri" panose="020F0502020204030204" pitchFamily="34" charset="0"/>
                <a:cs typeface="Times New Roman" panose="02020603050405020304" pitchFamily="18" charset="0"/>
              </a:rPr>
              <a:t>Retomando lo planteado anteriormente, las crisis suelen ser cortas de tiempo pero creo que depende de la persona que la presente. Sin embargo, no se le puede llamar a todo una crisis o ataque; para eso es necesario que se presenten algunos síntomas, porque después de todo la ansiedad en altos niveles es considerada una enfermedad o trastorno.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sz="1100" dirty="0">
                <a:effectLst/>
                <a:latin typeface="Calibri" panose="020F0502020204030204" pitchFamily="34" charset="0"/>
                <a:ea typeface="Calibri" panose="020F0502020204030204" pitchFamily="34" charset="0"/>
                <a:cs typeface="Times New Roman" panose="02020603050405020304" pitchFamily="18" charset="0"/>
              </a:rPr>
              <a:t> </a:t>
            </a:r>
            <a:r>
              <a:rPr lang="es-MX" sz="1100" dirty="0" smtClean="0">
                <a:effectLst/>
                <a:latin typeface="Calibri" panose="020F0502020204030204" pitchFamily="34" charset="0"/>
                <a:ea typeface="Calibri" panose="020F0502020204030204" pitchFamily="34" charset="0"/>
                <a:cs typeface="Times New Roman" panose="02020603050405020304" pitchFamily="18" charset="0"/>
              </a:rPr>
              <a:t>							                 E. A</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66422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 </a:t>
            </a:r>
            <a:endParaRPr lang="es-MX" dirty="0"/>
          </a:p>
        </p:txBody>
      </p:sp>
      <p:sp>
        <p:nvSpPr>
          <p:cNvPr id="3" name="Marcador de contenido 2"/>
          <p:cNvSpPr>
            <a:spLocks noGrp="1"/>
          </p:cNvSpPr>
          <p:nvPr>
            <p:ph idx="1"/>
          </p:nvPr>
        </p:nvSpPr>
        <p:spPr/>
        <p:txBody>
          <a:bodyPr/>
          <a:lstStyle/>
          <a:p>
            <a:r>
              <a:rPr lang="es-MX" dirty="0"/>
              <a:t>Biblioteca Universidad Alcalá </a:t>
            </a:r>
            <a:r>
              <a:rPr lang="es-MX" dirty="0" smtClean="0"/>
              <a:t>. Recuperado en : </a:t>
            </a:r>
            <a:r>
              <a:rPr lang="es-MX" dirty="0" smtClean="0">
                <a:hlinkClick r:id="rId2"/>
              </a:rPr>
              <a:t>http</a:t>
            </a:r>
            <a:r>
              <a:rPr lang="es-MX" dirty="0">
                <a:hlinkClick r:id="rId2"/>
              </a:rPr>
              <a:t>://</a:t>
            </a:r>
            <a:r>
              <a:rPr lang="es-MX" dirty="0" smtClean="0">
                <a:hlinkClick r:id="rId2"/>
              </a:rPr>
              <a:t>www3.uah.es/bibliotecaformacion/BPOL/FUENTESDEINFORMACION/index.html</a:t>
            </a:r>
            <a:endParaRPr lang="es-MX" dirty="0" smtClean="0"/>
          </a:p>
          <a:p>
            <a:r>
              <a:rPr lang="es-MX" dirty="0"/>
              <a:t>Castro, J. (2006). Medios y Recursos para la Investigación, Toluca, </a:t>
            </a:r>
            <a:r>
              <a:rPr lang="es-MX" dirty="0" err="1"/>
              <a:t>México:UAEM</a:t>
            </a:r>
            <a:endParaRPr lang="es-MX" dirty="0"/>
          </a:p>
          <a:p>
            <a:r>
              <a:rPr lang="es-MX" dirty="0" smtClean="0"/>
              <a:t>Chong</a:t>
            </a:r>
            <a:r>
              <a:rPr lang="es-MX" dirty="0"/>
              <a:t>, M. y otros . (2017). Programa de Metodología de la Investigación, Toluca, México: </a:t>
            </a:r>
            <a:r>
              <a:rPr lang="es-MX" dirty="0" smtClean="0"/>
              <a:t>UAEM</a:t>
            </a:r>
          </a:p>
          <a:p>
            <a:r>
              <a:rPr lang="es-MX" dirty="0"/>
              <a:t>Chong, M. (2016). </a:t>
            </a:r>
            <a:r>
              <a:rPr lang="es-MX" i="1" dirty="0"/>
              <a:t>Libro de texto de Metodología de la investigación I. </a:t>
            </a:r>
            <a:r>
              <a:rPr lang="es-MX" dirty="0"/>
              <a:t>Editado por la UAEM: México. </a:t>
            </a:r>
            <a:endParaRPr lang="es-MX" dirty="0" smtClean="0"/>
          </a:p>
          <a:p>
            <a:r>
              <a:rPr lang="es-MX" dirty="0" smtClean="0"/>
              <a:t>Olea, P. (2006). Manual de Técnicas para la Investigación , México: Esfinge</a:t>
            </a:r>
          </a:p>
          <a:p>
            <a:r>
              <a:rPr lang="es-MX" dirty="0" smtClean="0"/>
              <a:t>Normas APA. Recuperado en: </a:t>
            </a:r>
            <a:r>
              <a:rPr lang="es-MX" dirty="0" smtClean="0">
                <a:hlinkClick r:id="rId3"/>
              </a:rPr>
              <a:t>http</a:t>
            </a:r>
            <a:r>
              <a:rPr lang="es-MX" dirty="0">
                <a:hlinkClick r:id="rId3"/>
              </a:rPr>
              <a:t>://</a:t>
            </a:r>
            <a:r>
              <a:rPr lang="es-MX" dirty="0" smtClean="0">
                <a:hlinkClick r:id="rId3"/>
              </a:rPr>
              <a:t>normasapa.com/citas</a:t>
            </a:r>
            <a:endParaRPr lang="es-MX" dirty="0" smtClean="0"/>
          </a:p>
        </p:txBody>
      </p:sp>
    </p:spTree>
    <p:extLst>
      <p:ext uri="{BB962C8B-B14F-4D97-AF65-F5344CB8AC3E}">
        <p14:creationId xmlns:p14="http://schemas.microsoft.com/office/powerpoint/2010/main" val="965474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ítulo 12"/>
          <p:cNvSpPr>
            <a:spLocks noGrp="1"/>
          </p:cNvSpPr>
          <p:nvPr>
            <p:ph type="title"/>
          </p:nvPr>
        </p:nvSpPr>
        <p:spPr>
          <a:xfrm>
            <a:off x="1106418" y="469784"/>
            <a:ext cx="9980682" cy="1096962"/>
          </a:xfrm>
        </p:spPr>
        <p:txBody>
          <a:bodyPr rtlCol="0">
            <a:normAutofit fontScale="90000"/>
          </a:bodyPr>
          <a:lstStyle/>
          <a:p>
            <a:r>
              <a:rPr lang="es-MX" dirty="0" smtClean="0"/>
              <a:t>3.1 MEDIOS DE INVESTIGACIÓN.                          </a:t>
            </a:r>
            <a:r>
              <a:rPr lang="es-MX" dirty="0"/>
              <a:t/>
            </a:r>
            <a:br>
              <a:rPr lang="es-MX" dirty="0"/>
            </a:br>
            <a:r>
              <a:rPr lang="es-ES" dirty="0" smtClean="0"/>
              <a:t/>
            </a:r>
            <a:br>
              <a:rPr lang="es-ES" dirty="0" smtClean="0"/>
            </a:br>
            <a:endParaRPr lang="es-ES" dirty="0"/>
          </a:p>
        </p:txBody>
      </p:sp>
      <p:sp>
        <p:nvSpPr>
          <p:cNvPr id="14" name="Marcador de posición de contenido 13"/>
          <p:cNvSpPr>
            <a:spLocks noGrp="1"/>
          </p:cNvSpPr>
          <p:nvPr>
            <p:ph idx="1"/>
          </p:nvPr>
        </p:nvSpPr>
        <p:spPr>
          <a:xfrm>
            <a:off x="465564" y="1566746"/>
            <a:ext cx="9982200" cy="4572000"/>
          </a:xfrm>
        </p:spPr>
        <p:txBody>
          <a:bodyPr rtlCol="0">
            <a:normAutofit/>
          </a:bodyPr>
          <a:lstStyle/>
          <a:p>
            <a:pPr algn="just"/>
            <a:r>
              <a:rPr lang="es-MX" sz="2800" dirty="0" smtClean="0"/>
              <a:t>3.1.2 </a:t>
            </a:r>
            <a:r>
              <a:rPr lang="es-MX" sz="2800" dirty="0"/>
              <a:t>Recintos informativos.</a:t>
            </a:r>
          </a:p>
          <a:p>
            <a:pPr algn="just"/>
            <a:r>
              <a:rPr lang="es-MX" sz="2800" dirty="0"/>
              <a:t>3.2.2.1 Biblioteca.</a:t>
            </a:r>
          </a:p>
          <a:p>
            <a:pPr algn="just"/>
            <a:r>
              <a:rPr lang="es-MX" sz="2800" dirty="0"/>
              <a:t>3.2.2.2 Hemeroteca.</a:t>
            </a:r>
          </a:p>
          <a:p>
            <a:pPr algn="just"/>
            <a:r>
              <a:rPr lang="es-MX" sz="2800" dirty="0"/>
              <a:t>3.2.2.3 Sala electrónica</a:t>
            </a:r>
            <a:endParaRPr lang="es-ES" sz="2800" dirty="0"/>
          </a:p>
        </p:txBody>
      </p:sp>
      <p:pic>
        <p:nvPicPr>
          <p:cNvPr id="3" name="Imagen 2"/>
          <p:cNvPicPr>
            <a:picLocks noChangeAspect="1"/>
          </p:cNvPicPr>
          <p:nvPr/>
        </p:nvPicPr>
        <p:blipFill>
          <a:blip r:embed="rId3"/>
          <a:stretch>
            <a:fillRect/>
          </a:stretch>
        </p:blipFill>
        <p:spPr>
          <a:xfrm>
            <a:off x="7852682" y="1910438"/>
            <a:ext cx="4219575" cy="1506539"/>
          </a:xfrm>
          <a:prstGeom prst="rect">
            <a:avLst/>
          </a:prstGeom>
        </p:spPr>
      </p:pic>
      <p:pic>
        <p:nvPicPr>
          <p:cNvPr id="4" name="Imagen 3"/>
          <p:cNvPicPr>
            <a:picLocks noChangeAspect="1"/>
          </p:cNvPicPr>
          <p:nvPr/>
        </p:nvPicPr>
        <p:blipFill>
          <a:blip r:embed="rId4"/>
          <a:stretch>
            <a:fillRect/>
          </a:stretch>
        </p:blipFill>
        <p:spPr>
          <a:xfrm>
            <a:off x="8458200" y="4077373"/>
            <a:ext cx="2628900" cy="2061373"/>
          </a:xfrm>
          <a:prstGeom prst="rect">
            <a:avLst/>
          </a:prstGeom>
        </p:spPr>
      </p:pic>
    </p:spTree>
    <p:extLst>
      <p:ext uri="{BB962C8B-B14F-4D97-AF65-F5344CB8AC3E}">
        <p14:creationId xmlns:p14="http://schemas.microsoft.com/office/powerpoint/2010/main" val="1654255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925616" y="1219200"/>
            <a:ext cx="11266384" cy="5823858"/>
          </a:xfrm>
          <a:prstGeom prst="rect">
            <a:avLst/>
          </a:prstGeom>
        </p:spPr>
      </p:pic>
      <p:sp>
        <p:nvSpPr>
          <p:cNvPr id="6" name="Rectángulo 5"/>
          <p:cNvSpPr/>
          <p:nvPr/>
        </p:nvSpPr>
        <p:spPr>
          <a:xfrm>
            <a:off x="351793" y="533791"/>
            <a:ext cx="9180655" cy="584775"/>
          </a:xfrm>
          <a:prstGeom prst="rect">
            <a:avLst/>
          </a:prstGeom>
        </p:spPr>
        <p:txBody>
          <a:bodyPr wrap="none">
            <a:spAutoFit/>
          </a:bodyPr>
          <a:lstStyle/>
          <a:p>
            <a:pPr algn="just"/>
            <a:r>
              <a:rPr lang="es-MX" sz="3200" dirty="0" smtClean="0"/>
              <a:t>RECINTOS INFORMATIVOS Y SU CLASIFICACIÓN</a:t>
            </a:r>
            <a:r>
              <a:rPr lang="es-MX" dirty="0" smtClean="0"/>
              <a:t>.</a:t>
            </a:r>
            <a:endParaRPr lang="es-MX" dirty="0"/>
          </a:p>
        </p:txBody>
      </p:sp>
      <p:pic>
        <p:nvPicPr>
          <p:cNvPr id="7" name="Imagen 6"/>
          <p:cNvPicPr>
            <a:picLocks noChangeAspect="1"/>
          </p:cNvPicPr>
          <p:nvPr/>
        </p:nvPicPr>
        <p:blipFill>
          <a:blip r:embed="rId3"/>
          <a:stretch>
            <a:fillRect/>
          </a:stretch>
        </p:blipFill>
        <p:spPr>
          <a:xfrm>
            <a:off x="9310451" y="44614"/>
            <a:ext cx="1560969" cy="978354"/>
          </a:xfrm>
          <a:prstGeom prst="rect">
            <a:avLst/>
          </a:prstGeom>
        </p:spPr>
      </p:pic>
      <p:pic>
        <p:nvPicPr>
          <p:cNvPr id="8" name="Imagen 7"/>
          <p:cNvPicPr>
            <a:picLocks noChangeAspect="1"/>
          </p:cNvPicPr>
          <p:nvPr/>
        </p:nvPicPr>
        <p:blipFill>
          <a:blip r:embed="rId4"/>
          <a:stretch>
            <a:fillRect/>
          </a:stretch>
        </p:blipFill>
        <p:spPr>
          <a:xfrm>
            <a:off x="612765" y="5127171"/>
            <a:ext cx="1792978" cy="1332819"/>
          </a:xfrm>
          <a:prstGeom prst="rect">
            <a:avLst/>
          </a:prstGeom>
        </p:spPr>
      </p:pic>
      <p:pic>
        <p:nvPicPr>
          <p:cNvPr id="10" name="Imagen 9"/>
          <p:cNvPicPr>
            <a:picLocks noChangeAspect="1"/>
          </p:cNvPicPr>
          <p:nvPr/>
        </p:nvPicPr>
        <p:blipFill>
          <a:blip r:embed="rId5"/>
          <a:stretch>
            <a:fillRect/>
          </a:stretch>
        </p:blipFill>
        <p:spPr>
          <a:xfrm>
            <a:off x="478001" y="1721304"/>
            <a:ext cx="2472027" cy="1085850"/>
          </a:xfrm>
          <a:prstGeom prst="rect">
            <a:avLst/>
          </a:prstGeom>
        </p:spPr>
      </p:pic>
    </p:spTree>
    <p:extLst>
      <p:ext uri="{BB962C8B-B14F-4D97-AF65-F5344CB8AC3E}">
        <p14:creationId xmlns:p14="http://schemas.microsoft.com/office/powerpoint/2010/main" val="558117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3.1.2 Recintos informativos</a:t>
            </a:r>
          </a:p>
        </p:txBody>
      </p:sp>
      <p:sp>
        <p:nvSpPr>
          <p:cNvPr id="3" name="Marcador de contenido 2"/>
          <p:cNvSpPr>
            <a:spLocks noGrp="1"/>
          </p:cNvSpPr>
          <p:nvPr>
            <p:ph idx="1"/>
          </p:nvPr>
        </p:nvSpPr>
        <p:spPr/>
        <p:txBody>
          <a:bodyPr/>
          <a:lstStyle/>
          <a:p>
            <a:pPr marL="0" indent="0" algn="just">
              <a:buNone/>
            </a:pPr>
            <a:r>
              <a:rPr lang="es-ES" b="1" dirty="0"/>
              <a:t>3.2.2.1 Biblioteca </a:t>
            </a:r>
          </a:p>
          <a:p>
            <a:pPr marL="0" indent="0" algn="just">
              <a:buNone/>
            </a:pPr>
            <a:r>
              <a:rPr lang="es-MX" dirty="0"/>
              <a:t>Es el lugar que resguarda documentos, en específico libros, que se clasifican y ordenan para su consulta.</a:t>
            </a:r>
          </a:p>
          <a:p>
            <a:pPr marL="0" indent="0" algn="just">
              <a:buNone/>
            </a:pPr>
            <a:r>
              <a:rPr lang="es-MX" b="1" dirty="0"/>
              <a:t>3.2.2.2 Hemeroteca </a:t>
            </a:r>
          </a:p>
          <a:p>
            <a:pPr marL="0" indent="0" algn="just">
              <a:buNone/>
            </a:pPr>
            <a:r>
              <a:rPr lang="es-MX" dirty="0"/>
              <a:t>Es el establecimiento donde se resguarda organizadamente el material impreso de publicación periódica, como las revistas y los periódicos.</a:t>
            </a:r>
          </a:p>
          <a:p>
            <a:pPr marL="0" indent="0" algn="just">
              <a:buNone/>
            </a:pPr>
            <a:r>
              <a:rPr lang="es-MX" b="1" dirty="0"/>
              <a:t>3.2.2.3 Sala electrónica.</a:t>
            </a:r>
          </a:p>
          <a:p>
            <a:pPr marL="0" indent="0" algn="just">
              <a:buNone/>
            </a:pPr>
            <a:r>
              <a:rPr lang="es-MX" dirty="0"/>
              <a:t>Son los espacios de carácter público o privado en los cuales se encuentran computadoras conectadas entre sí y a su vez a la red mundial de comunicación (Internet).</a:t>
            </a:r>
          </a:p>
          <a:p>
            <a:endParaRPr lang="es-MX" dirty="0"/>
          </a:p>
        </p:txBody>
      </p:sp>
    </p:spTree>
    <p:extLst>
      <p:ext uri="{BB962C8B-B14F-4D97-AF65-F5344CB8AC3E}">
        <p14:creationId xmlns:p14="http://schemas.microsoft.com/office/powerpoint/2010/main" val="4145782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idx="1"/>
          </p:nvPr>
        </p:nvSpPr>
        <p:spPr bwMode="auto">
          <a:xfrm>
            <a:off x="495964" y="1601881"/>
            <a:ext cx="9791036"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_tradnl" altLang="es-MX" b="0" i="0" u="none" strike="noStrike" cap="none" normalizeH="0" baseline="0" dirty="0" smtClean="0">
                <a:ln>
                  <a:noFill/>
                </a:ln>
                <a:solidFill>
                  <a:srgbClr val="000000"/>
                </a:solidFill>
                <a:effectLst/>
                <a:latin typeface="Verdana" panose="020B0604030504040204" pitchFamily="34" charset="0"/>
              </a:rPr>
              <a:t>Son</a:t>
            </a:r>
            <a:r>
              <a:rPr kumimoji="0" lang="es-ES_tradnl" altLang="es-MX" b="0" i="0" u="none" strike="noStrike" cap="none" normalizeH="0" dirty="0" smtClean="0">
                <a:ln>
                  <a:noFill/>
                </a:ln>
                <a:solidFill>
                  <a:srgbClr val="000000"/>
                </a:solidFill>
                <a:effectLst/>
                <a:latin typeface="Verdana" panose="020B0604030504040204" pitchFamily="34" charset="0"/>
              </a:rPr>
              <a:t> los </a:t>
            </a:r>
            <a:r>
              <a:rPr kumimoji="0" lang="es-ES_tradnl" altLang="es-MX" b="0" i="0" u="none" strike="noStrike" cap="none" normalizeH="0" baseline="0" dirty="0" smtClean="0">
                <a:ln>
                  <a:noFill/>
                </a:ln>
                <a:solidFill>
                  <a:srgbClr val="000000"/>
                </a:solidFill>
                <a:effectLst/>
                <a:latin typeface="Verdana" panose="020B0604030504040204" pitchFamily="34" charset="0"/>
              </a:rPr>
              <a:t> diversos tipos de documentos que contienen datos útiles para satisfacer una demanda de información o conocimiento.</a:t>
            </a:r>
            <a:r>
              <a:rPr kumimoji="0" lang="es-ES_tradnl" altLang="es-MX" b="0" i="0" u="none" strike="noStrike" cap="none" normalizeH="0" baseline="0" dirty="0" smtClean="0">
                <a:ln>
                  <a:noFill/>
                </a:ln>
                <a:solidFill>
                  <a:schemeClr val="tx1"/>
                </a:solidFill>
                <a:effectLst/>
              </a:rPr>
              <a:t> </a:t>
            </a:r>
            <a:endParaRPr kumimoji="0" lang="es-ES_tradnl" altLang="es-MX" b="0" i="0" u="none" strike="noStrike" cap="none" normalizeH="0" baseline="0" dirty="0" smtClean="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_tradnl" altLang="es-MX" b="0" i="0" u="none" strike="noStrike" cap="none" normalizeH="0" baseline="0" dirty="0" smtClean="0">
              <a:ln>
                <a:noFill/>
              </a:ln>
              <a:solidFill>
                <a:srgbClr val="000000"/>
              </a:solidFill>
              <a:effectLst/>
              <a:latin typeface="Verdana" panose="020B060403050404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_tradnl" altLang="es-MX" b="0" i="0" u="none" strike="noStrike" cap="none" normalizeH="0" baseline="0" dirty="0" smtClean="0">
                <a:ln>
                  <a:noFill/>
                </a:ln>
                <a:solidFill>
                  <a:srgbClr val="000000"/>
                </a:solidFill>
                <a:effectLst/>
                <a:latin typeface="Verdana" panose="020B0604030504040204" pitchFamily="34" charset="0"/>
              </a:rPr>
              <a:t>Conocer, distinguir y seleccionar las fuentes de información adecuadas para el trabajo que se está realizando es parte del proceso de investigación.</a:t>
            </a:r>
          </a:p>
          <a:p>
            <a:pPr marL="0" marR="0" lvl="0" indent="0" algn="just" defTabSz="914400" rtl="0" eaLnBrk="0" fontAlgn="base" latinLnBrk="0" hangingPunct="0">
              <a:lnSpc>
                <a:spcPct val="100000"/>
              </a:lnSpc>
              <a:spcBef>
                <a:spcPct val="0"/>
              </a:spcBef>
              <a:spcAft>
                <a:spcPct val="0"/>
              </a:spcAft>
              <a:buClrTx/>
              <a:buSzTx/>
              <a:buFontTx/>
              <a:buNone/>
              <a:tabLst/>
            </a:pPr>
            <a:endParaRPr lang="es-ES_tradnl" altLang="es-MX" dirty="0" smtClean="0">
              <a:solidFill>
                <a:srgbClr val="000000"/>
              </a:solidFill>
              <a:latin typeface="Verdana" panose="020B060403050404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s-ES_tradnl" altLang="es-MX" b="1" dirty="0" smtClean="0">
                <a:solidFill>
                  <a:srgbClr val="92493A"/>
                </a:solidFill>
                <a:latin typeface="Verdana" panose="020B0604030504040204" pitchFamily="34" charset="0"/>
              </a:rPr>
              <a:t>Utilidad: </a:t>
            </a:r>
          </a:p>
          <a:p>
            <a:pPr marL="0" marR="0" lvl="0" indent="0" algn="just" defTabSz="914400" rtl="0" eaLnBrk="0" fontAlgn="base" latinLnBrk="0" hangingPunct="0">
              <a:lnSpc>
                <a:spcPct val="100000"/>
              </a:lnSpc>
              <a:spcBef>
                <a:spcPct val="0"/>
              </a:spcBef>
              <a:spcAft>
                <a:spcPct val="0"/>
              </a:spcAft>
              <a:buClrTx/>
              <a:buSzTx/>
              <a:buFontTx/>
              <a:buNone/>
              <a:tabLst/>
            </a:pPr>
            <a:endParaRPr lang="es-ES_tradnl" altLang="es-MX" dirty="0">
              <a:solidFill>
                <a:srgbClr val="000000"/>
              </a:solidFill>
              <a:latin typeface="Verdana" panose="020B0604030504040204" pitchFamily="34" charset="0"/>
            </a:endParaRPr>
          </a:p>
          <a:p>
            <a:r>
              <a:rPr lang="es-MX" dirty="0" smtClean="0">
                <a:solidFill>
                  <a:schemeClr val="tx2"/>
                </a:solidFill>
              </a:rPr>
              <a:t>Proporcionan información fidedigna</a:t>
            </a:r>
            <a:r>
              <a:rPr lang="es-MX" dirty="0">
                <a:solidFill>
                  <a:schemeClr val="tx2"/>
                </a:solidFill>
              </a:rPr>
              <a:t>, suficiente y especializada sobre algún </a:t>
            </a:r>
            <a:r>
              <a:rPr lang="es-MX" dirty="0" smtClean="0">
                <a:solidFill>
                  <a:schemeClr val="tx2"/>
                </a:solidFill>
              </a:rPr>
              <a:t>tópico.</a:t>
            </a:r>
          </a:p>
          <a:p>
            <a:r>
              <a:rPr lang="es-MX" dirty="0" smtClean="0">
                <a:solidFill>
                  <a:schemeClr val="tx2"/>
                </a:solidFill>
              </a:rPr>
              <a:t>Permiten </a:t>
            </a:r>
            <a:r>
              <a:rPr lang="es-MX" dirty="0">
                <a:solidFill>
                  <a:schemeClr val="tx2"/>
                </a:solidFill>
              </a:rPr>
              <a:t>al </a:t>
            </a:r>
            <a:r>
              <a:rPr lang="es-MX" dirty="0" smtClean="0">
                <a:solidFill>
                  <a:schemeClr val="tx2"/>
                </a:solidFill>
              </a:rPr>
              <a:t>investigador consultarlas </a:t>
            </a:r>
            <a:r>
              <a:rPr lang="es-MX" dirty="0">
                <a:solidFill>
                  <a:schemeClr val="tx2"/>
                </a:solidFill>
              </a:rPr>
              <a:t>para obtener y ampliar conocimientos</a:t>
            </a:r>
            <a:endParaRPr kumimoji="0" lang="es-ES_tradnl" altLang="es-MX" b="0" i="0" u="none" strike="noStrike" cap="none" normalizeH="0" baseline="0" dirty="0" smtClean="0">
              <a:ln>
                <a:noFill/>
              </a:ln>
              <a:solidFill>
                <a:schemeClr val="tx2"/>
              </a:solidFill>
              <a:effectLst/>
              <a:latin typeface="Arial" panose="020B0604020202020204" pitchFamily="34" charset="0"/>
            </a:endParaRPr>
          </a:p>
        </p:txBody>
      </p:sp>
      <p:sp>
        <p:nvSpPr>
          <p:cNvPr id="5" name="Título 1"/>
          <p:cNvSpPr>
            <a:spLocks noGrp="1"/>
          </p:cNvSpPr>
          <p:nvPr>
            <p:ph type="title"/>
          </p:nvPr>
        </p:nvSpPr>
        <p:spPr>
          <a:xfrm>
            <a:off x="1104900" y="76200"/>
            <a:ext cx="9980682" cy="1096962"/>
          </a:xfrm>
        </p:spPr>
        <p:txBody>
          <a:bodyPr/>
          <a:lstStyle/>
          <a:p>
            <a:r>
              <a:rPr lang="es-MX" dirty="0"/>
              <a:t>3.1.3 </a:t>
            </a:r>
            <a:r>
              <a:rPr lang="es-MX" dirty="0" smtClean="0"/>
              <a:t>FUENTES DE INFORMACIÓN.</a:t>
            </a:r>
            <a:br>
              <a:rPr lang="es-MX" dirty="0" smtClean="0"/>
            </a:br>
            <a:endParaRPr lang="es-MX" dirty="0"/>
          </a:p>
        </p:txBody>
      </p:sp>
      <p:sp>
        <p:nvSpPr>
          <p:cNvPr id="6" name="Rectángulo 5"/>
          <p:cNvSpPr/>
          <p:nvPr/>
        </p:nvSpPr>
        <p:spPr>
          <a:xfrm>
            <a:off x="576089" y="6261784"/>
            <a:ext cx="10509493" cy="307777"/>
          </a:xfrm>
          <a:prstGeom prst="rect">
            <a:avLst/>
          </a:prstGeom>
        </p:spPr>
        <p:txBody>
          <a:bodyPr wrap="square">
            <a:spAutoFit/>
          </a:bodyPr>
          <a:lstStyle/>
          <a:p>
            <a:r>
              <a:rPr lang="es-MX" sz="1400" dirty="0" smtClean="0"/>
              <a:t>Fuente: Biblioteca Universidad Alcalá http</a:t>
            </a:r>
            <a:r>
              <a:rPr lang="es-MX" sz="1400" dirty="0"/>
              <a:t>://www3.uah.es/bibliotecaformacion/BPOL/FUENTESDEINFORMACION/index.html</a:t>
            </a:r>
          </a:p>
        </p:txBody>
      </p:sp>
      <p:pic>
        <p:nvPicPr>
          <p:cNvPr id="7" name="Imagen 6"/>
          <p:cNvPicPr>
            <a:picLocks noChangeAspect="1"/>
          </p:cNvPicPr>
          <p:nvPr/>
        </p:nvPicPr>
        <p:blipFill>
          <a:blip r:embed="rId2"/>
          <a:stretch>
            <a:fillRect/>
          </a:stretch>
        </p:blipFill>
        <p:spPr>
          <a:xfrm>
            <a:off x="9826524" y="83500"/>
            <a:ext cx="2136876" cy="1265921"/>
          </a:xfrm>
          <a:prstGeom prst="rect">
            <a:avLst/>
          </a:prstGeom>
        </p:spPr>
      </p:pic>
    </p:spTree>
    <p:extLst>
      <p:ext uri="{BB962C8B-B14F-4D97-AF65-F5344CB8AC3E}">
        <p14:creationId xmlns:p14="http://schemas.microsoft.com/office/powerpoint/2010/main" val="3361717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r>
              <a:rPr lang="es-MX" sz="2800" b="1" dirty="0" smtClean="0"/>
              <a:t>3.1.3.1 </a:t>
            </a:r>
            <a:r>
              <a:rPr lang="es-MX" sz="2800" b="1" dirty="0"/>
              <a:t>Fuentes Bibliográficas</a:t>
            </a:r>
            <a:r>
              <a:rPr lang="es-MX" dirty="0"/>
              <a:t>.</a:t>
            </a:r>
          </a:p>
          <a:p>
            <a:pPr algn="just"/>
            <a:endParaRPr lang="es-MX" dirty="0"/>
          </a:p>
        </p:txBody>
      </p:sp>
      <p:sp>
        <p:nvSpPr>
          <p:cNvPr id="4" name="AutoShape 2" descr="Resultado de imagen para medios de investig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Marcador de contenido 2"/>
          <p:cNvSpPr txBox="1">
            <a:spLocks/>
          </p:cNvSpPr>
          <p:nvPr/>
        </p:nvSpPr>
        <p:spPr>
          <a:xfrm>
            <a:off x="1437117" y="2257602"/>
            <a:ext cx="6770712" cy="3777622"/>
          </a:xfrm>
          <a:prstGeom prst="rect">
            <a:avLst/>
          </a:prstGeom>
        </p:spPr>
        <p:txBody>
          <a:bodyPr vert="horz" lIns="0" tIns="45720" rIns="0" bIns="45720" rtlCol="0">
            <a:normAutofit/>
          </a:bodyPr>
          <a:lst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a:lstStyle>
          <a:p>
            <a:r>
              <a:rPr lang="es-MX" sz="2800" dirty="0" smtClean="0"/>
              <a:t>Libros</a:t>
            </a:r>
          </a:p>
          <a:p>
            <a:r>
              <a:rPr lang="es-MX" sz="2800" dirty="0" smtClean="0"/>
              <a:t>Tesis</a:t>
            </a:r>
          </a:p>
          <a:p>
            <a:r>
              <a:rPr lang="es-MX" sz="2800" dirty="0" smtClean="0"/>
              <a:t>Tesinas</a:t>
            </a:r>
          </a:p>
          <a:p>
            <a:r>
              <a:rPr lang="es-MX" sz="2800" dirty="0" smtClean="0"/>
              <a:t>Ensayo</a:t>
            </a:r>
          </a:p>
          <a:p>
            <a:r>
              <a:rPr lang="es-MX" sz="2800" dirty="0" smtClean="0"/>
              <a:t>Monografías</a:t>
            </a:r>
          </a:p>
          <a:p>
            <a:r>
              <a:rPr lang="es-MX" sz="2800" dirty="0" smtClean="0"/>
              <a:t>Enciclopedias </a:t>
            </a:r>
            <a:endParaRPr lang="es-MX" sz="2800" dirty="0"/>
          </a:p>
        </p:txBody>
      </p:sp>
      <p:pic>
        <p:nvPicPr>
          <p:cNvPr id="7" name="Imagen 6"/>
          <p:cNvPicPr>
            <a:picLocks noChangeAspect="1"/>
          </p:cNvPicPr>
          <p:nvPr/>
        </p:nvPicPr>
        <p:blipFill>
          <a:blip r:embed="rId2"/>
          <a:stretch>
            <a:fillRect/>
          </a:stretch>
        </p:blipFill>
        <p:spPr>
          <a:xfrm>
            <a:off x="8031615" y="3783466"/>
            <a:ext cx="2486025" cy="1838325"/>
          </a:xfrm>
          <a:prstGeom prst="rect">
            <a:avLst/>
          </a:prstGeom>
        </p:spPr>
      </p:pic>
    </p:spTree>
    <p:extLst>
      <p:ext uri="{BB962C8B-B14F-4D97-AF65-F5344CB8AC3E}">
        <p14:creationId xmlns:p14="http://schemas.microsoft.com/office/powerpoint/2010/main" val="2390976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77586" y="1861457"/>
            <a:ext cx="9982200" cy="4572000"/>
          </a:xfrm>
        </p:spPr>
        <p:txBody>
          <a:bodyPr/>
          <a:lstStyle/>
          <a:p>
            <a:r>
              <a:rPr lang="es-MX" sz="2800" dirty="0"/>
              <a:t>Periódico</a:t>
            </a:r>
          </a:p>
          <a:p>
            <a:r>
              <a:rPr lang="es-MX" sz="2800" dirty="0"/>
              <a:t>Revistas especializadas </a:t>
            </a:r>
          </a:p>
          <a:p>
            <a:r>
              <a:rPr lang="es-MX" sz="2800" dirty="0"/>
              <a:t>Gacetas</a:t>
            </a:r>
          </a:p>
          <a:p>
            <a:r>
              <a:rPr lang="es-MX" sz="2800" dirty="0"/>
              <a:t>Boletines </a:t>
            </a:r>
          </a:p>
          <a:p>
            <a:endParaRPr lang="es-MX" dirty="0"/>
          </a:p>
        </p:txBody>
      </p:sp>
      <p:sp>
        <p:nvSpPr>
          <p:cNvPr id="4" name="Título 1"/>
          <p:cNvSpPr>
            <a:spLocks noGrp="1"/>
          </p:cNvSpPr>
          <p:nvPr>
            <p:ph type="title"/>
          </p:nvPr>
        </p:nvSpPr>
        <p:spPr>
          <a:xfrm>
            <a:off x="506253" y="-304800"/>
            <a:ext cx="10724867" cy="1397000"/>
          </a:xfrm>
        </p:spPr>
        <p:txBody>
          <a:bodyPr>
            <a:normAutofit/>
          </a:bodyPr>
          <a:lstStyle/>
          <a:p>
            <a:r>
              <a:rPr lang="es-MX" b="1" dirty="0">
                <a:latin typeface="+mn-lt"/>
                <a:ea typeface="+mn-ea"/>
                <a:cs typeface="+mn-cs"/>
              </a:rPr>
              <a:t>3.1.3.2 Fuentes de Información hemerográficas </a:t>
            </a:r>
            <a:endParaRPr lang="es-MX" b="1" dirty="0">
              <a:latin typeface="+mn-lt"/>
              <a:ea typeface="+mn-ea"/>
              <a:cs typeface="+mn-cs"/>
            </a:endParaRPr>
          </a:p>
        </p:txBody>
      </p:sp>
      <p:pic>
        <p:nvPicPr>
          <p:cNvPr id="5" name="Imagen 4"/>
          <p:cNvPicPr>
            <a:picLocks noChangeAspect="1"/>
          </p:cNvPicPr>
          <p:nvPr/>
        </p:nvPicPr>
        <p:blipFill>
          <a:blip r:embed="rId2"/>
          <a:stretch>
            <a:fillRect/>
          </a:stretch>
        </p:blipFill>
        <p:spPr>
          <a:xfrm>
            <a:off x="7948612" y="1606845"/>
            <a:ext cx="1752601" cy="2058465"/>
          </a:xfrm>
          <a:prstGeom prst="rect">
            <a:avLst/>
          </a:prstGeom>
        </p:spPr>
      </p:pic>
      <p:pic>
        <p:nvPicPr>
          <p:cNvPr id="6" name="Imagen 5"/>
          <p:cNvPicPr>
            <a:picLocks noChangeAspect="1"/>
          </p:cNvPicPr>
          <p:nvPr/>
        </p:nvPicPr>
        <p:blipFill>
          <a:blip r:embed="rId3"/>
          <a:stretch>
            <a:fillRect/>
          </a:stretch>
        </p:blipFill>
        <p:spPr>
          <a:xfrm>
            <a:off x="6348413" y="4434567"/>
            <a:ext cx="2476500" cy="1847850"/>
          </a:xfrm>
          <a:prstGeom prst="rect">
            <a:avLst/>
          </a:prstGeom>
        </p:spPr>
      </p:pic>
    </p:spTree>
    <p:extLst>
      <p:ext uri="{BB962C8B-B14F-4D97-AF65-F5344CB8AC3E}">
        <p14:creationId xmlns:p14="http://schemas.microsoft.com/office/powerpoint/2010/main" val="2571053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Literatura académica 16 × 9">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_9411674_TF03431380_TF03431380.potx" id="{9C759DF4-5D22-4947-AC84-0622EEA47A41}" vid="{3C637098-65C7-40E1-B206-DD97FD8DB6F6}"/>
    </a:ext>
  </a:extLst>
</a:theme>
</file>

<file path=ppt/theme/theme2.xml><?xml version="1.0" encoding="utf-8"?>
<a:theme xmlns:a="http://schemas.openxmlformats.org/drawingml/2006/main" name="Tema de Offic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855024</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2012-08-31T08:50:00+00:00</AssetStart>
    <FriendlyTitle xmlns="4873beb7-5857-4685-be1f-d57550cc96cc" xsi:nil="true"/>
    <MarketSpecific xmlns="4873beb7-5857-4685-be1f-d57550cc96cc">false</MarketSpecific>
    <TPNamespace xmlns="4873beb7-5857-4685-be1f-d57550cc96cc" xsi:nil="true"/>
    <PublishStatusLookup xmlns="4873beb7-5857-4685-be1f-d57550cc96cc">
      <Value>1616423</Value>
    </PublishStatusLookup>
    <APAuthor xmlns="4873beb7-5857-4685-be1f-d57550cc96cc">
      <UserInfo>
        <DisplayName>REDMOND\kristaa</DisplayName>
        <AccountId>136</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TP103431361</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61E720F-F05D-4536-9C34-0CFCED65D3B7}">
  <ds:schemaRefs>
    <ds:schemaRef ds:uri="http://schemas.microsoft.com/sharepoint/v3/contenttype/forms"/>
  </ds:schemaRefs>
</ds:datastoreItem>
</file>

<file path=customXml/itemProps2.xml><?xml version="1.0" encoding="utf-8"?>
<ds:datastoreItem xmlns:ds="http://schemas.openxmlformats.org/officeDocument/2006/customXml" ds:itemID="{8CDDBB83-77C1-4099-A0AA-289882E745E2}">
  <ds:schemaRefs>
    <ds:schemaRef ds:uri="http://schemas.openxmlformats.org/package/2006/metadata/core-properties"/>
    <ds:schemaRef ds:uri="http://purl.org/dc/terms/"/>
    <ds:schemaRef ds:uri="http://schemas.microsoft.com/office/2006/documentManagement/types"/>
    <ds:schemaRef ds:uri="4873beb7-5857-4685-be1f-d57550cc96cc"/>
    <ds:schemaRef ds:uri="http://purl.org/dc/dcmitype/"/>
    <ds:schemaRef ds:uri="http://schemas.microsoft.com/office/infopath/2007/PartnerControls"/>
    <ds:schemaRef ds:uri="http://schemas.microsoft.com/office/2006/metadata/properties"/>
    <ds:schemaRef ds:uri="http://www.w3.org/XML/1998/namespace"/>
    <ds:schemaRef ds:uri="http://purl.org/dc/elements/1.1/"/>
  </ds:schemaRefs>
</ds:datastoreItem>
</file>

<file path=customXml/itemProps3.xml><?xml version="1.0" encoding="utf-8"?>
<ds:datastoreItem xmlns:ds="http://schemas.openxmlformats.org/officeDocument/2006/customXml" ds:itemID="{28C8B9CA-0273-4370-889A-FC05DA5C2F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Presentación académica, diseño de cinta y raya diplomática (panorámica)</Template>
  <TotalTime>0</TotalTime>
  <Words>1135</Words>
  <Application>Microsoft Office PowerPoint</Application>
  <PresentationFormat>Panorámica</PresentationFormat>
  <Paragraphs>206</Paragraphs>
  <Slides>32</Slides>
  <Notes>3</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32</vt:i4>
      </vt:variant>
    </vt:vector>
  </HeadingPairs>
  <TitlesOfParts>
    <vt:vector size="42" baseType="lpstr">
      <vt:lpstr>Arial</vt:lpstr>
      <vt:lpstr>Calibri</vt:lpstr>
      <vt:lpstr>Euphemia</vt:lpstr>
      <vt:lpstr>Monotype Corsiva</vt:lpstr>
      <vt:lpstr>Plantagenet Cherokee</vt:lpstr>
      <vt:lpstr>Times New Roman</vt:lpstr>
      <vt:lpstr>Tw Cen MT</vt:lpstr>
      <vt:lpstr>Verdana</vt:lpstr>
      <vt:lpstr>Wingdings</vt:lpstr>
      <vt:lpstr>Literatura académica 16 × 9</vt:lpstr>
      <vt:lpstr>Presentación de PowerPoint</vt:lpstr>
      <vt:lpstr>Presentación de PowerPoint</vt:lpstr>
      <vt:lpstr>3.1Medios de Investigación </vt:lpstr>
      <vt:lpstr>3.1 MEDIOS DE INVESTIGACIÓN.                            </vt:lpstr>
      <vt:lpstr>Presentación de PowerPoint</vt:lpstr>
      <vt:lpstr>3.1.2 Recintos informativos</vt:lpstr>
      <vt:lpstr>3.1.3 FUENTES DE INFORMACIÓN. </vt:lpstr>
      <vt:lpstr>Presentación de PowerPoint</vt:lpstr>
      <vt:lpstr>3.1.3.2 Fuentes de Información hemerográficas </vt:lpstr>
      <vt:lpstr>3.1.3.3 Fuentes de información videocinematográficas</vt:lpstr>
      <vt:lpstr>Presentación de PowerPoint</vt:lpstr>
      <vt:lpstr>Presentación de PowerPoint</vt:lpstr>
      <vt:lpstr>3.2.2 INSTRUMENTOS DE REGISTRO O IDENTIFICACIÓN. </vt:lpstr>
      <vt:lpstr>3.2.2.1 Ficha bibliográfica. </vt:lpstr>
      <vt:lpstr>EJEMPLO: Ficha bibliográfica </vt:lpstr>
      <vt:lpstr>Presentación de PowerPoint</vt:lpstr>
      <vt:lpstr>EJEMPLO: Fichas hemerográficas. </vt:lpstr>
      <vt:lpstr>3.2.2.3 Ficha cibergráfica. </vt:lpstr>
      <vt:lpstr>EJEMPLO : Ficha cibergráfica</vt:lpstr>
      <vt:lpstr>Presentación de PowerPoint</vt:lpstr>
      <vt:lpstr>Presentación de PowerPoint</vt:lpstr>
      <vt:lpstr>FICHA DE TRABAJO O DE INVESTIGACIÓN</vt:lpstr>
      <vt:lpstr>3.2.3.1  FICHA DE CITA TEXTUAL </vt:lpstr>
      <vt:lpstr>Cita textual corta</vt:lpstr>
      <vt:lpstr>EJEMPLO DE FICHA DE TRABAJO CITA TEXTUAL CORTA </vt:lpstr>
      <vt:lpstr>CITA TEXTUAL LARGA</vt:lpstr>
      <vt:lpstr>Presentación de PowerPoint</vt:lpstr>
      <vt:lpstr>EJEMPLO </vt:lpstr>
      <vt:lpstr> 3.2.3.2 FICHA PARÁFRASIS</vt:lpstr>
      <vt:lpstr>3.2.3.3  FICHA DE RESUMEN </vt:lpstr>
      <vt:lpstr>Presentación de PowerPoint</vt:lpstr>
      <vt:lpstr>REFERENCIAS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2017-08-15T17:03:13Z</dcterms:created>
  <dcterms:modified xsi:type="dcterms:W3CDTF">2017-10-21T00:26:23Z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