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8" r:id="rId1"/>
  </p:sldMasterIdLst>
  <p:sldIdLst>
    <p:sldId id="256" r:id="rId2"/>
    <p:sldId id="29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9" r:id="rId21"/>
    <p:sldId id="280" r:id="rId22"/>
    <p:sldId id="282" r:id="rId23"/>
    <p:sldId id="283" r:id="rId24"/>
    <p:sldId id="284" r:id="rId25"/>
    <p:sldId id="289" r:id="rId26"/>
    <p:sldId id="285" r:id="rId27"/>
    <p:sldId id="286" r:id="rId28"/>
    <p:sldId id="287" r:id="rId29"/>
    <p:sldId id="288" r:id="rId30"/>
    <p:sldId id="290"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sin título" id="{5B2C41AA-50E5-40FF-9933-F9024C10881A}">
          <p14:sldIdLst>
            <p14:sldId id="256"/>
            <p14:sldId id="291"/>
            <p14:sldId id="257"/>
            <p14:sldId id="258"/>
            <p14:sldId id="259"/>
            <p14:sldId id="260"/>
            <p14:sldId id="261"/>
            <p14:sldId id="262"/>
            <p14:sldId id="263"/>
            <p14:sldId id="264"/>
            <p14:sldId id="265"/>
            <p14:sldId id="266"/>
            <p14:sldId id="267"/>
            <p14:sldId id="268"/>
            <p14:sldId id="269"/>
            <p14:sldId id="270"/>
            <p14:sldId id="271"/>
            <p14:sldId id="272"/>
            <p14:sldId id="273"/>
            <p14:sldId id="279"/>
            <p14:sldId id="280"/>
            <p14:sldId id="282"/>
            <p14:sldId id="283"/>
            <p14:sldId id="284"/>
            <p14:sldId id="289"/>
            <p14:sldId id="285"/>
            <p14:sldId id="286"/>
            <p14:sldId id="287"/>
            <p14:sldId id="288"/>
            <p14:sldId id="290"/>
          </p14:sldIdLst>
        </p14:section>
      </p14:sectionLst>
    </p:ex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53" d="100"/>
          <a:sy n="53" d="100"/>
        </p:scale>
        <p:origin x="24"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EC76DBE7-B814-4AC0-BF68-B69E45F854B3}" type="datetimeFigureOut">
              <a:rPr lang="es-MX" smtClean="0"/>
              <a:t>21/10/2017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A3CD0148-6C16-41C9-AC66-4F539C605AEA}" type="slidenum">
              <a:rPr lang="es-MX" smtClean="0"/>
              <a:t>‹Nº›</a:t>
            </a:fld>
            <a:endParaRPr lang="es-MX"/>
          </a:p>
        </p:txBody>
      </p:sp>
    </p:spTree>
    <p:extLst>
      <p:ext uri="{BB962C8B-B14F-4D97-AF65-F5344CB8AC3E}">
        <p14:creationId xmlns:p14="http://schemas.microsoft.com/office/powerpoint/2010/main" val="2406614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C76DBE7-B814-4AC0-BF68-B69E45F854B3}" type="datetimeFigureOut">
              <a:rPr lang="es-MX" smtClean="0"/>
              <a:t>21/10/2017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CD0148-6C16-41C9-AC66-4F539C605AEA}" type="slidenum">
              <a:rPr lang="es-MX" smtClean="0"/>
              <a:t>‹Nº›</a:t>
            </a:fld>
            <a:endParaRPr lang="es-MX"/>
          </a:p>
        </p:txBody>
      </p:sp>
    </p:spTree>
    <p:extLst>
      <p:ext uri="{BB962C8B-B14F-4D97-AF65-F5344CB8AC3E}">
        <p14:creationId xmlns:p14="http://schemas.microsoft.com/office/powerpoint/2010/main" val="1610811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C76DBE7-B814-4AC0-BF68-B69E45F854B3}" type="datetimeFigureOut">
              <a:rPr lang="es-MX" smtClean="0"/>
              <a:t>21/10/2017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CD0148-6C16-41C9-AC66-4F539C605AEA}" type="slidenum">
              <a:rPr lang="es-MX" smtClean="0"/>
              <a:t>‹Nº›</a:t>
            </a:fld>
            <a:endParaRPr lang="es-MX"/>
          </a:p>
        </p:txBody>
      </p:sp>
    </p:spTree>
    <p:extLst>
      <p:ext uri="{BB962C8B-B14F-4D97-AF65-F5344CB8AC3E}">
        <p14:creationId xmlns:p14="http://schemas.microsoft.com/office/powerpoint/2010/main" val="224168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C76DBE7-B814-4AC0-BF68-B69E45F854B3}" type="datetimeFigureOut">
              <a:rPr lang="es-MX" smtClean="0"/>
              <a:t>21/10/2017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CD0148-6C16-41C9-AC66-4F539C605AEA}" type="slidenum">
              <a:rPr lang="es-MX" smtClean="0"/>
              <a:t>‹Nº›</a:t>
            </a:fld>
            <a:endParaRPr lang="es-MX"/>
          </a:p>
        </p:txBody>
      </p:sp>
    </p:spTree>
    <p:extLst>
      <p:ext uri="{BB962C8B-B14F-4D97-AF65-F5344CB8AC3E}">
        <p14:creationId xmlns:p14="http://schemas.microsoft.com/office/powerpoint/2010/main" val="2546753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a:xfrm>
            <a:off x="8593667" y="6272784"/>
            <a:ext cx="2644309" cy="365125"/>
          </a:xfrm>
        </p:spPr>
        <p:txBody>
          <a:bodyPr/>
          <a:lstStyle/>
          <a:p>
            <a:fld id="{EC76DBE7-B814-4AC0-BF68-B69E45F854B3}" type="datetimeFigureOut">
              <a:rPr lang="es-MX" smtClean="0"/>
              <a:t>21/10/2017</a:t>
            </a:fld>
            <a:endParaRPr lang="es-MX"/>
          </a:p>
        </p:txBody>
      </p:sp>
      <p:sp>
        <p:nvSpPr>
          <p:cNvPr id="5" name="Footer Placeholder 4"/>
          <p:cNvSpPr>
            <a:spLocks noGrp="1"/>
          </p:cNvSpPr>
          <p:nvPr>
            <p:ph type="ftr" sz="quarter" idx="11"/>
          </p:nvPr>
        </p:nvSpPr>
        <p:spPr>
          <a:xfrm>
            <a:off x="2182708" y="6272784"/>
            <a:ext cx="6327648" cy="365125"/>
          </a:xfrm>
        </p:spPr>
        <p:txBody>
          <a:bodyPr/>
          <a:lstStyle/>
          <a:p>
            <a:endParaRPr lang="es-MX"/>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A3CD0148-6C16-41C9-AC66-4F539C605AEA}" type="slidenum">
              <a:rPr lang="es-MX" smtClean="0"/>
              <a:t>‹Nº›</a:t>
            </a:fld>
            <a:endParaRPr lang="es-MX"/>
          </a:p>
        </p:txBody>
      </p:sp>
    </p:spTree>
    <p:extLst>
      <p:ext uri="{BB962C8B-B14F-4D97-AF65-F5344CB8AC3E}">
        <p14:creationId xmlns:p14="http://schemas.microsoft.com/office/powerpoint/2010/main" val="4087004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C76DBE7-B814-4AC0-BF68-B69E45F854B3}" type="datetimeFigureOut">
              <a:rPr lang="es-MX" smtClean="0"/>
              <a:t>21/10/2017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CD0148-6C16-41C9-AC66-4F539C605AEA}" type="slidenum">
              <a:rPr lang="es-MX" smtClean="0"/>
              <a:t>‹Nº›</a:t>
            </a:fld>
            <a:endParaRPr lang="es-MX"/>
          </a:p>
        </p:txBody>
      </p:sp>
    </p:spTree>
    <p:extLst>
      <p:ext uri="{BB962C8B-B14F-4D97-AF65-F5344CB8AC3E}">
        <p14:creationId xmlns:p14="http://schemas.microsoft.com/office/powerpoint/2010/main" val="732894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EC76DBE7-B814-4AC0-BF68-B69E45F854B3}" type="datetimeFigureOut">
              <a:rPr lang="es-MX" smtClean="0"/>
              <a:t>21/10/2017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3CD0148-6C16-41C9-AC66-4F539C605AEA}" type="slidenum">
              <a:rPr lang="es-MX" smtClean="0"/>
              <a:t>‹Nº›</a:t>
            </a:fld>
            <a:endParaRPr lang="es-MX"/>
          </a:p>
        </p:txBody>
      </p:sp>
    </p:spTree>
    <p:extLst>
      <p:ext uri="{BB962C8B-B14F-4D97-AF65-F5344CB8AC3E}">
        <p14:creationId xmlns:p14="http://schemas.microsoft.com/office/powerpoint/2010/main" val="397560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C76DBE7-B814-4AC0-BF68-B69E45F854B3}" type="datetimeFigureOut">
              <a:rPr lang="es-MX" smtClean="0"/>
              <a:t>21/10/2017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3CD0148-6C16-41C9-AC66-4F539C605AEA}" type="slidenum">
              <a:rPr lang="es-MX" smtClean="0"/>
              <a:t>‹Nº›</a:t>
            </a:fld>
            <a:endParaRPr lang="es-MX"/>
          </a:p>
        </p:txBody>
      </p:sp>
    </p:spTree>
    <p:extLst>
      <p:ext uri="{BB962C8B-B14F-4D97-AF65-F5344CB8AC3E}">
        <p14:creationId xmlns:p14="http://schemas.microsoft.com/office/powerpoint/2010/main" val="2742615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76DBE7-B814-4AC0-BF68-B69E45F854B3}" type="datetimeFigureOut">
              <a:rPr lang="es-MX" smtClean="0"/>
              <a:t>21/10/2017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3CD0148-6C16-41C9-AC66-4F539C605AEA}" type="slidenum">
              <a:rPr lang="es-MX" smtClean="0"/>
              <a:t>‹Nº›</a:t>
            </a:fld>
            <a:endParaRPr lang="es-MX"/>
          </a:p>
        </p:txBody>
      </p:sp>
    </p:spTree>
    <p:extLst>
      <p:ext uri="{BB962C8B-B14F-4D97-AF65-F5344CB8AC3E}">
        <p14:creationId xmlns:p14="http://schemas.microsoft.com/office/powerpoint/2010/main" val="949850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EC76DBE7-B814-4AC0-BF68-B69E45F854B3}" type="datetimeFigureOut">
              <a:rPr lang="es-MX" smtClean="0"/>
              <a:t>21/10/2017</a:t>
            </a:fld>
            <a:endParaRPr lang="es-MX"/>
          </a:p>
        </p:txBody>
      </p:sp>
      <p:sp>
        <p:nvSpPr>
          <p:cNvPr id="6" name="Footer Placeholder 5"/>
          <p:cNvSpPr>
            <a:spLocks noGrp="1"/>
          </p:cNvSpPr>
          <p:nvPr>
            <p:ph type="ftr" sz="quarter" idx="11"/>
          </p:nvPr>
        </p:nvSpPr>
        <p:spPr/>
        <p:txBody>
          <a:bodyPr/>
          <a:lstStyle/>
          <a:p>
            <a:endParaRPr lang="es-MX"/>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A3CD0148-6C16-41C9-AC66-4F539C605AEA}" type="slidenum">
              <a:rPr lang="es-MX" smtClean="0"/>
              <a:t>‹Nº›</a:t>
            </a:fld>
            <a:endParaRPr lang="es-MX"/>
          </a:p>
        </p:txBody>
      </p:sp>
    </p:spTree>
    <p:extLst>
      <p:ext uri="{BB962C8B-B14F-4D97-AF65-F5344CB8AC3E}">
        <p14:creationId xmlns:p14="http://schemas.microsoft.com/office/powerpoint/2010/main" val="4274882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EC76DBE7-B814-4AC0-BF68-B69E45F854B3}" type="datetimeFigureOut">
              <a:rPr lang="es-MX" smtClean="0"/>
              <a:t>21/10/2017</a:t>
            </a:fld>
            <a:endParaRPr lang="es-MX"/>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A3CD0148-6C16-41C9-AC66-4F539C605AEA}" type="slidenum">
              <a:rPr lang="es-MX" smtClean="0"/>
              <a:t>‹Nº›</a:t>
            </a:fld>
            <a:endParaRPr lang="es-MX"/>
          </a:p>
        </p:txBody>
      </p:sp>
    </p:spTree>
    <p:extLst>
      <p:ext uri="{BB962C8B-B14F-4D97-AF65-F5344CB8AC3E}">
        <p14:creationId xmlns:p14="http://schemas.microsoft.com/office/powerpoint/2010/main" val="1590379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EC76DBE7-B814-4AC0-BF68-B69E45F854B3}" type="datetimeFigureOut">
              <a:rPr lang="es-MX" smtClean="0"/>
              <a:t>21/10/2017</a:t>
            </a:fld>
            <a:endParaRPr lang="es-MX"/>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s-MX"/>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A3CD0148-6C16-41C9-AC66-4F539C605AEA}" type="slidenum">
              <a:rPr lang="es-MX" smtClean="0"/>
              <a:t>‹Nº›</a:t>
            </a:fld>
            <a:endParaRPr lang="es-MX"/>
          </a:p>
        </p:txBody>
      </p:sp>
    </p:spTree>
    <p:extLst>
      <p:ext uri="{BB962C8B-B14F-4D97-AF65-F5344CB8AC3E}">
        <p14:creationId xmlns:p14="http://schemas.microsoft.com/office/powerpoint/2010/main" val="3822843010"/>
      </p:ext>
    </p:extLst>
  </p:cSld>
  <p:clrMap bg1="lt1" tx1="dk1" bg2="lt2" tx2="dk2" accent1="accent1" accent2="accent2" accent3="accent3" accent4="accent4" accent5="accent5" accent6="accent6" hlink="hlink" folHlink="folHlink"/>
  <p:sldLayoutIdLst>
    <p:sldLayoutId id="2147484109" r:id="rId1"/>
    <p:sldLayoutId id="2147484110" r:id="rId2"/>
    <p:sldLayoutId id="2147484111" r:id="rId3"/>
    <p:sldLayoutId id="2147484112" r:id="rId4"/>
    <p:sldLayoutId id="2147484113" r:id="rId5"/>
    <p:sldLayoutId id="2147484114" r:id="rId6"/>
    <p:sldLayoutId id="2147484115" r:id="rId7"/>
    <p:sldLayoutId id="2147484116" r:id="rId8"/>
    <p:sldLayoutId id="2147484117" r:id="rId9"/>
    <p:sldLayoutId id="2147484118" r:id="rId10"/>
    <p:sldLayoutId id="2147484119"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extLst>
              <a:ext uri="{BEBA8EAE-BF5A-486C-A8C5-ECC9F3942E4B}">
                <a14:imgProps xmlns:a14="http://schemas.microsoft.com/office/drawing/2010/main">
                  <a14:imgLayer r:embed="rId3">
                    <a14:imgEffect>
                      <a14:artisticCrisscrossEtching/>
                    </a14:imgEffect>
                  </a14:imgLayer>
                </a14:imgProps>
              </a:ext>
              <a:ext uri="{28A0092B-C50C-407E-A947-70E740481C1C}">
                <a14:useLocalDpi xmlns:a14="http://schemas.microsoft.com/office/drawing/2010/main" val="0"/>
              </a:ext>
            </a:extLst>
          </a:blip>
          <a:stretch>
            <a:fillRect/>
          </a:stretch>
        </p:blipFill>
        <p:spPr>
          <a:xfrm>
            <a:off x="1716000" y="496849"/>
            <a:ext cx="7769745" cy="5781605"/>
          </a:xfrm>
          <a:prstGeom prst="rect">
            <a:avLst/>
          </a:prstGeom>
        </p:spPr>
      </p:pic>
      <p:sp>
        <p:nvSpPr>
          <p:cNvPr id="2" name="Título 1">
            <a:extLst>
              <a:ext uri="{FF2B5EF4-FFF2-40B4-BE49-F238E27FC236}">
                <a16:creationId xmlns="" xmlns:a16="http://schemas.microsoft.com/office/drawing/2014/main" id="{12CFD648-CC0F-4967-9965-63892372E5FA}"/>
              </a:ext>
            </a:extLst>
          </p:cNvPr>
          <p:cNvSpPr>
            <a:spLocks noGrp="1"/>
          </p:cNvSpPr>
          <p:nvPr>
            <p:ph type="ctrTitle"/>
          </p:nvPr>
        </p:nvSpPr>
        <p:spPr>
          <a:xfrm>
            <a:off x="1524000" y="1122363"/>
            <a:ext cx="7373815" cy="2265288"/>
          </a:xfrm>
        </p:spPr>
        <p:txBody>
          <a:bodyPr>
            <a:noAutofit/>
          </a:bodyPr>
          <a:lstStyle/>
          <a:p>
            <a:r>
              <a:rPr lang="es-MX" sz="4400" dirty="0" smtClean="0">
                <a:solidFill>
                  <a:schemeClr val="accent6">
                    <a:lumMod val="75000"/>
                  </a:schemeClr>
                </a:solidFill>
              </a:rPr>
              <a:t/>
            </a:r>
            <a:br>
              <a:rPr lang="es-MX" sz="4400" dirty="0" smtClean="0">
                <a:solidFill>
                  <a:schemeClr val="accent6">
                    <a:lumMod val="75000"/>
                  </a:schemeClr>
                </a:solidFill>
              </a:rPr>
            </a:br>
            <a:r>
              <a:rPr lang="es-MX" sz="4400" dirty="0">
                <a:solidFill>
                  <a:schemeClr val="accent6">
                    <a:lumMod val="75000"/>
                  </a:schemeClr>
                </a:solidFill>
              </a:rPr>
              <a:t/>
            </a:r>
            <a:br>
              <a:rPr lang="es-MX" sz="4400" dirty="0">
                <a:solidFill>
                  <a:schemeClr val="accent6">
                    <a:lumMod val="75000"/>
                  </a:schemeClr>
                </a:solidFill>
              </a:rPr>
            </a:br>
            <a:r>
              <a:rPr lang="es-MX" sz="4400" dirty="0" smtClean="0">
                <a:solidFill>
                  <a:schemeClr val="accent6">
                    <a:lumMod val="75000"/>
                  </a:schemeClr>
                </a:solidFill>
              </a:rPr>
              <a:t/>
            </a:r>
            <a:br>
              <a:rPr lang="es-MX" sz="4400" dirty="0" smtClean="0">
                <a:solidFill>
                  <a:schemeClr val="accent6">
                    <a:lumMod val="75000"/>
                  </a:schemeClr>
                </a:solidFill>
              </a:rPr>
            </a:br>
            <a:r>
              <a:rPr lang="es-MX" sz="4400" dirty="0">
                <a:solidFill>
                  <a:schemeClr val="accent6">
                    <a:lumMod val="75000"/>
                  </a:schemeClr>
                </a:solidFill>
              </a:rPr>
              <a:t/>
            </a:r>
            <a:br>
              <a:rPr lang="es-MX" sz="4400" dirty="0">
                <a:solidFill>
                  <a:schemeClr val="accent6">
                    <a:lumMod val="75000"/>
                  </a:schemeClr>
                </a:solidFill>
              </a:rPr>
            </a:br>
            <a:r>
              <a:rPr lang="es-MX" sz="4400" dirty="0" smtClean="0">
                <a:solidFill>
                  <a:schemeClr val="accent6">
                    <a:lumMod val="75000"/>
                  </a:schemeClr>
                </a:solidFill>
              </a:rPr>
              <a:t/>
            </a:r>
            <a:br>
              <a:rPr lang="es-MX" sz="4400" dirty="0" smtClean="0">
                <a:solidFill>
                  <a:schemeClr val="accent6">
                    <a:lumMod val="75000"/>
                  </a:schemeClr>
                </a:solidFill>
              </a:rPr>
            </a:br>
            <a:r>
              <a:rPr lang="es-MX" sz="4400" dirty="0" smtClean="0">
                <a:solidFill>
                  <a:schemeClr val="accent6">
                    <a:lumMod val="75000"/>
                  </a:schemeClr>
                </a:solidFill>
              </a:rPr>
              <a:t>UNIVERSIDAD AUTONOMA DEL ESTADO DE MÉXICO</a:t>
            </a:r>
            <a:br>
              <a:rPr lang="es-MX" sz="4400" dirty="0" smtClean="0">
                <a:solidFill>
                  <a:schemeClr val="accent6">
                    <a:lumMod val="75000"/>
                  </a:schemeClr>
                </a:solidFill>
              </a:rPr>
            </a:br>
            <a:r>
              <a:rPr lang="es-MX" sz="4400" dirty="0" smtClean="0">
                <a:solidFill>
                  <a:schemeClr val="accent6">
                    <a:lumMod val="75000"/>
                  </a:schemeClr>
                </a:solidFill>
              </a:rPr>
              <a:t>PLANTEL NEZAHUALCÓYOTL DE LA ESCUELA PREPARATORIA</a:t>
            </a:r>
            <a:br>
              <a:rPr lang="es-MX" sz="4400" dirty="0" smtClean="0">
                <a:solidFill>
                  <a:schemeClr val="accent6">
                    <a:lumMod val="75000"/>
                  </a:schemeClr>
                </a:solidFill>
              </a:rPr>
            </a:br>
            <a:r>
              <a:rPr lang="es-MX" sz="4400" dirty="0">
                <a:solidFill>
                  <a:schemeClr val="accent6">
                    <a:lumMod val="75000"/>
                  </a:schemeClr>
                </a:solidFill>
              </a:rPr>
              <a:t/>
            </a:r>
            <a:br>
              <a:rPr lang="es-MX" sz="4400" dirty="0">
                <a:solidFill>
                  <a:schemeClr val="accent6">
                    <a:lumMod val="75000"/>
                  </a:schemeClr>
                </a:solidFill>
              </a:rPr>
            </a:br>
            <a:r>
              <a:rPr lang="es-MX" sz="4400" dirty="0" smtClean="0">
                <a:solidFill>
                  <a:schemeClr val="accent6">
                    <a:lumMod val="75000"/>
                  </a:schemeClr>
                </a:solidFill>
              </a:rPr>
              <a:t/>
            </a:r>
            <a:br>
              <a:rPr lang="es-MX" sz="4400" dirty="0" smtClean="0">
                <a:solidFill>
                  <a:schemeClr val="accent6">
                    <a:lumMod val="75000"/>
                  </a:schemeClr>
                </a:solidFill>
              </a:rPr>
            </a:br>
            <a:r>
              <a:rPr lang="es-MX" sz="4400" dirty="0">
                <a:solidFill>
                  <a:schemeClr val="accent6">
                    <a:lumMod val="75000"/>
                  </a:schemeClr>
                </a:solidFill>
              </a:rPr>
              <a:t/>
            </a:r>
            <a:br>
              <a:rPr lang="es-MX" sz="4400" dirty="0">
                <a:solidFill>
                  <a:schemeClr val="accent6">
                    <a:lumMod val="75000"/>
                  </a:schemeClr>
                </a:solidFill>
              </a:rPr>
            </a:br>
            <a:r>
              <a:rPr lang="es-MX" sz="4400" dirty="0" smtClean="0">
                <a:solidFill>
                  <a:schemeClr val="accent6">
                    <a:lumMod val="75000"/>
                  </a:schemeClr>
                </a:solidFill>
              </a:rPr>
              <a:t>Modulo </a:t>
            </a:r>
            <a:r>
              <a:rPr lang="es-MX" sz="4400" dirty="0">
                <a:solidFill>
                  <a:schemeClr val="accent6">
                    <a:lumMod val="75000"/>
                  </a:schemeClr>
                </a:solidFill>
              </a:rPr>
              <a:t>tres</a:t>
            </a:r>
            <a:br>
              <a:rPr lang="es-MX" sz="4400" dirty="0">
                <a:solidFill>
                  <a:schemeClr val="accent6">
                    <a:lumMod val="75000"/>
                  </a:schemeClr>
                </a:solidFill>
              </a:rPr>
            </a:br>
            <a:r>
              <a:rPr lang="es-MX" sz="4400" dirty="0">
                <a:solidFill>
                  <a:schemeClr val="accent6">
                    <a:lumMod val="75000"/>
                  </a:schemeClr>
                </a:solidFill>
              </a:rPr>
              <a:t>Medios y Recursos de Investigación </a:t>
            </a:r>
          </a:p>
        </p:txBody>
      </p:sp>
      <p:sp>
        <p:nvSpPr>
          <p:cNvPr id="3" name="Subtítulo 2">
            <a:extLst>
              <a:ext uri="{FF2B5EF4-FFF2-40B4-BE49-F238E27FC236}">
                <a16:creationId xmlns="" xmlns:a16="http://schemas.microsoft.com/office/drawing/2014/main" id="{A9F8A52C-A7BD-4DC8-A1FD-CAAF1C854DF1}"/>
              </a:ext>
            </a:extLst>
          </p:cNvPr>
          <p:cNvSpPr>
            <a:spLocks noGrp="1"/>
          </p:cNvSpPr>
          <p:nvPr>
            <p:ph type="subTitle" idx="1"/>
          </p:nvPr>
        </p:nvSpPr>
        <p:spPr>
          <a:xfrm>
            <a:off x="1524000" y="3118339"/>
            <a:ext cx="9833113" cy="3865558"/>
          </a:xfrm>
        </p:spPr>
        <p:txBody>
          <a:bodyPr/>
          <a:lstStyle/>
          <a:p>
            <a:r>
              <a:rPr lang="es-MX" b="1" dirty="0" smtClean="0">
                <a:solidFill>
                  <a:schemeClr val="accent4">
                    <a:lumMod val="75000"/>
                  </a:schemeClr>
                </a:solidFill>
              </a:rPr>
              <a:t>METODOLOGÍA DE LA INVESTIGACIÓN 1</a:t>
            </a:r>
            <a:endParaRPr lang="es-MX" b="1" dirty="0">
              <a:solidFill>
                <a:schemeClr val="accent4">
                  <a:lumMod val="75000"/>
                </a:schemeClr>
              </a:solidFill>
            </a:endParaRPr>
          </a:p>
          <a:p>
            <a:endParaRPr lang="es-MX" dirty="0"/>
          </a:p>
        </p:txBody>
      </p:sp>
      <p:sp>
        <p:nvSpPr>
          <p:cNvPr id="5" name="AutoShape 4" descr="Resultado de imagen para MEDIOS DE INVESTIGACION IMAGENES 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979405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dirty="0"/>
              <a:t>Atributos de las fuentes de información </a:t>
            </a:r>
          </a:p>
        </p:txBody>
      </p:sp>
      <p:sp>
        <p:nvSpPr>
          <p:cNvPr id="3" name="Marcador de contenido 2"/>
          <p:cNvSpPr>
            <a:spLocks noGrp="1"/>
          </p:cNvSpPr>
          <p:nvPr>
            <p:ph idx="1"/>
          </p:nvPr>
        </p:nvSpPr>
        <p:spPr>
          <a:xfrm>
            <a:off x="1001360" y="1872027"/>
            <a:ext cx="10195375" cy="4050792"/>
          </a:xfrm>
        </p:spPr>
        <p:txBody>
          <a:bodyPr/>
          <a:lstStyle/>
          <a:p>
            <a:pPr marL="0" indent="0">
              <a:buNone/>
            </a:pPr>
            <a:r>
              <a:rPr lang="es-MX" sz="2400" dirty="0"/>
              <a:t>Para que estas puedan tener cierta validez deben cumplir con 4 atributos que son:</a:t>
            </a:r>
          </a:p>
          <a:p>
            <a:pPr marL="0" indent="0">
              <a:buNone/>
            </a:pPr>
            <a:endParaRPr lang="es-MX" dirty="0"/>
          </a:p>
          <a:p>
            <a:r>
              <a:rPr lang="es-MX" b="1" dirty="0">
                <a:solidFill>
                  <a:srgbClr val="FF0000"/>
                </a:solidFill>
              </a:rPr>
              <a:t>Valor: </a:t>
            </a:r>
            <a:r>
              <a:rPr lang="es-MX" dirty="0"/>
              <a:t>Se refiere a la relación de relevancia que guarda con la investigación que se esta realizando, de alguna manera el investigador decide previo análisis si es valiosa o pertinente  con el problema que indaga.</a:t>
            </a:r>
          </a:p>
          <a:p>
            <a:r>
              <a:rPr lang="es-MX" b="1" dirty="0">
                <a:solidFill>
                  <a:srgbClr val="FF0000"/>
                </a:solidFill>
              </a:rPr>
              <a:t>Confiabilidad: </a:t>
            </a:r>
            <a:r>
              <a:rPr lang="es-MX" dirty="0"/>
              <a:t>alude a que la información debe de haber sido probada por la rigurosidad científica de las técnicas y métodos disponibles de la ciencia, pero que también es respaldada por instituciones educativas, y que incluso ha sido sometida al arbitraje de expertos y en lo posible publicada en revistas especializadas o científicas.</a:t>
            </a:r>
            <a:endParaRPr lang="es-MX" b="1" dirty="0"/>
          </a:p>
        </p:txBody>
      </p:sp>
    </p:spTree>
    <p:extLst>
      <p:ext uri="{BB962C8B-B14F-4D97-AF65-F5344CB8AC3E}">
        <p14:creationId xmlns:p14="http://schemas.microsoft.com/office/powerpoint/2010/main" val="3282871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9848" y="1911926"/>
            <a:ext cx="10058400" cy="4260273"/>
          </a:xfrm>
        </p:spPr>
        <p:txBody>
          <a:bodyPr/>
          <a:lstStyle/>
          <a:p>
            <a:r>
              <a:rPr lang="es-MX" b="1" dirty="0">
                <a:solidFill>
                  <a:srgbClr val="FF0000"/>
                </a:solidFill>
              </a:rPr>
              <a:t>Temporalidad:</a:t>
            </a:r>
          </a:p>
          <a:p>
            <a:pPr marL="0" indent="0">
              <a:buNone/>
            </a:pPr>
            <a:r>
              <a:rPr lang="es-MX" dirty="0"/>
              <a:t>La mayoría de las fuentes responden a la realidad y tiempo en que se presenta el problema, por lo que el investigador debe cuidar que la información sea vigente con el periodo que esta estudiando, no importando el año o época de publicación.</a:t>
            </a:r>
          </a:p>
          <a:p>
            <a:pPr marL="0" indent="0">
              <a:buNone/>
            </a:pPr>
            <a:r>
              <a:rPr lang="es-MX" b="1" dirty="0">
                <a:solidFill>
                  <a:srgbClr val="FF0000"/>
                </a:solidFill>
              </a:rPr>
              <a:t>Espacialidad:</a:t>
            </a:r>
          </a:p>
          <a:p>
            <a:pPr marL="0" indent="0">
              <a:buNone/>
            </a:pPr>
            <a:r>
              <a:rPr lang="es-MX" dirty="0"/>
              <a:t>Las fuentes informativas documentales (que las mas de las veces son el resultado de una investigación) remite su contenido a un lugar, lo que se llama en el proyecto de investigación delimitación espacial, por lo tanto los datos obtenidos aluden a ese contexto. </a:t>
            </a:r>
          </a:p>
        </p:txBody>
      </p:sp>
    </p:spTree>
    <p:extLst>
      <p:ext uri="{BB962C8B-B14F-4D97-AF65-F5344CB8AC3E}">
        <p14:creationId xmlns:p14="http://schemas.microsoft.com/office/powerpoint/2010/main" val="2684959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Tipos de fuentes de información documental </a:t>
            </a:r>
          </a:p>
        </p:txBody>
      </p:sp>
      <p:sp>
        <p:nvSpPr>
          <p:cNvPr id="3" name="Marcador de contenido 2"/>
          <p:cNvSpPr>
            <a:spLocks noGrp="1"/>
          </p:cNvSpPr>
          <p:nvPr>
            <p:ph idx="1"/>
          </p:nvPr>
        </p:nvSpPr>
        <p:spPr>
          <a:xfrm>
            <a:off x="745871" y="2183320"/>
            <a:ext cx="10058400" cy="4050792"/>
          </a:xfrm>
        </p:spPr>
        <p:txBody>
          <a:bodyPr/>
          <a:lstStyle/>
          <a:p>
            <a:r>
              <a:rPr lang="es-MX" sz="2800" b="1" dirty="0">
                <a:solidFill>
                  <a:srgbClr val="FF0000"/>
                </a:solidFill>
              </a:rPr>
              <a:t>Fuentes documentales bibliográficas.</a:t>
            </a:r>
          </a:p>
          <a:p>
            <a:r>
              <a:rPr lang="es-MX" dirty="0"/>
              <a:t>Son los documentos  que contienen datos sistematizados que </a:t>
            </a:r>
            <a:r>
              <a:rPr lang="es-MX" dirty="0">
                <a:solidFill>
                  <a:srgbClr val="FF0000"/>
                </a:solidFill>
              </a:rPr>
              <a:t>dan cuenta de algún asunto, situación o tema</a:t>
            </a:r>
            <a:r>
              <a:rPr lang="es-MX" dirty="0"/>
              <a:t> y que se plasmaron en libros, tesis, tesinas, monografías, ensayos, manuales, enciclopedias, diccionarios, antologías, tratados, prontuarios, leyes,  tesauros y memorias. </a:t>
            </a:r>
          </a:p>
        </p:txBody>
      </p:sp>
      <p:pic>
        <p:nvPicPr>
          <p:cNvPr id="307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0289" y="4107361"/>
            <a:ext cx="3253348" cy="2457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2201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8794" y="674254"/>
            <a:ext cx="10058400" cy="4631025"/>
          </a:xfrm>
        </p:spPr>
        <p:txBody>
          <a:bodyPr/>
          <a:lstStyle/>
          <a:p>
            <a:r>
              <a:rPr lang="es-MX" sz="2800" b="1" dirty="0">
                <a:solidFill>
                  <a:srgbClr val="FF0000"/>
                </a:solidFill>
              </a:rPr>
              <a:t>Fuentes documentales hemerográficas:</a:t>
            </a:r>
          </a:p>
          <a:p>
            <a:pPr marL="0" indent="0">
              <a:buNone/>
            </a:pPr>
            <a:r>
              <a:rPr lang="es-MX" b="1" dirty="0"/>
              <a:t>Son los documentos que informan con cierta periodicidad sobre asuntos o temas </a:t>
            </a:r>
            <a:r>
              <a:rPr lang="es-MX" b="1" dirty="0">
                <a:solidFill>
                  <a:srgbClr val="FF0000"/>
                </a:solidFill>
              </a:rPr>
              <a:t>específicos de una comunidad </a:t>
            </a:r>
            <a:r>
              <a:rPr lang="es-MX" b="1" dirty="0"/>
              <a:t>o bien sobre hechos o eventos que son de interés general para la sociedad.  Su característica esencial es la frecuencia de la circulación o periodicidad.</a:t>
            </a:r>
          </a:p>
          <a:p>
            <a:pPr marL="0" indent="0">
              <a:buNone/>
            </a:pPr>
            <a:r>
              <a:rPr lang="es-MX" b="1" dirty="0"/>
              <a:t>Dado que su información es diversa y depende de su finalidad o incluso del público al que van dirigidas, se tienen las siguientes fuentes:</a:t>
            </a:r>
          </a:p>
          <a:p>
            <a:r>
              <a:rPr lang="es-MX" b="1" dirty="0"/>
              <a:t>Periódico</a:t>
            </a:r>
          </a:p>
          <a:p>
            <a:r>
              <a:rPr lang="es-MX" b="1" dirty="0"/>
              <a:t>Revista especializada</a:t>
            </a:r>
          </a:p>
          <a:p>
            <a:r>
              <a:rPr lang="es-MX" b="1" dirty="0"/>
              <a:t>Boletín</a:t>
            </a:r>
          </a:p>
          <a:p>
            <a:r>
              <a:rPr lang="es-MX" b="1" dirty="0"/>
              <a:t>Almanaque</a:t>
            </a:r>
          </a:p>
          <a:p>
            <a:r>
              <a:rPr lang="es-MX" b="1" dirty="0"/>
              <a:t>Gaceta</a:t>
            </a:r>
          </a:p>
          <a:p>
            <a:pPr marL="0" indent="0">
              <a:buNone/>
            </a:pPr>
            <a:endParaRPr lang="es-MX" dirty="0"/>
          </a:p>
        </p:txBody>
      </p:sp>
      <p:pic>
        <p:nvPicPr>
          <p:cNvPr id="4098" name="Picture 2" descr="Resultado de imagen para Fuentes documentales hemerográf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8485" y="2989766"/>
            <a:ext cx="2578388" cy="3544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3142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Recursos para la investigación </a:t>
            </a:r>
          </a:p>
        </p:txBody>
      </p:sp>
      <p:sp>
        <p:nvSpPr>
          <p:cNvPr id="3" name="Marcador de contenido 2"/>
          <p:cNvSpPr>
            <a:spLocks noGrp="1"/>
          </p:cNvSpPr>
          <p:nvPr>
            <p:ph idx="1"/>
          </p:nvPr>
        </p:nvSpPr>
        <p:spPr>
          <a:xfrm>
            <a:off x="1069848" y="2484582"/>
            <a:ext cx="8726793" cy="3840317"/>
          </a:xfrm>
        </p:spPr>
        <p:txBody>
          <a:bodyPr/>
          <a:lstStyle/>
          <a:p>
            <a:r>
              <a:rPr lang="es-MX" dirty="0"/>
              <a:t>Los recursos son un conjunto de elementos disponibles para resolver una necesidad o llevar acabo una empresa.</a:t>
            </a:r>
          </a:p>
          <a:p>
            <a:r>
              <a:rPr lang="es-MX" dirty="0"/>
              <a:t>Esto quiere decir que son los apoyos que se emplean para resolver una necesidad, realizar una tarea o actividad.</a:t>
            </a:r>
          </a:p>
          <a:p>
            <a:r>
              <a:rPr lang="es-MX" dirty="0"/>
              <a:t>A esto se concluye que recursos de investigación</a:t>
            </a:r>
          </a:p>
          <a:p>
            <a:pPr marL="0" indent="0">
              <a:buNone/>
            </a:pPr>
            <a:r>
              <a:rPr lang="es-MX" dirty="0"/>
              <a:t>son los objetos o procedimientos de los que hace</a:t>
            </a:r>
          </a:p>
          <a:p>
            <a:pPr marL="0" indent="0">
              <a:buNone/>
            </a:pPr>
            <a:r>
              <a:rPr lang="es-MX" dirty="0"/>
              <a:t>uso el investigador durante el proceso (proyecto</a:t>
            </a:r>
          </a:p>
          <a:p>
            <a:pPr marL="0" indent="0">
              <a:buNone/>
            </a:pPr>
            <a:r>
              <a:rPr lang="es-MX" dirty="0"/>
              <a:t>desarrollo e informe) para explicar o resolver el</a:t>
            </a:r>
          </a:p>
          <a:p>
            <a:pPr marL="0" indent="0">
              <a:buNone/>
            </a:pPr>
            <a:r>
              <a:rPr lang="es-MX" dirty="0"/>
              <a:t>problema observado.</a:t>
            </a:r>
          </a:p>
          <a:p>
            <a:endParaRPr lang="es-MX" dirty="0"/>
          </a:p>
        </p:txBody>
      </p:sp>
      <p:pic>
        <p:nvPicPr>
          <p:cNvPr id="5122"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6799" y="3657549"/>
            <a:ext cx="2964873" cy="25288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6272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dirty="0"/>
              <a:t>Instrumentos de registro o identificación </a:t>
            </a:r>
          </a:p>
        </p:txBody>
      </p:sp>
      <p:sp>
        <p:nvSpPr>
          <p:cNvPr id="3" name="Marcador de contenido 2"/>
          <p:cNvSpPr>
            <a:spLocks noGrp="1"/>
          </p:cNvSpPr>
          <p:nvPr>
            <p:ph idx="1"/>
          </p:nvPr>
        </p:nvSpPr>
        <p:spPr/>
        <p:txBody>
          <a:bodyPr>
            <a:normAutofit/>
          </a:bodyPr>
          <a:lstStyle/>
          <a:p>
            <a:pPr>
              <a:lnSpc>
                <a:spcPct val="150000"/>
              </a:lnSpc>
            </a:pPr>
            <a:r>
              <a:rPr lang="es-MX" sz="2800" b="1" dirty="0">
                <a:solidFill>
                  <a:srgbClr val="FF0000"/>
                </a:solidFill>
              </a:rPr>
              <a:t> Ficha Bibliográfica:</a:t>
            </a:r>
          </a:p>
          <a:p>
            <a:pPr>
              <a:lnSpc>
                <a:spcPct val="100000"/>
              </a:lnSpc>
              <a:spcBef>
                <a:spcPts val="0"/>
              </a:spcBef>
            </a:pPr>
            <a:r>
              <a:rPr lang="es-MX" sz="1800" dirty="0"/>
              <a:t>Es el instrumento que sirve para registrar los datos de la fuente documental que se esta utilizando como libro, tesis, ensayo,  antología, entre otros; existen dos tipos: las generales y las particulares.</a:t>
            </a:r>
          </a:p>
          <a:p>
            <a:pPr>
              <a:spcBef>
                <a:spcPts val="0"/>
              </a:spcBef>
            </a:pPr>
            <a:endParaRPr lang="es-MX" sz="1800" dirty="0"/>
          </a:p>
          <a:p>
            <a:pPr>
              <a:spcBef>
                <a:spcPts val="0"/>
              </a:spcBef>
            </a:pPr>
            <a:r>
              <a:rPr lang="es-MX" sz="1800" b="1" dirty="0">
                <a:solidFill>
                  <a:srgbClr val="FF0000"/>
                </a:solidFill>
              </a:rPr>
              <a:t>Procedimiento:</a:t>
            </a:r>
          </a:p>
          <a:p>
            <a:pPr>
              <a:spcBef>
                <a:spcPts val="0"/>
              </a:spcBef>
            </a:pPr>
            <a:r>
              <a:rPr lang="es-MX" sz="1800" b="1" dirty="0"/>
              <a:t>Autor</a:t>
            </a:r>
            <a:r>
              <a:rPr lang="es-MX" sz="1800" dirty="0"/>
              <a:t>: empezando con el primer apellido luego el nombre.</a:t>
            </a:r>
          </a:p>
          <a:p>
            <a:pPr>
              <a:spcBef>
                <a:spcPts val="0"/>
              </a:spcBef>
            </a:pPr>
            <a:r>
              <a:rPr lang="es-MX" sz="1800" b="1" dirty="0"/>
              <a:t>Fecha</a:t>
            </a:r>
            <a:r>
              <a:rPr lang="es-MX" sz="1800" dirty="0"/>
              <a:t>: año en que se publico entre paréntesis.</a:t>
            </a:r>
          </a:p>
          <a:p>
            <a:pPr>
              <a:spcBef>
                <a:spcPts val="0"/>
              </a:spcBef>
            </a:pPr>
            <a:r>
              <a:rPr lang="es-MX" sz="1800" b="1" dirty="0"/>
              <a:t>Titulo: </a:t>
            </a:r>
            <a:r>
              <a:rPr lang="es-MX" sz="1800" dirty="0"/>
              <a:t>en cursivas</a:t>
            </a:r>
          </a:p>
          <a:p>
            <a:pPr>
              <a:spcBef>
                <a:spcPts val="0"/>
              </a:spcBef>
            </a:pPr>
            <a:r>
              <a:rPr lang="es-MX" sz="1800" b="1" dirty="0"/>
              <a:t>Edición</a:t>
            </a:r>
            <a:r>
              <a:rPr lang="es-MX" sz="1800" dirty="0"/>
              <a:t>: se escribe la abreviatura ed. Entre paréntesis.</a:t>
            </a:r>
          </a:p>
          <a:p>
            <a:pPr>
              <a:spcBef>
                <a:spcPts val="0"/>
              </a:spcBef>
            </a:pPr>
            <a:r>
              <a:rPr lang="es-MX" sz="1800" b="1" dirty="0"/>
              <a:t>Lugar</a:t>
            </a:r>
            <a:r>
              <a:rPr lang="es-MX" sz="1800" dirty="0"/>
              <a:t>: país donde se hizo la edición </a:t>
            </a:r>
          </a:p>
          <a:p>
            <a:endParaRPr lang="es-MX" dirty="0"/>
          </a:p>
        </p:txBody>
      </p:sp>
      <p:sp>
        <p:nvSpPr>
          <p:cNvPr id="6" name="CuadroTexto 5"/>
          <p:cNvSpPr txBox="1"/>
          <p:nvPr/>
        </p:nvSpPr>
        <p:spPr>
          <a:xfrm>
            <a:off x="8072581" y="4146804"/>
            <a:ext cx="3426691" cy="1200329"/>
          </a:xfrm>
          <a:prstGeom prst="rect">
            <a:avLst/>
          </a:prstGeom>
          <a:noFill/>
          <a:ln>
            <a:solidFill>
              <a:srgbClr val="002060"/>
            </a:solidFill>
          </a:ln>
        </p:spPr>
        <p:txBody>
          <a:bodyPr wrap="square" rtlCol="0">
            <a:spAutoFit/>
          </a:bodyPr>
          <a:lstStyle/>
          <a:p>
            <a:r>
              <a:rPr lang="es-MX" dirty="0"/>
              <a:t>Resenos, Edmundo (2004(. Guía para la elaboración de protocolos de investigación (2ª reimp.) México: IPN</a:t>
            </a:r>
          </a:p>
        </p:txBody>
      </p:sp>
    </p:spTree>
    <p:extLst>
      <p:ext uri="{BB962C8B-B14F-4D97-AF65-F5344CB8AC3E}">
        <p14:creationId xmlns:p14="http://schemas.microsoft.com/office/powerpoint/2010/main" val="1235176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9848" y="683491"/>
            <a:ext cx="10058400" cy="5488709"/>
          </a:xfrm>
        </p:spPr>
        <p:txBody>
          <a:bodyPr>
            <a:normAutofit/>
          </a:bodyPr>
          <a:lstStyle/>
          <a:p>
            <a:pPr marL="0" indent="0">
              <a:buNone/>
            </a:pPr>
            <a:r>
              <a:rPr lang="es-MX" sz="2800" b="1" dirty="0">
                <a:solidFill>
                  <a:srgbClr val="FF0000"/>
                </a:solidFill>
              </a:rPr>
              <a:t>Ficha bibliográfica particular:</a:t>
            </a:r>
          </a:p>
          <a:p>
            <a:pPr marL="0" indent="0">
              <a:buNone/>
            </a:pPr>
            <a:endParaRPr lang="es-MX" sz="700" b="1" dirty="0">
              <a:solidFill>
                <a:srgbClr val="FF0000"/>
              </a:solidFill>
            </a:endParaRPr>
          </a:p>
          <a:p>
            <a:r>
              <a:rPr lang="es-MX" dirty="0"/>
              <a:t>Se utiliza cuando solamente se va a utilizar un </a:t>
            </a:r>
            <a:r>
              <a:rPr lang="es-MX" dirty="0">
                <a:solidFill>
                  <a:srgbClr val="FF0000"/>
                </a:solidFill>
              </a:rPr>
              <a:t>fragmento o sección de la fuente</a:t>
            </a:r>
            <a:r>
              <a:rPr lang="es-MX" dirty="0"/>
              <a:t>, puede ser un capítulos, inciso o su inciso.</a:t>
            </a:r>
          </a:p>
          <a:p>
            <a:pPr marL="0" indent="0">
              <a:buNone/>
            </a:pPr>
            <a:r>
              <a:rPr lang="es-MX" dirty="0"/>
              <a:t>El registro se hace en el orden siguiente ya sea en forma de lista o de corrido.</a:t>
            </a:r>
          </a:p>
          <a:p>
            <a:r>
              <a:rPr lang="es-MX" dirty="0"/>
              <a:t>Autor o Autores</a:t>
            </a:r>
          </a:p>
          <a:p>
            <a:r>
              <a:rPr lang="es-MX" dirty="0"/>
              <a:t>Año de publicación</a:t>
            </a:r>
          </a:p>
          <a:p>
            <a:r>
              <a:rPr lang="es-MX" dirty="0"/>
              <a:t>Titulo del fragmento o parte entre comillas</a:t>
            </a:r>
          </a:p>
          <a:p>
            <a:r>
              <a:rPr lang="es-MX" dirty="0"/>
              <a:t>Titulo de la publicación en cursivas </a:t>
            </a:r>
          </a:p>
          <a:p>
            <a:r>
              <a:rPr lang="es-MX" dirty="0"/>
              <a:t>Edición </a:t>
            </a:r>
          </a:p>
          <a:p>
            <a:r>
              <a:rPr lang="es-MX" dirty="0"/>
              <a:t>Lugar</a:t>
            </a:r>
          </a:p>
          <a:p>
            <a:r>
              <a:rPr lang="es-MX" dirty="0"/>
              <a:t>Editorial</a:t>
            </a:r>
          </a:p>
          <a:p>
            <a:r>
              <a:rPr lang="es-MX" dirty="0"/>
              <a:t>Rango de paginas</a:t>
            </a:r>
          </a:p>
          <a:p>
            <a:pPr marL="0" indent="0">
              <a:buNone/>
            </a:pPr>
            <a:endParaRPr lang="es-MX" dirty="0"/>
          </a:p>
          <a:p>
            <a:pPr marL="0" indent="0">
              <a:buNone/>
            </a:pPr>
            <a:endParaRPr lang="es-MX" dirty="0"/>
          </a:p>
        </p:txBody>
      </p:sp>
    </p:spTree>
    <p:extLst>
      <p:ext uri="{BB962C8B-B14F-4D97-AF65-F5344CB8AC3E}">
        <p14:creationId xmlns:p14="http://schemas.microsoft.com/office/powerpoint/2010/main" val="33732392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9848" y="498764"/>
            <a:ext cx="10058400" cy="5673436"/>
          </a:xfrm>
        </p:spPr>
        <p:txBody>
          <a:bodyPr/>
          <a:lstStyle/>
          <a:p>
            <a:r>
              <a:rPr lang="es-MX" sz="3200" b="1" dirty="0">
                <a:solidFill>
                  <a:srgbClr val="FF0000"/>
                </a:solidFill>
              </a:rPr>
              <a:t>Ficha Hemerográfica:</a:t>
            </a:r>
          </a:p>
          <a:p>
            <a:pPr marL="0" indent="0">
              <a:buNone/>
            </a:pPr>
            <a:r>
              <a:rPr lang="es-MX" dirty="0"/>
              <a:t>Es el instrumento que sirve para registrar los datos de la fuente documental que se publica con cierta periodicidad, tales como  la revista, el periódico, la gaceta, entre otros; existen dos tipos las generales y las particulares.</a:t>
            </a:r>
          </a:p>
          <a:p>
            <a:r>
              <a:rPr lang="es-MX" b="1" u="sng" dirty="0">
                <a:solidFill>
                  <a:srgbClr val="FF0000"/>
                </a:solidFill>
              </a:rPr>
              <a:t>Ficha hemerográfica general: </a:t>
            </a:r>
            <a:r>
              <a:rPr lang="es-MX" dirty="0"/>
              <a:t>es el instrumento en el cual se registran los datos de cualquier fuente periódica.</a:t>
            </a:r>
          </a:p>
          <a:p>
            <a:r>
              <a:rPr lang="es-MX" dirty="0"/>
              <a:t>Orden:</a:t>
            </a:r>
          </a:p>
          <a:p>
            <a:r>
              <a:rPr lang="es-MX" dirty="0"/>
              <a:t>Autor o Autores del articulo</a:t>
            </a:r>
          </a:p>
          <a:p>
            <a:r>
              <a:rPr lang="es-MX" dirty="0"/>
              <a:t>Fecha de publicación</a:t>
            </a:r>
          </a:p>
          <a:p>
            <a:r>
              <a:rPr lang="es-MX" dirty="0"/>
              <a:t>            1. periodicidad mensual (año, mes)</a:t>
            </a:r>
          </a:p>
          <a:p>
            <a:r>
              <a:rPr lang="es-MX" dirty="0"/>
              <a:t>            2. periodicidad diaria  (año, día y mes)</a:t>
            </a:r>
          </a:p>
          <a:p>
            <a:r>
              <a:rPr lang="es-MX" dirty="0"/>
              <a:t>Titulo de la publicación en cursivas </a:t>
            </a:r>
          </a:p>
          <a:p>
            <a:r>
              <a:rPr lang="es-MX" dirty="0"/>
              <a:t>Se puede agregar el lugar y la casa editorial </a:t>
            </a:r>
          </a:p>
        </p:txBody>
      </p:sp>
      <p:sp>
        <p:nvSpPr>
          <p:cNvPr id="4" name="CuadroTexto 3"/>
          <p:cNvSpPr txBox="1"/>
          <p:nvPr/>
        </p:nvSpPr>
        <p:spPr>
          <a:xfrm>
            <a:off x="7348450" y="3507971"/>
            <a:ext cx="3779798"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dirty="0"/>
              <a:t>Rubí, Carmina y Jiménez, Ludmila (2000, 14 de mayo). </a:t>
            </a:r>
            <a:r>
              <a:rPr lang="es-MX" i="1" dirty="0"/>
              <a:t>Revista mexicana de Psicología</a:t>
            </a:r>
            <a:r>
              <a:rPr lang="es-MX" dirty="0"/>
              <a:t>, 6(5). </a:t>
            </a:r>
          </a:p>
        </p:txBody>
      </p:sp>
    </p:spTree>
    <p:extLst>
      <p:ext uri="{BB962C8B-B14F-4D97-AF65-F5344CB8AC3E}">
        <p14:creationId xmlns:p14="http://schemas.microsoft.com/office/powerpoint/2010/main" val="2822140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9848" y="972589"/>
            <a:ext cx="10058400" cy="5199611"/>
          </a:xfrm>
        </p:spPr>
        <p:txBody>
          <a:bodyPr/>
          <a:lstStyle/>
          <a:p>
            <a:r>
              <a:rPr lang="es-MX" b="1" u="sng" dirty="0">
                <a:solidFill>
                  <a:srgbClr val="FF0000"/>
                </a:solidFill>
              </a:rPr>
              <a:t>Ficha Hemerográfica particular:</a:t>
            </a:r>
          </a:p>
          <a:p>
            <a:pPr marL="0" indent="0">
              <a:buNone/>
            </a:pPr>
            <a:r>
              <a:rPr lang="es-MX" dirty="0"/>
              <a:t>Se le denomina así porque solo da cuenta de una sección de la publicación; los datos para su elaboración son:</a:t>
            </a:r>
          </a:p>
          <a:p>
            <a:r>
              <a:rPr lang="es-MX" sz="1800" dirty="0"/>
              <a:t>Autor o autores del articulo</a:t>
            </a:r>
          </a:p>
          <a:p>
            <a:r>
              <a:rPr lang="es-MX" sz="1800" dirty="0"/>
              <a:t>Fecha de publicación</a:t>
            </a:r>
          </a:p>
          <a:p>
            <a:r>
              <a:rPr lang="es-MX" sz="1800" dirty="0"/>
              <a:t>            1. periodicidad mensual (año, mes)</a:t>
            </a:r>
          </a:p>
          <a:p>
            <a:r>
              <a:rPr lang="es-MX" sz="1800" dirty="0"/>
              <a:t>            2. periodicidad diaria  (año, día y mes)</a:t>
            </a:r>
          </a:p>
          <a:p>
            <a:r>
              <a:rPr lang="es-MX" sz="1800" dirty="0"/>
              <a:t>Fragmento de la publicidad entre comillas y luego va la palabra en:</a:t>
            </a:r>
          </a:p>
          <a:p>
            <a:r>
              <a:rPr lang="es-MX" sz="1800" dirty="0"/>
              <a:t>Titulo de la publicación en cursivas </a:t>
            </a:r>
          </a:p>
          <a:p>
            <a:r>
              <a:rPr lang="es-MX" sz="1800" dirty="0"/>
              <a:t>Volumen o año de publicación, numero publicación entre paréntesis. Ambos en cursivas.</a:t>
            </a:r>
          </a:p>
          <a:p>
            <a:r>
              <a:rPr lang="es-MX" sz="1800" dirty="0"/>
              <a:t>Paginas consultadas</a:t>
            </a:r>
          </a:p>
          <a:p>
            <a:endParaRPr lang="es-MX" dirty="0"/>
          </a:p>
        </p:txBody>
      </p:sp>
      <p:sp>
        <p:nvSpPr>
          <p:cNvPr id="5" name="CuadroTexto 4"/>
          <p:cNvSpPr txBox="1"/>
          <p:nvPr/>
        </p:nvSpPr>
        <p:spPr>
          <a:xfrm>
            <a:off x="7448204" y="1928553"/>
            <a:ext cx="4222865" cy="1569660"/>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s-MX" sz="1600" dirty="0"/>
              <a:t>Chong, Martin y Hernández, Rosa María (2001, junio) “Alineamiento constructivo: modelo de la concreción para el desarrollo de competencias “ en: </a:t>
            </a:r>
            <a:r>
              <a:rPr lang="es-MX" sz="1600" i="1" dirty="0"/>
              <a:t>Notifi. Publicación informativa de la facultad de ingeniería , nueva época </a:t>
            </a:r>
            <a:r>
              <a:rPr lang="es-MX" sz="1600" dirty="0"/>
              <a:t>(6). 16-18.</a:t>
            </a:r>
          </a:p>
        </p:txBody>
      </p:sp>
    </p:spTree>
    <p:extLst>
      <p:ext uri="{BB962C8B-B14F-4D97-AF65-F5344CB8AC3E}">
        <p14:creationId xmlns:p14="http://schemas.microsoft.com/office/powerpoint/2010/main" val="360894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9848" y="315884"/>
            <a:ext cx="10058400" cy="5856316"/>
          </a:xfrm>
        </p:spPr>
        <p:txBody>
          <a:bodyPr/>
          <a:lstStyle/>
          <a:p>
            <a:r>
              <a:rPr lang="es-MX" dirty="0">
                <a:solidFill>
                  <a:srgbClr val="FF0000"/>
                </a:solidFill>
              </a:rPr>
              <a:t>Ficha Cibergráfica o electrónica </a:t>
            </a:r>
          </a:p>
          <a:p>
            <a:r>
              <a:rPr lang="es-MX" dirty="0"/>
              <a:t>Es el instrumento que sirve para registrar los datos de la fuente documental que se publica en la red mundial de información o internet, tales como la pagina web. (que es la mas utilizada)</a:t>
            </a:r>
          </a:p>
          <a:p>
            <a:r>
              <a:rPr lang="es-MX" dirty="0"/>
              <a:t>Se elabora de la siguiente manera:</a:t>
            </a:r>
          </a:p>
          <a:p>
            <a:r>
              <a:rPr lang="es-MX" dirty="0"/>
              <a:t>Autor del documento</a:t>
            </a:r>
          </a:p>
          <a:p>
            <a:r>
              <a:rPr lang="es-MX" dirty="0"/>
              <a:t>Año de publicación entre paréntesis</a:t>
            </a:r>
          </a:p>
          <a:p>
            <a:r>
              <a:rPr lang="es-MX" dirty="0"/>
              <a:t>Titulo del documento en cursivas</a:t>
            </a:r>
          </a:p>
          <a:p>
            <a:r>
              <a:rPr lang="es-MX" dirty="0"/>
              <a:t>Tipo de medio o soporte entre corchetes</a:t>
            </a:r>
          </a:p>
          <a:p>
            <a:r>
              <a:rPr lang="es-MX" dirty="0"/>
              <a:t>Lugar</a:t>
            </a:r>
          </a:p>
          <a:p>
            <a:r>
              <a:rPr lang="es-MX" dirty="0"/>
              <a:t>Editor o publicador</a:t>
            </a:r>
          </a:p>
          <a:p>
            <a:r>
              <a:rPr lang="es-MX" dirty="0"/>
              <a:t>Fecha d recuperación (se anota la fecha de consulta o acceso)</a:t>
            </a:r>
          </a:p>
          <a:p>
            <a:r>
              <a:rPr lang="es-MX" dirty="0"/>
              <a:t>disponibilidad (dirección electrónica)</a:t>
            </a:r>
          </a:p>
        </p:txBody>
      </p:sp>
      <p:sp>
        <p:nvSpPr>
          <p:cNvPr id="4" name="CuadroTexto 3"/>
          <p:cNvSpPr txBox="1"/>
          <p:nvPr/>
        </p:nvSpPr>
        <p:spPr>
          <a:xfrm>
            <a:off x="8670176" y="2088573"/>
            <a:ext cx="2901142" cy="2554545"/>
          </a:xfrm>
          <a:prstGeom prst="rect">
            <a:avLst/>
          </a:prstGeom>
          <a:noFill/>
          <a:ln w="28575">
            <a:solidFill>
              <a:srgbClr val="FF0000"/>
            </a:solidFill>
          </a:ln>
        </p:spPr>
        <p:txBody>
          <a:bodyPr wrap="square" rtlCol="0">
            <a:spAutoFit/>
          </a:bodyPr>
          <a:lstStyle/>
          <a:p>
            <a:r>
              <a:rPr lang="es-MX" sz="1600" dirty="0"/>
              <a:t>Gòmez Chacón, Inés</a:t>
            </a:r>
          </a:p>
          <a:p>
            <a:r>
              <a:rPr lang="es-MX" sz="1600" dirty="0"/>
              <a:t>(2007). Competencias [doc. web) Madrid: Facultad de ciencias de Matemáticas UCM. Recuperado el 18 de abril del 2013 de http://www.mat.ucm.es/-imgomezc/</a:t>
            </a:r>
            <a:r>
              <a:rPr lang="es-MX" sz="1600" dirty="0" err="1"/>
              <a:t>almacen</a:t>
            </a:r>
            <a:r>
              <a:rPr lang="es-MX" sz="1600" dirty="0"/>
              <a:t>/PIMCD_463/Materias_Secundaria_2/índice.html</a:t>
            </a:r>
          </a:p>
        </p:txBody>
      </p:sp>
    </p:spTree>
    <p:extLst>
      <p:ext uri="{BB962C8B-B14F-4D97-AF65-F5344CB8AC3E}">
        <p14:creationId xmlns:p14="http://schemas.microsoft.com/office/powerpoint/2010/main" val="2489321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9848" y="484632"/>
            <a:ext cx="10058400" cy="1379337"/>
          </a:xfrm>
        </p:spPr>
        <p:txBody>
          <a:bodyPr/>
          <a:lstStyle/>
          <a:p>
            <a:r>
              <a:rPr lang="es-MX" dirty="0" smtClean="0"/>
              <a:t>Introducción:</a:t>
            </a:r>
            <a:endParaRPr lang="es-MX" dirty="0"/>
          </a:p>
        </p:txBody>
      </p:sp>
      <p:sp>
        <p:nvSpPr>
          <p:cNvPr id="3" name="2 Marcador de contenido"/>
          <p:cNvSpPr>
            <a:spLocks noGrp="1"/>
          </p:cNvSpPr>
          <p:nvPr>
            <p:ph idx="1"/>
          </p:nvPr>
        </p:nvSpPr>
        <p:spPr>
          <a:xfrm>
            <a:off x="1069848" y="1981200"/>
            <a:ext cx="10058400" cy="4191000"/>
          </a:xfrm>
        </p:spPr>
        <p:txBody>
          <a:bodyPr/>
          <a:lstStyle/>
          <a:p>
            <a:pPr marL="114300" indent="0" algn="just">
              <a:buNone/>
            </a:pPr>
            <a:r>
              <a:rPr lang="es-MX" sz="2400" dirty="0"/>
              <a:t>La Universidad Autónoma del Estado de México, como muchas otras universidades del país, se preocupa por dar una formación integral a sus estudiantes, sustentada en la parte teórica, pero sin olvidar el aspecto humano, es por ello, que la asignatura de Metodología de la investigación 1 que se imparte en el tercer semestre del bachillerato, complementa de forma muy importante esta formación teórica o científica, pues proporciona al estudiante las herramientas, necesarias para esto.</a:t>
            </a:r>
          </a:p>
          <a:p>
            <a:pPr marL="114300" indent="0" algn="just">
              <a:buNone/>
            </a:pPr>
            <a:r>
              <a:rPr lang="es-MX" sz="2400" dirty="0"/>
              <a:t>El material que se presenta a continuación pretende ser un apoyo para la mejor comprensión de los temas referentes a la Planeación de la Investigación</a:t>
            </a:r>
            <a:r>
              <a:rPr lang="es-MX" dirty="0"/>
              <a:t>.</a:t>
            </a:r>
          </a:p>
          <a:p>
            <a:endParaRPr lang="es-MX" dirty="0"/>
          </a:p>
        </p:txBody>
      </p:sp>
    </p:spTree>
    <p:extLst>
      <p:ext uri="{BB962C8B-B14F-4D97-AF65-F5344CB8AC3E}">
        <p14:creationId xmlns:p14="http://schemas.microsoft.com/office/powerpoint/2010/main" val="2599645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rotWithShape="1">
          <a:blip r:embed="rId2">
            <a:extLst>
              <a:ext uri="{28A0092B-C50C-407E-A947-70E740481C1C}">
                <a14:useLocalDpi xmlns:a14="http://schemas.microsoft.com/office/drawing/2010/main" val="0"/>
              </a:ext>
            </a:extLst>
          </a:blip>
          <a:srcRect l="3691" t="9410" r="10302" b="12983"/>
          <a:stretch/>
        </p:blipFill>
        <p:spPr>
          <a:xfrm>
            <a:off x="8422816" y="3893284"/>
            <a:ext cx="2768958" cy="2498502"/>
          </a:xfrm>
          <a:prstGeom prst="rect">
            <a:avLst/>
          </a:prstGeom>
        </p:spPr>
      </p:pic>
      <p:sp>
        <p:nvSpPr>
          <p:cNvPr id="2" name="1 Título"/>
          <p:cNvSpPr>
            <a:spLocks noGrp="1"/>
          </p:cNvSpPr>
          <p:nvPr>
            <p:ph type="ctrTitle"/>
          </p:nvPr>
        </p:nvSpPr>
        <p:spPr>
          <a:xfrm>
            <a:off x="2215881" y="1736812"/>
            <a:ext cx="7772400" cy="1152128"/>
          </a:xfrm>
        </p:spPr>
        <p:txBody>
          <a:bodyPr>
            <a:normAutofit fontScale="90000"/>
          </a:bodyPr>
          <a:lstStyle/>
          <a:p>
            <a:r>
              <a:rPr lang="es-MX" dirty="0">
                <a:latin typeface="Arial" pitchFamily="34" charset="0"/>
                <a:cs typeface="Arial" pitchFamily="34" charset="0"/>
              </a:rPr>
              <a:t>¿</a:t>
            </a:r>
            <a:r>
              <a:rPr lang="es-MX" sz="6700" dirty="0">
                <a:latin typeface="Arial" pitchFamily="34" charset="0"/>
                <a:cs typeface="Arial" pitchFamily="34" charset="0"/>
              </a:rPr>
              <a:t>Qué es la ficha de trabajo?</a:t>
            </a:r>
            <a:r>
              <a:rPr lang="es-MX" dirty="0"/>
              <a:t/>
            </a:r>
            <a:br>
              <a:rPr lang="es-MX" dirty="0"/>
            </a:br>
            <a:endParaRPr lang="es-MX" dirty="0"/>
          </a:p>
        </p:txBody>
      </p:sp>
      <p:sp>
        <p:nvSpPr>
          <p:cNvPr id="4" name="3 CuadroTexto"/>
          <p:cNvSpPr txBox="1"/>
          <p:nvPr/>
        </p:nvSpPr>
        <p:spPr>
          <a:xfrm>
            <a:off x="2063552" y="2420888"/>
            <a:ext cx="7848872" cy="3754874"/>
          </a:xfrm>
          <a:prstGeom prst="rect">
            <a:avLst/>
          </a:prstGeom>
          <a:noFill/>
        </p:spPr>
        <p:txBody>
          <a:bodyPr wrap="square" rtlCol="0">
            <a:spAutoFit/>
          </a:bodyPr>
          <a:lstStyle/>
          <a:p>
            <a:r>
              <a:rPr lang="es-MX" sz="2000" dirty="0">
                <a:latin typeface="Arial" pitchFamily="34" charset="0"/>
                <a:cs typeface="Arial" pitchFamily="34" charset="0"/>
              </a:rPr>
              <a:t>Esta es un recurso para la investigación en el que se registra la información que se extrae de diferentes fuentes documentales  como por ejemplo: libros, revistas,  paginas web, en esta puedes meter comentarios criticas  u observaciones personales. Por lo que…</a:t>
            </a:r>
          </a:p>
          <a:p>
            <a:endParaRPr lang="es-MX" sz="2000" dirty="0">
              <a:latin typeface="Arial" pitchFamily="34" charset="0"/>
              <a:cs typeface="Arial" pitchFamily="34" charset="0"/>
            </a:endParaRPr>
          </a:p>
          <a:p>
            <a:r>
              <a:rPr lang="es-MX" sz="2000" dirty="0">
                <a:latin typeface="Arial" pitchFamily="34" charset="0"/>
                <a:cs typeface="Arial" pitchFamily="34" charset="0"/>
              </a:rPr>
              <a:t>Sus ventajas son:</a:t>
            </a:r>
          </a:p>
          <a:p>
            <a:r>
              <a:rPr lang="es-MX" sz="2000" dirty="0">
                <a:latin typeface="Arial" pitchFamily="34" charset="0"/>
                <a:cs typeface="Arial" pitchFamily="34" charset="0"/>
              </a:rPr>
              <a:t/>
            </a:r>
            <a:br>
              <a:rPr lang="es-MX" sz="2000" dirty="0">
                <a:latin typeface="Arial" pitchFamily="34" charset="0"/>
                <a:cs typeface="Arial" pitchFamily="34" charset="0"/>
              </a:rPr>
            </a:br>
            <a:r>
              <a:rPr lang="es-MX" sz="2000" dirty="0">
                <a:latin typeface="Arial" pitchFamily="34" charset="0"/>
                <a:cs typeface="Arial" pitchFamily="34" charset="0"/>
              </a:rPr>
              <a:t>- Permite acumular información sobre los temas</a:t>
            </a:r>
            <a:br>
              <a:rPr lang="es-MX" sz="2000" dirty="0">
                <a:latin typeface="Arial" pitchFamily="34" charset="0"/>
                <a:cs typeface="Arial" pitchFamily="34" charset="0"/>
              </a:rPr>
            </a:br>
            <a:r>
              <a:rPr lang="es-MX" sz="2000" dirty="0">
                <a:latin typeface="Arial" pitchFamily="34" charset="0"/>
                <a:cs typeface="Arial" pitchFamily="34" charset="0"/>
              </a:rPr>
              <a:t>-fáciles de clasificar</a:t>
            </a:r>
            <a:br>
              <a:rPr lang="es-MX" sz="2000" dirty="0">
                <a:latin typeface="Arial" pitchFamily="34" charset="0"/>
                <a:cs typeface="Arial" pitchFamily="34" charset="0"/>
              </a:rPr>
            </a:br>
            <a:r>
              <a:rPr lang="es-MX" sz="2000" dirty="0">
                <a:latin typeface="Arial" pitchFamily="34" charset="0"/>
                <a:cs typeface="Arial" pitchFamily="34" charset="0"/>
              </a:rPr>
              <a:t>-posibilidad en el manejo adecuado de la información</a:t>
            </a:r>
          </a:p>
          <a:p>
            <a:endParaRPr lang="es-MX" dirty="0"/>
          </a:p>
        </p:txBody>
      </p:sp>
      <p:sp>
        <p:nvSpPr>
          <p:cNvPr id="6" name="5 CuadroTexto"/>
          <p:cNvSpPr txBox="1"/>
          <p:nvPr/>
        </p:nvSpPr>
        <p:spPr>
          <a:xfrm>
            <a:off x="7431498" y="6391786"/>
            <a:ext cx="2480926" cy="369332"/>
          </a:xfrm>
          <a:prstGeom prst="rect">
            <a:avLst/>
          </a:prstGeom>
          <a:noFill/>
        </p:spPr>
        <p:txBody>
          <a:bodyPr wrap="square" rtlCol="0">
            <a:spAutoFit/>
          </a:bodyPr>
          <a:lstStyle/>
          <a:p>
            <a:r>
              <a:rPr lang="es-MX" sz="900" dirty="0"/>
              <a:t>https://www.google.com.mx/search?biw=143</a:t>
            </a:r>
          </a:p>
        </p:txBody>
      </p:sp>
    </p:spTree>
    <p:extLst>
      <p:ext uri="{BB962C8B-B14F-4D97-AF65-F5344CB8AC3E}">
        <p14:creationId xmlns:p14="http://schemas.microsoft.com/office/powerpoint/2010/main" val="29754075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a:solidFill>
                  <a:srgbClr val="FF0000"/>
                </a:solidFill>
                <a:latin typeface="+mn-lt"/>
              </a:rPr>
              <a:t>FICHA DE CONTENIDOS</a:t>
            </a:r>
          </a:p>
        </p:txBody>
      </p:sp>
      <p:sp>
        <p:nvSpPr>
          <p:cNvPr id="3" name="2 Marcador de contenido"/>
          <p:cNvSpPr>
            <a:spLocks noGrp="1"/>
          </p:cNvSpPr>
          <p:nvPr>
            <p:ph idx="1"/>
          </p:nvPr>
        </p:nvSpPr>
        <p:spPr/>
        <p:txBody>
          <a:bodyPr/>
          <a:lstStyle/>
          <a:p>
            <a:r>
              <a:rPr lang="es-MX" b="0" dirty="0"/>
              <a:t>Esta se integra por 3 elementos:</a:t>
            </a:r>
          </a:p>
          <a:p>
            <a:r>
              <a:rPr lang="es-MX" b="0" dirty="0"/>
              <a:t>REFERENCIA ESQUEMÁTICA O TEMÁTICA: los datos son anotados en el ángulo superior izquierdo </a:t>
            </a:r>
            <a:r>
              <a:rPr lang="es-MX" b="0" dirty="0">
                <a:solidFill>
                  <a:srgbClr val="FF0000"/>
                </a:solidFill>
              </a:rPr>
              <a:t>(nomenclatura).</a:t>
            </a:r>
          </a:p>
          <a:p>
            <a:r>
              <a:rPr lang="es-MX" b="0" dirty="0"/>
              <a:t>Número y titulo del capitulo</a:t>
            </a:r>
          </a:p>
          <a:p>
            <a:r>
              <a:rPr lang="es-MX" b="0" dirty="0"/>
              <a:t>Inciso </a:t>
            </a:r>
          </a:p>
          <a:p>
            <a:r>
              <a:rPr lang="es-MX" dirty="0"/>
              <a:t>S</a:t>
            </a:r>
            <a:r>
              <a:rPr lang="es-MX" b="0" dirty="0"/>
              <a:t>ubinciso</a:t>
            </a:r>
          </a:p>
        </p:txBody>
      </p:sp>
      <p:sp>
        <p:nvSpPr>
          <p:cNvPr id="5" name="4 CuadroTexto"/>
          <p:cNvSpPr txBox="1"/>
          <p:nvPr/>
        </p:nvSpPr>
        <p:spPr>
          <a:xfrm>
            <a:off x="5373113" y="3857685"/>
            <a:ext cx="4680520" cy="2585323"/>
          </a:xfrm>
          <a:prstGeom prst="rect">
            <a:avLst/>
          </a:prstGeom>
          <a:noFill/>
          <a:ln>
            <a:solidFill>
              <a:srgbClr val="FF0000"/>
            </a:solidFill>
          </a:ln>
        </p:spPr>
        <p:txBody>
          <a:bodyPr wrap="square" rtlCol="0">
            <a:spAutoFit/>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p:txBody>
      </p:sp>
      <p:sp>
        <p:nvSpPr>
          <p:cNvPr id="7" name="6 Elipse"/>
          <p:cNvSpPr/>
          <p:nvPr/>
        </p:nvSpPr>
        <p:spPr>
          <a:xfrm>
            <a:off x="5450628" y="4040542"/>
            <a:ext cx="1944216" cy="1148645"/>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sz="1400" dirty="0"/>
              <a:t>REFERENCIA ESQUEMÁTICA O TEMÁTICA: </a:t>
            </a:r>
          </a:p>
        </p:txBody>
      </p:sp>
    </p:spTree>
    <p:extLst>
      <p:ext uri="{BB962C8B-B14F-4D97-AF65-F5344CB8AC3E}">
        <p14:creationId xmlns:p14="http://schemas.microsoft.com/office/powerpoint/2010/main" val="16179959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72836" y="548681"/>
            <a:ext cx="9348308" cy="2808312"/>
          </a:xfrm>
        </p:spPr>
        <p:txBody>
          <a:bodyPr>
            <a:normAutofit lnSpcReduction="10000"/>
          </a:bodyPr>
          <a:lstStyle/>
          <a:p>
            <a:r>
              <a:rPr lang="es-MX" sz="2400" b="1" dirty="0">
                <a:solidFill>
                  <a:srgbClr val="FF0000"/>
                </a:solidFill>
              </a:rPr>
              <a:t>Referencia de la fuente: </a:t>
            </a:r>
          </a:p>
          <a:p>
            <a:pPr marL="0" indent="0">
              <a:buNone/>
            </a:pPr>
            <a:r>
              <a:rPr lang="es-MX" b="0" dirty="0"/>
              <a:t>Esta es escrita en el ángulo derecho. </a:t>
            </a:r>
          </a:p>
          <a:p>
            <a:pPr marL="0" indent="0">
              <a:buNone/>
            </a:pPr>
            <a:r>
              <a:rPr lang="es-MX" b="0" dirty="0"/>
              <a:t>Y estos son los datos:</a:t>
            </a:r>
          </a:p>
          <a:p>
            <a:r>
              <a:rPr lang="es-MX" b="0" dirty="0"/>
              <a:t>Autor de la obra</a:t>
            </a:r>
          </a:p>
          <a:p>
            <a:r>
              <a:rPr lang="es-MX" b="0" dirty="0"/>
              <a:t>El año entre paréntesis </a:t>
            </a:r>
          </a:p>
          <a:p>
            <a:r>
              <a:rPr lang="es-MX" b="0" dirty="0"/>
              <a:t>Titulo de la fuente subrayado o en cursiva </a:t>
            </a:r>
          </a:p>
          <a:p>
            <a:r>
              <a:rPr lang="es-MX" b="0" dirty="0"/>
              <a:t>Numero de paginas en la que se localiza la información extraída </a:t>
            </a:r>
          </a:p>
          <a:p>
            <a:endParaRPr lang="es-MX" b="0" dirty="0"/>
          </a:p>
        </p:txBody>
      </p:sp>
      <p:sp>
        <p:nvSpPr>
          <p:cNvPr id="4" name="3 CuadroTexto"/>
          <p:cNvSpPr txBox="1"/>
          <p:nvPr/>
        </p:nvSpPr>
        <p:spPr>
          <a:xfrm>
            <a:off x="2171564" y="3619249"/>
            <a:ext cx="6984776" cy="2585323"/>
          </a:xfrm>
          <a:prstGeom prst="rect">
            <a:avLst/>
          </a:prstGeom>
          <a:noFill/>
          <a:ln>
            <a:solidFill>
              <a:srgbClr val="FF0000"/>
            </a:solidFill>
          </a:ln>
        </p:spPr>
        <p:txBody>
          <a:bodyPr wrap="square" rtlCol="0">
            <a:spAutoFit/>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p:txBody>
      </p:sp>
      <p:sp>
        <p:nvSpPr>
          <p:cNvPr id="5" name="4 Elipse"/>
          <p:cNvSpPr/>
          <p:nvPr/>
        </p:nvSpPr>
        <p:spPr>
          <a:xfrm>
            <a:off x="6179127" y="3857566"/>
            <a:ext cx="2880320" cy="936104"/>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a:t>Referencia de la fuente </a:t>
            </a:r>
          </a:p>
        </p:txBody>
      </p:sp>
      <p:sp>
        <p:nvSpPr>
          <p:cNvPr id="6" name="5 Rectángulo redondeado"/>
          <p:cNvSpPr/>
          <p:nvPr/>
        </p:nvSpPr>
        <p:spPr>
          <a:xfrm>
            <a:off x="2738678" y="5392850"/>
            <a:ext cx="5616624" cy="648072"/>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a:t>CONTENIDO</a:t>
            </a:r>
          </a:p>
        </p:txBody>
      </p:sp>
    </p:spTree>
    <p:extLst>
      <p:ext uri="{BB962C8B-B14F-4D97-AF65-F5344CB8AC3E}">
        <p14:creationId xmlns:p14="http://schemas.microsoft.com/office/powerpoint/2010/main" val="4006223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rotWithShape="1">
          <a:blip r:embed="rId2" cstate="print">
            <a:extLst>
              <a:ext uri="{28A0092B-C50C-407E-A947-70E740481C1C}">
                <a14:useLocalDpi xmlns:a14="http://schemas.microsoft.com/office/drawing/2010/main" val="0"/>
              </a:ext>
            </a:extLst>
          </a:blip>
          <a:srcRect l="4191" t="7417" r="12028" b="14839"/>
          <a:stretch/>
        </p:blipFill>
        <p:spPr>
          <a:xfrm rot="875251">
            <a:off x="7343069" y="160371"/>
            <a:ext cx="1016222" cy="759105"/>
          </a:xfrm>
          <a:prstGeom prst="rect">
            <a:avLst/>
          </a:prstGeom>
        </p:spPr>
      </p:pic>
      <p:sp>
        <p:nvSpPr>
          <p:cNvPr id="2" name="1 Título"/>
          <p:cNvSpPr>
            <a:spLocks noGrp="1"/>
          </p:cNvSpPr>
          <p:nvPr>
            <p:ph type="title"/>
          </p:nvPr>
        </p:nvSpPr>
        <p:spPr/>
        <p:txBody>
          <a:bodyPr>
            <a:normAutofit/>
          </a:bodyPr>
          <a:lstStyle/>
          <a:p>
            <a:pPr algn="ctr"/>
            <a:r>
              <a:rPr lang="es-MX" sz="4800" b="1" dirty="0">
                <a:solidFill>
                  <a:srgbClr val="FF0000"/>
                </a:solidFill>
                <a:latin typeface="+mn-lt"/>
              </a:rPr>
              <a:t>TIPOS DE FICHAS DE TRABAJO</a:t>
            </a:r>
          </a:p>
        </p:txBody>
      </p:sp>
      <p:sp>
        <p:nvSpPr>
          <p:cNvPr id="3" name="2 Marcador de contenido"/>
          <p:cNvSpPr>
            <a:spLocks noGrp="1"/>
          </p:cNvSpPr>
          <p:nvPr>
            <p:ph idx="1"/>
          </p:nvPr>
        </p:nvSpPr>
        <p:spPr/>
        <p:txBody>
          <a:bodyPr>
            <a:normAutofit/>
          </a:bodyPr>
          <a:lstStyle/>
          <a:p>
            <a:r>
              <a:rPr lang="es-MX" dirty="0"/>
              <a:t>FICHA DE CITA TEXTUALES</a:t>
            </a:r>
            <a:r>
              <a:rPr lang="es-MX" b="0" dirty="0"/>
              <a:t>: Tiene la idea que se considera importante sobre algún aspecto de nuestro esquema. La información se anota en comillas lo que es al texto original.</a:t>
            </a:r>
          </a:p>
          <a:p>
            <a:r>
              <a:rPr lang="es-MX" b="0" dirty="0"/>
              <a:t>Es usado para resumir, y apoyar su comentario o punto de vista «argumentar las ideas del investigador»</a:t>
            </a:r>
          </a:p>
          <a:p>
            <a:r>
              <a:rPr lang="es-MX" b="0" dirty="0"/>
              <a:t>CARACTERISTICAS:</a:t>
            </a:r>
          </a:p>
          <a:p>
            <a:r>
              <a:rPr lang="es-MX" b="0" dirty="0"/>
              <a:t>-    El texto extraído de la fuente siempre se escribe entre comillas</a:t>
            </a:r>
          </a:p>
          <a:p>
            <a:pPr marL="342900" indent="-342900">
              <a:buFontTx/>
              <a:buChar char="-"/>
            </a:pPr>
            <a:r>
              <a:rPr lang="es-MX" b="0" dirty="0"/>
              <a:t>Al final de la cita se escribe un paréntesis </a:t>
            </a:r>
          </a:p>
          <a:p>
            <a:pPr marL="342900" indent="-342900">
              <a:buFontTx/>
              <a:buChar char="-"/>
            </a:pPr>
            <a:r>
              <a:rPr lang="es-MX" b="0" dirty="0"/>
              <a:t>Se sugiere que la cita se breve y se refiera a una sola idea </a:t>
            </a:r>
          </a:p>
        </p:txBody>
      </p:sp>
      <p:pic>
        <p:nvPicPr>
          <p:cNvPr id="6" name="5 Imagen"/>
          <p:cNvPicPr>
            <a:picLocks noChangeAspect="1"/>
          </p:cNvPicPr>
          <p:nvPr/>
        </p:nvPicPr>
        <p:blipFill rotWithShape="1">
          <a:blip r:embed="rId3" cstate="print">
            <a:extLst>
              <a:ext uri="{28A0092B-C50C-407E-A947-70E740481C1C}">
                <a14:useLocalDpi xmlns:a14="http://schemas.microsoft.com/office/drawing/2010/main" val="0"/>
              </a:ext>
            </a:extLst>
          </a:blip>
          <a:srcRect l="4191" t="7417" r="12028" b="14839"/>
          <a:stretch/>
        </p:blipFill>
        <p:spPr>
          <a:xfrm rot="817971" flipH="1">
            <a:off x="8505734" y="196425"/>
            <a:ext cx="909163" cy="679133"/>
          </a:xfrm>
          <a:prstGeom prst="rect">
            <a:avLst/>
          </a:prstGeom>
        </p:spPr>
      </p:pic>
    </p:spTree>
    <p:extLst>
      <p:ext uri="{BB962C8B-B14F-4D97-AF65-F5344CB8AC3E}">
        <p14:creationId xmlns:p14="http://schemas.microsoft.com/office/powerpoint/2010/main" val="30579018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rotWithShape="1">
          <a:blip r:embed="rId2">
            <a:extLst>
              <a:ext uri="{28A0092B-C50C-407E-A947-70E740481C1C}">
                <a14:useLocalDpi xmlns:a14="http://schemas.microsoft.com/office/drawing/2010/main" val="0"/>
              </a:ext>
            </a:extLst>
          </a:blip>
          <a:srcRect l="40675" b="7780"/>
          <a:stretch/>
        </p:blipFill>
        <p:spPr>
          <a:xfrm rot="1379457">
            <a:off x="7326574" y="3555806"/>
            <a:ext cx="1147091" cy="2187195"/>
          </a:xfrm>
          <a:prstGeom prst="rect">
            <a:avLst/>
          </a:prstGeom>
        </p:spPr>
      </p:pic>
      <p:sp>
        <p:nvSpPr>
          <p:cNvPr id="3" name="2 Marcador de contenido"/>
          <p:cNvSpPr>
            <a:spLocks noGrp="1"/>
          </p:cNvSpPr>
          <p:nvPr>
            <p:ph idx="1"/>
          </p:nvPr>
        </p:nvSpPr>
        <p:spPr>
          <a:xfrm>
            <a:off x="2063552" y="476673"/>
            <a:ext cx="7620000" cy="4373563"/>
          </a:xfrm>
        </p:spPr>
        <p:txBody>
          <a:bodyPr/>
          <a:lstStyle/>
          <a:p>
            <a:pPr algn="just"/>
            <a:r>
              <a:rPr lang="es-MX" sz="2800" b="1" dirty="0">
                <a:solidFill>
                  <a:srgbClr val="FF0000"/>
                </a:solidFill>
              </a:rPr>
              <a:t>FICHA DE RESUMEN: </a:t>
            </a:r>
            <a:r>
              <a:rPr lang="es-MX" sz="2800" b="0" dirty="0"/>
              <a:t>En esta el investigador emplea su propio estilo de redacción para poder presentar las ideas principales que se tiene el autor es recomendado anotar las fuentes de consulta. El resumen puede ser hecho a partir de cualquier consulta o recurso </a:t>
            </a:r>
          </a:p>
          <a:p>
            <a:pPr algn="just"/>
            <a:endParaRPr lang="es-MX" sz="2800" b="0" dirty="0"/>
          </a:p>
          <a:p>
            <a:endParaRPr lang="es-MX" b="0" dirty="0"/>
          </a:p>
          <a:p>
            <a:endParaRPr lang="es-MX" dirty="0"/>
          </a:p>
        </p:txBody>
      </p:sp>
    </p:spTree>
    <p:extLst>
      <p:ext uri="{BB962C8B-B14F-4D97-AF65-F5344CB8AC3E}">
        <p14:creationId xmlns:p14="http://schemas.microsoft.com/office/powerpoint/2010/main" val="30835220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5679D16-444B-42FF-BAF1-9CF7441777F1}"/>
              </a:ext>
            </a:extLst>
          </p:cNvPr>
          <p:cNvSpPr>
            <a:spLocks noGrp="1"/>
          </p:cNvSpPr>
          <p:nvPr>
            <p:ph idx="1"/>
          </p:nvPr>
        </p:nvSpPr>
        <p:spPr>
          <a:xfrm>
            <a:off x="1069848" y="1192696"/>
            <a:ext cx="10058400" cy="4979504"/>
          </a:xfrm>
        </p:spPr>
        <p:txBody>
          <a:bodyPr/>
          <a:lstStyle/>
          <a:p>
            <a:pPr lvl="0" algn="just">
              <a:buClr>
                <a:srgbClr val="D34817">
                  <a:lumMod val="75000"/>
                </a:srgbClr>
              </a:buClr>
            </a:pPr>
            <a:r>
              <a:rPr lang="es-MX" sz="2800" b="1" dirty="0">
                <a:solidFill>
                  <a:srgbClr val="FF0000"/>
                </a:solidFill>
              </a:rPr>
              <a:t>FICHA DE COMENTARIO O ANÁLISIS: </a:t>
            </a:r>
            <a:r>
              <a:rPr lang="es-MX" sz="2800" dirty="0">
                <a:solidFill>
                  <a:prstClr val="black"/>
                </a:solidFill>
              </a:rPr>
              <a:t>El investigador puede expresar sus ideas personales o puntos de vista. En este se pueden emitir criticas, reflexiones, cuestionamientos, dudad, opiniones, estas se expresan para apoyar o refutar las ideas del autor  </a:t>
            </a:r>
          </a:p>
          <a:p>
            <a:pPr lvl="0" algn="just">
              <a:buClr>
                <a:srgbClr val="D34817">
                  <a:lumMod val="75000"/>
                </a:srgbClr>
              </a:buClr>
            </a:pPr>
            <a:endParaRPr lang="es-MX" dirty="0">
              <a:solidFill>
                <a:prstClr val="black"/>
              </a:solidFill>
            </a:endParaRPr>
          </a:p>
          <a:p>
            <a:endParaRPr lang="es-MX" dirty="0"/>
          </a:p>
        </p:txBody>
      </p:sp>
      <p:pic>
        <p:nvPicPr>
          <p:cNvPr id="4" name="Imagen 3">
            <a:extLst>
              <a:ext uri="{FF2B5EF4-FFF2-40B4-BE49-F238E27FC236}">
                <a16:creationId xmlns="" xmlns:a16="http://schemas.microsoft.com/office/drawing/2014/main" id="{B89208C3-F630-4F69-8C92-2EF137610A5C}"/>
              </a:ext>
            </a:extLst>
          </p:cNvPr>
          <p:cNvPicPr>
            <a:picLocks noChangeAspect="1"/>
          </p:cNvPicPr>
          <p:nvPr/>
        </p:nvPicPr>
        <p:blipFill>
          <a:blip r:embed="rId2"/>
          <a:stretch>
            <a:fillRect/>
          </a:stretch>
        </p:blipFill>
        <p:spPr>
          <a:xfrm>
            <a:off x="4006595" y="3769958"/>
            <a:ext cx="4602879" cy="3304318"/>
          </a:xfrm>
          <a:prstGeom prst="rect">
            <a:avLst/>
          </a:prstGeom>
        </p:spPr>
      </p:pic>
    </p:spTree>
    <p:extLst>
      <p:ext uri="{BB962C8B-B14F-4D97-AF65-F5344CB8AC3E}">
        <p14:creationId xmlns:p14="http://schemas.microsoft.com/office/powerpoint/2010/main" val="13101856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pPr algn="ctr"/>
            <a:r>
              <a:rPr lang="es-MX" sz="8800" b="1" cap="none"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mn-lt"/>
              </a:rPr>
              <a:t>FICHA MAESTRA</a:t>
            </a:r>
          </a:p>
        </p:txBody>
      </p:sp>
    </p:spTree>
    <p:extLst>
      <p:ext uri="{BB962C8B-B14F-4D97-AF65-F5344CB8AC3E}">
        <p14:creationId xmlns:p14="http://schemas.microsoft.com/office/powerpoint/2010/main" val="3965375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423582">
            <a:off x="6558009" y="3384762"/>
            <a:ext cx="2996952" cy="2996952"/>
          </a:xfrm>
          <a:prstGeom prst="rect">
            <a:avLst/>
          </a:prstGeom>
        </p:spPr>
      </p:pic>
      <p:sp>
        <p:nvSpPr>
          <p:cNvPr id="3" name="2 Marcador de contenido"/>
          <p:cNvSpPr>
            <a:spLocks noGrp="1"/>
          </p:cNvSpPr>
          <p:nvPr>
            <p:ph idx="1"/>
          </p:nvPr>
        </p:nvSpPr>
        <p:spPr>
          <a:xfrm>
            <a:off x="1919536" y="721695"/>
            <a:ext cx="7620000" cy="4373563"/>
          </a:xfrm>
        </p:spPr>
        <p:txBody>
          <a:bodyPr>
            <a:normAutofit/>
          </a:bodyPr>
          <a:lstStyle/>
          <a:p>
            <a:r>
              <a:rPr lang="es-MX" sz="3600" b="1" dirty="0">
                <a:solidFill>
                  <a:srgbClr val="FF0000"/>
                </a:solidFill>
              </a:rPr>
              <a:t>¿ QUE ES LA FICHA MAESTRA?</a:t>
            </a:r>
          </a:p>
          <a:p>
            <a:r>
              <a:rPr lang="es-MX" b="0" dirty="0"/>
              <a:t>En este se anota las fuentes de consulta que se tiene de la información sobre algún aspecto del tema este puede ser un capitulo, un inciso o un </a:t>
            </a:r>
            <a:r>
              <a:rPr lang="es-MX" b="0" dirty="0" err="1"/>
              <a:t>subinciso</a:t>
            </a:r>
            <a:r>
              <a:rPr lang="es-MX" b="0" dirty="0"/>
              <a:t>. </a:t>
            </a:r>
          </a:p>
          <a:p>
            <a:r>
              <a:rPr lang="es-MX" b="0" dirty="0"/>
              <a:t>Sus ventajas son:</a:t>
            </a:r>
          </a:p>
          <a:p>
            <a:r>
              <a:rPr lang="es-MX" b="0" dirty="0"/>
              <a:t>-Disminución de los tiempos para realizar el trabajo.</a:t>
            </a:r>
          </a:p>
          <a:p>
            <a:r>
              <a:rPr lang="es-MX" b="0" dirty="0"/>
              <a:t>-Disminución de los errores al transcribir la información.</a:t>
            </a:r>
          </a:p>
          <a:p>
            <a:r>
              <a:rPr lang="es-MX" b="0" dirty="0"/>
              <a:t>-Favorece el análisis de la información</a:t>
            </a:r>
          </a:p>
          <a:p>
            <a:endParaRPr lang="es-MX" b="0" dirty="0"/>
          </a:p>
        </p:txBody>
      </p:sp>
    </p:spTree>
    <p:extLst>
      <p:ext uri="{BB962C8B-B14F-4D97-AF65-F5344CB8AC3E}">
        <p14:creationId xmlns:p14="http://schemas.microsoft.com/office/powerpoint/2010/main" val="29841931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404664"/>
            <a:ext cx="6074608" cy="903630"/>
          </a:xfrm>
        </p:spPr>
        <p:txBody>
          <a:bodyPr>
            <a:normAutofit fontScale="90000"/>
          </a:bodyPr>
          <a:lstStyle/>
          <a:p>
            <a:r>
              <a:rPr lang="es-MX" b="1" dirty="0">
                <a:solidFill>
                  <a:srgbClr val="FF0000"/>
                </a:solidFill>
                <a:latin typeface="+mn-lt"/>
              </a:rPr>
              <a:t>PROCEDIMIENTO</a:t>
            </a:r>
          </a:p>
        </p:txBody>
      </p:sp>
      <p:sp>
        <p:nvSpPr>
          <p:cNvPr id="3" name="2 Marcador de contenido"/>
          <p:cNvSpPr>
            <a:spLocks noGrp="1"/>
          </p:cNvSpPr>
          <p:nvPr>
            <p:ph idx="1"/>
          </p:nvPr>
        </p:nvSpPr>
        <p:spPr>
          <a:xfrm>
            <a:off x="1981200" y="1484785"/>
            <a:ext cx="7620000" cy="4641379"/>
          </a:xfrm>
        </p:spPr>
        <p:txBody>
          <a:bodyPr/>
          <a:lstStyle/>
          <a:p>
            <a:r>
              <a:rPr lang="es-MX" dirty="0"/>
              <a:t>1.- </a:t>
            </a:r>
            <a:r>
              <a:rPr lang="es-MX" b="0" dirty="0"/>
              <a:t>diseñar el esquema de trabajo</a:t>
            </a:r>
          </a:p>
          <a:p>
            <a:r>
              <a:rPr lang="es-MX" dirty="0"/>
              <a:t>2.-</a:t>
            </a:r>
            <a:r>
              <a:rPr lang="es-MX" b="0" dirty="0"/>
              <a:t> Revisar todas las fuentes de consulta que aborden el tema </a:t>
            </a:r>
          </a:p>
          <a:p>
            <a:r>
              <a:rPr lang="es-MX" dirty="0"/>
              <a:t>3.-</a:t>
            </a:r>
            <a:r>
              <a:rPr lang="es-MX" b="0" dirty="0"/>
              <a:t> Localizar la información que se considera útil para cubrir los diferentes aspectos del trabajo</a:t>
            </a:r>
            <a:endParaRPr lang="es-MX" dirty="0"/>
          </a:p>
          <a:p>
            <a:r>
              <a:rPr lang="es-MX" dirty="0"/>
              <a:t>4.-</a:t>
            </a:r>
            <a:r>
              <a:rPr lang="es-MX" b="0" dirty="0"/>
              <a:t> Esta se lee y se subraya la información que sirva  esto facilitara al momento de redactar</a:t>
            </a:r>
          </a:p>
          <a:p>
            <a:r>
              <a:rPr lang="es-MX" dirty="0"/>
              <a:t>5.- </a:t>
            </a:r>
            <a:r>
              <a:rPr lang="es-MX" b="0" dirty="0"/>
              <a:t>Se pueden hacer anotaciones , comentarios, criticas u opiniones durante la lectura de la fuente de información </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951984" y="3997886"/>
            <a:ext cx="3894856" cy="2857500"/>
          </a:xfrm>
          <a:prstGeom prst="rect">
            <a:avLst/>
          </a:prstGeom>
        </p:spPr>
      </p:pic>
    </p:spTree>
    <p:extLst>
      <p:ext uri="{BB962C8B-B14F-4D97-AF65-F5344CB8AC3E}">
        <p14:creationId xmlns:p14="http://schemas.microsoft.com/office/powerpoint/2010/main" val="31049995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063552" y="548681"/>
            <a:ext cx="7620000" cy="4373563"/>
          </a:xfrm>
        </p:spPr>
        <p:txBody>
          <a:bodyPr/>
          <a:lstStyle/>
          <a:p>
            <a:r>
              <a:rPr lang="es-MX" dirty="0"/>
              <a:t>-</a:t>
            </a:r>
            <a:r>
              <a:rPr lang="es-MX" b="0" dirty="0"/>
              <a:t>En la parte superior de una tarjeta de trabajo se anota el termino ficha maestra y el titulo temático del capitulo o inciso</a:t>
            </a:r>
          </a:p>
          <a:p>
            <a:r>
              <a:rPr lang="es-MX" b="0" dirty="0"/>
              <a:t>En forma de lista se anotan las fuentes, señaladas el nombre del autor, titulo de la obra o fuentes y las páginas respectivas.</a:t>
            </a:r>
          </a:p>
          <a:p>
            <a:endParaRPr lang="es-MX" b="0" dirty="0"/>
          </a:p>
          <a:p>
            <a:endParaRPr lang="es-MX" dirty="0"/>
          </a:p>
        </p:txBody>
      </p:sp>
      <p:sp>
        <p:nvSpPr>
          <p:cNvPr id="4" name="3 CuadroTexto"/>
          <p:cNvSpPr txBox="1"/>
          <p:nvPr/>
        </p:nvSpPr>
        <p:spPr>
          <a:xfrm>
            <a:off x="2381164" y="3068960"/>
            <a:ext cx="6984776" cy="3416320"/>
          </a:xfrm>
          <a:prstGeom prst="rect">
            <a:avLst/>
          </a:prstGeom>
          <a:noFill/>
          <a:ln>
            <a:solidFill>
              <a:srgbClr val="FF0000"/>
            </a:solidFill>
          </a:ln>
        </p:spPr>
        <p:txBody>
          <a:bodyPr wrap="square" rtlCol="0">
            <a:spAutoFit/>
          </a:bodyPr>
          <a:lstStyle/>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p:txBody>
      </p:sp>
      <p:sp>
        <p:nvSpPr>
          <p:cNvPr id="5" name="4 Elipse"/>
          <p:cNvSpPr/>
          <p:nvPr/>
        </p:nvSpPr>
        <p:spPr>
          <a:xfrm>
            <a:off x="3929336" y="3212976"/>
            <a:ext cx="3888432" cy="864096"/>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a:t>FICHA MAESTRA</a:t>
            </a:r>
          </a:p>
        </p:txBody>
      </p:sp>
      <p:sp>
        <p:nvSpPr>
          <p:cNvPr id="6" name="5 Rectángulo"/>
          <p:cNvSpPr/>
          <p:nvPr/>
        </p:nvSpPr>
        <p:spPr>
          <a:xfrm>
            <a:off x="2495600" y="4077072"/>
            <a:ext cx="1008112" cy="2016224"/>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dirty="0"/>
              <a:t>1.- …</a:t>
            </a:r>
          </a:p>
          <a:p>
            <a:pPr algn="ctr"/>
            <a:r>
              <a:rPr lang="es-MX" dirty="0"/>
              <a:t>2.- …</a:t>
            </a:r>
          </a:p>
          <a:p>
            <a:pPr algn="ctr"/>
            <a:r>
              <a:rPr lang="es-MX" dirty="0"/>
              <a:t>3.- …</a:t>
            </a:r>
          </a:p>
          <a:p>
            <a:pPr algn="ctr"/>
            <a:r>
              <a:rPr lang="es-MX" dirty="0"/>
              <a:t>4.- …</a:t>
            </a:r>
          </a:p>
        </p:txBody>
      </p:sp>
      <p:cxnSp>
        <p:nvCxnSpPr>
          <p:cNvPr id="8" name="7 Conector recto de flecha"/>
          <p:cNvCxnSpPr/>
          <p:nvPr/>
        </p:nvCxnSpPr>
        <p:spPr>
          <a:xfrm>
            <a:off x="3503712" y="5517232"/>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8 Rectángulo"/>
          <p:cNvSpPr/>
          <p:nvPr/>
        </p:nvSpPr>
        <p:spPr>
          <a:xfrm>
            <a:off x="4223792" y="5301208"/>
            <a:ext cx="1296144" cy="72008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dirty="0"/>
              <a:t>FUENTES</a:t>
            </a:r>
          </a:p>
        </p:txBody>
      </p:sp>
    </p:spTree>
    <p:extLst>
      <p:ext uri="{BB962C8B-B14F-4D97-AF65-F5344CB8AC3E}">
        <p14:creationId xmlns:p14="http://schemas.microsoft.com/office/powerpoint/2010/main" val="3850530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D9FF14C-FCDB-4422-8DEF-EFA6974982CC}"/>
              </a:ext>
            </a:extLst>
          </p:cNvPr>
          <p:cNvSpPr>
            <a:spLocks noGrp="1"/>
          </p:cNvSpPr>
          <p:nvPr>
            <p:ph type="title"/>
          </p:nvPr>
        </p:nvSpPr>
        <p:spPr>
          <a:xfrm>
            <a:off x="838200" y="365125"/>
            <a:ext cx="10770704" cy="734805"/>
          </a:xfrm>
        </p:spPr>
        <p:txBody>
          <a:bodyPr>
            <a:normAutofit fontScale="90000"/>
          </a:bodyPr>
          <a:lstStyle/>
          <a:p>
            <a:r>
              <a:rPr lang="es-MX" dirty="0"/>
              <a:t/>
            </a:r>
            <a:br>
              <a:rPr lang="es-MX" dirty="0"/>
            </a:br>
            <a:endParaRPr lang="es-MX" dirty="0"/>
          </a:p>
        </p:txBody>
      </p:sp>
      <p:sp>
        <p:nvSpPr>
          <p:cNvPr id="4" name="Rectángulo 3">
            <a:extLst>
              <a:ext uri="{FF2B5EF4-FFF2-40B4-BE49-F238E27FC236}">
                <a16:creationId xmlns="" xmlns:a16="http://schemas.microsoft.com/office/drawing/2014/main" id="{69134F5F-B59A-478F-9D4B-2AF8E2E7229B}"/>
              </a:ext>
            </a:extLst>
          </p:cNvPr>
          <p:cNvSpPr/>
          <p:nvPr/>
        </p:nvSpPr>
        <p:spPr>
          <a:xfrm>
            <a:off x="1298713" y="1745673"/>
            <a:ext cx="8839200" cy="2401454"/>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r>
              <a:rPr lang="es-MX" sz="2000" dirty="0">
                <a:cs typeface="Leelawadee UI" panose="020B0502040204020203" pitchFamily="34" charset="-34"/>
              </a:rPr>
              <a:t>Es el lugar que reúne un conjunto de condiciones, circunstancias y elementos mínimos suficientes que permiten desarrollar una serie de actividades para encontrar soluciones o explicaciones a los problemas sociales o naturales de esa manera generar conocimiento </a:t>
            </a:r>
          </a:p>
        </p:txBody>
      </p:sp>
      <p:sp>
        <p:nvSpPr>
          <p:cNvPr id="5" name="Rectángulo 4">
            <a:extLst>
              <a:ext uri="{FF2B5EF4-FFF2-40B4-BE49-F238E27FC236}">
                <a16:creationId xmlns="" xmlns:a16="http://schemas.microsoft.com/office/drawing/2014/main" id="{3B080588-408C-47EE-867F-EC383A55E4B2}"/>
              </a:ext>
            </a:extLst>
          </p:cNvPr>
          <p:cNvSpPr/>
          <p:nvPr/>
        </p:nvSpPr>
        <p:spPr>
          <a:xfrm flipH="1">
            <a:off x="-1809260" y="6362533"/>
            <a:ext cx="136652" cy="392364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pic>
        <p:nvPicPr>
          <p:cNvPr id="1026" name="Picture 2" descr="Resultado de imagen para medios de comunicacion">
            <a:extLst>
              <a:ext uri="{FF2B5EF4-FFF2-40B4-BE49-F238E27FC236}">
                <a16:creationId xmlns="" xmlns:a16="http://schemas.microsoft.com/office/drawing/2014/main" id="{6BA549E0-F390-4981-902D-7FC5637850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545088" y="4147127"/>
            <a:ext cx="4712992" cy="1825119"/>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1298713" y="460257"/>
            <a:ext cx="7462982" cy="923330"/>
          </a:xfrm>
          <a:prstGeom prst="rect">
            <a:avLst/>
          </a:prstGeom>
          <a:noFill/>
        </p:spPr>
        <p:txBody>
          <a:bodyPr wrap="square" rtlCol="0">
            <a:spAutoFit/>
          </a:bodyPr>
          <a:lstStyle/>
          <a:p>
            <a:r>
              <a:rPr lang="es-MX" sz="5400" dirty="0">
                <a:solidFill>
                  <a:srgbClr val="FF0000"/>
                </a:solidFill>
                <a:effectLst>
                  <a:outerShdw blurRad="38100" dist="38100" dir="2700000" algn="tl">
                    <a:srgbClr val="000000">
                      <a:alpha val="43137"/>
                    </a:srgbClr>
                  </a:outerShdw>
                </a:effectLst>
                <a:latin typeface="+mj-lt"/>
              </a:rPr>
              <a:t>MEDIOS DE INVESTIGACIÓN </a:t>
            </a:r>
          </a:p>
        </p:txBody>
      </p:sp>
    </p:spTree>
    <p:extLst>
      <p:ext uri="{BB962C8B-B14F-4D97-AF65-F5344CB8AC3E}">
        <p14:creationId xmlns:p14="http://schemas.microsoft.com/office/powerpoint/2010/main" val="40876275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1A67837-3569-43B6-BB08-AA703261512E}"/>
              </a:ext>
            </a:extLst>
          </p:cNvPr>
          <p:cNvSpPr>
            <a:spLocks noGrp="1"/>
          </p:cNvSpPr>
          <p:nvPr>
            <p:ph type="title"/>
          </p:nvPr>
        </p:nvSpPr>
        <p:spPr>
          <a:xfrm>
            <a:off x="1069848" y="484632"/>
            <a:ext cx="10058400" cy="1133153"/>
          </a:xfrm>
        </p:spPr>
        <p:txBody>
          <a:bodyPr/>
          <a:lstStyle/>
          <a:p>
            <a:r>
              <a:rPr lang="es-MX" dirty="0"/>
              <a:t>Referencias:</a:t>
            </a:r>
          </a:p>
        </p:txBody>
      </p:sp>
      <p:sp>
        <p:nvSpPr>
          <p:cNvPr id="3" name="Marcador de contenido 2">
            <a:extLst>
              <a:ext uri="{FF2B5EF4-FFF2-40B4-BE49-F238E27FC236}">
                <a16:creationId xmlns="" xmlns:a16="http://schemas.microsoft.com/office/drawing/2014/main" id="{B5A0B619-64CA-4D99-8B9F-4EBF85F063DD}"/>
              </a:ext>
            </a:extLst>
          </p:cNvPr>
          <p:cNvSpPr>
            <a:spLocks noGrp="1"/>
          </p:cNvSpPr>
          <p:nvPr>
            <p:ph idx="1"/>
          </p:nvPr>
        </p:nvSpPr>
        <p:spPr>
          <a:xfrm>
            <a:off x="1069848" y="1676400"/>
            <a:ext cx="10058400" cy="4495800"/>
          </a:xfrm>
        </p:spPr>
        <p:txBody>
          <a:bodyPr>
            <a:normAutofit fontScale="92500" lnSpcReduction="20000"/>
          </a:bodyPr>
          <a:lstStyle/>
          <a:p>
            <a:r>
              <a:rPr lang="es-MX" dirty="0"/>
              <a:t>Imágenes tomadas de https://</a:t>
            </a:r>
            <a:r>
              <a:rPr lang="es-MX" dirty="0" smtClean="0"/>
              <a:t>www.google.com.mx/imghp?hl=es-419&amp;tab=wi</a:t>
            </a:r>
          </a:p>
          <a:p>
            <a:r>
              <a:rPr lang="es-MX" dirty="0"/>
              <a:t>Rojas Soriano, Investigación-acción. http://raulrojassoriano.com/cuallitlanezi/wp-content/themes/raulrojassoriano/assets/libros/investigacion-en-el-aula-rojas-soriano.pdf</a:t>
            </a:r>
          </a:p>
          <a:p>
            <a:r>
              <a:rPr lang="es-MX" dirty="0"/>
              <a:t>Castañeda, Javier. http://caracteristicasdeciencia.blogspot.mx/2014/05/</a:t>
            </a:r>
          </a:p>
          <a:p>
            <a:r>
              <a:rPr lang="es-MX" dirty="0"/>
              <a:t>Tamayo, T. Mario. El proceso de la investigación científica. http://biblioteca.udgvirtual.udg.mx/eureka/pudgvirtual/Tamayo.pdf</a:t>
            </a:r>
          </a:p>
          <a:p>
            <a:r>
              <a:rPr lang="es-MX" dirty="0"/>
              <a:t> </a:t>
            </a:r>
            <a:r>
              <a:rPr lang="es-MX" dirty="0" err="1"/>
              <a:t>Definición.De</a:t>
            </a:r>
            <a:r>
              <a:rPr lang="es-MX" dirty="0"/>
              <a:t>. https://definicion.de/metodo-cientifico</a:t>
            </a:r>
          </a:p>
          <a:p>
            <a:r>
              <a:rPr lang="es-MX" dirty="0"/>
              <a:t>Chong, Martín. Metodología de la Investigación 1. UAEM. 201</a:t>
            </a:r>
            <a:r>
              <a:rPr lang="es" dirty="0"/>
              <a:t> Martin Jose Chong Campuzano (2016)</a:t>
            </a:r>
          </a:p>
          <a:p>
            <a:pPr marL="171450" lvl="0" indent="-171450">
              <a:spcBef>
                <a:spcPts val="0"/>
              </a:spcBef>
            </a:pPr>
            <a:r>
              <a:rPr lang="es" dirty="0"/>
              <a:t>PlanetaSaber (Gran Enciclopedia Planeta, 2014) http://www.planetasaber.com/schoolhelp/talleres.asp?lnkPage=taller_fuentes</a:t>
            </a:r>
          </a:p>
          <a:p>
            <a:pPr marL="171450" indent="-171450">
              <a:spcBef>
                <a:spcPts val="0"/>
              </a:spcBef>
            </a:pPr>
            <a:r>
              <a:rPr lang="es" dirty="0"/>
              <a:t>Horal Elorza Pérez Tejada 2008, Mendenhall 2002).</a:t>
            </a:r>
          </a:p>
          <a:p>
            <a:pPr marL="171450" indent="-171450">
              <a:spcBef>
                <a:spcPts val="0"/>
              </a:spcBef>
            </a:pPr>
            <a:r>
              <a:rPr lang="es" dirty="0"/>
              <a:t>DRAE, 1999, p.1670)</a:t>
            </a:r>
          </a:p>
          <a:p>
            <a:pPr marL="171450" indent="-171450">
              <a:spcBef>
                <a:spcPts val="0"/>
              </a:spcBef>
            </a:pPr>
            <a:r>
              <a:rPr lang="es" dirty="0"/>
              <a:t> Lizcano, Francisco (2003) “Acerca de los contenidos y las partes de un proyecto de investigación” en Investigación y posgrado. Boletín tremestral. Nos. 20 y 21.</a:t>
            </a:r>
          </a:p>
          <a:p>
            <a:endParaRPr lang="es-MX" dirty="0"/>
          </a:p>
        </p:txBody>
      </p:sp>
    </p:spTree>
    <p:extLst>
      <p:ext uri="{BB962C8B-B14F-4D97-AF65-F5344CB8AC3E}">
        <p14:creationId xmlns:p14="http://schemas.microsoft.com/office/powerpoint/2010/main" val="3336350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F6A110D-2DEB-48A6-B338-112736284C9D}"/>
              </a:ext>
            </a:extLst>
          </p:cNvPr>
          <p:cNvSpPr>
            <a:spLocks noGrp="1"/>
          </p:cNvSpPr>
          <p:nvPr>
            <p:ph type="title"/>
          </p:nvPr>
        </p:nvSpPr>
        <p:spPr>
          <a:xfrm>
            <a:off x="839788" y="365126"/>
            <a:ext cx="10515600" cy="1316038"/>
          </a:xfrm>
        </p:spPr>
        <p:txBody>
          <a:bodyPr>
            <a:normAutofit/>
          </a:bodyPr>
          <a:lstStyle/>
          <a:p>
            <a:r>
              <a:rPr lang="es-MX" dirty="0"/>
              <a:t>Tipos de medios de comunicación </a:t>
            </a:r>
          </a:p>
        </p:txBody>
      </p:sp>
      <p:sp>
        <p:nvSpPr>
          <p:cNvPr id="3" name="Marcador de texto 2">
            <a:extLst>
              <a:ext uri="{FF2B5EF4-FFF2-40B4-BE49-F238E27FC236}">
                <a16:creationId xmlns="" xmlns:a16="http://schemas.microsoft.com/office/drawing/2014/main" id="{4C8A4366-D091-458D-B3AF-6D5EFA3E70DE}"/>
              </a:ext>
            </a:extLst>
          </p:cNvPr>
          <p:cNvSpPr>
            <a:spLocks noGrp="1"/>
          </p:cNvSpPr>
          <p:nvPr>
            <p:ph type="body" idx="1"/>
          </p:nvPr>
        </p:nvSpPr>
        <p:spPr/>
        <p:txBody>
          <a:bodyPr/>
          <a:lstStyle/>
          <a:p>
            <a:r>
              <a:rPr lang="es-MX" dirty="0"/>
              <a:t>Medios documentales </a:t>
            </a:r>
          </a:p>
        </p:txBody>
      </p:sp>
      <p:sp>
        <p:nvSpPr>
          <p:cNvPr id="4" name="Marcador de contenido 3">
            <a:extLst>
              <a:ext uri="{FF2B5EF4-FFF2-40B4-BE49-F238E27FC236}">
                <a16:creationId xmlns="" xmlns:a16="http://schemas.microsoft.com/office/drawing/2014/main" id="{7BB1DB39-F3ED-4E8D-AF28-159C38176814}"/>
              </a:ext>
            </a:extLst>
          </p:cNvPr>
          <p:cNvSpPr>
            <a:spLocks noGrp="1"/>
          </p:cNvSpPr>
          <p:nvPr>
            <p:ph sz="half" idx="2"/>
          </p:nvPr>
        </p:nvSpPr>
        <p:spPr/>
        <p:txBody>
          <a:bodyPr>
            <a:normAutofit/>
          </a:bodyPr>
          <a:lstStyle/>
          <a:p>
            <a:r>
              <a:rPr lang="es-MX" dirty="0"/>
              <a:t>Se define como documental a lo que se funda en los documentos o lo que se refiere a ellos. </a:t>
            </a:r>
          </a:p>
          <a:p>
            <a:r>
              <a:rPr lang="es-MX" dirty="0"/>
              <a:t>Y por documento “escrito en que constan datos fidedignos o susceptibles de ser empleados tales como aprobar algo </a:t>
            </a:r>
          </a:p>
        </p:txBody>
      </p:sp>
      <p:sp>
        <p:nvSpPr>
          <p:cNvPr id="5" name="Marcador de texto 4">
            <a:extLst>
              <a:ext uri="{FF2B5EF4-FFF2-40B4-BE49-F238E27FC236}">
                <a16:creationId xmlns="" xmlns:a16="http://schemas.microsoft.com/office/drawing/2014/main" id="{34E1A4BC-2E72-4915-82E5-E42B2F185C7F}"/>
              </a:ext>
            </a:extLst>
          </p:cNvPr>
          <p:cNvSpPr>
            <a:spLocks noGrp="1"/>
          </p:cNvSpPr>
          <p:nvPr>
            <p:ph type="body" sz="quarter" idx="3"/>
          </p:nvPr>
        </p:nvSpPr>
        <p:spPr>
          <a:xfrm>
            <a:off x="6172200" y="2677623"/>
            <a:ext cx="5053013" cy="3339490"/>
          </a:xfrm>
        </p:spPr>
        <p:txBody>
          <a:bodyPr>
            <a:normAutofit/>
          </a:bodyPr>
          <a:lstStyle/>
          <a:p>
            <a:endParaRPr lang="es-MX" dirty="0"/>
          </a:p>
        </p:txBody>
      </p:sp>
      <p:pic>
        <p:nvPicPr>
          <p:cNvPr id="2050" name="Picture 2" descr="Resultado de imagen para medios documentales de la investigacion">
            <a:extLst>
              <a:ext uri="{FF2B5EF4-FFF2-40B4-BE49-F238E27FC236}">
                <a16:creationId xmlns="" xmlns:a16="http://schemas.microsoft.com/office/drawing/2014/main" id="{3DEF0EF7-9A42-4E14-9B85-55E45A1ADC6B}"/>
              </a:ext>
            </a:extLst>
          </p:cNvPr>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tretch>
            <a:fillRect/>
          </a:stretch>
        </p:blipFill>
        <p:spPr bwMode="auto">
          <a:xfrm>
            <a:off x="6239597" y="2776244"/>
            <a:ext cx="4754562" cy="3142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146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E9A7D5E-68E5-45D9-9CD8-2A4D8D072A10}"/>
              </a:ext>
            </a:extLst>
          </p:cNvPr>
          <p:cNvSpPr>
            <a:spLocks noGrp="1"/>
          </p:cNvSpPr>
          <p:nvPr>
            <p:ph type="title"/>
          </p:nvPr>
        </p:nvSpPr>
        <p:spPr>
          <a:xfrm>
            <a:off x="838200" y="365125"/>
            <a:ext cx="10515600" cy="1675710"/>
          </a:xfrm>
        </p:spPr>
        <p:txBody>
          <a:bodyPr>
            <a:normAutofit/>
          </a:bodyPr>
          <a:lstStyle/>
          <a:p>
            <a:r>
              <a:rPr lang="es-MX" sz="3600" dirty="0"/>
              <a:t>Tipos de medios documentales o recintos informativos </a:t>
            </a:r>
          </a:p>
        </p:txBody>
      </p:sp>
      <p:sp>
        <p:nvSpPr>
          <p:cNvPr id="3" name="Marcador de contenido 2">
            <a:extLst>
              <a:ext uri="{FF2B5EF4-FFF2-40B4-BE49-F238E27FC236}">
                <a16:creationId xmlns="" xmlns:a16="http://schemas.microsoft.com/office/drawing/2014/main" id="{59AC54E5-71C0-49D5-B4DC-5CA77C550F33}"/>
              </a:ext>
            </a:extLst>
          </p:cNvPr>
          <p:cNvSpPr>
            <a:spLocks noGrp="1"/>
          </p:cNvSpPr>
          <p:nvPr>
            <p:ph idx="1"/>
          </p:nvPr>
        </p:nvSpPr>
        <p:spPr/>
        <p:txBody>
          <a:bodyPr numCol="2"/>
          <a:lstStyle/>
          <a:p>
            <a:pPr marL="0" indent="0">
              <a:buNone/>
            </a:pPr>
            <a:r>
              <a:rPr lang="es-MX" dirty="0">
                <a:solidFill>
                  <a:srgbClr val="FF0000"/>
                </a:solidFill>
              </a:rPr>
              <a:t>1. </a:t>
            </a:r>
            <a:r>
              <a:rPr lang="es-MX" dirty="0"/>
              <a:t>Biblioteca: Resguarda y sistematiza documentos que tienen carácter o formato de libro. </a:t>
            </a:r>
          </a:p>
          <a:p>
            <a:pPr marL="0" indent="0">
              <a:buNone/>
            </a:pPr>
            <a:r>
              <a:rPr lang="es-MX" dirty="0"/>
              <a:t>Algunos ejemplos son: </a:t>
            </a:r>
          </a:p>
          <a:p>
            <a:pPr marL="0" indent="0">
              <a:buNone/>
            </a:pPr>
            <a:r>
              <a:rPr lang="es-MX" dirty="0"/>
              <a:t>Libros, manuales, tratados, enciclopedias, tesis, tesinas, analogías, bibliografías, monografías, memorias, atlas, diccionarios, etc.</a:t>
            </a:r>
          </a:p>
          <a:p>
            <a:endParaRPr lang="es-MX" dirty="0"/>
          </a:p>
          <a:p>
            <a:endParaRPr lang="es-MX" dirty="0"/>
          </a:p>
          <a:p>
            <a:endParaRPr lang="es-MX" dirty="0"/>
          </a:p>
        </p:txBody>
      </p:sp>
      <p:pic>
        <p:nvPicPr>
          <p:cNvPr id="4" name="Imagen 3">
            <a:extLst>
              <a:ext uri="{FF2B5EF4-FFF2-40B4-BE49-F238E27FC236}">
                <a16:creationId xmlns="" xmlns:a16="http://schemas.microsoft.com/office/drawing/2014/main" id="{4339F106-10C5-421B-82F4-5C45209B87DF}"/>
              </a:ext>
            </a:extLst>
          </p:cNvPr>
          <p:cNvPicPr>
            <a:picLocks noChangeAspect="1"/>
          </p:cNvPicPr>
          <p:nvPr/>
        </p:nvPicPr>
        <p:blipFill>
          <a:blip r:embed="rId2"/>
          <a:stretch>
            <a:fillRect/>
          </a:stretch>
        </p:blipFill>
        <p:spPr>
          <a:xfrm>
            <a:off x="6469338" y="2491200"/>
            <a:ext cx="3575810" cy="2379539"/>
          </a:xfrm>
          <a:prstGeom prst="rect">
            <a:avLst/>
          </a:prstGeom>
        </p:spPr>
      </p:pic>
    </p:spTree>
    <p:extLst>
      <p:ext uri="{BB962C8B-B14F-4D97-AF65-F5344CB8AC3E}">
        <p14:creationId xmlns:p14="http://schemas.microsoft.com/office/powerpoint/2010/main" val="884646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4DBFDB2-D862-44E7-990C-0B115E8CC7DD}"/>
              </a:ext>
            </a:extLst>
          </p:cNvPr>
          <p:cNvSpPr>
            <a:spLocks noGrp="1"/>
          </p:cNvSpPr>
          <p:nvPr>
            <p:ph type="title"/>
          </p:nvPr>
        </p:nvSpPr>
        <p:spPr>
          <a:xfrm>
            <a:off x="608683" y="1435978"/>
            <a:ext cx="5181865" cy="1609344"/>
          </a:xfrm>
        </p:spPr>
        <p:txBody>
          <a:bodyPr>
            <a:normAutofit/>
          </a:bodyPr>
          <a:lstStyle/>
          <a:p>
            <a:r>
              <a:rPr lang="es-MX" sz="2000" b="1" cap="none" dirty="0">
                <a:solidFill>
                  <a:srgbClr val="FF0000"/>
                </a:solidFill>
                <a:latin typeface="+mn-lt"/>
              </a:rPr>
              <a:t>2. Hemeroteca:</a:t>
            </a:r>
            <a:r>
              <a:rPr lang="es-MX" sz="2000" cap="none" dirty="0">
                <a:solidFill>
                  <a:srgbClr val="FF0000"/>
                </a:solidFill>
                <a:latin typeface="+mn-lt"/>
              </a:rPr>
              <a:t/>
            </a:r>
            <a:br>
              <a:rPr lang="es-MX" sz="2000" cap="none" dirty="0">
                <a:solidFill>
                  <a:srgbClr val="FF0000"/>
                </a:solidFill>
                <a:latin typeface="+mn-lt"/>
              </a:rPr>
            </a:br>
            <a:r>
              <a:rPr lang="es-MX" sz="2000" cap="none" dirty="0">
                <a:solidFill>
                  <a:schemeClr val="tx1"/>
                </a:solidFill>
                <a:latin typeface="+mn-lt"/>
              </a:rPr>
              <a:t>Sistematiza y resguarda publicaciones periódicas, como revistas, periódicos, gacetas, boletines, anuarios, almanaques.</a:t>
            </a:r>
          </a:p>
        </p:txBody>
      </p:sp>
      <p:sp>
        <p:nvSpPr>
          <p:cNvPr id="3" name="Marcador de contenido 2">
            <a:extLst>
              <a:ext uri="{FF2B5EF4-FFF2-40B4-BE49-F238E27FC236}">
                <a16:creationId xmlns="" xmlns:a16="http://schemas.microsoft.com/office/drawing/2014/main" id="{4A27D4B5-DB78-4436-98E5-CB1CDB99C188}"/>
              </a:ext>
            </a:extLst>
          </p:cNvPr>
          <p:cNvSpPr>
            <a:spLocks noGrp="1"/>
          </p:cNvSpPr>
          <p:nvPr>
            <p:ph idx="1"/>
          </p:nvPr>
        </p:nvSpPr>
        <p:spPr>
          <a:xfrm>
            <a:off x="608683" y="3315854"/>
            <a:ext cx="5053209" cy="3872345"/>
          </a:xfrm>
        </p:spPr>
        <p:txBody>
          <a:bodyPr numCol="1"/>
          <a:lstStyle/>
          <a:p>
            <a:pPr marL="0" indent="0">
              <a:lnSpc>
                <a:spcPct val="100000"/>
              </a:lnSpc>
              <a:buNone/>
            </a:pPr>
            <a:r>
              <a:rPr lang="es-MX" b="1" dirty="0">
                <a:solidFill>
                  <a:srgbClr val="FF0000"/>
                </a:solidFill>
              </a:rPr>
              <a:t>3. Archivo: </a:t>
            </a:r>
          </a:p>
          <a:p>
            <a:pPr marL="0" indent="0">
              <a:lnSpc>
                <a:spcPct val="100000"/>
              </a:lnSpc>
              <a:buNone/>
            </a:pPr>
            <a:r>
              <a:rPr lang="es-MX" dirty="0"/>
              <a:t>Es aquel que resguarda todos los documentos escritos originales y en algunos casos oficinales. Estos pueden ser civiles, parroquiales, históricos, empresariales. </a:t>
            </a:r>
          </a:p>
          <a:p>
            <a:endParaRPr lang="es-MX" dirty="0"/>
          </a:p>
        </p:txBody>
      </p:sp>
      <p:pic>
        <p:nvPicPr>
          <p:cNvPr id="4" name="Imagen 3">
            <a:extLst>
              <a:ext uri="{FF2B5EF4-FFF2-40B4-BE49-F238E27FC236}">
                <a16:creationId xmlns="" xmlns:a16="http://schemas.microsoft.com/office/drawing/2014/main" id="{722B0184-B79D-4708-847A-2D2042E84745}"/>
              </a:ext>
            </a:extLst>
          </p:cNvPr>
          <p:cNvPicPr>
            <a:picLocks noChangeAspect="1"/>
          </p:cNvPicPr>
          <p:nvPr/>
        </p:nvPicPr>
        <p:blipFill>
          <a:blip r:embed="rId2"/>
          <a:stretch>
            <a:fillRect/>
          </a:stretch>
        </p:blipFill>
        <p:spPr>
          <a:xfrm>
            <a:off x="6251713" y="1997143"/>
            <a:ext cx="5334000" cy="3552825"/>
          </a:xfrm>
          <a:prstGeom prst="rect">
            <a:avLst/>
          </a:prstGeom>
        </p:spPr>
      </p:pic>
    </p:spTree>
    <p:extLst>
      <p:ext uri="{BB962C8B-B14F-4D97-AF65-F5344CB8AC3E}">
        <p14:creationId xmlns:p14="http://schemas.microsoft.com/office/powerpoint/2010/main" val="4194791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27E9E8E-4AF8-4CC2-8501-F69418DC33F2}"/>
              </a:ext>
            </a:extLst>
          </p:cNvPr>
          <p:cNvSpPr>
            <a:spLocks noGrp="1"/>
          </p:cNvSpPr>
          <p:nvPr>
            <p:ph type="title"/>
          </p:nvPr>
        </p:nvSpPr>
        <p:spPr>
          <a:xfrm>
            <a:off x="820466" y="1810328"/>
            <a:ext cx="4887607" cy="1530603"/>
          </a:xfrm>
        </p:spPr>
        <p:txBody>
          <a:bodyPr>
            <a:normAutofit fontScale="90000"/>
          </a:bodyPr>
          <a:lstStyle/>
          <a:p>
            <a:pPr marL="228600" lvl="0" indent="-228600">
              <a:spcBef>
                <a:spcPts val="1000"/>
              </a:spcBef>
            </a:pPr>
            <a:r>
              <a:rPr lang="es-MX" sz="2000" b="1" dirty="0">
                <a:solidFill>
                  <a:srgbClr val="FF0000"/>
                </a:solidFill>
                <a:latin typeface="Calibri" panose="020F0502020204030204"/>
                <a:ea typeface="+mn-ea"/>
                <a:cs typeface="+mn-cs"/>
              </a:rPr>
              <a:t>     </a:t>
            </a:r>
            <a:r>
              <a:rPr lang="es-MX" sz="2200" b="1" dirty="0">
                <a:solidFill>
                  <a:srgbClr val="FF0000"/>
                </a:solidFill>
                <a:latin typeface="Calibri" panose="020F0502020204030204"/>
                <a:ea typeface="+mn-ea"/>
                <a:cs typeface="+mn-cs"/>
              </a:rPr>
              <a:t>4.- </a:t>
            </a:r>
            <a:r>
              <a:rPr lang="es-MX" sz="2200" b="1" dirty="0">
                <a:solidFill>
                  <a:srgbClr val="FF0000"/>
                </a:solidFill>
                <a:latin typeface="+mn-lt"/>
                <a:ea typeface="+mn-ea"/>
                <a:cs typeface="+mn-cs"/>
              </a:rPr>
              <a:t>F</a:t>
            </a:r>
            <a:r>
              <a:rPr lang="es-MX" sz="2200" b="1" cap="none" dirty="0">
                <a:solidFill>
                  <a:srgbClr val="FF0000"/>
                </a:solidFill>
                <a:latin typeface="+mn-lt"/>
                <a:ea typeface="+mn-ea"/>
                <a:cs typeface="+mn-cs"/>
              </a:rPr>
              <a:t>onoteca</a:t>
            </a:r>
            <a:r>
              <a:rPr lang="es-MX" sz="2200" b="1" dirty="0">
                <a:solidFill>
                  <a:srgbClr val="FF0000"/>
                </a:solidFill>
                <a:latin typeface="+mn-lt"/>
                <a:ea typeface="+mn-ea"/>
                <a:cs typeface="+mn-cs"/>
              </a:rPr>
              <a:t>: </a:t>
            </a:r>
            <a:r>
              <a:rPr lang="es-MX" sz="2000" b="1" dirty="0">
                <a:solidFill>
                  <a:srgbClr val="FF0000"/>
                </a:solidFill>
                <a:latin typeface="Calibri" panose="020F0502020204030204"/>
                <a:ea typeface="+mn-ea"/>
                <a:cs typeface="+mn-cs"/>
              </a:rPr>
              <a:t/>
            </a:r>
            <a:br>
              <a:rPr lang="es-MX" sz="2000" b="1" dirty="0">
                <a:solidFill>
                  <a:srgbClr val="FF0000"/>
                </a:solidFill>
                <a:latin typeface="Calibri" panose="020F0502020204030204"/>
                <a:ea typeface="+mn-ea"/>
                <a:cs typeface="+mn-cs"/>
              </a:rPr>
            </a:br>
            <a:r>
              <a:rPr lang="es-MX" sz="2200" cap="none" dirty="0">
                <a:solidFill>
                  <a:prstClr val="black"/>
                </a:solidFill>
                <a:latin typeface="+mn-lt"/>
                <a:ea typeface="+mn-ea"/>
                <a:cs typeface="+mn-cs"/>
              </a:rPr>
              <a:t>Almacena documentos de tipo sonoro, como grabaciones, discursos, conferencias entrevistas y programas de radio</a:t>
            </a:r>
            <a:r>
              <a:rPr lang="es-MX" sz="2200" dirty="0">
                <a:solidFill>
                  <a:prstClr val="black"/>
                </a:solidFill>
                <a:latin typeface="+mn-lt"/>
                <a:ea typeface="+mn-ea"/>
                <a:cs typeface="+mn-cs"/>
              </a:rPr>
              <a:t>.</a:t>
            </a:r>
            <a:r>
              <a:rPr lang="es-MX" sz="3100" dirty="0">
                <a:solidFill>
                  <a:prstClr val="black"/>
                </a:solidFill>
                <a:latin typeface="+mn-lt"/>
                <a:ea typeface="+mn-ea"/>
                <a:cs typeface="+mn-cs"/>
              </a:rPr>
              <a:t/>
            </a:r>
            <a:br>
              <a:rPr lang="es-MX" sz="3100" dirty="0">
                <a:solidFill>
                  <a:prstClr val="black"/>
                </a:solidFill>
                <a:latin typeface="+mn-lt"/>
                <a:ea typeface="+mn-ea"/>
                <a:cs typeface="+mn-cs"/>
              </a:rPr>
            </a:br>
            <a:endParaRPr lang="es-MX" sz="6000" dirty="0">
              <a:latin typeface="+mn-lt"/>
            </a:endParaRPr>
          </a:p>
        </p:txBody>
      </p:sp>
      <p:sp>
        <p:nvSpPr>
          <p:cNvPr id="3" name="Marcador de contenido 2">
            <a:extLst>
              <a:ext uri="{FF2B5EF4-FFF2-40B4-BE49-F238E27FC236}">
                <a16:creationId xmlns="" xmlns:a16="http://schemas.microsoft.com/office/drawing/2014/main" id="{ADC2B48A-3EF5-42C7-8F36-7BBEAF04BA58}"/>
              </a:ext>
            </a:extLst>
          </p:cNvPr>
          <p:cNvSpPr>
            <a:spLocks noGrp="1"/>
          </p:cNvSpPr>
          <p:nvPr>
            <p:ph idx="1"/>
          </p:nvPr>
        </p:nvSpPr>
        <p:spPr>
          <a:xfrm>
            <a:off x="1069848" y="3183912"/>
            <a:ext cx="4776770" cy="2551870"/>
          </a:xfrm>
        </p:spPr>
        <p:txBody>
          <a:bodyPr/>
          <a:lstStyle/>
          <a:p>
            <a:pPr marL="0" indent="0">
              <a:buNone/>
            </a:pPr>
            <a:r>
              <a:rPr lang="es-MX" b="1" dirty="0">
                <a:solidFill>
                  <a:srgbClr val="FF0000"/>
                </a:solidFill>
              </a:rPr>
              <a:t>5.- Videoteca: </a:t>
            </a:r>
          </a:p>
          <a:p>
            <a:pPr marL="0" indent="0">
              <a:buNone/>
            </a:pPr>
            <a:r>
              <a:rPr lang="es-MX" dirty="0"/>
              <a:t>Pone al servicio de los usuarios todos aquellos documentos cuyo rasgo principal es que son visuales o audiovisuales entre ellos películas, videos caseros, formaciones o videos de investigación </a:t>
            </a:r>
          </a:p>
          <a:p>
            <a:endParaRPr lang="es-MX" dirty="0"/>
          </a:p>
          <a:p>
            <a:endParaRPr lang="es-MX" dirty="0"/>
          </a:p>
          <a:p>
            <a:endParaRPr lang="es-MX" dirty="0"/>
          </a:p>
        </p:txBody>
      </p:sp>
      <p:pic>
        <p:nvPicPr>
          <p:cNvPr id="4" name="Imagen 3">
            <a:extLst>
              <a:ext uri="{FF2B5EF4-FFF2-40B4-BE49-F238E27FC236}">
                <a16:creationId xmlns="" xmlns:a16="http://schemas.microsoft.com/office/drawing/2014/main" id="{E889F287-7427-4D51-B1F0-DE7AFD28BA8D}"/>
              </a:ext>
            </a:extLst>
          </p:cNvPr>
          <p:cNvPicPr>
            <a:picLocks noChangeAspect="1"/>
          </p:cNvPicPr>
          <p:nvPr/>
        </p:nvPicPr>
        <p:blipFill>
          <a:blip r:embed="rId2"/>
          <a:stretch>
            <a:fillRect/>
          </a:stretch>
        </p:blipFill>
        <p:spPr>
          <a:xfrm>
            <a:off x="6881091" y="2121407"/>
            <a:ext cx="4384124" cy="3087901"/>
          </a:xfrm>
          <a:prstGeom prst="rect">
            <a:avLst/>
          </a:prstGeom>
        </p:spPr>
      </p:pic>
    </p:spTree>
    <p:extLst>
      <p:ext uri="{BB962C8B-B14F-4D97-AF65-F5344CB8AC3E}">
        <p14:creationId xmlns:p14="http://schemas.microsoft.com/office/powerpoint/2010/main" val="3752394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0EAACBD-A2D4-4B9A-A324-0818CD0598E5}"/>
              </a:ext>
            </a:extLst>
          </p:cNvPr>
          <p:cNvSpPr>
            <a:spLocks noGrp="1"/>
          </p:cNvSpPr>
          <p:nvPr>
            <p:ph type="title"/>
          </p:nvPr>
        </p:nvSpPr>
        <p:spPr>
          <a:xfrm>
            <a:off x="877453" y="972241"/>
            <a:ext cx="5587797" cy="1187437"/>
          </a:xfrm>
        </p:spPr>
        <p:txBody>
          <a:bodyPr>
            <a:noAutofit/>
          </a:bodyPr>
          <a:lstStyle/>
          <a:p>
            <a:r>
              <a:rPr lang="es-MX" sz="2000" cap="none" dirty="0">
                <a:solidFill>
                  <a:srgbClr val="FF0000"/>
                </a:solidFill>
                <a:latin typeface="+mn-lt"/>
              </a:rPr>
              <a:t>6.-Centros de documentación: </a:t>
            </a:r>
            <a:br>
              <a:rPr lang="es-MX" sz="2000" cap="none" dirty="0">
                <a:solidFill>
                  <a:srgbClr val="FF0000"/>
                </a:solidFill>
                <a:latin typeface="+mn-lt"/>
              </a:rPr>
            </a:br>
            <a:r>
              <a:rPr lang="es-MX" sz="2000" b="0" cap="none" dirty="0">
                <a:solidFill>
                  <a:schemeClr val="tx1"/>
                </a:solidFill>
                <a:latin typeface="+mn-lt"/>
              </a:rPr>
              <a:t>Reúne todos los documentos que va generando una institución </a:t>
            </a:r>
          </a:p>
        </p:txBody>
      </p:sp>
      <p:sp>
        <p:nvSpPr>
          <p:cNvPr id="3" name="Marcador de contenido 2">
            <a:extLst>
              <a:ext uri="{FF2B5EF4-FFF2-40B4-BE49-F238E27FC236}">
                <a16:creationId xmlns="" xmlns:a16="http://schemas.microsoft.com/office/drawing/2014/main" id="{A4DDB85D-C2CD-4FB8-94D5-B01EECCF74C0}"/>
              </a:ext>
            </a:extLst>
          </p:cNvPr>
          <p:cNvSpPr>
            <a:spLocks noGrp="1"/>
          </p:cNvSpPr>
          <p:nvPr>
            <p:ph idx="1"/>
          </p:nvPr>
        </p:nvSpPr>
        <p:spPr>
          <a:xfrm>
            <a:off x="877453" y="2035694"/>
            <a:ext cx="5507182" cy="2443942"/>
          </a:xfrm>
        </p:spPr>
        <p:txBody>
          <a:bodyPr/>
          <a:lstStyle/>
          <a:p>
            <a:pPr lvl="0"/>
            <a:endParaRPr lang="es-MX" sz="2800" dirty="0">
              <a:solidFill>
                <a:prstClr val="black"/>
              </a:solidFill>
            </a:endParaRPr>
          </a:p>
          <a:p>
            <a:pPr marL="0" lvl="0" indent="0">
              <a:buNone/>
            </a:pPr>
            <a:r>
              <a:rPr lang="es-MX" b="1" dirty="0">
                <a:solidFill>
                  <a:srgbClr val="FF0000"/>
                </a:solidFill>
                <a:cs typeface="Arial" panose="020B0604020202020204" pitchFamily="34" charset="0"/>
              </a:rPr>
              <a:t>7.-Museo</a:t>
            </a:r>
            <a:endParaRPr lang="es-MX" dirty="0">
              <a:solidFill>
                <a:prstClr val="black"/>
              </a:solidFill>
              <a:cs typeface="Arial" panose="020B0604020202020204" pitchFamily="34" charset="0"/>
            </a:endParaRPr>
          </a:p>
          <a:p>
            <a:pPr marL="0" lvl="0" indent="0">
              <a:buNone/>
            </a:pPr>
            <a:r>
              <a:rPr lang="es-MX" dirty="0">
                <a:cs typeface="Arial" panose="020B0604020202020204" pitchFamily="34" charset="0"/>
              </a:rPr>
              <a:t>En este se resguardan objetos materiales con fines de investigación o exhibición como pinturas, estatuas animales, armas, entre otros</a:t>
            </a:r>
            <a:r>
              <a:rPr lang="es-MX" dirty="0">
                <a:solidFill>
                  <a:prstClr val="black"/>
                </a:solidFill>
                <a:cs typeface="Arial" panose="020B0604020202020204" pitchFamily="34" charset="0"/>
              </a:rPr>
              <a:t>. </a:t>
            </a:r>
          </a:p>
          <a:p>
            <a:pPr lvl="0"/>
            <a:endParaRPr lang="es-MX" sz="2800" dirty="0">
              <a:solidFill>
                <a:prstClr val="black"/>
              </a:solidFill>
              <a:latin typeface="Leelawadee UI" panose="020B0502040204020203" pitchFamily="34" charset="-34"/>
              <a:cs typeface="Leelawadee UI" panose="020B0502040204020203" pitchFamily="34" charset="-34"/>
            </a:endParaRPr>
          </a:p>
          <a:p>
            <a:pPr lvl="0"/>
            <a:endParaRPr lang="es-MX" sz="2800" dirty="0">
              <a:solidFill>
                <a:prstClr val="black"/>
              </a:solidFill>
              <a:latin typeface="Leelawadee UI" panose="020B0502040204020203" pitchFamily="34" charset="-34"/>
              <a:cs typeface="Leelawadee UI" panose="020B0502040204020203" pitchFamily="34" charset="-34"/>
            </a:endParaRPr>
          </a:p>
          <a:p>
            <a:endParaRPr lang="es-MX" dirty="0"/>
          </a:p>
        </p:txBody>
      </p:sp>
      <p:sp>
        <p:nvSpPr>
          <p:cNvPr id="4" name="Marcador de texto 3">
            <a:extLst>
              <a:ext uri="{FF2B5EF4-FFF2-40B4-BE49-F238E27FC236}">
                <a16:creationId xmlns="" xmlns:a16="http://schemas.microsoft.com/office/drawing/2014/main" id="{5D6D3747-10C4-48A0-B3A0-09FE75EC697B}"/>
              </a:ext>
            </a:extLst>
          </p:cNvPr>
          <p:cNvSpPr>
            <a:spLocks noGrp="1"/>
          </p:cNvSpPr>
          <p:nvPr>
            <p:ph type="body" sz="half" idx="2"/>
          </p:nvPr>
        </p:nvSpPr>
        <p:spPr>
          <a:xfrm>
            <a:off x="738908" y="4113445"/>
            <a:ext cx="6271492" cy="2141205"/>
          </a:xfrm>
        </p:spPr>
        <p:txBody>
          <a:bodyPr>
            <a:normAutofit/>
          </a:bodyPr>
          <a:lstStyle/>
          <a:p>
            <a:pPr lvl="0"/>
            <a:endParaRPr lang="es-MX" sz="2400" dirty="0">
              <a:solidFill>
                <a:prstClr val="black"/>
              </a:solidFill>
            </a:endParaRPr>
          </a:p>
          <a:p>
            <a:pPr lvl="0"/>
            <a:r>
              <a:rPr lang="es-MX" sz="2400" dirty="0">
                <a:solidFill>
                  <a:prstClr val="black"/>
                </a:solidFill>
              </a:rPr>
              <a:t> </a:t>
            </a:r>
            <a:r>
              <a:rPr lang="es-MX" sz="2000" b="1" dirty="0">
                <a:solidFill>
                  <a:srgbClr val="FF0000"/>
                </a:solidFill>
                <a:cs typeface="Arial" panose="020B0604020202020204" pitchFamily="34" charset="0"/>
              </a:rPr>
              <a:t>8.-Sala electrónica o cibernética. </a:t>
            </a:r>
            <a:r>
              <a:rPr lang="es-MX" sz="2000" dirty="0">
                <a:cs typeface="Arial" panose="020B0604020202020204" pitchFamily="34" charset="0"/>
              </a:rPr>
              <a:t>Esta constituida por computadoras conectados a red de información mundial</a:t>
            </a:r>
            <a:r>
              <a:rPr lang="es-MX" sz="2000" dirty="0"/>
              <a:t>.</a:t>
            </a:r>
          </a:p>
          <a:p>
            <a:pPr marL="285750" indent="-285750">
              <a:buFont typeface="Wingdings" panose="05000000000000000000" pitchFamily="2" charset="2"/>
              <a:buChar char="§"/>
            </a:pPr>
            <a:endParaRPr lang="es-MX" dirty="0"/>
          </a:p>
        </p:txBody>
      </p:sp>
      <p:pic>
        <p:nvPicPr>
          <p:cNvPr id="4098" name="Picture 2" descr="Resultado de imagen para museo">
            <a:extLst>
              <a:ext uri="{FF2B5EF4-FFF2-40B4-BE49-F238E27FC236}">
                <a16:creationId xmlns="" xmlns:a16="http://schemas.microsoft.com/office/drawing/2014/main" id="{9BC6AE4B-2FC2-477E-BFF6-6A879B04A7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5312" y="2159678"/>
            <a:ext cx="3944159" cy="19706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76446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1559" y="1432224"/>
            <a:ext cx="9871365" cy="802976"/>
          </a:xfrm>
        </p:spPr>
        <p:txBody>
          <a:bodyPr/>
          <a:lstStyle/>
          <a:p>
            <a:pPr algn="ctr"/>
            <a:r>
              <a:rPr lang="es-MX" sz="8000" dirty="0"/>
              <a:t>FUENTE DE INFORMACIÓN DOCUMENTAL</a:t>
            </a:r>
          </a:p>
        </p:txBody>
      </p:sp>
      <p:sp>
        <p:nvSpPr>
          <p:cNvPr id="3" name="Subtítulo 2"/>
          <p:cNvSpPr>
            <a:spLocks noGrp="1"/>
          </p:cNvSpPr>
          <p:nvPr>
            <p:ph type="subTitle" idx="1"/>
          </p:nvPr>
        </p:nvSpPr>
        <p:spPr>
          <a:xfrm>
            <a:off x="1069848" y="3195782"/>
            <a:ext cx="7891272" cy="2789382"/>
          </a:xfrm>
        </p:spPr>
        <p:txBody>
          <a:bodyPr/>
          <a:lstStyle/>
          <a:p>
            <a:r>
              <a:rPr lang="es-MX" dirty="0"/>
              <a:t>Se entiende por fuente de información documental  a la institución, entidad, asociación, o persona que recopila, procesa y pone a disposición de investigador, documentos y materiales. (libros, artículos, ensayos, expedientes, catálogos notariales, entre otros) rigurosamente elaborados que tienen una relación con la realidad del problema de investigación que le interesa estudiar</a:t>
            </a:r>
          </a:p>
        </p:txBody>
      </p:sp>
    </p:spTree>
    <p:extLst>
      <p:ext uri="{BB962C8B-B14F-4D97-AF65-F5344CB8AC3E}">
        <p14:creationId xmlns:p14="http://schemas.microsoft.com/office/powerpoint/2010/main" val="21587032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ra">
  <a:themeElements>
    <a:clrScheme name="Tipo de mader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Tipo de madera">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ipo de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TM03090434[[fn=Madera]]</Template>
  <TotalTime>347</TotalTime>
  <Words>2137</Words>
  <Application>Microsoft Office PowerPoint</Application>
  <PresentationFormat>Personalizado</PresentationFormat>
  <Paragraphs>207</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Tipo de madera</vt:lpstr>
      <vt:lpstr>     UNIVERSIDAD AUTONOMA DEL ESTADO DE MÉXICO PLANTEL NEZAHUALCÓYOTL DE LA ESCUELA PREPARATORIA    Modulo tres Medios y Recursos de Investigación </vt:lpstr>
      <vt:lpstr>Introducción:</vt:lpstr>
      <vt:lpstr> </vt:lpstr>
      <vt:lpstr>Tipos de medios de comunicación </vt:lpstr>
      <vt:lpstr>Tipos de medios documentales o recintos informativos </vt:lpstr>
      <vt:lpstr>2. Hemeroteca: Sistematiza y resguarda publicaciones periódicas, como revistas, periódicos, gacetas, boletines, anuarios, almanaques.</vt:lpstr>
      <vt:lpstr>     4.- Fonoteca:  Almacena documentos de tipo sonoro, como grabaciones, discursos, conferencias entrevistas y programas de radio. </vt:lpstr>
      <vt:lpstr>6.-Centros de documentación:  Reúne todos los documentos que va generando una institución </vt:lpstr>
      <vt:lpstr>FUENTE DE INFORMACIÓN DOCUMENTAL</vt:lpstr>
      <vt:lpstr>Atributos de las fuentes de información </vt:lpstr>
      <vt:lpstr>Presentación de PowerPoint</vt:lpstr>
      <vt:lpstr>Tipos de fuentes de información documental </vt:lpstr>
      <vt:lpstr>Presentación de PowerPoint</vt:lpstr>
      <vt:lpstr>Recursos para la investigación </vt:lpstr>
      <vt:lpstr>Instrumentos de registro o identificación </vt:lpstr>
      <vt:lpstr>Presentación de PowerPoint</vt:lpstr>
      <vt:lpstr>Presentación de PowerPoint</vt:lpstr>
      <vt:lpstr>Presentación de PowerPoint</vt:lpstr>
      <vt:lpstr>Presentación de PowerPoint</vt:lpstr>
      <vt:lpstr>¿Qué es la ficha de trabajo? </vt:lpstr>
      <vt:lpstr>FICHA DE CONTENIDOS</vt:lpstr>
      <vt:lpstr>Presentación de PowerPoint</vt:lpstr>
      <vt:lpstr>TIPOS DE FICHAS DE TRABAJO</vt:lpstr>
      <vt:lpstr>Presentación de PowerPoint</vt:lpstr>
      <vt:lpstr>Presentación de PowerPoint</vt:lpstr>
      <vt:lpstr>FICHA MAESTRA</vt:lpstr>
      <vt:lpstr>Presentación de PowerPoint</vt:lpstr>
      <vt:lpstr>PROCEDIMIENTO</vt:lpstr>
      <vt:lpstr>Presentación de PowerPoint</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Modulo tres medios y recursos de investigación</dc:title>
  <dc:creator>PC</dc:creator>
  <cp:lastModifiedBy>lanix</cp:lastModifiedBy>
  <cp:revision>37</cp:revision>
  <dcterms:created xsi:type="dcterms:W3CDTF">2017-10-18T01:12:48Z</dcterms:created>
  <dcterms:modified xsi:type="dcterms:W3CDTF">2017-10-22T03:20:30Z</dcterms:modified>
</cp:coreProperties>
</file>