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87" r:id="rId3"/>
    <p:sldId id="257" r:id="rId4"/>
    <p:sldId id="258" r:id="rId5"/>
    <p:sldId id="259" r:id="rId6"/>
    <p:sldId id="260" r:id="rId7"/>
    <p:sldId id="261" r:id="rId8"/>
    <p:sldId id="262" r:id="rId9"/>
    <p:sldId id="263" r:id="rId10"/>
    <p:sldId id="264" r:id="rId11"/>
    <p:sldId id="280" r:id="rId12"/>
    <p:sldId id="281" r:id="rId13"/>
    <p:sldId id="282" r:id="rId14"/>
    <p:sldId id="285" r:id="rId15"/>
    <p:sldId id="283" r:id="rId16"/>
    <p:sldId id="28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9" r:id="rId31"/>
    <p:sldId id="286"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26" autoAdjust="0"/>
    <p:restoredTop sz="94660"/>
  </p:normalViewPr>
  <p:slideViewPr>
    <p:cSldViewPr snapToGrid="0">
      <p:cViewPr varScale="1">
        <p:scale>
          <a:sx n="35" d="100"/>
          <a:sy n="35" d="100"/>
        </p:scale>
        <p:origin x="-84" y="-2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10/21/2017</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10/21/2017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ítulo y descripció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10/21/2017</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 con descripció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s-ES"/>
              <a:t>Haga clic para modificar el estilo de título del patrón</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10/21/2017</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‹Nº›</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arjeta de nombre">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10/21/2017</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s-ES"/>
              <a:t>Haga clic para modificar el estilo de título del patrón</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t>10/21/2017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s-ES"/>
              <a:t>Haga clic para modificar el estilo de título del patrón</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t>10/21/2017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10/21/2017</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10/21/2017</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10/21/2017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85800" y="3132666"/>
            <a:ext cx="5311775" cy="3086019"/>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172200" y="3132666"/>
            <a:ext cx="5334000" cy="3086019"/>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10/21/2017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10/21/2017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10/21/2017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10/21/2017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10/21/2017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10/21/2017</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2.xml"/><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gif"/><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21217" y="798490"/>
            <a:ext cx="10086304" cy="4816699"/>
          </a:xfrm>
        </p:spPr>
        <p:txBody>
          <a:bodyPr>
            <a:normAutofit fontScale="90000"/>
          </a:bodyPr>
          <a:lstStyle/>
          <a:p>
            <a:pPr algn="ctr"/>
            <a:r>
              <a:rPr lang="es-MX" b="1" dirty="0" smtClean="0">
                <a:latin typeface="Bradley Hand ITC" panose="03070402050302030203" pitchFamily="66" charset="0"/>
              </a:rPr>
              <a:t>UNIVERSIDAD AUTÓNOMA DEL ESTADO DE MÉXICO</a:t>
            </a:r>
            <a:br>
              <a:rPr lang="es-MX" b="1" dirty="0" smtClean="0">
                <a:latin typeface="Bradley Hand ITC" panose="03070402050302030203" pitchFamily="66" charset="0"/>
              </a:rPr>
            </a:br>
            <a:r>
              <a:rPr lang="es-MX" sz="5300" dirty="0" smtClean="0">
                <a:latin typeface="Bradley Hand ITC" panose="03070402050302030203" pitchFamily="66" charset="0"/>
              </a:rPr>
              <a:t>PLANTEL NEZAHUALCÓYOTL, DE LA ESCUELA PREPARATORIA</a:t>
            </a:r>
            <a:br>
              <a:rPr lang="es-MX" sz="5300" dirty="0" smtClean="0">
                <a:latin typeface="Bradley Hand ITC" panose="03070402050302030203" pitchFamily="66" charset="0"/>
              </a:rPr>
            </a:br>
            <a:r>
              <a:rPr lang="es-MX" sz="5300" dirty="0" smtClean="0">
                <a:latin typeface="Bradley Hand ITC" panose="03070402050302030203" pitchFamily="66" charset="0"/>
              </a:rPr>
              <a:t/>
            </a:r>
            <a:br>
              <a:rPr lang="es-MX" sz="5300" dirty="0" smtClean="0">
                <a:latin typeface="Bradley Hand ITC" panose="03070402050302030203" pitchFamily="66" charset="0"/>
              </a:rPr>
            </a:br>
            <a:r>
              <a:rPr lang="es-MX" sz="4400" b="1" dirty="0" smtClean="0">
                <a:latin typeface="Bradley Hand ITC" panose="03070402050302030203" pitchFamily="66" charset="0"/>
              </a:rPr>
              <a:t>Metodología </a:t>
            </a:r>
            <a:r>
              <a:rPr lang="es-MX" sz="4400" b="1" dirty="0">
                <a:latin typeface="Bradley Hand ITC" panose="03070402050302030203" pitchFamily="66" charset="0"/>
              </a:rPr>
              <a:t>de la investigación </a:t>
            </a:r>
            <a:r>
              <a:rPr lang="es-MX" sz="4400" b="1" dirty="0" smtClean="0">
                <a:latin typeface="Bradley Hand ITC" panose="03070402050302030203" pitchFamily="66" charset="0"/>
              </a:rPr>
              <a:t>1</a:t>
            </a:r>
            <a:r>
              <a:rPr lang="es-MX" sz="5300" dirty="0" smtClean="0">
                <a:latin typeface="Bradley Hand ITC" panose="03070402050302030203" pitchFamily="66" charset="0"/>
              </a:rPr>
              <a:t/>
            </a:r>
            <a:br>
              <a:rPr lang="es-MX" sz="5300" dirty="0" smtClean="0">
                <a:latin typeface="Bradley Hand ITC" panose="03070402050302030203" pitchFamily="66" charset="0"/>
              </a:rPr>
            </a:br>
            <a:r>
              <a:rPr lang="es-MX" sz="5300" dirty="0" smtClean="0">
                <a:latin typeface="Bradley Hand ITC" panose="03070402050302030203" pitchFamily="66" charset="0"/>
              </a:rPr>
              <a:t/>
            </a:r>
            <a:br>
              <a:rPr lang="es-MX" sz="5300" dirty="0" smtClean="0">
                <a:latin typeface="Bradley Hand ITC" panose="03070402050302030203" pitchFamily="66" charset="0"/>
              </a:rPr>
            </a:br>
            <a:r>
              <a:rPr lang="es-MX" sz="2700" dirty="0" smtClean="0">
                <a:latin typeface="Bradley Hand ITC" panose="03070402050302030203" pitchFamily="66" charset="0"/>
              </a:rPr>
              <a:t>Lic. En </a:t>
            </a:r>
            <a:r>
              <a:rPr lang="es-MX" sz="2700" dirty="0" err="1" smtClean="0">
                <a:latin typeface="Bradley Hand ITC" panose="03070402050302030203" pitchFamily="66" charset="0"/>
              </a:rPr>
              <a:t>Psic</a:t>
            </a:r>
            <a:r>
              <a:rPr lang="es-MX" sz="2700" dirty="0" smtClean="0">
                <a:latin typeface="Bradley Hand ITC" panose="03070402050302030203" pitchFamily="66" charset="0"/>
              </a:rPr>
              <a:t>. María de Lourdes Bernal Corona</a:t>
            </a:r>
            <a:endParaRPr lang="es-MX" sz="2700" dirty="0">
              <a:latin typeface="Bradley Hand ITC" panose="03070402050302030203" pitchFamily="66" charset="0"/>
            </a:endParaRPr>
          </a:p>
        </p:txBody>
      </p:sp>
      <p:sp>
        <p:nvSpPr>
          <p:cNvPr id="3" name="Subtítulo 2"/>
          <p:cNvSpPr>
            <a:spLocks noGrp="1"/>
          </p:cNvSpPr>
          <p:nvPr>
            <p:ph type="subTitle" idx="1"/>
          </p:nvPr>
        </p:nvSpPr>
        <p:spPr>
          <a:xfrm>
            <a:off x="9028089" y="5898524"/>
            <a:ext cx="2281707" cy="502276"/>
          </a:xfrm>
        </p:spPr>
        <p:txBody>
          <a:bodyPr>
            <a:normAutofit fontScale="92500" lnSpcReduction="20000"/>
          </a:bodyPr>
          <a:lstStyle/>
          <a:p>
            <a:pPr algn="r"/>
            <a:r>
              <a:rPr lang="es-MX" sz="4000" b="1" dirty="0">
                <a:latin typeface="AR CENA" panose="02000000000000000000" pitchFamily="2" charset="0"/>
              </a:rPr>
              <a:t>MÓDULO </a:t>
            </a:r>
            <a:r>
              <a:rPr lang="es-MX" sz="4000" b="1" dirty="0" smtClean="0">
                <a:latin typeface="AR CENA" panose="02000000000000000000" pitchFamily="2" charset="0"/>
              </a:rPr>
              <a:t>I</a:t>
            </a:r>
            <a:endParaRPr lang="es-MX" sz="4000" b="1" dirty="0">
              <a:latin typeface="AR CENA" panose="02000000000000000000" pitchFamily="2" charset="0"/>
            </a:endParaRPr>
          </a:p>
        </p:txBody>
      </p:sp>
    </p:spTree>
    <p:extLst>
      <p:ext uri="{BB962C8B-B14F-4D97-AF65-F5344CB8AC3E}">
        <p14:creationId xmlns:p14="http://schemas.microsoft.com/office/powerpoint/2010/main" val="2662431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106614" y="1383322"/>
            <a:ext cx="8604739" cy="979085"/>
          </a:xfrm>
        </p:spPr>
        <p:txBody>
          <a:bodyPr>
            <a:noAutofit/>
          </a:bodyPr>
          <a:lstStyle/>
          <a:p>
            <a:pPr algn="ctr"/>
            <a:r>
              <a:rPr lang="es-MX" sz="4000" b="1" dirty="0">
                <a:latin typeface="Bradley Hand ITC" panose="03070402050302030203" pitchFamily="66" charset="0"/>
              </a:rPr>
              <a:t>Características de la investigación</a:t>
            </a:r>
            <a:br>
              <a:rPr lang="es-MX" sz="4000" b="1" dirty="0">
                <a:latin typeface="Bradley Hand ITC" panose="03070402050302030203" pitchFamily="66" charset="0"/>
              </a:rPr>
            </a:br>
            <a:r>
              <a:rPr lang="es-MX" sz="4000" b="1" dirty="0">
                <a:latin typeface="Bradley Hand ITC" panose="03070402050302030203" pitchFamily="66" charset="0"/>
              </a:rPr>
              <a:t>científica </a:t>
            </a:r>
          </a:p>
        </p:txBody>
      </p:sp>
      <p:sp>
        <p:nvSpPr>
          <p:cNvPr id="3" name="2 Subtítulo"/>
          <p:cNvSpPr>
            <a:spLocks noGrp="1"/>
          </p:cNvSpPr>
          <p:nvPr>
            <p:ph type="subTitle" idx="1"/>
          </p:nvPr>
        </p:nvSpPr>
        <p:spPr>
          <a:xfrm>
            <a:off x="726831" y="2778369"/>
            <a:ext cx="10257692" cy="3122247"/>
          </a:xfrm>
        </p:spPr>
        <p:txBody>
          <a:bodyPr>
            <a:normAutofit/>
          </a:bodyPr>
          <a:lstStyle/>
          <a:p>
            <a:pPr marL="457200" indent="-457200" algn="just">
              <a:buFont typeface="Arial" panose="020B0604020202020204" pitchFamily="34" charset="0"/>
              <a:buChar char="•"/>
            </a:pPr>
            <a:r>
              <a:rPr lang="es-MX" sz="2200" dirty="0"/>
              <a:t>La investigación científica debe contar con las siguientes características </a:t>
            </a:r>
            <a:r>
              <a:rPr lang="es-MX" sz="2200" b="1" dirty="0"/>
              <a:t>planificada</a:t>
            </a:r>
            <a:r>
              <a:rPr lang="es-MX" sz="2200" dirty="0"/>
              <a:t>, </a:t>
            </a:r>
            <a:r>
              <a:rPr lang="es-MX" sz="2200" b="1" dirty="0"/>
              <a:t>objetiva</a:t>
            </a:r>
            <a:r>
              <a:rPr lang="es-MX" sz="2200" dirty="0"/>
              <a:t>, </a:t>
            </a:r>
            <a:r>
              <a:rPr lang="es-MX" sz="2200" b="1" dirty="0"/>
              <a:t>sistemática</a:t>
            </a:r>
            <a:r>
              <a:rPr lang="es-MX" sz="2200" dirty="0"/>
              <a:t>, </a:t>
            </a:r>
            <a:r>
              <a:rPr lang="es-MX" sz="2200" b="1" dirty="0"/>
              <a:t>metódica</a:t>
            </a:r>
            <a:r>
              <a:rPr lang="es-MX" sz="2200" dirty="0"/>
              <a:t>, </a:t>
            </a:r>
            <a:r>
              <a:rPr lang="es-MX" sz="2200" b="1" dirty="0"/>
              <a:t>comprobable</a:t>
            </a:r>
            <a:r>
              <a:rPr lang="es-MX" sz="2200" dirty="0"/>
              <a:t>, </a:t>
            </a:r>
            <a:r>
              <a:rPr lang="es-MX" sz="2200" b="1" dirty="0"/>
              <a:t>explicativa</a:t>
            </a:r>
            <a:r>
              <a:rPr lang="es-MX" sz="2200" dirty="0"/>
              <a:t>, </a:t>
            </a:r>
            <a:r>
              <a:rPr lang="es-MX" sz="2200" b="1" dirty="0"/>
              <a:t>analítica</a:t>
            </a:r>
            <a:r>
              <a:rPr lang="es-MX" sz="2200" dirty="0"/>
              <a:t>, </a:t>
            </a:r>
            <a:r>
              <a:rPr lang="es-MX" sz="2200" b="1" dirty="0" smtClean="0"/>
              <a:t>mesurada</a:t>
            </a:r>
            <a:r>
              <a:rPr lang="es-MX" sz="2200" dirty="0" smtClean="0"/>
              <a:t> </a:t>
            </a:r>
            <a:r>
              <a:rPr lang="es-MX" sz="2200" dirty="0"/>
              <a:t>y </a:t>
            </a:r>
            <a:r>
              <a:rPr lang="es-MX" sz="2200" b="1" dirty="0"/>
              <a:t>controlada</a:t>
            </a:r>
            <a:r>
              <a:rPr lang="es-MX" sz="2200" dirty="0"/>
              <a:t>   </a:t>
            </a:r>
          </a:p>
        </p:txBody>
      </p:sp>
      <p:pic>
        <p:nvPicPr>
          <p:cNvPr id="1032" name="Picture 8" descr="Resultado de imagen para investigacion  dibuj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149498">
            <a:off x="8255506" y="4168421"/>
            <a:ext cx="2412631" cy="23590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98271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r>
              <a:rPr lang="es-MX" dirty="0" smtClean="0"/>
              <a:t>La investigación científica debe ser </a:t>
            </a:r>
            <a:r>
              <a:rPr lang="es-MX" b="1" dirty="0" smtClean="0"/>
              <a:t>planificada, </a:t>
            </a:r>
            <a:r>
              <a:rPr lang="es-MX" dirty="0" smtClean="0"/>
              <a:t>porque se establece una serie de pasos para seguir específicamente y que no se cometan errores o se tenga que corregir a la hora de aplicarse</a:t>
            </a:r>
          </a:p>
          <a:p>
            <a:pPr algn="just"/>
            <a:r>
              <a:rPr lang="es-MX" dirty="0" smtClean="0"/>
              <a:t>Otra característica es que debe ser </a:t>
            </a:r>
            <a:r>
              <a:rPr lang="es-MX" b="1" dirty="0" smtClean="0"/>
              <a:t>objetiva, </a:t>
            </a:r>
            <a:r>
              <a:rPr lang="es-MX" dirty="0" smtClean="0"/>
              <a:t>es decir que se mantenga en el tema específico de investigación u no se desvié, dejando atrás el tema ya establecido </a:t>
            </a:r>
          </a:p>
          <a:p>
            <a:pPr marL="0" indent="0" algn="just">
              <a:buNone/>
            </a:pPr>
            <a:endParaRPr lang="es-MX" dirty="0"/>
          </a:p>
        </p:txBody>
      </p:sp>
      <p:pic>
        <p:nvPicPr>
          <p:cNvPr id="4" name="Imagen 3"/>
          <p:cNvPicPr>
            <a:picLocks noChangeAspect="1"/>
          </p:cNvPicPr>
          <p:nvPr/>
        </p:nvPicPr>
        <p:blipFill>
          <a:blip r:embed="rId2"/>
          <a:stretch>
            <a:fillRect/>
          </a:stretch>
        </p:blipFill>
        <p:spPr>
          <a:xfrm>
            <a:off x="3573887" y="4206622"/>
            <a:ext cx="4578439" cy="2289220"/>
          </a:xfrm>
          <a:prstGeom prst="rect">
            <a:avLst/>
          </a:prstGeom>
        </p:spPr>
      </p:pic>
    </p:spTree>
    <p:extLst>
      <p:ext uri="{BB962C8B-B14F-4D97-AF65-F5344CB8AC3E}">
        <p14:creationId xmlns:p14="http://schemas.microsoft.com/office/powerpoint/2010/main" val="25183345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r>
              <a:rPr lang="es-MX" dirty="0" smtClean="0"/>
              <a:t>Una investigación científica debe ser </a:t>
            </a:r>
            <a:r>
              <a:rPr lang="es-MX" b="1" dirty="0" smtClean="0"/>
              <a:t>sistemática, </a:t>
            </a:r>
            <a:r>
              <a:rPr lang="es-MX" dirty="0" smtClean="0"/>
              <a:t>para evitar errores, mantener un orden e incluso equivocaciones.</a:t>
            </a:r>
          </a:p>
          <a:p>
            <a:pPr algn="just"/>
            <a:r>
              <a:rPr lang="es-MX" dirty="0" smtClean="0"/>
              <a:t>La investigación científica también debe ser </a:t>
            </a:r>
            <a:r>
              <a:rPr lang="es-MX" b="1" dirty="0" smtClean="0"/>
              <a:t>metódica</a:t>
            </a:r>
            <a:r>
              <a:rPr lang="es-MX" dirty="0" smtClean="0"/>
              <a:t>, porque son los procedimientos que se siguen para tener respuestas lógicas y coherentes respecto al tema de investigación </a:t>
            </a:r>
          </a:p>
          <a:p>
            <a:pPr marL="0" indent="0">
              <a:buNone/>
            </a:pPr>
            <a:endParaRPr lang="es-MX" dirty="0" smtClean="0"/>
          </a:p>
          <a:p>
            <a:pPr marL="0" indent="0">
              <a:buNone/>
            </a:pPr>
            <a:endParaRPr lang="es-MX" dirty="0"/>
          </a:p>
        </p:txBody>
      </p:sp>
      <p:pic>
        <p:nvPicPr>
          <p:cNvPr id="4" name="Imagen 3"/>
          <p:cNvPicPr>
            <a:picLocks noChangeAspect="1"/>
          </p:cNvPicPr>
          <p:nvPr/>
        </p:nvPicPr>
        <p:blipFill>
          <a:blip r:embed="rId2"/>
          <a:stretch>
            <a:fillRect/>
          </a:stretch>
        </p:blipFill>
        <p:spPr>
          <a:xfrm>
            <a:off x="4667250" y="3923427"/>
            <a:ext cx="2857500" cy="2771775"/>
          </a:xfrm>
          <a:prstGeom prst="rect">
            <a:avLst/>
          </a:prstGeom>
        </p:spPr>
      </p:pic>
    </p:spTree>
    <p:extLst>
      <p:ext uri="{BB962C8B-B14F-4D97-AF65-F5344CB8AC3E}">
        <p14:creationId xmlns:p14="http://schemas.microsoft.com/office/powerpoint/2010/main" val="27391517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r>
              <a:rPr lang="es-MX" dirty="0" smtClean="0"/>
              <a:t>Investigación científica </a:t>
            </a:r>
            <a:r>
              <a:rPr lang="es-MX" b="1" dirty="0" smtClean="0"/>
              <a:t>comprobable</a:t>
            </a:r>
            <a:r>
              <a:rPr lang="es-MX" dirty="0" smtClean="0"/>
              <a:t>, para que al ser redactada solo se incluya información verídica y si es que es necesario llegar a usar el método científico en algún caso de la investigación, dicho punto del tema pueda ser verificado con claridad y que sea correcto y poder demostrarse así que todos los pasos se han seguido como debe ser</a:t>
            </a:r>
          </a:p>
          <a:p>
            <a:pPr marL="0" indent="0">
              <a:buNone/>
            </a:pPr>
            <a:endParaRPr lang="es-MX" dirty="0"/>
          </a:p>
        </p:txBody>
      </p:sp>
      <p:pic>
        <p:nvPicPr>
          <p:cNvPr id="4" name="Imagen 3"/>
          <p:cNvPicPr>
            <a:picLocks noChangeAspect="1"/>
          </p:cNvPicPr>
          <p:nvPr/>
        </p:nvPicPr>
        <p:blipFill>
          <a:blip r:embed="rId2"/>
          <a:stretch>
            <a:fillRect/>
          </a:stretch>
        </p:blipFill>
        <p:spPr>
          <a:xfrm>
            <a:off x="3263452" y="3751509"/>
            <a:ext cx="4476213" cy="2984142"/>
          </a:xfrm>
          <a:prstGeom prst="rect">
            <a:avLst/>
          </a:prstGeom>
        </p:spPr>
      </p:pic>
    </p:spTree>
    <p:extLst>
      <p:ext uri="{BB962C8B-B14F-4D97-AF65-F5344CB8AC3E}">
        <p14:creationId xmlns:p14="http://schemas.microsoft.com/office/powerpoint/2010/main" val="40582193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contenido 5"/>
          <p:cNvPicPr>
            <a:picLocks noGrp="1" noChangeAspect="1"/>
          </p:cNvPicPr>
          <p:nvPr>
            <p:ph idx="1"/>
          </p:nvPr>
        </p:nvPicPr>
        <p:blipFill>
          <a:blip r:embed="rId2"/>
          <a:stretch>
            <a:fillRect/>
          </a:stretch>
        </p:blipFill>
        <p:spPr>
          <a:xfrm>
            <a:off x="6003558" y="240820"/>
            <a:ext cx="4531359" cy="6041814"/>
          </a:xfrm>
          <a:prstGeom prst="rect">
            <a:avLst/>
          </a:prstGeom>
        </p:spPr>
      </p:pic>
      <p:sp>
        <p:nvSpPr>
          <p:cNvPr id="7" name="CuadroTexto 6"/>
          <p:cNvSpPr txBox="1"/>
          <p:nvPr/>
        </p:nvSpPr>
        <p:spPr>
          <a:xfrm>
            <a:off x="682580" y="1957589"/>
            <a:ext cx="4945488" cy="3139321"/>
          </a:xfrm>
          <a:prstGeom prst="rect">
            <a:avLst/>
          </a:prstGeom>
          <a:noFill/>
        </p:spPr>
        <p:txBody>
          <a:bodyPr wrap="square" rtlCol="0">
            <a:spAutoFit/>
          </a:bodyPr>
          <a:lstStyle/>
          <a:p>
            <a:pPr algn="ctr"/>
            <a:r>
              <a:rPr lang="es-MX" sz="6600" dirty="0" smtClean="0">
                <a:latin typeface="Bradley Hand ITC" panose="03070402050302030203" pitchFamily="66" charset="0"/>
              </a:rPr>
              <a:t>Pasos del método científico </a:t>
            </a:r>
            <a:endParaRPr lang="es-MX" sz="6600" dirty="0">
              <a:latin typeface="Bradley Hand ITC" panose="03070402050302030203" pitchFamily="66" charset="0"/>
            </a:endParaRPr>
          </a:p>
        </p:txBody>
      </p:sp>
    </p:spTree>
    <p:extLst>
      <p:ext uri="{BB962C8B-B14F-4D97-AF65-F5344CB8AC3E}">
        <p14:creationId xmlns:p14="http://schemas.microsoft.com/office/powerpoint/2010/main" val="23910090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r>
              <a:rPr lang="es-MX" dirty="0" smtClean="0"/>
              <a:t>Al hablar de la investigación </a:t>
            </a:r>
            <a:r>
              <a:rPr lang="es-MX" b="1" dirty="0" smtClean="0"/>
              <a:t>explicativa</a:t>
            </a:r>
            <a:r>
              <a:rPr lang="es-MX" dirty="0" smtClean="0"/>
              <a:t>, se abarca toda la extensión de información que solo es necesaria para poder redactar y mostrar el tema o problemática a tratar, atendiendo a las posibles respuestas de las dudas que surgen del lector </a:t>
            </a:r>
          </a:p>
          <a:p>
            <a:pPr algn="just"/>
            <a:r>
              <a:rPr lang="es-MX" dirty="0" smtClean="0"/>
              <a:t>Es </a:t>
            </a:r>
            <a:r>
              <a:rPr lang="es-MX" b="1" dirty="0" smtClean="0"/>
              <a:t>analítica</a:t>
            </a:r>
            <a:r>
              <a:rPr lang="es-MX" dirty="0" smtClean="0"/>
              <a:t> porque permite realizar una serie descomposición de la información para corroborarla paso por paso y así tener solo la que se necesita y que realmente sea verdadero lo que se expone</a:t>
            </a:r>
          </a:p>
          <a:p>
            <a:pPr marL="0" indent="0">
              <a:buNone/>
            </a:pPr>
            <a:r>
              <a:rPr lang="es-MX" dirty="0" smtClean="0"/>
              <a:t> </a:t>
            </a:r>
            <a:endParaRPr lang="es-MX" dirty="0"/>
          </a:p>
        </p:txBody>
      </p:sp>
      <p:pic>
        <p:nvPicPr>
          <p:cNvPr id="4" name="Imagen 3"/>
          <p:cNvPicPr>
            <a:picLocks noChangeAspect="1"/>
          </p:cNvPicPr>
          <p:nvPr/>
        </p:nvPicPr>
        <p:blipFill>
          <a:blip r:embed="rId2"/>
          <a:stretch>
            <a:fillRect/>
          </a:stretch>
        </p:blipFill>
        <p:spPr>
          <a:xfrm>
            <a:off x="2358912" y="4524241"/>
            <a:ext cx="2972942" cy="2333759"/>
          </a:xfrm>
          <a:prstGeom prst="rect">
            <a:avLst/>
          </a:prstGeom>
        </p:spPr>
      </p:pic>
    </p:spTree>
    <p:extLst>
      <p:ext uri="{BB962C8B-B14F-4D97-AF65-F5344CB8AC3E}">
        <p14:creationId xmlns:p14="http://schemas.microsoft.com/office/powerpoint/2010/main" val="14824129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r>
              <a:rPr lang="es-MX" dirty="0" smtClean="0"/>
              <a:t>Al hablar de investigación </a:t>
            </a:r>
            <a:r>
              <a:rPr lang="es-MX" b="1" dirty="0" smtClean="0"/>
              <a:t>mesurada</a:t>
            </a:r>
            <a:r>
              <a:rPr lang="es-MX" dirty="0" smtClean="0"/>
              <a:t>, es decir que se pueda medir, por ejemplo, si se habla de una determinada población dentro de la problemática, conocer que porcentaje de esa población es la que se atenderá a la información o medir que parte de ella no estará sujeta a investigación</a:t>
            </a:r>
          </a:p>
          <a:p>
            <a:pPr algn="just"/>
            <a:r>
              <a:rPr lang="es-MX" dirty="0" smtClean="0"/>
              <a:t>La investigación científica debe estar </a:t>
            </a:r>
            <a:r>
              <a:rPr lang="es-MX" b="1" dirty="0" smtClean="0"/>
              <a:t>controlada</a:t>
            </a:r>
            <a:r>
              <a:rPr lang="es-MX" dirty="0" smtClean="0"/>
              <a:t>, haciendo uso de enfocarse en un solo tema, un solo objeto de estudio y de ninguna manera desviarse de ellos.</a:t>
            </a:r>
          </a:p>
          <a:p>
            <a:endParaRPr lang="es-MX" dirty="0"/>
          </a:p>
        </p:txBody>
      </p:sp>
      <p:pic>
        <p:nvPicPr>
          <p:cNvPr id="4" name="Imagen 3"/>
          <p:cNvPicPr>
            <a:picLocks noChangeAspect="1"/>
          </p:cNvPicPr>
          <p:nvPr/>
        </p:nvPicPr>
        <p:blipFill>
          <a:blip r:embed="rId2"/>
          <a:stretch>
            <a:fillRect/>
          </a:stretch>
        </p:blipFill>
        <p:spPr>
          <a:xfrm>
            <a:off x="7101894" y="213428"/>
            <a:ext cx="2974672" cy="1981132"/>
          </a:xfrm>
          <a:prstGeom prst="rect">
            <a:avLst/>
          </a:prstGeom>
        </p:spPr>
      </p:pic>
      <p:pic>
        <p:nvPicPr>
          <p:cNvPr id="5" name="Imagen 4"/>
          <p:cNvPicPr>
            <a:picLocks noChangeAspect="1"/>
          </p:cNvPicPr>
          <p:nvPr/>
        </p:nvPicPr>
        <p:blipFill>
          <a:blip r:embed="rId3"/>
          <a:stretch>
            <a:fillRect/>
          </a:stretch>
        </p:blipFill>
        <p:spPr>
          <a:xfrm>
            <a:off x="4017269" y="4680765"/>
            <a:ext cx="2898686" cy="2177235"/>
          </a:xfrm>
          <a:prstGeom prst="rect">
            <a:avLst/>
          </a:prstGeom>
        </p:spPr>
      </p:pic>
    </p:spTree>
    <p:extLst>
      <p:ext uri="{BB962C8B-B14F-4D97-AF65-F5344CB8AC3E}">
        <p14:creationId xmlns:p14="http://schemas.microsoft.com/office/powerpoint/2010/main" val="31249287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83877" y="647142"/>
            <a:ext cx="8610600" cy="1293028"/>
          </a:xfrm>
        </p:spPr>
        <p:txBody>
          <a:bodyPr>
            <a:normAutofit/>
          </a:bodyPr>
          <a:lstStyle/>
          <a:p>
            <a:r>
              <a:rPr lang="es-MX" sz="5400" b="1" dirty="0">
                <a:latin typeface="Bradley Hand ITC" panose="03070402050302030203" pitchFamily="66" charset="0"/>
              </a:rPr>
              <a:t>Método Científico </a:t>
            </a:r>
          </a:p>
        </p:txBody>
      </p:sp>
      <p:sp>
        <p:nvSpPr>
          <p:cNvPr id="3" name="2 Marcador de contenido"/>
          <p:cNvSpPr>
            <a:spLocks noGrp="1"/>
          </p:cNvSpPr>
          <p:nvPr>
            <p:ph idx="1"/>
          </p:nvPr>
        </p:nvSpPr>
        <p:spPr/>
        <p:txBody>
          <a:bodyPr>
            <a:normAutofit/>
          </a:bodyPr>
          <a:lstStyle/>
          <a:p>
            <a:pPr algn="just"/>
            <a:r>
              <a:rPr lang="es-MX" dirty="0"/>
              <a:t>Se refiere a la serie de etapas que hay que recorrer para obtener un conocimiento válido desde el punto de vista científico, utilizando para esto instrumentos que resulten fiables. Lo que hace este método es minimizar la influencia de la subjetividad del científico en su trabajo.</a:t>
            </a:r>
          </a:p>
          <a:p>
            <a:pPr marL="0" indent="0" algn="r">
              <a:buNone/>
            </a:pPr>
            <a:r>
              <a:rPr lang="es-MX" u="sng" dirty="0" smtClean="0"/>
              <a:t>/</a:t>
            </a:r>
            <a:endParaRPr lang="es-MX" u="sng" dirty="0"/>
          </a:p>
        </p:txBody>
      </p:sp>
      <p:pic>
        <p:nvPicPr>
          <p:cNvPr id="2050" name="Picture 2" descr="Resultado de imagen para metodo cientific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742170">
            <a:off x="1602673" y="3875241"/>
            <a:ext cx="2711999" cy="191534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esultado de imagen para metodo"/>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3468" b="89884" l="9798" r="89914"/>
                    </a14:imgEffect>
                  </a14:imgLayer>
                </a14:imgProps>
              </a:ext>
              <a:ext uri="{28A0092B-C50C-407E-A947-70E740481C1C}">
                <a14:useLocalDpi xmlns:a14="http://schemas.microsoft.com/office/drawing/2010/main" val="0"/>
              </a:ext>
            </a:extLst>
          </a:blip>
          <a:srcRect/>
          <a:stretch>
            <a:fillRect/>
          </a:stretch>
        </p:blipFill>
        <p:spPr bwMode="auto">
          <a:xfrm>
            <a:off x="7982318" y="3985847"/>
            <a:ext cx="2884974" cy="28766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75452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74984" y="670589"/>
            <a:ext cx="9202615" cy="1293028"/>
          </a:xfrm>
        </p:spPr>
        <p:txBody>
          <a:bodyPr>
            <a:noAutofit/>
          </a:bodyPr>
          <a:lstStyle/>
          <a:p>
            <a:r>
              <a:rPr lang="es-MX" sz="4800" b="1" dirty="0">
                <a:latin typeface="Bradley Hand ITC" panose="03070402050302030203" pitchFamily="66" charset="0"/>
              </a:rPr>
              <a:t>Características del método Científico </a:t>
            </a:r>
            <a:r>
              <a:rPr lang="es-MX" sz="6600" b="1" dirty="0">
                <a:latin typeface="Bradley Hand ITC" panose="03070402050302030203" pitchFamily="66" charset="0"/>
              </a:rPr>
              <a:t> </a:t>
            </a:r>
          </a:p>
        </p:txBody>
      </p:sp>
      <p:sp>
        <p:nvSpPr>
          <p:cNvPr id="3" name="2 Marcador de contenido"/>
          <p:cNvSpPr>
            <a:spLocks noGrp="1"/>
          </p:cNvSpPr>
          <p:nvPr>
            <p:ph idx="1"/>
          </p:nvPr>
        </p:nvSpPr>
        <p:spPr>
          <a:xfrm>
            <a:off x="685800" y="2087838"/>
            <a:ext cx="10820400" cy="4024125"/>
          </a:xfrm>
        </p:spPr>
        <p:txBody>
          <a:bodyPr/>
          <a:lstStyle/>
          <a:p>
            <a:pPr algn="just"/>
            <a:r>
              <a:rPr lang="es-MX" dirty="0"/>
              <a:t>Es objetivo </a:t>
            </a:r>
          </a:p>
          <a:p>
            <a:pPr algn="just"/>
            <a:r>
              <a:rPr lang="es-MX" dirty="0"/>
              <a:t>Trasciende los hechos</a:t>
            </a:r>
          </a:p>
          <a:p>
            <a:pPr algn="just"/>
            <a:r>
              <a:rPr lang="es-MX" dirty="0"/>
              <a:t>Es comprobable </a:t>
            </a:r>
          </a:p>
          <a:p>
            <a:pPr algn="just"/>
            <a:r>
              <a:rPr lang="es-MX" dirty="0"/>
              <a:t>Es </a:t>
            </a:r>
            <a:r>
              <a:rPr lang="es-MX" dirty="0" smtClean="0"/>
              <a:t>auto corregible </a:t>
            </a:r>
            <a:endParaRPr lang="es-MX" dirty="0"/>
          </a:p>
          <a:p>
            <a:pPr algn="just"/>
            <a:r>
              <a:rPr lang="es-MX" dirty="0"/>
              <a:t>Es progresivo </a:t>
            </a:r>
          </a:p>
          <a:p>
            <a:pPr algn="just"/>
            <a:r>
              <a:rPr lang="es-MX" dirty="0"/>
              <a:t>Permite establecer conclusiones o formulaciones generales. </a:t>
            </a:r>
          </a:p>
          <a:p>
            <a:pPr marL="0" indent="0" algn="r">
              <a:buNone/>
            </a:pPr>
            <a:endParaRPr lang="es-MX" dirty="0"/>
          </a:p>
        </p:txBody>
      </p:sp>
      <p:pic>
        <p:nvPicPr>
          <p:cNvPr id="3076" name="Picture 4" descr="Resultado de imagen para metodo dibuj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76129" y="1991793"/>
            <a:ext cx="2118702" cy="210810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Resultado de imagen para metodologia dela investigacion 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4959" y="4821649"/>
            <a:ext cx="2704856" cy="17228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90261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sz="4400" b="1" dirty="0">
                <a:latin typeface="Bradley Hand ITC" panose="03070402050302030203" pitchFamily="66" charset="0"/>
              </a:rPr>
              <a:t>Pasos del Método científico</a:t>
            </a:r>
          </a:p>
        </p:txBody>
      </p:sp>
      <p:sp>
        <p:nvSpPr>
          <p:cNvPr id="3" name="2 Marcador de contenido"/>
          <p:cNvSpPr>
            <a:spLocks noGrp="1"/>
          </p:cNvSpPr>
          <p:nvPr>
            <p:ph idx="1"/>
          </p:nvPr>
        </p:nvSpPr>
        <p:spPr/>
        <p:txBody>
          <a:bodyPr/>
          <a:lstStyle/>
          <a:p>
            <a:r>
              <a:rPr lang="es-MX" dirty="0"/>
              <a:t>Objetivo de estudio</a:t>
            </a:r>
          </a:p>
          <a:p>
            <a:r>
              <a:rPr lang="es-MX" dirty="0"/>
              <a:t>Observación </a:t>
            </a:r>
          </a:p>
          <a:p>
            <a:r>
              <a:rPr lang="es-MX" dirty="0"/>
              <a:t>Hipótesis </a:t>
            </a:r>
          </a:p>
          <a:p>
            <a:r>
              <a:rPr lang="es-MX" dirty="0"/>
              <a:t>Experimentación </a:t>
            </a:r>
          </a:p>
          <a:p>
            <a:r>
              <a:rPr lang="es-MX" dirty="0"/>
              <a:t>Comprobación </a:t>
            </a:r>
          </a:p>
          <a:p>
            <a:r>
              <a:rPr lang="es-MX" dirty="0"/>
              <a:t>Conclusión </a:t>
            </a:r>
          </a:p>
        </p:txBody>
      </p:sp>
      <p:pic>
        <p:nvPicPr>
          <p:cNvPr id="4098" name="Picture 2" descr="Resultado de imagen para metod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2004" y="2230241"/>
            <a:ext cx="5600458" cy="18830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53727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presentación</a:t>
            </a:r>
            <a:endParaRPr lang="es-MX" dirty="0"/>
          </a:p>
        </p:txBody>
      </p:sp>
      <p:sp>
        <p:nvSpPr>
          <p:cNvPr id="3" name="2 Marcador de contenido"/>
          <p:cNvSpPr>
            <a:spLocks noGrp="1"/>
          </p:cNvSpPr>
          <p:nvPr>
            <p:ph idx="1"/>
          </p:nvPr>
        </p:nvSpPr>
        <p:spPr>
          <a:xfrm>
            <a:off x="685800" y="1828800"/>
            <a:ext cx="10820400" cy="3825025"/>
          </a:xfrm>
        </p:spPr>
        <p:txBody>
          <a:bodyPr/>
          <a:lstStyle/>
          <a:p>
            <a:pPr marL="0" indent="0" algn="just">
              <a:buNone/>
            </a:pPr>
            <a:r>
              <a:rPr lang="es-MX" dirty="0" smtClean="0"/>
              <a:t>	Dado que la investigación, es una actividad muy importante para los seres humanos, en términos de conocimientos y habilidades, pero también, en situaciones cotidianas, por lo que, como universitarios, es de vital importancia que el estudiante de nivel medio, maneje de forma adecuada, los métodos de investigación, que le permitan involucrarse de forma sistemática en el mundo de la ciencia y la investigación. Es así, como se presenta este material didáctico que pretende coadyuvar al profesor de la asignatura, en la impartición de la misma, esperando sea de gran utilidad.</a:t>
            </a:r>
            <a:endParaRPr lang="es-MX" dirty="0"/>
          </a:p>
        </p:txBody>
      </p:sp>
    </p:spTree>
    <p:extLst>
      <p:ext uri="{BB962C8B-B14F-4D97-AF65-F5344CB8AC3E}">
        <p14:creationId xmlns:p14="http://schemas.microsoft.com/office/powerpoint/2010/main" val="20469917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sz="4800" b="1" dirty="0">
                <a:latin typeface="Bradley Hand ITC" panose="03070402050302030203" pitchFamily="66" charset="0"/>
              </a:rPr>
              <a:t>Tipos de métodos de investigación científica  </a:t>
            </a:r>
          </a:p>
        </p:txBody>
      </p:sp>
      <p:sp>
        <p:nvSpPr>
          <p:cNvPr id="3" name="2 Marcador de contenido"/>
          <p:cNvSpPr>
            <a:spLocks noGrp="1"/>
          </p:cNvSpPr>
          <p:nvPr>
            <p:ph idx="1"/>
          </p:nvPr>
        </p:nvSpPr>
        <p:spPr/>
        <p:txBody>
          <a:bodyPr/>
          <a:lstStyle/>
          <a:p>
            <a:pPr algn="just"/>
            <a:r>
              <a:rPr lang="es-MX" b="1" dirty="0"/>
              <a:t>Empíricos</a:t>
            </a:r>
            <a:endParaRPr lang="es-MX" dirty="0"/>
          </a:p>
          <a:p>
            <a:pPr marL="0" indent="0" algn="just">
              <a:buNone/>
            </a:pPr>
            <a:r>
              <a:rPr lang="es-MX" dirty="0"/>
              <a:t>Son la observación consiste en mirar el objeto para percibir sus atributos; y el experimento que remite a la reproducción del fenómeno o hecho en condiciones superficiales.</a:t>
            </a:r>
          </a:p>
          <a:p>
            <a:pPr algn="just"/>
            <a:r>
              <a:rPr lang="es-MX" b="1" dirty="0"/>
              <a:t>Teóricos </a:t>
            </a:r>
          </a:p>
          <a:p>
            <a:pPr marL="0" indent="0" algn="just">
              <a:buNone/>
            </a:pPr>
            <a:r>
              <a:rPr lang="es-MX" dirty="0"/>
              <a:t>Se emplean cuando el proceso de investigación inicia con un problema social o natural detectado </a:t>
            </a:r>
          </a:p>
        </p:txBody>
      </p:sp>
      <p:pic>
        <p:nvPicPr>
          <p:cNvPr id="5124" name="Picture 4" descr="Resultado de imagen para metodologia dela investigacion 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3015" y="4558453"/>
            <a:ext cx="2321170" cy="20165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45340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6000" b="1" dirty="0">
                <a:latin typeface="Bradley Hand ITC" panose="03070402050302030203" pitchFamily="66" charset="0"/>
              </a:rPr>
              <a:t>Metodología</a:t>
            </a:r>
            <a:r>
              <a:rPr lang="es-MX" sz="6000" dirty="0">
                <a:latin typeface="Bradley Hand ITC" panose="03070402050302030203" pitchFamily="66" charset="0"/>
              </a:rPr>
              <a:t> </a:t>
            </a:r>
          </a:p>
        </p:txBody>
      </p:sp>
      <p:sp>
        <p:nvSpPr>
          <p:cNvPr id="3" name="2 Marcador de contenido"/>
          <p:cNvSpPr>
            <a:spLocks noGrp="1"/>
          </p:cNvSpPr>
          <p:nvPr>
            <p:ph idx="1"/>
          </p:nvPr>
        </p:nvSpPr>
        <p:spPr/>
        <p:txBody>
          <a:bodyPr/>
          <a:lstStyle/>
          <a:p>
            <a:pPr algn="just"/>
            <a:r>
              <a:rPr lang="es-MX" dirty="0"/>
              <a:t>Se define como el grupo de mecanismos o procedimientos racionales, empleados para el logro de un objetivo, o serie de objetivos que dirige una investigación científica. Este término se encuentra vinculado directamente con la ciencia, sin embargo, la metodología puede presentarse en otras áreas como la educativa, en donde se encuentra la metodología didáctica o la jurídica en el derecho.</a:t>
            </a:r>
          </a:p>
          <a:p>
            <a:pPr marL="0" indent="0">
              <a:buNone/>
            </a:pPr>
            <a:endParaRPr lang="es-MX" dirty="0"/>
          </a:p>
          <a:p>
            <a:pPr marL="0" indent="0" algn="r">
              <a:buNone/>
            </a:pPr>
            <a:endParaRPr lang="es-MX" u="sng" dirty="0"/>
          </a:p>
        </p:txBody>
      </p:sp>
      <p:pic>
        <p:nvPicPr>
          <p:cNvPr id="6146" name="Picture 2" descr="metodolog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7544" y="4309317"/>
            <a:ext cx="3267564" cy="19968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7257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sz="4400" b="1" dirty="0">
                <a:latin typeface="Bradley Hand ITC" panose="03070402050302030203" pitchFamily="66" charset="0"/>
              </a:rPr>
              <a:t>Metodología de la investigación </a:t>
            </a:r>
          </a:p>
        </p:txBody>
      </p:sp>
      <p:sp>
        <p:nvSpPr>
          <p:cNvPr id="3" name="2 Marcador de contenido"/>
          <p:cNvSpPr>
            <a:spLocks noGrp="1"/>
          </p:cNvSpPr>
          <p:nvPr>
            <p:ph idx="1"/>
          </p:nvPr>
        </p:nvSpPr>
        <p:spPr/>
        <p:txBody>
          <a:bodyPr/>
          <a:lstStyle/>
          <a:p>
            <a:pPr algn="just"/>
            <a:r>
              <a:rPr lang="es-MX" dirty="0"/>
              <a:t>Disciplina que se encarga del estudio y aplicación rigurosa de los diversos métodos y procedimientos, así como de todos los recursos disponibles que se van a utilizar durante la investigación.</a:t>
            </a:r>
          </a:p>
          <a:p>
            <a:pPr marL="0" indent="0" algn="just">
              <a:buNone/>
            </a:pPr>
            <a:endParaRPr lang="es-MX" dirty="0"/>
          </a:p>
          <a:p>
            <a:endParaRPr lang="es-MX" dirty="0"/>
          </a:p>
        </p:txBody>
      </p:sp>
      <p:pic>
        <p:nvPicPr>
          <p:cNvPr id="7170" name="Picture 2" descr="Resultado de imagen para metodologia dela investigacion 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5114" y="3701806"/>
            <a:ext cx="2720831" cy="199561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Resultado de imagen para metodologia dela investigac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4836" y="3933404"/>
            <a:ext cx="4381257" cy="2698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00051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400" b="1" dirty="0">
                <a:latin typeface="Bradley Hand ITC" panose="03070402050302030203" pitchFamily="66" charset="0"/>
              </a:rPr>
              <a:t>Tipos de metodologías </a:t>
            </a:r>
          </a:p>
        </p:txBody>
      </p:sp>
      <p:sp>
        <p:nvSpPr>
          <p:cNvPr id="3" name="2 Marcador de contenido"/>
          <p:cNvSpPr>
            <a:spLocks noGrp="1"/>
          </p:cNvSpPr>
          <p:nvPr>
            <p:ph idx="1"/>
          </p:nvPr>
        </p:nvSpPr>
        <p:spPr>
          <a:xfrm>
            <a:off x="685800" y="2386940"/>
            <a:ext cx="10820400" cy="3831745"/>
          </a:xfrm>
        </p:spPr>
        <p:txBody>
          <a:bodyPr/>
          <a:lstStyle/>
          <a:p>
            <a:pPr algn="just"/>
            <a:r>
              <a:rPr lang="es-MX" b="1" dirty="0"/>
              <a:t>Documental </a:t>
            </a:r>
          </a:p>
          <a:p>
            <a:pPr algn="just"/>
            <a:r>
              <a:rPr lang="es-MX" b="1" dirty="0"/>
              <a:t>De campo </a:t>
            </a:r>
          </a:p>
          <a:p>
            <a:pPr marL="0" indent="0" algn="just">
              <a:buNone/>
            </a:pPr>
            <a:r>
              <a:rPr lang="es-MX" dirty="0"/>
              <a:t>Por tipo de datos o información recopilada en sus análisis </a:t>
            </a:r>
          </a:p>
          <a:p>
            <a:pPr algn="just"/>
            <a:r>
              <a:rPr lang="es-MX" b="1" dirty="0"/>
              <a:t>Cualitativa:</a:t>
            </a:r>
            <a:r>
              <a:rPr lang="es-MX" dirty="0"/>
              <a:t> aquellos aspectos que </a:t>
            </a:r>
            <a:r>
              <a:rPr lang="es-MX" b="1" dirty="0"/>
              <a:t>no</a:t>
            </a:r>
            <a:r>
              <a:rPr lang="es-MX" dirty="0"/>
              <a:t> pueden ser cuantificados </a:t>
            </a:r>
          </a:p>
          <a:p>
            <a:pPr algn="just"/>
            <a:r>
              <a:rPr lang="es-MX" b="1" dirty="0"/>
              <a:t>Cuantitativa: </a:t>
            </a:r>
            <a:r>
              <a:rPr lang="es-MX" dirty="0"/>
              <a:t>aquellos aspectos que </a:t>
            </a:r>
            <a:r>
              <a:rPr lang="es-MX" b="1" dirty="0"/>
              <a:t>si</a:t>
            </a:r>
            <a:r>
              <a:rPr lang="es-MX" dirty="0"/>
              <a:t> pueden ser cuantificados </a:t>
            </a:r>
          </a:p>
          <a:p>
            <a:pPr algn="just"/>
            <a:endParaRPr lang="es-MX" b="1" dirty="0"/>
          </a:p>
          <a:p>
            <a:pPr marL="0" indent="0" algn="just">
              <a:buNone/>
            </a:pPr>
            <a:endParaRPr lang="es-MX" b="1" dirty="0"/>
          </a:p>
        </p:txBody>
      </p:sp>
      <p:pic>
        <p:nvPicPr>
          <p:cNvPr id="8194" name="Picture 2" descr="Resultado de imagen para metodología dela investigació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7529" y="4662862"/>
            <a:ext cx="2742003" cy="1816578"/>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46525" y="3606138"/>
            <a:ext cx="1935678" cy="28012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36832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latin typeface="Bradley Hand ITC" panose="03070402050302030203" pitchFamily="66" charset="0"/>
              </a:rPr>
              <a:t>Clasificación de la investigación </a:t>
            </a:r>
          </a:p>
        </p:txBody>
      </p:sp>
      <p:sp>
        <p:nvSpPr>
          <p:cNvPr id="3" name="2 Marcador de contenido"/>
          <p:cNvSpPr>
            <a:spLocks noGrp="1"/>
          </p:cNvSpPr>
          <p:nvPr>
            <p:ph idx="1"/>
          </p:nvPr>
        </p:nvSpPr>
        <p:spPr/>
        <p:txBody>
          <a:bodyPr/>
          <a:lstStyle/>
          <a:p>
            <a:pPr algn="just"/>
            <a:r>
              <a:rPr lang="es-MX" b="1" dirty="0"/>
              <a:t>Por su tipo de fuente de información:</a:t>
            </a:r>
            <a:r>
              <a:rPr lang="es-MX" dirty="0"/>
              <a:t> </a:t>
            </a:r>
          </a:p>
          <a:p>
            <a:pPr algn="just">
              <a:buFontTx/>
              <a:buChar char="-"/>
            </a:pPr>
            <a:r>
              <a:rPr lang="es-MX" b="1" dirty="0"/>
              <a:t>Investigación documental:</a:t>
            </a:r>
            <a:r>
              <a:rPr lang="es-MX" dirty="0"/>
              <a:t> cuya fuente de investigación son los documentos, como libros, tesis, manuales, tesinas, memorias monografías, enciclopedias, tratados, antologías, etc. </a:t>
            </a:r>
          </a:p>
          <a:p>
            <a:pPr algn="just">
              <a:buFontTx/>
              <a:buChar char="-"/>
            </a:pPr>
            <a:r>
              <a:rPr lang="es-MX" b="1" dirty="0"/>
              <a:t>Investigación de campo: </a:t>
            </a:r>
            <a:r>
              <a:rPr lang="es-MX" dirty="0"/>
              <a:t>se caracteriza por recopilar la informaron en el lugar de los hechos.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6783" y="4338638"/>
            <a:ext cx="2962275" cy="21078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69680" y="4338638"/>
            <a:ext cx="3139440" cy="21078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550510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Marcador de contenido"/>
          <p:cNvSpPr>
            <a:spLocks noGrp="1"/>
          </p:cNvSpPr>
          <p:nvPr>
            <p:ph idx="1"/>
          </p:nvPr>
        </p:nvSpPr>
        <p:spPr/>
        <p:txBody>
          <a:bodyPr/>
          <a:lstStyle/>
          <a:p>
            <a:pPr marL="0" indent="0" algn="just">
              <a:buNone/>
            </a:pPr>
            <a:r>
              <a:rPr lang="es-MX" b="1" dirty="0"/>
              <a:t>-  Investigación experimental</a:t>
            </a:r>
            <a:r>
              <a:rPr lang="es-MX" dirty="0"/>
              <a:t>: tipo de investigación que se realiza usando como recurso al experimento</a:t>
            </a:r>
          </a:p>
          <a:p>
            <a:pPr algn="just"/>
            <a:r>
              <a:rPr lang="es-MX" b="1" dirty="0"/>
              <a:t>Por su enfoque metodológico: </a:t>
            </a:r>
          </a:p>
          <a:p>
            <a:pPr algn="just">
              <a:buFontTx/>
              <a:buChar char="-"/>
            </a:pPr>
            <a:r>
              <a:rPr lang="es-MX" b="1" dirty="0"/>
              <a:t>Investigación cuantitativa: </a:t>
            </a:r>
            <a:r>
              <a:rPr lang="es-MX" dirty="0"/>
              <a:t>cuyo propósito es encontrar las causas de un fenómeno o problema.</a:t>
            </a:r>
          </a:p>
          <a:p>
            <a:pPr marL="0" indent="0">
              <a:buNone/>
            </a:pPr>
            <a:r>
              <a:rPr lang="es-MX" dirty="0"/>
              <a:t> </a:t>
            </a:r>
            <a:endParaRPr lang="es-MX" b="1"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594" y="4312920"/>
            <a:ext cx="2844165" cy="198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AutoShape 4" descr="Resultado de imagen para investigacion cuantitativ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5" name="AutoShape 6" descr="Resultado de imagen para investigacion cuantitativ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6" name="AutoShape 8" descr="Resultado de imagen para investigacion cuantitativa"/>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2058" name="Picture 10" descr="Resultado de imagen para investigacion cuantitativ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6374" y="3776027"/>
            <a:ext cx="3715385" cy="27197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08109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5800" y="1264024"/>
            <a:ext cx="10820400" cy="3527051"/>
          </a:xfrm>
        </p:spPr>
        <p:txBody>
          <a:bodyPr/>
          <a:lstStyle/>
          <a:p>
            <a:pPr algn="just">
              <a:buFontTx/>
              <a:buChar char="-"/>
            </a:pPr>
            <a:r>
              <a:rPr lang="es-MX" b="1" dirty="0"/>
              <a:t>Investigación cualitativa: </a:t>
            </a:r>
            <a:r>
              <a:rPr lang="es-MX" dirty="0"/>
              <a:t>la investigación que obtiene y produce datos descriptivos; tales como como las propias palabras de las personas, habladas o escritas.</a:t>
            </a:r>
          </a:p>
          <a:p>
            <a:pPr algn="just"/>
            <a:r>
              <a:rPr lang="es-MX" b="1" dirty="0"/>
              <a:t>Por su alcance o profundidad:</a:t>
            </a:r>
            <a:r>
              <a:rPr lang="es-MX" dirty="0"/>
              <a:t> </a:t>
            </a:r>
          </a:p>
          <a:p>
            <a:pPr marL="0" indent="0" algn="just">
              <a:buNone/>
            </a:pPr>
            <a:r>
              <a:rPr lang="es-MX" dirty="0"/>
              <a:t>- </a:t>
            </a:r>
            <a:r>
              <a:rPr lang="es-MX" b="1" dirty="0"/>
              <a:t>Investigación explicativa</a:t>
            </a:r>
            <a:r>
              <a:rPr lang="es-MX" dirty="0"/>
              <a:t>: aquella que se efectúa “cuando el objetivo es examinar un tema o problema de investigación poco estudiado o que no ha sido abordado antes”.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3512" y="4791075"/>
            <a:ext cx="2986088"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41975" y="4480560"/>
            <a:ext cx="3349625" cy="20662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75314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buFontTx/>
              <a:buChar char="-"/>
            </a:pPr>
            <a:r>
              <a:rPr lang="es-MX" b="1" dirty="0"/>
              <a:t>Investigación descriptiva: </a:t>
            </a:r>
            <a:r>
              <a:rPr lang="es-MX" dirty="0"/>
              <a:t>su propósito es caracterizar las propiedades o atributos del problema de investigación. Permite medir o evaluar los aspectos o componentes del fenómeno; es decir que “en un estudio descriptivo se selecciona una serie de cuestiones y se mide cada una de ellas independientemente”</a:t>
            </a:r>
          </a:p>
          <a:p>
            <a:pPr algn="just">
              <a:buFontTx/>
              <a:buChar char="-"/>
            </a:pPr>
            <a:r>
              <a:rPr lang="es-MX" b="1" dirty="0"/>
              <a:t>Investigación explicativa: </a:t>
            </a:r>
            <a:r>
              <a:rPr lang="es-MX" dirty="0"/>
              <a:t>es aquella que pretende dar respuesta a las causas de los problemas o fenómenos naturales o sociales.  </a:t>
            </a:r>
          </a:p>
          <a:p>
            <a:pPr marL="0" indent="0">
              <a:buNone/>
            </a:pPr>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1080" y="4817745"/>
            <a:ext cx="3200400" cy="1428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descr="Resultado de imagen para investigacion explicativ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3494" y="4565650"/>
            <a:ext cx="3623945" cy="19329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03689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3F2883B-C722-431F-B31D-3D4EFAC54FB2}"/>
              </a:ext>
            </a:extLst>
          </p:cNvPr>
          <p:cNvSpPr>
            <a:spLocks noGrp="1"/>
          </p:cNvSpPr>
          <p:nvPr>
            <p:ph type="title"/>
          </p:nvPr>
        </p:nvSpPr>
        <p:spPr/>
        <p:txBody>
          <a:bodyPr/>
          <a:lstStyle/>
          <a:p>
            <a:r>
              <a:rPr lang="es-MX" dirty="0"/>
              <a:t>El proceso de la investigación científica </a:t>
            </a:r>
          </a:p>
        </p:txBody>
      </p:sp>
      <p:sp>
        <p:nvSpPr>
          <p:cNvPr id="3" name="Marcador de contenido 2">
            <a:extLst>
              <a:ext uri="{FF2B5EF4-FFF2-40B4-BE49-F238E27FC236}">
                <a16:creationId xmlns:a16="http://schemas.microsoft.com/office/drawing/2014/main" xmlns="" id="{E9CE3691-D347-4A1F-9594-764F815EF11A}"/>
              </a:ext>
            </a:extLst>
          </p:cNvPr>
          <p:cNvSpPr>
            <a:spLocks noGrp="1"/>
          </p:cNvSpPr>
          <p:nvPr>
            <p:ph idx="1"/>
          </p:nvPr>
        </p:nvSpPr>
        <p:spPr>
          <a:xfrm>
            <a:off x="632445" y="2057401"/>
            <a:ext cx="10873755" cy="4045687"/>
          </a:xfrm>
        </p:spPr>
        <p:txBody>
          <a:bodyPr/>
          <a:lstStyle/>
          <a:p>
            <a:r>
              <a:rPr lang="es-MX" dirty="0"/>
              <a:t>El proceso de </a:t>
            </a:r>
            <a:r>
              <a:rPr lang="es-MX" dirty="0" smtClean="0"/>
              <a:t>investigación </a:t>
            </a:r>
            <a:r>
              <a:rPr lang="es-MX" dirty="0"/>
              <a:t>se puede distinguir en 5 fases  </a:t>
            </a:r>
          </a:p>
          <a:p>
            <a:endParaRPr lang="es-MX" dirty="0"/>
          </a:p>
        </p:txBody>
      </p:sp>
      <p:pic>
        <p:nvPicPr>
          <p:cNvPr id="1026" name="Picture 2" descr="Resultado de imagen para proceso de investigacion">
            <a:extLst>
              <a:ext uri="{FF2B5EF4-FFF2-40B4-BE49-F238E27FC236}">
                <a16:creationId xmlns:a16="http://schemas.microsoft.com/office/drawing/2014/main" xmlns="" id="{32732DF6-7A01-4EC8-BA2C-37F22F38FE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88788" y="2585770"/>
            <a:ext cx="6091310" cy="3791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6635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esultado de imagen para etapa de la planeacion">
            <a:extLst>
              <a:ext uri="{FF2B5EF4-FFF2-40B4-BE49-F238E27FC236}">
                <a16:creationId xmlns:a16="http://schemas.microsoft.com/office/drawing/2014/main" xmlns="" id="{40917838-FCF5-4B3C-A7CC-6481E9F4AD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1088" y="2272748"/>
            <a:ext cx="4089024" cy="3639337"/>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a:extLst>
              <a:ext uri="{FF2B5EF4-FFF2-40B4-BE49-F238E27FC236}">
                <a16:creationId xmlns:a16="http://schemas.microsoft.com/office/drawing/2014/main" xmlns="" id="{1676BD09-EA3A-4EA5-8B4D-0F4CA36538C0}"/>
              </a:ext>
            </a:extLst>
          </p:cNvPr>
          <p:cNvSpPr>
            <a:spLocks noGrp="1"/>
          </p:cNvSpPr>
          <p:nvPr>
            <p:ph type="title"/>
          </p:nvPr>
        </p:nvSpPr>
        <p:spPr>
          <a:xfrm>
            <a:off x="2895600" y="764373"/>
            <a:ext cx="8610600" cy="1293028"/>
          </a:xfrm>
        </p:spPr>
        <p:txBody>
          <a:bodyPr>
            <a:normAutofit/>
          </a:bodyPr>
          <a:lstStyle/>
          <a:p>
            <a:r>
              <a:rPr lang="es-MX" dirty="0" smtClean="0"/>
              <a:t>Etapas </a:t>
            </a:r>
            <a:r>
              <a:rPr lang="es-MX" dirty="0"/>
              <a:t>de la planeación </a:t>
            </a:r>
          </a:p>
        </p:txBody>
      </p:sp>
      <p:sp>
        <p:nvSpPr>
          <p:cNvPr id="3" name="Marcador de contenido 2">
            <a:extLst>
              <a:ext uri="{FF2B5EF4-FFF2-40B4-BE49-F238E27FC236}">
                <a16:creationId xmlns:a16="http://schemas.microsoft.com/office/drawing/2014/main" xmlns="" id="{D88F81D5-A7E1-44AF-9D13-2EB9B66ED256}"/>
              </a:ext>
            </a:extLst>
          </p:cNvPr>
          <p:cNvSpPr>
            <a:spLocks noGrp="1"/>
          </p:cNvSpPr>
          <p:nvPr>
            <p:ph idx="1"/>
          </p:nvPr>
        </p:nvSpPr>
        <p:spPr>
          <a:xfrm>
            <a:off x="677333" y="2194561"/>
            <a:ext cx="5816600" cy="3497902"/>
          </a:xfrm>
        </p:spPr>
        <p:txBody>
          <a:bodyPr>
            <a:normAutofit/>
          </a:bodyPr>
          <a:lstStyle/>
          <a:p>
            <a:pPr algn="just"/>
            <a:endParaRPr lang="es-MX" dirty="0" smtClean="0"/>
          </a:p>
          <a:p>
            <a:pPr algn="just"/>
            <a:endParaRPr lang="es-MX" dirty="0"/>
          </a:p>
          <a:p>
            <a:pPr algn="just"/>
            <a:r>
              <a:rPr lang="es-MX" dirty="0" smtClean="0"/>
              <a:t>Se </a:t>
            </a:r>
            <a:r>
              <a:rPr lang="es-MX" dirty="0"/>
              <a:t>refiere a establecer con anticipación al conjunto de actividades que se tienen que realizar para resolverlo.</a:t>
            </a:r>
          </a:p>
          <a:p>
            <a:endParaRPr lang="es-MX" dirty="0"/>
          </a:p>
          <a:p>
            <a:endParaRPr lang="es-MX" dirty="0"/>
          </a:p>
        </p:txBody>
      </p:sp>
    </p:spTree>
    <p:extLst>
      <p:ext uri="{BB962C8B-B14F-4D97-AF65-F5344CB8AC3E}">
        <p14:creationId xmlns:p14="http://schemas.microsoft.com/office/powerpoint/2010/main" val="7587224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6000" b="1" dirty="0">
                <a:latin typeface="Bradley Hand ITC" panose="03070402050302030203" pitchFamily="66" charset="0"/>
              </a:rPr>
              <a:t>CIENCIA</a:t>
            </a:r>
          </a:p>
        </p:txBody>
      </p:sp>
      <p:sp>
        <p:nvSpPr>
          <p:cNvPr id="3" name="Marcador de contenido 2"/>
          <p:cNvSpPr>
            <a:spLocks noGrp="1"/>
          </p:cNvSpPr>
          <p:nvPr>
            <p:ph idx="1"/>
          </p:nvPr>
        </p:nvSpPr>
        <p:spPr/>
        <p:txBody>
          <a:bodyPr/>
          <a:lstStyle/>
          <a:p>
            <a:pPr algn="just"/>
            <a:r>
              <a:rPr lang="es-MX" dirty="0"/>
              <a:t>La ciencia es un conjunto de conocimientos obtenidos y comprobados por medio de la practica científica, los cuales se organizan rigurosamente con base en un sistema.</a:t>
            </a:r>
          </a:p>
          <a:p>
            <a:pPr algn="just"/>
            <a:r>
              <a:rPr lang="es-MX" dirty="0"/>
              <a:t>Se organizan en teorías, leyes, conceptos, principios y métodos de investigación</a:t>
            </a:r>
          </a:p>
          <a:p>
            <a:pPr algn="just"/>
            <a:r>
              <a:rPr lang="es-MX" dirty="0"/>
              <a:t>Sirven tanto para guiar la investigación científica como para explicar y predecir las causas y consecuencias de los fenómenos.</a:t>
            </a:r>
          </a:p>
          <a:p>
            <a:pPr marL="0" indent="0" algn="r">
              <a:buNone/>
            </a:pP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54063" y="4684550"/>
            <a:ext cx="3305835" cy="2173450"/>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475" y="-123637"/>
            <a:ext cx="1640124" cy="2318197"/>
          </a:xfrm>
          <a:prstGeom prst="rect">
            <a:avLst/>
          </a:prstGeom>
        </p:spPr>
      </p:pic>
    </p:spTree>
    <p:extLst>
      <p:ext uri="{BB962C8B-B14F-4D97-AF65-F5344CB8AC3E}">
        <p14:creationId xmlns:p14="http://schemas.microsoft.com/office/powerpoint/2010/main" val="2778672173"/>
      </p:ext>
    </p:extLst>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xmlns="" id="{CD94F7C0-1344-4B3C-AFCB-E7F006BB534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3" name="Picture 72">
            <a:extLst>
              <a:ext uri="{FF2B5EF4-FFF2-40B4-BE49-F238E27FC236}">
                <a16:creationId xmlns:a16="http://schemas.microsoft.com/office/drawing/2014/main" xmlns="" id="{4EC584A2-4215-4DB8-AE1F-E3768D77E8DE}"/>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pic>
        <p:nvPicPr>
          <p:cNvPr id="4098" name="Picture 2" descr="Resultado de imagen para etapa formal de la investigacion">
            <a:extLst>
              <a:ext uri="{FF2B5EF4-FFF2-40B4-BE49-F238E27FC236}">
                <a16:creationId xmlns:a16="http://schemas.microsoft.com/office/drawing/2014/main" xmlns="" id="{6D4F10EE-D856-4D3E-9E1A-FD4D1484D50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2699" y="1032342"/>
            <a:ext cx="6533501" cy="4900125"/>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a:extLst>
              <a:ext uri="{FF2B5EF4-FFF2-40B4-BE49-F238E27FC236}">
                <a16:creationId xmlns:a16="http://schemas.microsoft.com/office/drawing/2014/main" xmlns="" id="{27585398-465D-4D9F-8A99-142AF4F9C3AE}"/>
              </a:ext>
            </a:extLst>
          </p:cNvPr>
          <p:cNvSpPr>
            <a:spLocks noGrp="1"/>
          </p:cNvSpPr>
          <p:nvPr>
            <p:ph type="title"/>
          </p:nvPr>
        </p:nvSpPr>
        <p:spPr>
          <a:xfrm>
            <a:off x="685799" y="764373"/>
            <a:ext cx="3977639" cy="1600200"/>
          </a:xfrm>
        </p:spPr>
        <p:txBody>
          <a:bodyPr anchor="b">
            <a:normAutofit/>
          </a:bodyPr>
          <a:lstStyle/>
          <a:p>
            <a:pPr algn="l"/>
            <a:r>
              <a:rPr lang="es-MX" sz="3200" dirty="0"/>
              <a:t>Etapa formal o de informe </a:t>
            </a:r>
          </a:p>
        </p:txBody>
      </p:sp>
      <p:sp>
        <p:nvSpPr>
          <p:cNvPr id="3" name="Marcador de contenido 2">
            <a:extLst>
              <a:ext uri="{FF2B5EF4-FFF2-40B4-BE49-F238E27FC236}">
                <a16:creationId xmlns:a16="http://schemas.microsoft.com/office/drawing/2014/main" xmlns="" id="{AF3F22AE-B719-453B-BD09-8BC48D2B42D1}"/>
              </a:ext>
            </a:extLst>
          </p:cNvPr>
          <p:cNvSpPr>
            <a:spLocks noGrp="1"/>
          </p:cNvSpPr>
          <p:nvPr>
            <p:ph idx="1"/>
          </p:nvPr>
        </p:nvSpPr>
        <p:spPr>
          <a:xfrm>
            <a:off x="685800" y="2364573"/>
            <a:ext cx="3977639" cy="3854112"/>
          </a:xfrm>
        </p:spPr>
        <p:txBody>
          <a:bodyPr>
            <a:normAutofit/>
          </a:bodyPr>
          <a:lstStyle/>
          <a:p>
            <a:pPr algn="just"/>
            <a:r>
              <a:rPr lang="es-MX" sz="2000" dirty="0"/>
              <a:t>Fase en la cual se reportan los hallazgos de la investigación, su exposición </a:t>
            </a:r>
            <a:r>
              <a:rPr lang="es-MX" sz="2000" dirty="0" smtClean="0"/>
              <a:t>dependerá </a:t>
            </a:r>
            <a:r>
              <a:rPr lang="es-MX" sz="2000" dirty="0"/>
              <a:t>de los lineamientos existentes; se le llama “Informe final de la investigación</a:t>
            </a:r>
            <a:r>
              <a:rPr lang="es-MX" sz="1600" dirty="0"/>
              <a:t>”</a:t>
            </a:r>
          </a:p>
          <a:p>
            <a:endParaRPr lang="es-MX" sz="1600" dirty="0"/>
          </a:p>
        </p:txBody>
      </p:sp>
    </p:spTree>
    <p:extLst>
      <p:ext uri="{BB962C8B-B14F-4D97-AF65-F5344CB8AC3E}">
        <p14:creationId xmlns:p14="http://schemas.microsoft.com/office/powerpoint/2010/main" val="24719765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85741" y="687100"/>
            <a:ext cx="3762777" cy="884123"/>
          </a:xfrm>
        </p:spPr>
        <p:txBody>
          <a:bodyPr/>
          <a:lstStyle/>
          <a:p>
            <a:r>
              <a:rPr lang="es-MX" dirty="0" smtClean="0"/>
              <a:t>Referencias:</a:t>
            </a:r>
            <a:endParaRPr lang="es-MX" dirty="0"/>
          </a:p>
        </p:txBody>
      </p:sp>
      <p:sp>
        <p:nvSpPr>
          <p:cNvPr id="3" name="2 Marcador de contenido"/>
          <p:cNvSpPr>
            <a:spLocks noGrp="1"/>
          </p:cNvSpPr>
          <p:nvPr>
            <p:ph idx="1"/>
          </p:nvPr>
        </p:nvSpPr>
        <p:spPr/>
        <p:txBody>
          <a:bodyPr>
            <a:normAutofit fontScale="92500" lnSpcReduction="20000"/>
          </a:bodyPr>
          <a:lstStyle/>
          <a:p>
            <a:r>
              <a:rPr lang="es-MX" dirty="0"/>
              <a:t>Rojas Soriano, </a:t>
            </a:r>
            <a:r>
              <a:rPr lang="es-MX" dirty="0" smtClean="0"/>
              <a:t>Investigación-acción</a:t>
            </a:r>
            <a:r>
              <a:rPr lang="es-MX" dirty="0"/>
              <a:t>. http://raulrojassoriano.com/cuallitlanezi/wp-content/themes/raulrojassoriano/assets/libros/investigacion-en-el-aula-rojas-soriano.pdf</a:t>
            </a:r>
            <a:endParaRPr lang="es-MX" dirty="0" smtClean="0"/>
          </a:p>
          <a:p>
            <a:endParaRPr lang="es-MX" dirty="0" smtClean="0"/>
          </a:p>
          <a:p>
            <a:r>
              <a:rPr lang="es-MX" dirty="0" smtClean="0"/>
              <a:t>Castañeda, </a:t>
            </a:r>
            <a:r>
              <a:rPr lang="es-MX" dirty="0" err="1" smtClean="0"/>
              <a:t>Javier.http</a:t>
            </a:r>
            <a:r>
              <a:rPr lang="es-MX" dirty="0"/>
              <a:t>://caracteristicasdeciencia.blogspot.mx/2014/05/</a:t>
            </a:r>
          </a:p>
          <a:p>
            <a:pPr marL="0" indent="0">
              <a:buNone/>
            </a:pPr>
            <a:endParaRPr lang="es-MX" u="sng" dirty="0" smtClean="0"/>
          </a:p>
          <a:p>
            <a:r>
              <a:rPr lang="es-MX" dirty="0" smtClean="0"/>
              <a:t>Tamayo, T. Mario. El proceso de la investigación </a:t>
            </a:r>
            <a:r>
              <a:rPr lang="es-MX" dirty="0"/>
              <a:t>científica. http://biblioteca.udgvirtual.udg.mx/eureka/pudgvirtual/Tamayo.pdf</a:t>
            </a:r>
          </a:p>
          <a:p>
            <a:pPr marL="0" indent="0">
              <a:buNone/>
            </a:pPr>
            <a:endParaRPr lang="es-MX" dirty="0"/>
          </a:p>
          <a:p>
            <a:r>
              <a:rPr lang="es-MX" dirty="0" smtClean="0"/>
              <a:t>  </a:t>
            </a:r>
            <a:r>
              <a:rPr lang="es-MX" dirty="0" err="1" smtClean="0"/>
              <a:t>Definición.De</a:t>
            </a:r>
            <a:r>
              <a:rPr lang="es-MX" dirty="0" smtClean="0"/>
              <a:t>. https</a:t>
            </a:r>
            <a:r>
              <a:rPr lang="es-MX" dirty="0"/>
              <a:t>://</a:t>
            </a:r>
            <a:r>
              <a:rPr lang="es-MX" dirty="0" smtClean="0"/>
              <a:t>definicion.de/metodo-cientifico</a:t>
            </a:r>
          </a:p>
          <a:p>
            <a:r>
              <a:rPr lang="es-MX" dirty="0"/>
              <a:t>http://</a:t>
            </a:r>
            <a:r>
              <a:rPr lang="es-MX" dirty="0" smtClean="0"/>
              <a:t>www.quimicaweb.net/ciencia/paginas/me</a:t>
            </a:r>
          </a:p>
          <a:p>
            <a:r>
              <a:rPr lang="es-MX" dirty="0" smtClean="0"/>
              <a:t>Chong, Martín. Metodología de la Investigación 1. UAEM. 2016</a:t>
            </a:r>
          </a:p>
          <a:p>
            <a:pPr marL="0" indent="0">
              <a:buNone/>
            </a:pPr>
            <a:r>
              <a:rPr lang="es-MX" dirty="0" smtClean="0"/>
              <a:t>                           </a:t>
            </a:r>
            <a:endParaRPr lang="es-MX" dirty="0"/>
          </a:p>
          <a:p>
            <a:pPr marL="0" indent="0">
              <a:buNone/>
            </a:pPr>
            <a:endParaRPr lang="es-MX" u="sng" dirty="0"/>
          </a:p>
          <a:p>
            <a:pPr marL="0" indent="0">
              <a:buNone/>
            </a:pPr>
            <a:endParaRPr lang="es-MX" dirty="0"/>
          </a:p>
          <a:p>
            <a:pPr marL="0" indent="0">
              <a:buNone/>
            </a:pPr>
            <a:endParaRPr lang="es-MX" u="sng" dirty="0"/>
          </a:p>
          <a:p>
            <a:pPr marL="0" indent="0">
              <a:buNone/>
            </a:pPr>
            <a:endParaRPr lang="es-MX" dirty="0"/>
          </a:p>
          <a:p>
            <a:pPr marL="0" indent="0">
              <a:buNone/>
            </a:pPr>
            <a:endParaRPr lang="es-MX" dirty="0"/>
          </a:p>
          <a:p>
            <a:endParaRPr lang="es-MX" dirty="0"/>
          </a:p>
        </p:txBody>
      </p:sp>
    </p:spTree>
    <p:extLst>
      <p:ext uri="{BB962C8B-B14F-4D97-AF65-F5344CB8AC3E}">
        <p14:creationId xmlns:p14="http://schemas.microsoft.com/office/powerpoint/2010/main" val="4150370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b="1" dirty="0" smtClean="0">
                <a:latin typeface="Bradley Hand ITC" panose="03070402050302030203" pitchFamily="66" charset="0"/>
              </a:rPr>
              <a:t>CARACTERÍSTICAS </a:t>
            </a:r>
            <a:r>
              <a:rPr lang="es-MX" b="1" dirty="0">
                <a:latin typeface="Bradley Hand ITC" panose="03070402050302030203" pitchFamily="66" charset="0"/>
              </a:rPr>
              <a:t>DE LA CIENCIA </a:t>
            </a:r>
          </a:p>
        </p:txBody>
      </p:sp>
      <p:sp>
        <p:nvSpPr>
          <p:cNvPr id="3" name="Marcador de contenido 2"/>
          <p:cNvSpPr>
            <a:spLocks noGrp="1"/>
          </p:cNvSpPr>
          <p:nvPr>
            <p:ph idx="1"/>
          </p:nvPr>
        </p:nvSpPr>
        <p:spPr/>
        <p:txBody>
          <a:bodyPr/>
          <a:lstStyle/>
          <a:p>
            <a:pPr algn="just"/>
            <a:r>
              <a:rPr lang="es-MX" dirty="0"/>
              <a:t>La ciencia debe ser </a:t>
            </a:r>
            <a:r>
              <a:rPr lang="es-MX" b="1" dirty="0"/>
              <a:t>racional,</a:t>
            </a:r>
            <a:r>
              <a:rPr lang="es-MX" dirty="0"/>
              <a:t> es decir que debe exigir sus descubrimientos y poder ser explicados coherentemente, porque esta constituida por conceptos, juicios y razonamientos.</a:t>
            </a:r>
          </a:p>
          <a:p>
            <a:pPr algn="just"/>
            <a:r>
              <a:rPr lang="es-MX" dirty="0"/>
              <a:t>Debe ser </a:t>
            </a:r>
            <a:r>
              <a:rPr lang="es-MX" b="1" dirty="0"/>
              <a:t>objetiva, </a:t>
            </a:r>
            <a:r>
              <a:rPr lang="es-MX" dirty="0"/>
              <a:t>porque no intervienen ni influyen los intereses económicos, políticos ni las ideologías de las personas, solo sustenta el conocimiento entre sujeto y objeto</a:t>
            </a:r>
          </a:p>
          <a:p>
            <a:endParaRPr lang="es-MX" dirty="0"/>
          </a:p>
        </p:txBody>
      </p:sp>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r="4143" b="14773"/>
          <a:stretch/>
        </p:blipFill>
        <p:spPr>
          <a:xfrm>
            <a:off x="5829611" y="3926768"/>
            <a:ext cx="2742578" cy="2931232"/>
          </a:xfrm>
          <a:prstGeom prst="rect">
            <a:avLst/>
          </a:prstGeom>
        </p:spPr>
      </p:pic>
    </p:spTree>
    <p:extLst>
      <p:ext uri="{BB962C8B-B14F-4D97-AF65-F5344CB8AC3E}">
        <p14:creationId xmlns:p14="http://schemas.microsoft.com/office/powerpoint/2010/main" val="191604714"/>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r>
              <a:rPr lang="es-MX" dirty="0"/>
              <a:t>La ciencia debe ser </a:t>
            </a:r>
            <a:r>
              <a:rPr lang="es-MX" b="1" dirty="0"/>
              <a:t>sistemática, </a:t>
            </a:r>
            <a:r>
              <a:rPr lang="es-MX" dirty="0"/>
              <a:t>porque siempre se rige por un orden y una estrategia</a:t>
            </a:r>
          </a:p>
          <a:p>
            <a:pPr algn="just"/>
            <a:r>
              <a:rPr lang="es-MX" dirty="0"/>
              <a:t>Debe ser </a:t>
            </a:r>
            <a:r>
              <a:rPr lang="es-MX" b="1" dirty="0"/>
              <a:t>metódica, </a:t>
            </a:r>
            <a:r>
              <a:rPr lang="es-MX" dirty="0"/>
              <a:t>porque siguen procedimientos que responden a una lógica previa que permite abordar una proporción de realidad</a:t>
            </a:r>
          </a:p>
          <a:p>
            <a:pPr algn="just"/>
            <a:r>
              <a:rPr lang="es-MX" dirty="0"/>
              <a:t>Debe ser </a:t>
            </a:r>
            <a:r>
              <a:rPr lang="es-MX" b="1" dirty="0"/>
              <a:t>comprobable, </a:t>
            </a:r>
            <a:r>
              <a:rPr lang="es-MX" dirty="0"/>
              <a:t>esto quiere decir que los resultados obtenidos sean reales y que se pueda verificar correctamente la información.</a:t>
            </a:r>
          </a:p>
          <a:p>
            <a:pPr marL="0" indent="0">
              <a:buNone/>
            </a:pP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183" y="4371451"/>
            <a:ext cx="4266060" cy="2486549"/>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23976" y="216269"/>
            <a:ext cx="1337325" cy="1978291"/>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4371451"/>
            <a:ext cx="2927976" cy="2261861"/>
          </a:xfrm>
          <a:prstGeom prst="rect">
            <a:avLst/>
          </a:prstGeom>
        </p:spPr>
      </p:pic>
    </p:spTree>
    <p:extLst>
      <p:ext uri="{BB962C8B-B14F-4D97-AF65-F5344CB8AC3E}">
        <p14:creationId xmlns:p14="http://schemas.microsoft.com/office/powerpoint/2010/main" val="149894241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r>
              <a:rPr lang="es-MX" dirty="0"/>
              <a:t>Debe ser </a:t>
            </a:r>
            <a:r>
              <a:rPr lang="es-MX" b="1" dirty="0"/>
              <a:t>explicativa, </a:t>
            </a:r>
            <a:r>
              <a:rPr lang="es-MX" dirty="0"/>
              <a:t>para poder aclarar todas las dudas posibles que aparezcan al presentar la investigación </a:t>
            </a:r>
          </a:p>
          <a:p>
            <a:pPr algn="just"/>
            <a:r>
              <a:rPr lang="es-MX" dirty="0"/>
              <a:t>Tiene que ser </a:t>
            </a:r>
            <a:r>
              <a:rPr lang="es-MX" b="1" dirty="0"/>
              <a:t>comunicable</a:t>
            </a:r>
            <a:r>
              <a:rPr lang="es-MX" dirty="0"/>
              <a:t>, es decir que la información que se presente sea expuesta ante diferentes personas</a:t>
            </a:r>
          </a:p>
          <a:p>
            <a:pPr algn="just"/>
            <a:r>
              <a:rPr lang="es-MX" dirty="0"/>
              <a:t>Debe ser </a:t>
            </a:r>
            <a:r>
              <a:rPr lang="es-MX" b="1" dirty="0"/>
              <a:t>reflexiva, </a:t>
            </a:r>
            <a:r>
              <a:rPr lang="es-MX" dirty="0"/>
              <a:t>porque se construye un nuevo conocimiento con la información verídica ya establecida en la investigación previa</a:t>
            </a:r>
          </a:p>
          <a:p>
            <a:pPr algn="just"/>
            <a:r>
              <a:rPr lang="es-MX" dirty="0"/>
              <a:t>Es</a:t>
            </a:r>
            <a:r>
              <a:rPr lang="es-MX" b="1" dirty="0"/>
              <a:t> especializada, </a:t>
            </a:r>
            <a:r>
              <a:rPr lang="es-MX" dirty="0"/>
              <a:t>porque se encarga de estudiar y perfeccionar descubrimientos en una sola área o rama de ella </a:t>
            </a:r>
          </a:p>
          <a:p>
            <a:pPr marL="0" indent="0" algn="r">
              <a:buNone/>
            </a:pPr>
            <a:endParaRPr lang="es-MX" b="1"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05360" y="-112656"/>
            <a:ext cx="1995464" cy="2307216"/>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0990" y="5234904"/>
            <a:ext cx="2434644" cy="1623096"/>
          </a:xfrm>
          <a:prstGeom prst="rect">
            <a:avLst/>
          </a:prstGeom>
        </p:spPr>
      </p:pic>
    </p:spTree>
    <p:extLst>
      <p:ext uri="{BB962C8B-B14F-4D97-AF65-F5344CB8AC3E}">
        <p14:creationId xmlns:p14="http://schemas.microsoft.com/office/powerpoint/2010/main" val="5992609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47164" y="1473344"/>
            <a:ext cx="10820400" cy="4024125"/>
          </a:xfrm>
        </p:spPr>
        <p:txBody>
          <a:bodyPr/>
          <a:lstStyle/>
          <a:p>
            <a:pPr algn="just"/>
            <a:r>
              <a:rPr lang="es-MX" dirty="0"/>
              <a:t>Consta de ser </a:t>
            </a:r>
            <a:r>
              <a:rPr lang="es-MX" b="1" dirty="0"/>
              <a:t>predictiva</a:t>
            </a:r>
            <a:r>
              <a:rPr lang="es-MX" dirty="0"/>
              <a:t>, porque compara como fue en el pasado y como puede llagar a ser en el futuro</a:t>
            </a:r>
          </a:p>
          <a:p>
            <a:pPr algn="just"/>
            <a:r>
              <a:rPr lang="es-MX" dirty="0"/>
              <a:t>Es </a:t>
            </a:r>
            <a:r>
              <a:rPr lang="es-MX" b="1" dirty="0"/>
              <a:t>analítica, </a:t>
            </a:r>
            <a:r>
              <a:rPr lang="es-MX" dirty="0"/>
              <a:t>porque intenta descubrir los elementos que componen cada totalidad, así como las interconexiones que explican su integración y no perder de vista ningún elemento</a:t>
            </a:r>
          </a:p>
          <a:p>
            <a:pPr algn="just"/>
            <a:r>
              <a:rPr lang="es-MX" dirty="0"/>
              <a:t>Es </a:t>
            </a:r>
            <a:r>
              <a:rPr lang="es-MX" b="1" dirty="0"/>
              <a:t>mensurable, </a:t>
            </a:r>
            <a:r>
              <a:rPr lang="es-MX" dirty="0"/>
              <a:t>porque se puede medir utilizando diversos </a:t>
            </a:r>
            <a:r>
              <a:rPr lang="es-MX" dirty="0" smtClean="0"/>
              <a:t>artefactos</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12169" y="5021431"/>
            <a:ext cx="3980197" cy="1508157"/>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8921" y="4623514"/>
            <a:ext cx="3131786" cy="2090467"/>
          </a:xfrm>
          <a:prstGeom prst="rect">
            <a:avLst/>
          </a:prstGeom>
        </p:spPr>
      </p:pic>
    </p:spTree>
    <p:extLst>
      <p:ext uri="{BB962C8B-B14F-4D97-AF65-F5344CB8AC3E}">
        <p14:creationId xmlns:p14="http://schemas.microsoft.com/office/powerpoint/2010/main" val="536198397"/>
      </p:ext>
    </p:extLst>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6000" b="1" dirty="0">
                <a:latin typeface="Bradley Hand ITC" panose="03070402050302030203" pitchFamily="66" charset="0"/>
              </a:rPr>
              <a:t>INVESTIGACIÓN </a:t>
            </a:r>
          </a:p>
        </p:txBody>
      </p:sp>
      <p:sp>
        <p:nvSpPr>
          <p:cNvPr id="3" name="Marcador de contenido 2"/>
          <p:cNvSpPr>
            <a:spLocks noGrp="1"/>
          </p:cNvSpPr>
          <p:nvPr>
            <p:ph idx="1"/>
          </p:nvPr>
        </p:nvSpPr>
        <p:spPr/>
        <p:txBody>
          <a:bodyPr/>
          <a:lstStyle/>
          <a:p>
            <a:pPr algn="just"/>
            <a:r>
              <a:rPr lang="es-MX" dirty="0"/>
              <a:t>Es el proceso riguroso que emplea una serie de recursos como técnicas, métodos, procedimientos, herramientas, aparatos y máquinas para obtener soluciones o respuestas teóricas de origen social </a:t>
            </a:r>
          </a:p>
          <a:p>
            <a:pPr algn="just"/>
            <a:r>
              <a:rPr lang="es-MX" dirty="0"/>
              <a:t>También es un proceso en el cual se usa la aplicación del método científico que procura obtener información relevante y verdadera, para aplicar, corregir o verificar el conocimiento.</a:t>
            </a:r>
          </a:p>
          <a:p>
            <a:pPr marL="0" indent="0" algn="r">
              <a:buNone/>
            </a:pP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6457" y="4885185"/>
            <a:ext cx="5591175" cy="1333500"/>
          </a:xfrm>
          <a:prstGeom prst="rect">
            <a:avLst/>
          </a:prstGeom>
        </p:spPr>
      </p:pic>
    </p:spTree>
    <p:extLst>
      <p:ext uri="{BB962C8B-B14F-4D97-AF65-F5344CB8AC3E}">
        <p14:creationId xmlns:p14="http://schemas.microsoft.com/office/powerpoint/2010/main" val="107730118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latin typeface="Bradley Hand ITC" panose="03070402050302030203" pitchFamily="66" charset="0"/>
              </a:rPr>
              <a:t>INTERROGANTES DE LA INVESTIGACIÓN </a:t>
            </a:r>
          </a:p>
        </p:txBody>
      </p:sp>
      <p:sp>
        <p:nvSpPr>
          <p:cNvPr id="3" name="Marcador de contenido 2"/>
          <p:cNvSpPr>
            <a:spLocks noGrp="1"/>
          </p:cNvSpPr>
          <p:nvPr>
            <p:ph idx="1"/>
          </p:nvPr>
        </p:nvSpPr>
        <p:spPr/>
        <p:txBody>
          <a:bodyPr/>
          <a:lstStyle/>
          <a:p>
            <a:pPr algn="just"/>
            <a:r>
              <a:rPr lang="es-MX" dirty="0"/>
              <a:t>Para llegar al objetivo deseado se plantean tres interrogantes, </a:t>
            </a:r>
            <a:r>
              <a:rPr lang="es-MX" b="1" dirty="0"/>
              <a:t>¿para que se investiga?, ¿Qué se investiga?, ¿Cómo se investiga?,</a:t>
            </a:r>
            <a:r>
              <a:rPr lang="es-MX" dirty="0"/>
              <a:t> dado que se investiga para hallar solución a los problemas y satisfacer necesidades, se investigan los distintos problemas sociales y naturales, y atender la necesidad de utilizar rigurosamente métodos para obtener solución o respuestas de problemas.</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1302" y="3837734"/>
            <a:ext cx="3805707" cy="2518110"/>
          </a:xfrm>
          <a:prstGeom prst="rect">
            <a:avLst/>
          </a:prstGeom>
        </p:spPr>
      </p:pic>
    </p:spTree>
    <p:extLst>
      <p:ext uri="{BB962C8B-B14F-4D97-AF65-F5344CB8AC3E}">
        <p14:creationId xmlns:p14="http://schemas.microsoft.com/office/powerpoint/2010/main" val="828058228"/>
      </p:ext>
    </p:extLst>
  </p:cSld>
  <p:clrMapOvr>
    <a:masterClrMapping/>
  </p:clrMapOvr>
  <p:transition spd="med">
    <p:pull/>
  </p:transition>
  <p:timing>
    <p:tnLst>
      <p:par>
        <p:cTn id="1" dur="indefinite" restart="never" nodeType="tmRoot"/>
      </p:par>
    </p:tnLst>
  </p:timing>
</p:sld>
</file>

<file path=ppt/theme/theme1.xml><?xml version="1.0" encoding="utf-8"?>
<a:theme xmlns:a="http://schemas.openxmlformats.org/drawingml/2006/main" name="Estela de condensación">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TM04033937[[fn=Estela de condensación]]</Template>
  <TotalTime>357</TotalTime>
  <Words>1450</Words>
  <Application>Microsoft Office PowerPoint</Application>
  <PresentationFormat>Personalizado</PresentationFormat>
  <Paragraphs>107</Paragraphs>
  <Slides>31</Slides>
  <Notes>0</Notes>
  <HiddenSlides>0</HiddenSlides>
  <MMClips>0</MMClips>
  <ScaleCrop>false</ScaleCrop>
  <HeadingPairs>
    <vt:vector size="4" baseType="variant">
      <vt:variant>
        <vt:lpstr>Tema</vt:lpstr>
      </vt:variant>
      <vt:variant>
        <vt:i4>1</vt:i4>
      </vt:variant>
      <vt:variant>
        <vt:lpstr>Títulos de diapositiva</vt:lpstr>
      </vt:variant>
      <vt:variant>
        <vt:i4>31</vt:i4>
      </vt:variant>
    </vt:vector>
  </HeadingPairs>
  <TitlesOfParts>
    <vt:vector size="32" baseType="lpstr">
      <vt:lpstr>Estela de condensación</vt:lpstr>
      <vt:lpstr>UNIVERSIDAD AUTÓNOMA DEL ESTADO DE MÉXICO PLANTEL NEZAHUALCÓYOTL, DE LA ESCUELA PREPARATORIA  Metodología de la investigación 1  Lic. En Psic. María de Lourdes Bernal Corona</vt:lpstr>
      <vt:lpstr>presentación</vt:lpstr>
      <vt:lpstr>CIENCIA</vt:lpstr>
      <vt:lpstr>CARACTERÍSTICAS DE LA CIENCIA </vt:lpstr>
      <vt:lpstr>Presentación de PowerPoint</vt:lpstr>
      <vt:lpstr>Presentación de PowerPoint</vt:lpstr>
      <vt:lpstr>Presentación de PowerPoint</vt:lpstr>
      <vt:lpstr>INVESTIGACIÓN </vt:lpstr>
      <vt:lpstr>INTERROGANTES DE LA INVESTIGACIÓN </vt:lpstr>
      <vt:lpstr>Características de la investigación científica </vt:lpstr>
      <vt:lpstr>Presentación de PowerPoint</vt:lpstr>
      <vt:lpstr>Presentación de PowerPoint</vt:lpstr>
      <vt:lpstr>Presentación de PowerPoint</vt:lpstr>
      <vt:lpstr>Presentación de PowerPoint</vt:lpstr>
      <vt:lpstr>Presentación de PowerPoint</vt:lpstr>
      <vt:lpstr>Presentación de PowerPoint</vt:lpstr>
      <vt:lpstr>Método Científico </vt:lpstr>
      <vt:lpstr>Características del método Científico  </vt:lpstr>
      <vt:lpstr>Pasos del Método científico</vt:lpstr>
      <vt:lpstr>Tipos de métodos de investigación científica  </vt:lpstr>
      <vt:lpstr>Metodología </vt:lpstr>
      <vt:lpstr>Metodología de la investigación </vt:lpstr>
      <vt:lpstr>Tipos de metodologías </vt:lpstr>
      <vt:lpstr>Clasificación de la investigación </vt:lpstr>
      <vt:lpstr>Presentación de PowerPoint</vt:lpstr>
      <vt:lpstr>Presentación de PowerPoint</vt:lpstr>
      <vt:lpstr>Presentación de PowerPoint</vt:lpstr>
      <vt:lpstr>El proceso de la investigación científica </vt:lpstr>
      <vt:lpstr>Etapas de la planeación </vt:lpstr>
      <vt:lpstr>Etapa formal o de informe </vt:lpstr>
      <vt:lpstr>Referencias: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Metodología de la investigación</dc:title>
  <dc:creator>Irais Arizmendi</dc:creator>
  <cp:lastModifiedBy>lanix</cp:lastModifiedBy>
  <cp:revision>34</cp:revision>
  <dcterms:created xsi:type="dcterms:W3CDTF">2017-10-16T22:04:39Z</dcterms:created>
  <dcterms:modified xsi:type="dcterms:W3CDTF">2017-10-22T02:47:59Z</dcterms:modified>
</cp:coreProperties>
</file>