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72" r:id="rId7"/>
    <p:sldId id="276" r:id="rId8"/>
    <p:sldId id="274" r:id="rId9"/>
    <p:sldId id="277" r:id="rId10"/>
    <p:sldId id="278" r:id="rId11"/>
    <p:sldId id="286" r:id="rId12"/>
    <p:sldId id="280" r:id="rId13"/>
    <p:sldId id="281" r:id="rId14"/>
    <p:sldId id="282" r:id="rId15"/>
    <p:sldId id="285" r:id="rId16"/>
    <p:sldId id="275" r:id="rId17"/>
    <p:sldId id="288" r:id="rId18"/>
    <p:sldId id="287" r:id="rId19"/>
    <p:sldId id="289" r:id="rId20"/>
    <p:sldId id="293" r:id="rId21"/>
    <p:sldId id="290" r:id="rId22"/>
    <p:sldId id="291" r:id="rId23"/>
    <p:sldId id="273" r:id="rId24"/>
    <p:sldId id="279" r:id="rId25"/>
    <p:sldId id="294" r:id="rId26"/>
    <p:sldId id="295" r:id="rId27"/>
    <p:sldId id="296" r:id="rId28"/>
    <p:sldId id="297" r:id="rId29"/>
    <p:sldId id="298" r:id="rId30"/>
    <p:sldId id="299" r:id="rId31"/>
    <p:sldId id="303" r:id="rId32"/>
    <p:sldId id="300" r:id="rId33"/>
    <p:sldId id="301" r:id="rId34"/>
    <p:sldId id="304" r:id="rId35"/>
    <p:sldId id="307" r:id="rId36"/>
    <p:sldId id="308" r:id="rId37"/>
    <p:sldId id="305" r:id="rId38"/>
    <p:sldId id="309" r:id="rId39"/>
    <p:sldId id="310" r:id="rId40"/>
    <p:sldId id="302" r:id="rId41"/>
    <p:sldId id="311" r:id="rId42"/>
    <p:sldId id="312" r:id="rId43"/>
    <p:sldId id="313" r:id="rId44"/>
    <p:sldId id="314" r:id="rId45"/>
    <p:sldId id="271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2" autoAdjust="0"/>
    <p:restoredTop sz="94660" autoAdjust="0"/>
  </p:normalViewPr>
  <p:slideViewPr>
    <p:cSldViewPr snapToGrid="0">
      <p:cViewPr>
        <p:scale>
          <a:sx n="50" d="100"/>
          <a:sy n="50" d="100"/>
        </p:scale>
        <p:origin x="-1596" y="-8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69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rfect-english-grammar.com/" TargetMode="External"/><Relationship Id="rId2" Type="http://schemas.openxmlformats.org/officeDocument/2006/relationships/hyperlink" Target="https://www.ego4u.com/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43151" y="633046"/>
            <a:ext cx="7943849" cy="2033954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Universidad Autónoma del estado de México</a:t>
            </a:r>
            <a:br>
              <a:rPr lang="es-MX" dirty="0" smtClean="0"/>
            </a:br>
            <a:r>
              <a:rPr lang="es-MX" dirty="0" smtClean="0"/>
              <a:t>Plantel “LIC. Adolfo López mateos” de la escuela preparatoria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28997" y="3162300"/>
            <a:ext cx="10993546" cy="3143249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TÍTULO: Mod</a:t>
            </a:r>
            <a:r>
              <a:rPr lang="es-MX" dirty="0">
                <a:solidFill>
                  <a:schemeClr val="bg1"/>
                </a:solidFill>
              </a:rPr>
              <a:t>ulo </a:t>
            </a:r>
            <a:r>
              <a:rPr lang="es-MX" dirty="0" smtClean="0">
                <a:solidFill>
                  <a:schemeClr val="bg1"/>
                </a:solidFill>
              </a:rPr>
              <a:t>I “Ocasiones </a:t>
            </a:r>
            <a:r>
              <a:rPr lang="es-MX" dirty="0">
                <a:solidFill>
                  <a:schemeClr val="bg1"/>
                </a:solidFill>
              </a:rPr>
              <a:t>especiales: ¿Qué está pasando? y ¿Qué hacen las personas que están a mí alrededor</a:t>
            </a:r>
            <a:r>
              <a:rPr lang="es-MX" dirty="0" smtClean="0">
                <a:solidFill>
                  <a:schemeClr val="bg1"/>
                </a:solidFill>
              </a:rPr>
              <a:t>?”</a:t>
            </a:r>
          </a:p>
          <a:p>
            <a:pPr algn="just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PROGRAMA </a:t>
            </a:r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EDUCATIVO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: INGLÉS 2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  <a:p>
            <a:pPr algn="just"/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NIVEL EDUCATIVO DONDE SE IMPARTE: Medio Superior de la </a:t>
            </a:r>
            <a:r>
              <a:rPr lang="es-MX" dirty="0" err="1" smtClean="0">
                <a:solidFill>
                  <a:schemeClr val="bg1">
                    <a:lumMod val="95000"/>
                  </a:schemeClr>
                </a:solidFill>
              </a:rPr>
              <a:t>UAEMÉx</a:t>
            </a:r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  <a:p>
            <a:pPr algn="just"/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SEMESTRE: </a:t>
            </a:r>
            <a:r>
              <a:rPr lang="es-MX" dirty="0" err="1" smtClean="0">
                <a:solidFill>
                  <a:schemeClr val="bg1">
                    <a:lumMod val="95000"/>
                  </a:schemeClr>
                </a:solidFill>
              </a:rPr>
              <a:t>tERCER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Semestre </a:t>
            </a:r>
          </a:p>
          <a:p>
            <a:pPr algn="just"/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CBU: 2015</a:t>
            </a:r>
          </a:p>
          <a:p>
            <a:pPr algn="r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Responsable de elaboración:</a:t>
            </a:r>
          </a:p>
          <a:p>
            <a:pPr algn="r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m. EN p. E.  ALMA ROSA LARA CONTRERAS</a:t>
            </a:r>
          </a:p>
          <a:p>
            <a:pPr algn="r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PROFESOR DE ASIGNBATURA DE INGLÉS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45" y="935586"/>
            <a:ext cx="1599159" cy="153952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9754" y="868524"/>
            <a:ext cx="1589576" cy="156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249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Structure</a:t>
            </a:r>
            <a:endParaRPr lang="es-MX" dirty="0"/>
          </a:p>
        </p:txBody>
      </p:sp>
      <p:pic>
        <p:nvPicPr>
          <p:cNvPr id="7170" name="Picture 2" descr="Image result for present simple stru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678" y="2041139"/>
            <a:ext cx="8991600" cy="414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67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Time </a:t>
            </a:r>
            <a:r>
              <a:rPr lang="es-MX" dirty="0" err="1" smtClean="0"/>
              <a:t>expressions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03929" y="1922588"/>
            <a:ext cx="4659023" cy="36783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These </a:t>
            </a:r>
            <a:r>
              <a:rPr lang="en-US" dirty="0"/>
              <a:t>words tell you what tense you have to use. For the </a:t>
            </a:r>
            <a:r>
              <a:rPr lang="en-US" i="1" dirty="0"/>
              <a:t>Simple Present</a:t>
            </a:r>
            <a:r>
              <a:rPr lang="en-US" dirty="0"/>
              <a:t> these are adverbs of frequency:</a:t>
            </a:r>
          </a:p>
          <a:p>
            <a:r>
              <a:rPr lang="en-US" b="1" dirty="0"/>
              <a:t>always</a:t>
            </a:r>
            <a:endParaRPr lang="en-US" dirty="0"/>
          </a:p>
          <a:p>
            <a:r>
              <a:rPr lang="en-US" b="1" dirty="0"/>
              <a:t>often</a:t>
            </a:r>
            <a:endParaRPr lang="en-US" dirty="0"/>
          </a:p>
          <a:p>
            <a:r>
              <a:rPr lang="en-US" b="1" dirty="0" smtClean="0"/>
              <a:t>usually</a:t>
            </a:r>
            <a:endParaRPr lang="en-US" dirty="0"/>
          </a:p>
          <a:p>
            <a:r>
              <a:rPr lang="en-US" b="1" dirty="0"/>
              <a:t>sometimes</a:t>
            </a:r>
            <a:endParaRPr lang="en-US" dirty="0"/>
          </a:p>
          <a:p>
            <a:r>
              <a:rPr lang="en-US" b="1" dirty="0"/>
              <a:t>seldom</a:t>
            </a:r>
            <a:endParaRPr lang="en-US" dirty="0"/>
          </a:p>
          <a:p>
            <a:r>
              <a:rPr lang="en-US" b="1" dirty="0"/>
              <a:t>never</a:t>
            </a:r>
            <a:endParaRPr lang="en-US" dirty="0"/>
          </a:p>
          <a:p>
            <a:endParaRPr lang="es-MX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8827468" y="2157049"/>
            <a:ext cx="2813537" cy="3678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Other phrases of time can occur, like:</a:t>
            </a:r>
          </a:p>
          <a:p>
            <a:r>
              <a:rPr lang="en-US" b="1" dirty="0"/>
              <a:t>every day</a:t>
            </a:r>
            <a:endParaRPr lang="en-US" dirty="0"/>
          </a:p>
          <a:p>
            <a:r>
              <a:rPr lang="en-US" b="1" dirty="0"/>
              <a:t>every week</a:t>
            </a:r>
            <a:endParaRPr lang="en-US" dirty="0"/>
          </a:p>
          <a:p>
            <a:r>
              <a:rPr lang="en-US" b="1" dirty="0"/>
              <a:t>every year</a:t>
            </a:r>
            <a:endParaRPr lang="en-US" dirty="0"/>
          </a:p>
          <a:p>
            <a:r>
              <a:rPr lang="en-US" b="1" dirty="0"/>
              <a:t>on Mondays</a:t>
            </a:r>
            <a:endParaRPr lang="en-US" dirty="0"/>
          </a:p>
          <a:p>
            <a:r>
              <a:rPr lang="en-US" b="1" dirty="0"/>
              <a:t>after school</a:t>
            </a:r>
            <a:endParaRPr lang="en-US" dirty="0"/>
          </a:p>
        </p:txBody>
      </p:sp>
      <p:pic>
        <p:nvPicPr>
          <p:cNvPr id="10242" name="Picture 2" descr="Image result for adverbs of frequenc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789" y="2485295"/>
            <a:ext cx="5002579" cy="4173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806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69469" y="725602"/>
            <a:ext cx="11029616" cy="1013800"/>
          </a:xfrm>
        </p:spPr>
        <p:txBody>
          <a:bodyPr/>
          <a:lstStyle/>
          <a:p>
            <a:r>
              <a:rPr lang="es-MX" dirty="0" err="1" smtClean="0"/>
              <a:t>Exercises</a:t>
            </a:r>
            <a:r>
              <a:rPr lang="es-MX" dirty="0"/>
              <a:t> </a:t>
            </a:r>
            <a:r>
              <a:rPr lang="es-MX" dirty="0" smtClean="0"/>
              <a:t>4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7071" y="2145327"/>
            <a:ext cx="5345723" cy="36783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Form of Affirmative Sentences </a:t>
            </a:r>
          </a:p>
          <a:p>
            <a:pPr marL="0" indent="0">
              <a:buNone/>
            </a:pPr>
            <a:r>
              <a:rPr lang="en-US" dirty="0"/>
              <a:t>Put the verbs into the correct form.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 (to like) </a:t>
            </a:r>
            <a:r>
              <a:rPr lang="en-US" dirty="0" smtClean="0"/>
              <a:t>________</a:t>
            </a:r>
            <a:r>
              <a:rPr lang="en-US" dirty="0"/>
              <a:t> lemonade very much.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girls always (to listen)  ________  to pop music.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Janet never (to wear)  ________  jeans.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Mr</a:t>
            </a:r>
            <a:r>
              <a:rPr lang="en-US" dirty="0"/>
              <a:t> Smith (to teach)  ________  Spanish and French.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You (to do)  ________  your homework after school.</a:t>
            </a:r>
          </a:p>
          <a:p>
            <a:endParaRPr lang="es-MX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5270426" y="1852250"/>
            <a:ext cx="6476097" cy="3678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Negative Sentences</a:t>
            </a:r>
          </a:p>
          <a:p>
            <a:pPr marL="0" indent="0">
              <a:buNone/>
            </a:pPr>
            <a:r>
              <a:rPr lang="en-US" dirty="0"/>
              <a:t>Make negative sentences.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My father makes breakfast. → </a:t>
            </a:r>
            <a:r>
              <a:rPr lang="en-US" dirty="0" smtClean="0"/>
              <a:t> 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They are eleven. → </a:t>
            </a:r>
            <a:r>
              <a:rPr lang="en-US" dirty="0" smtClean="0"/>
              <a:t>_______________________________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She writes a letter. → </a:t>
            </a:r>
            <a:r>
              <a:rPr lang="en-US" dirty="0" smtClean="0"/>
              <a:t>_____________________________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 speak Italian. → </a:t>
            </a:r>
            <a:r>
              <a:rPr lang="en-US" dirty="0" smtClean="0"/>
              <a:t>_________________________________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Danny phones his father on Sundays. → </a:t>
            </a:r>
            <a:r>
              <a:rPr lang="en-US" dirty="0" smtClean="0"/>
              <a:t>_________________</a:t>
            </a:r>
            <a:endParaRPr lang="en-US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54211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																			   </a:t>
            </a:r>
            <a:r>
              <a:rPr lang="es-MX" dirty="0" err="1" smtClean="0"/>
              <a:t>Answers</a:t>
            </a:r>
            <a:r>
              <a:rPr lang="es-MX" dirty="0" smtClean="0"/>
              <a:t> 4</a:t>
            </a:r>
            <a:endParaRPr lang="es-MX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417071" y="2145327"/>
            <a:ext cx="5345723" cy="3678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Form of Affirmative Sentences </a:t>
            </a:r>
          </a:p>
          <a:p>
            <a:pPr marL="0" indent="0">
              <a:buNone/>
            </a:pPr>
            <a:r>
              <a:rPr lang="en-US" dirty="0" smtClean="0"/>
              <a:t>Put </a:t>
            </a:r>
            <a:r>
              <a:rPr lang="en-US" dirty="0"/>
              <a:t>the verbs into the correct form.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 </a:t>
            </a:r>
            <a:r>
              <a:rPr lang="en-US" u="sng" dirty="0"/>
              <a:t>like</a:t>
            </a:r>
            <a:r>
              <a:rPr lang="en-US" dirty="0"/>
              <a:t> lemonade very much.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girls always </a:t>
            </a:r>
            <a:r>
              <a:rPr lang="en-US" u="sng" dirty="0"/>
              <a:t>listen</a:t>
            </a:r>
            <a:r>
              <a:rPr lang="en-US" dirty="0"/>
              <a:t> to pop music.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Janet never </a:t>
            </a:r>
            <a:r>
              <a:rPr lang="en-US" u="sng" dirty="0"/>
              <a:t>wears</a:t>
            </a:r>
            <a:r>
              <a:rPr lang="en-US" dirty="0"/>
              <a:t> jeans.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Mr</a:t>
            </a:r>
            <a:r>
              <a:rPr lang="en-US" dirty="0"/>
              <a:t> Smith </a:t>
            </a:r>
            <a:r>
              <a:rPr lang="en-US" u="sng" dirty="0"/>
              <a:t>teaches</a:t>
            </a:r>
            <a:r>
              <a:rPr lang="en-US" dirty="0"/>
              <a:t> Spanish and French.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You </a:t>
            </a:r>
            <a:r>
              <a:rPr lang="en-US" u="sng" dirty="0"/>
              <a:t>do</a:t>
            </a:r>
            <a:r>
              <a:rPr lang="en-US" dirty="0"/>
              <a:t> your homework after school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5024243" y="2157048"/>
            <a:ext cx="6476097" cy="3678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Negative Sentences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Make negative sentences.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My father makes breakfast. → </a:t>
            </a:r>
            <a:r>
              <a:rPr lang="en-US" u="sng" dirty="0"/>
              <a:t>My father doesn't make breakfast.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They are eleven. → </a:t>
            </a:r>
            <a:r>
              <a:rPr lang="en-US" u="sng" dirty="0"/>
              <a:t>They aren't eleven.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She writes a letter. → </a:t>
            </a:r>
            <a:r>
              <a:rPr lang="en-US" u="sng" dirty="0"/>
              <a:t>She doesn't write a letter.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 speak Italian. → </a:t>
            </a:r>
            <a:r>
              <a:rPr lang="en-US" u="sng" dirty="0"/>
              <a:t>I don't speak Italian.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Danny phones his father on Sundays. → </a:t>
            </a:r>
            <a:r>
              <a:rPr lang="en-US" u="sng" dirty="0"/>
              <a:t>Danny doesn't phone his father on Sundays.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97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Exercise</a:t>
            </a:r>
            <a:r>
              <a:rPr lang="es-MX" dirty="0" smtClean="0"/>
              <a:t> 5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3" y="2180496"/>
            <a:ext cx="5995454" cy="36783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Questions</a:t>
            </a:r>
          </a:p>
          <a:p>
            <a:pPr marL="0" indent="0">
              <a:buNone/>
            </a:pPr>
            <a:r>
              <a:rPr lang="en-US" dirty="0"/>
              <a:t>Make questions.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you / to speak / English → </a:t>
            </a:r>
            <a:r>
              <a:rPr lang="en-US" dirty="0" smtClean="0"/>
              <a:t>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when / he / to go / home → </a:t>
            </a:r>
            <a:r>
              <a:rPr lang="en-US" dirty="0" smtClean="0"/>
              <a:t>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they / to clean / the bathroom → </a:t>
            </a:r>
            <a:r>
              <a:rPr lang="en-US" dirty="0" smtClean="0"/>
              <a:t>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where / she / to ride / her bike → __________________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Billy / to work / in the supermarket → </a:t>
            </a:r>
            <a:r>
              <a:rPr lang="en-US" dirty="0" smtClean="0"/>
              <a:t>______________</a:t>
            </a:r>
            <a:endParaRPr lang="en-US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6764215" y="2303092"/>
            <a:ext cx="4618893" cy="3898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Signal Words</a:t>
            </a:r>
          </a:p>
          <a:p>
            <a:pPr marL="0" indent="0">
              <a:buNone/>
            </a:pPr>
            <a:r>
              <a:rPr lang="en-US" dirty="0"/>
              <a:t>Find the signal words for simple present.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/>
              <a:t>is</a:t>
            </a:r>
            <a:r>
              <a:rPr lang="en-US" dirty="0"/>
              <a:t> a signal word for simple present?</a:t>
            </a:r>
            <a:br>
              <a:rPr lang="en-US" dirty="0"/>
            </a:br>
            <a:r>
              <a:rPr lang="en-US" dirty="0"/>
              <a:t> now </a:t>
            </a:r>
            <a:r>
              <a:rPr lang="en-US" dirty="0" smtClean="0"/>
              <a:t>	</a:t>
            </a:r>
            <a:r>
              <a:rPr lang="en-US" dirty="0"/>
              <a:t> last Monday  </a:t>
            </a:r>
            <a:r>
              <a:rPr lang="en-US" dirty="0" smtClean="0"/>
              <a:t>	often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/>
              <a:t>is</a:t>
            </a:r>
            <a:r>
              <a:rPr lang="en-US" dirty="0"/>
              <a:t> a signal word for simple present?</a:t>
            </a:r>
            <a:br>
              <a:rPr lang="en-US" dirty="0"/>
            </a:br>
            <a:r>
              <a:rPr lang="en-US" dirty="0"/>
              <a:t> sometimes  at the moment  yesterday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/>
              <a:t>is</a:t>
            </a:r>
            <a:r>
              <a:rPr lang="en-US" dirty="0"/>
              <a:t> a signal word for simple present?</a:t>
            </a:r>
            <a:br>
              <a:rPr lang="en-US" dirty="0"/>
            </a:br>
            <a:r>
              <a:rPr lang="en-US" dirty="0"/>
              <a:t> last Friday  every Friday  next Friday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/>
              <a:t>is not</a:t>
            </a:r>
            <a:r>
              <a:rPr lang="en-US" dirty="0"/>
              <a:t> a signal word for simple present?</a:t>
            </a:r>
            <a:br>
              <a:rPr lang="en-US" dirty="0"/>
            </a:br>
            <a:r>
              <a:rPr lang="en-US" dirty="0"/>
              <a:t> never  already  usually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/>
              <a:t>is not</a:t>
            </a:r>
            <a:r>
              <a:rPr lang="en-US" dirty="0"/>
              <a:t> a signal word for simple present?</a:t>
            </a:r>
            <a:br>
              <a:rPr lang="en-US" dirty="0"/>
            </a:br>
            <a:r>
              <a:rPr lang="en-US" dirty="0"/>
              <a:t> Listen!  first ... </a:t>
            </a:r>
            <a:r>
              <a:rPr lang="en-US" dirty="0" smtClean="0"/>
              <a:t>	then </a:t>
            </a:r>
            <a:r>
              <a:rPr lang="en-US" dirty="0"/>
              <a:t>...  </a:t>
            </a:r>
            <a:r>
              <a:rPr lang="en-US" dirty="0" smtClean="0"/>
              <a:t>	seldom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592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																			   </a:t>
            </a:r>
            <a:r>
              <a:rPr lang="es-MX" dirty="0" err="1" smtClean="0"/>
              <a:t>Answers</a:t>
            </a:r>
            <a:r>
              <a:rPr lang="es-MX" dirty="0" smtClean="0"/>
              <a:t> 5</a:t>
            </a:r>
            <a:endParaRPr lang="es-MX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581193" y="2180496"/>
            <a:ext cx="5749270" cy="36783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Questions</a:t>
            </a:r>
          </a:p>
          <a:p>
            <a:pPr marL="0" indent="0">
              <a:buNone/>
            </a:pPr>
            <a:r>
              <a:rPr lang="en-US" dirty="0"/>
              <a:t>Make questions.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you / to speak / English → </a:t>
            </a:r>
            <a:r>
              <a:rPr lang="en-US" u="sng" dirty="0"/>
              <a:t>Do you speak English?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when / he / to go / home → </a:t>
            </a:r>
            <a:r>
              <a:rPr lang="en-US" u="sng" dirty="0"/>
              <a:t>When does he go home?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they / to clean / the bathroom → </a:t>
            </a:r>
            <a:r>
              <a:rPr lang="en-US" u="sng" dirty="0"/>
              <a:t>Do they clean the bathroom?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where / she / to ride / her bike → </a:t>
            </a:r>
            <a:r>
              <a:rPr lang="en-US" u="sng" dirty="0"/>
              <a:t>Where does she ride her bike?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Billy / to work / in the supermarket → </a:t>
            </a:r>
            <a:r>
              <a:rPr lang="en-US" u="sng" dirty="0"/>
              <a:t>Does Billy work in the supermarket?</a:t>
            </a:r>
            <a:endParaRPr lang="en-US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6489626" y="2321175"/>
            <a:ext cx="4870036" cy="3880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Signal Words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Find </a:t>
            </a:r>
            <a:r>
              <a:rPr lang="en-US" dirty="0"/>
              <a:t>the signal words for simple present.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/>
              <a:t>is</a:t>
            </a:r>
            <a:r>
              <a:rPr lang="en-US" dirty="0"/>
              <a:t> a signal word for simple present?</a:t>
            </a:r>
            <a:br>
              <a:rPr lang="en-US" dirty="0"/>
            </a:br>
            <a:r>
              <a:rPr lang="en-US" dirty="0"/>
              <a:t> now  last Monday  </a:t>
            </a:r>
            <a:r>
              <a:rPr lang="en-US" u="sng" dirty="0"/>
              <a:t>often 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/>
              <a:t>is</a:t>
            </a:r>
            <a:r>
              <a:rPr lang="en-US" dirty="0"/>
              <a:t> a signal word for simple present?</a:t>
            </a:r>
            <a:br>
              <a:rPr lang="en-US" dirty="0"/>
            </a:br>
            <a:r>
              <a:rPr lang="en-US" dirty="0"/>
              <a:t> </a:t>
            </a:r>
            <a:r>
              <a:rPr lang="en-US" u="sng" dirty="0"/>
              <a:t>sometimes</a:t>
            </a:r>
            <a:r>
              <a:rPr lang="en-US" dirty="0"/>
              <a:t>   at the moment  yesterday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/>
              <a:t>is</a:t>
            </a:r>
            <a:r>
              <a:rPr lang="en-US" dirty="0"/>
              <a:t> a signal word for simple present?</a:t>
            </a:r>
            <a:br>
              <a:rPr lang="en-US" dirty="0"/>
            </a:br>
            <a:r>
              <a:rPr lang="en-US" dirty="0"/>
              <a:t> last Friday  </a:t>
            </a:r>
            <a:r>
              <a:rPr lang="en-US" u="sng" dirty="0"/>
              <a:t>every Friday</a:t>
            </a:r>
            <a:r>
              <a:rPr lang="en-US" dirty="0"/>
              <a:t>   next Friday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/>
              <a:t>is not</a:t>
            </a:r>
            <a:r>
              <a:rPr lang="en-US" dirty="0"/>
              <a:t> a signal word for simple present?</a:t>
            </a:r>
            <a:br>
              <a:rPr lang="en-US" dirty="0"/>
            </a:br>
            <a:r>
              <a:rPr lang="en-US" dirty="0"/>
              <a:t> never  </a:t>
            </a:r>
            <a:r>
              <a:rPr lang="en-US" u="sng" dirty="0"/>
              <a:t>already</a:t>
            </a:r>
            <a:r>
              <a:rPr lang="en-US" dirty="0"/>
              <a:t>   usually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/>
              <a:t>is not</a:t>
            </a:r>
            <a:r>
              <a:rPr lang="en-US" dirty="0"/>
              <a:t> a signal word for simple present?</a:t>
            </a:r>
            <a:br>
              <a:rPr lang="en-US" dirty="0"/>
            </a:br>
            <a:r>
              <a:rPr lang="en-US" dirty="0"/>
              <a:t> </a:t>
            </a:r>
            <a:r>
              <a:rPr lang="en-US" u="sng" dirty="0"/>
              <a:t>Listen!</a:t>
            </a:r>
            <a:r>
              <a:rPr lang="en-US" dirty="0"/>
              <a:t>   first ... then ...  seldom</a:t>
            </a:r>
          </a:p>
          <a:p>
            <a:pPr marL="0" indent="0">
              <a:buFont typeface="Wingdings 2" panose="05020102010507070707" pitchFamily="18" charset="2"/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54492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Past</a:t>
            </a:r>
            <a:r>
              <a:rPr lang="es-MX" dirty="0" smtClean="0"/>
              <a:t> </a:t>
            </a:r>
            <a:r>
              <a:rPr lang="es-MX" dirty="0" err="1" smtClean="0"/>
              <a:t>continuous</a:t>
            </a:r>
            <a:r>
              <a:rPr lang="es-MX" dirty="0" smtClean="0"/>
              <a:t> </a:t>
            </a:r>
            <a:r>
              <a:rPr lang="es-MX" dirty="0" err="1" smtClean="0"/>
              <a:t>or</a:t>
            </a:r>
            <a:r>
              <a:rPr lang="es-MX" dirty="0" smtClean="0"/>
              <a:t> </a:t>
            </a:r>
            <a:r>
              <a:rPr lang="es-MX" dirty="0" err="1" smtClean="0"/>
              <a:t>progressive</a:t>
            </a:r>
            <a:endParaRPr lang="es-MX" dirty="0"/>
          </a:p>
        </p:txBody>
      </p:sp>
      <p:sp>
        <p:nvSpPr>
          <p:cNvPr id="9" name="2 Marcador de contenido"/>
          <p:cNvSpPr>
            <a:spLocks noGrp="1"/>
          </p:cNvSpPr>
          <p:nvPr>
            <p:ph idx="1"/>
          </p:nvPr>
        </p:nvSpPr>
        <p:spPr>
          <a:xfrm>
            <a:off x="7549661" y="2969655"/>
            <a:ext cx="2297724" cy="2201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What is it for?</a:t>
            </a:r>
            <a:endParaRPr lang="en-US" sz="2400" dirty="0"/>
          </a:p>
        </p:txBody>
      </p:sp>
      <p:grpSp>
        <p:nvGrpSpPr>
          <p:cNvPr id="7" name="6 Grupo"/>
          <p:cNvGrpSpPr/>
          <p:nvPr/>
        </p:nvGrpSpPr>
        <p:grpSpPr>
          <a:xfrm>
            <a:off x="1034802" y="1976560"/>
            <a:ext cx="6096000" cy="4224948"/>
            <a:chOff x="1034802" y="1976560"/>
            <a:chExt cx="6096000" cy="4224948"/>
          </a:xfrm>
        </p:grpSpPr>
        <p:pic>
          <p:nvPicPr>
            <p:cNvPr id="11266" name="Picture 2" descr="Related imag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802" y="1976560"/>
              <a:ext cx="6096000" cy="24098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6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802" y="4386386"/>
              <a:ext cx="6096000" cy="1815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11599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Match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actions</a:t>
            </a:r>
            <a:r>
              <a:rPr lang="es-MX" dirty="0" smtClean="0"/>
              <a:t>												   </a:t>
            </a:r>
            <a:r>
              <a:rPr lang="es-MX" dirty="0" err="1" smtClean="0"/>
              <a:t>exersice</a:t>
            </a:r>
            <a:r>
              <a:rPr lang="es-MX" dirty="0" smtClean="0"/>
              <a:t> 6</a:t>
            </a:r>
            <a:endParaRPr lang="es-MX" dirty="0"/>
          </a:p>
        </p:txBody>
      </p:sp>
      <p:pic>
        <p:nvPicPr>
          <p:cNvPr id="1229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615" y="1895176"/>
            <a:ext cx="5591420" cy="395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405345" y="1895176"/>
            <a:ext cx="5749270" cy="46228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Write the manes of the people with the actions they are doing NOW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________ is telling a secret to </a:t>
            </a:r>
            <a:r>
              <a:rPr lang="en-US" dirty="0"/>
              <a:t>H</a:t>
            </a:r>
            <a:r>
              <a:rPr lang="en-US" dirty="0" smtClean="0"/>
              <a:t>elen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________</a:t>
            </a:r>
            <a:r>
              <a:rPr lang="en-US" dirty="0" smtClean="0"/>
              <a:t> is singing aloud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________</a:t>
            </a:r>
            <a:r>
              <a:rPr lang="en-US" dirty="0" smtClean="0"/>
              <a:t> and </a:t>
            </a:r>
            <a:r>
              <a:rPr lang="en-US" dirty="0"/>
              <a:t>________</a:t>
            </a:r>
            <a:r>
              <a:rPr lang="en-US" dirty="0" smtClean="0"/>
              <a:t> are laughing at Tom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________</a:t>
            </a:r>
            <a:r>
              <a:rPr lang="en-US" dirty="0" smtClean="0"/>
              <a:t> is enjoying a fizzy drink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________</a:t>
            </a:r>
            <a:r>
              <a:rPr lang="en-US" dirty="0" smtClean="0"/>
              <a:t>, </a:t>
            </a:r>
            <a:r>
              <a:rPr lang="en-US" dirty="0"/>
              <a:t>________</a:t>
            </a:r>
            <a:r>
              <a:rPr lang="en-US" dirty="0" smtClean="0"/>
              <a:t>  and </a:t>
            </a:r>
            <a:r>
              <a:rPr lang="en-US" dirty="0"/>
              <a:t>________</a:t>
            </a:r>
            <a:r>
              <a:rPr lang="en-US" dirty="0" smtClean="0"/>
              <a:t> are dancing happily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________</a:t>
            </a:r>
            <a:r>
              <a:rPr lang="en-US" dirty="0" smtClean="0"/>
              <a:t> is listening to what Eve is saying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949651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																			   </a:t>
            </a:r>
            <a:r>
              <a:rPr lang="es-MX" dirty="0" err="1" smtClean="0"/>
              <a:t>Answers</a:t>
            </a:r>
            <a:r>
              <a:rPr lang="es-MX" dirty="0" smtClean="0"/>
              <a:t> 6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3" y="2180496"/>
            <a:ext cx="4576962" cy="3678303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u="sng" dirty="0"/>
              <a:t>Eve</a:t>
            </a:r>
            <a:r>
              <a:rPr lang="en-US" dirty="0"/>
              <a:t> is telling a secret to Helen</a:t>
            </a:r>
          </a:p>
          <a:p>
            <a:pPr marL="342900" indent="-342900">
              <a:buFont typeface="+mj-lt"/>
              <a:buAutoNum type="arabicPeriod"/>
            </a:pPr>
            <a:r>
              <a:rPr lang="en-US" u="sng" dirty="0"/>
              <a:t>Tom</a:t>
            </a:r>
            <a:r>
              <a:rPr lang="en-US" dirty="0"/>
              <a:t> is singing aloud</a:t>
            </a:r>
          </a:p>
          <a:p>
            <a:pPr marL="342900" indent="-342900">
              <a:buFont typeface="+mj-lt"/>
              <a:buAutoNum type="arabicPeriod"/>
            </a:pPr>
            <a:r>
              <a:rPr lang="en-US" u="sng" dirty="0"/>
              <a:t>Jason</a:t>
            </a:r>
            <a:r>
              <a:rPr lang="en-US" dirty="0"/>
              <a:t> and </a:t>
            </a:r>
            <a:r>
              <a:rPr lang="en-US" u="sng" dirty="0"/>
              <a:t>Claire</a:t>
            </a:r>
            <a:r>
              <a:rPr lang="en-US" dirty="0"/>
              <a:t> are laughing at Tom</a:t>
            </a:r>
          </a:p>
          <a:p>
            <a:pPr marL="342900" indent="-342900">
              <a:buFont typeface="+mj-lt"/>
              <a:buAutoNum type="arabicPeriod"/>
            </a:pPr>
            <a:r>
              <a:rPr lang="en-US" u="sng" dirty="0"/>
              <a:t>Sam</a:t>
            </a:r>
            <a:r>
              <a:rPr lang="en-US" dirty="0"/>
              <a:t> is enjoying a fizzy drink</a:t>
            </a:r>
          </a:p>
          <a:p>
            <a:pPr marL="342900" indent="-342900">
              <a:buFont typeface="+mj-lt"/>
              <a:buAutoNum type="arabicPeriod"/>
            </a:pPr>
            <a:r>
              <a:rPr lang="en-US" u="sng" dirty="0"/>
              <a:t>Jodie</a:t>
            </a:r>
            <a:r>
              <a:rPr lang="en-US" dirty="0"/>
              <a:t>, </a:t>
            </a:r>
            <a:r>
              <a:rPr lang="en-US" u="sng" dirty="0"/>
              <a:t>Dave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u="sng" dirty="0"/>
              <a:t>Lucy</a:t>
            </a:r>
            <a:r>
              <a:rPr lang="en-US" dirty="0"/>
              <a:t> are dancing happily</a:t>
            </a:r>
          </a:p>
          <a:p>
            <a:pPr marL="342900" indent="-342900">
              <a:buFont typeface="+mj-lt"/>
              <a:buAutoNum type="arabicPeriod"/>
            </a:pPr>
            <a:r>
              <a:rPr lang="en-US" u="sng" dirty="0"/>
              <a:t>Helen</a:t>
            </a:r>
            <a:r>
              <a:rPr lang="en-US" dirty="0"/>
              <a:t> is listening to what Eve is saying</a:t>
            </a:r>
          </a:p>
          <a:p>
            <a:endParaRPr lang="es-MX" dirty="0"/>
          </a:p>
        </p:txBody>
      </p:sp>
      <p:pic>
        <p:nvPicPr>
          <p:cNvPr id="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615" y="1895176"/>
            <a:ext cx="5591420" cy="395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159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Describe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photo</a:t>
            </a:r>
            <a:r>
              <a:rPr lang="es-MX" dirty="0" smtClean="0"/>
              <a:t> 7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3" y="2180496"/>
            <a:ext cx="2068222" cy="3678303"/>
          </a:xfrm>
        </p:spPr>
        <p:txBody>
          <a:bodyPr/>
          <a:lstStyle/>
          <a:p>
            <a:r>
              <a:rPr lang="es-MX" dirty="0" smtClean="0"/>
              <a:t>Describe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actions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are happening </a:t>
            </a:r>
            <a:r>
              <a:rPr lang="es-MX" dirty="0" err="1" smtClean="0"/>
              <a:t>now</a:t>
            </a:r>
            <a:endParaRPr lang="es-MX" dirty="0"/>
          </a:p>
        </p:txBody>
      </p:sp>
      <p:pic>
        <p:nvPicPr>
          <p:cNvPr id="13314" name="Picture 2" descr="Image result for present continuous ph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867" y="2042746"/>
            <a:ext cx="9340051" cy="427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002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PRESENT SIMPLE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894130" y="2770144"/>
            <a:ext cx="2763469" cy="1242642"/>
          </a:xfrm>
        </p:spPr>
        <p:txBody>
          <a:bodyPr>
            <a:normAutofit/>
          </a:bodyPr>
          <a:lstStyle/>
          <a:p>
            <a:r>
              <a:rPr lang="es-MX" sz="2800" dirty="0" err="1" smtClean="0"/>
              <a:t>What</a:t>
            </a:r>
            <a:r>
              <a:rPr lang="es-MX" sz="2800" dirty="0" smtClean="0"/>
              <a:t> </a:t>
            </a:r>
            <a:r>
              <a:rPr lang="es-MX" sz="2800" dirty="0" err="1" smtClean="0"/>
              <a:t>is</a:t>
            </a:r>
            <a:r>
              <a:rPr lang="es-MX" sz="2800" dirty="0" smtClean="0"/>
              <a:t> </a:t>
            </a:r>
            <a:r>
              <a:rPr lang="es-MX" sz="2800" dirty="0" err="1" smtClean="0"/>
              <a:t>it</a:t>
            </a:r>
            <a:r>
              <a:rPr lang="es-MX" sz="2800" dirty="0" smtClean="0"/>
              <a:t> </a:t>
            </a:r>
            <a:r>
              <a:rPr lang="es-MX" sz="2800" dirty="0" err="1" smtClean="0"/>
              <a:t>for</a:t>
            </a:r>
            <a:r>
              <a:rPr lang="es-MX" sz="2800" dirty="0" smtClean="0"/>
              <a:t>?</a:t>
            </a:r>
            <a:endParaRPr lang="es-MX" sz="2800" dirty="0"/>
          </a:p>
        </p:txBody>
      </p:sp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5" y="2210927"/>
            <a:ext cx="5392860" cy="3603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3231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err="1" smtClean="0"/>
              <a:t>Answers</a:t>
            </a:r>
            <a:r>
              <a:rPr lang="es-MX" dirty="0" smtClean="0"/>
              <a:t> 7</a:t>
            </a:r>
            <a:endParaRPr lang="es-MX" dirty="0"/>
          </a:p>
        </p:txBody>
      </p:sp>
      <p:pic>
        <p:nvPicPr>
          <p:cNvPr id="4" name="Picture 2" descr="Image result for present continuous phot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462" y="2507701"/>
            <a:ext cx="609600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581193" y="2180496"/>
            <a:ext cx="4154930" cy="3678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err="1" smtClean="0"/>
              <a:t>Victor</a:t>
            </a:r>
            <a:r>
              <a:rPr lang="es-MX" dirty="0" smtClean="0"/>
              <a:t> and </a:t>
            </a:r>
            <a:r>
              <a:rPr lang="es-MX" dirty="0" err="1" smtClean="0"/>
              <a:t>Oleg</a:t>
            </a:r>
            <a:r>
              <a:rPr lang="es-MX" dirty="0" smtClean="0"/>
              <a:t> are </a:t>
            </a:r>
            <a:r>
              <a:rPr lang="es-MX" dirty="0" err="1" smtClean="0"/>
              <a:t>running</a:t>
            </a:r>
            <a:endParaRPr lang="es-MX" dirty="0" smtClean="0"/>
          </a:p>
          <a:p>
            <a:r>
              <a:rPr lang="es-MX" dirty="0" smtClean="0"/>
              <a:t>Clara and Lucia are </a:t>
            </a:r>
            <a:r>
              <a:rPr lang="es-MX" dirty="0" err="1" smtClean="0"/>
              <a:t>chatting</a:t>
            </a:r>
            <a:endParaRPr lang="es-MX" dirty="0" smtClean="0"/>
          </a:p>
          <a:p>
            <a:r>
              <a:rPr lang="es-MX" dirty="0" smtClean="0"/>
              <a:t>Luis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answering</a:t>
            </a:r>
            <a:r>
              <a:rPr lang="es-MX" dirty="0" smtClean="0"/>
              <a:t> </a:t>
            </a:r>
            <a:r>
              <a:rPr lang="es-MX" dirty="0" err="1" smtClean="0"/>
              <a:t>an</a:t>
            </a:r>
            <a:r>
              <a:rPr lang="es-MX" dirty="0" smtClean="0"/>
              <a:t> </a:t>
            </a:r>
            <a:r>
              <a:rPr lang="es-MX" dirty="0" err="1" smtClean="0"/>
              <a:t>exercise</a:t>
            </a:r>
            <a:endParaRPr lang="es-MX" dirty="0" smtClean="0"/>
          </a:p>
          <a:p>
            <a:r>
              <a:rPr lang="es-MX" dirty="0" smtClean="0"/>
              <a:t>Aida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dancing</a:t>
            </a:r>
            <a:endParaRPr lang="es-MX" dirty="0" smtClean="0"/>
          </a:p>
          <a:p>
            <a:r>
              <a:rPr lang="es-MX" dirty="0" err="1" smtClean="0"/>
              <a:t>Elias</a:t>
            </a:r>
            <a:r>
              <a:rPr lang="es-MX" dirty="0" smtClean="0"/>
              <a:t> and Sara are </a:t>
            </a:r>
            <a:r>
              <a:rPr lang="es-MX" dirty="0" err="1" smtClean="0"/>
              <a:t>listening</a:t>
            </a:r>
            <a:r>
              <a:rPr lang="es-MX" dirty="0" smtClean="0"/>
              <a:t> to </a:t>
            </a:r>
            <a:r>
              <a:rPr lang="es-MX" dirty="0" err="1" smtClean="0"/>
              <a:t>music</a:t>
            </a:r>
            <a:endParaRPr lang="es-MX" dirty="0" smtClean="0"/>
          </a:p>
          <a:p>
            <a:r>
              <a:rPr lang="es-MX" dirty="0" smtClean="0"/>
              <a:t>Mr. </a:t>
            </a:r>
            <a:r>
              <a:rPr lang="es-MX" dirty="0" err="1" smtClean="0"/>
              <a:t>Belen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telling</a:t>
            </a:r>
            <a:r>
              <a:rPr lang="es-MX" dirty="0" smtClean="0"/>
              <a:t> off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students</a:t>
            </a:r>
            <a:endParaRPr lang="es-MX" dirty="0" smtClean="0"/>
          </a:p>
          <a:p>
            <a:r>
              <a:rPr lang="es-MX" dirty="0" smtClean="0"/>
              <a:t>Alba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walking</a:t>
            </a:r>
            <a:r>
              <a:rPr lang="es-MX" dirty="0" smtClean="0"/>
              <a:t> to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corridor</a:t>
            </a:r>
            <a:endParaRPr lang="es-MX" dirty="0" smtClean="0"/>
          </a:p>
          <a:p>
            <a:r>
              <a:rPr lang="es-MX" dirty="0" smtClean="0"/>
              <a:t>Etc…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33401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What</a:t>
            </a:r>
            <a:r>
              <a:rPr lang="es-MX" dirty="0" smtClean="0"/>
              <a:t> are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plans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weekend</a:t>
            </a:r>
            <a:r>
              <a:rPr lang="es-MX" dirty="0" smtClean="0"/>
              <a:t>?	8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2" y="2168773"/>
            <a:ext cx="2349577" cy="3678303"/>
          </a:xfrm>
        </p:spPr>
        <p:txBody>
          <a:bodyPr/>
          <a:lstStyle/>
          <a:p>
            <a:r>
              <a:rPr lang="es-MX" dirty="0" smtClean="0"/>
              <a:t>Use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prompts</a:t>
            </a:r>
            <a:r>
              <a:rPr lang="es-MX" dirty="0" smtClean="0"/>
              <a:t> to </a:t>
            </a:r>
            <a:r>
              <a:rPr lang="es-MX" dirty="0" err="1" smtClean="0"/>
              <a:t>have</a:t>
            </a:r>
            <a:r>
              <a:rPr lang="es-MX" dirty="0"/>
              <a:t> </a:t>
            </a:r>
            <a:r>
              <a:rPr lang="es-MX" dirty="0" err="1" smtClean="0"/>
              <a:t>create</a:t>
            </a:r>
            <a:r>
              <a:rPr lang="es-MX" dirty="0" smtClean="0"/>
              <a:t> </a:t>
            </a:r>
            <a:r>
              <a:rPr lang="es-MX" dirty="0" err="1" smtClean="0"/>
              <a:t>sentences</a:t>
            </a:r>
            <a:endParaRPr lang="es-MX" dirty="0"/>
          </a:p>
        </p:txBody>
      </p:sp>
      <p:sp>
        <p:nvSpPr>
          <p:cNvPr id="6" name="5 Elipse"/>
          <p:cNvSpPr/>
          <p:nvPr/>
        </p:nvSpPr>
        <p:spPr>
          <a:xfrm>
            <a:off x="5615353" y="3513992"/>
            <a:ext cx="2555631" cy="111369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weekend</a:t>
            </a:r>
            <a:endParaRPr lang="es-MX" dirty="0"/>
          </a:p>
        </p:txBody>
      </p:sp>
      <p:sp>
        <p:nvSpPr>
          <p:cNvPr id="7" name="6 Rectángulo redondeado"/>
          <p:cNvSpPr/>
          <p:nvPr/>
        </p:nvSpPr>
        <p:spPr>
          <a:xfrm>
            <a:off x="3727937" y="2297723"/>
            <a:ext cx="1781907" cy="8206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 smtClean="0"/>
              <a:t>Meet</a:t>
            </a:r>
            <a:r>
              <a:rPr lang="es-MX" dirty="0" smtClean="0"/>
              <a:t> </a:t>
            </a:r>
            <a:r>
              <a:rPr lang="es-MX" dirty="0" err="1" smtClean="0"/>
              <a:t>Brat</a:t>
            </a:r>
            <a:r>
              <a:rPr lang="es-MX" dirty="0" smtClean="0"/>
              <a:t> Pitt / Angelina Jolie</a:t>
            </a:r>
            <a:endParaRPr lang="es-MX" dirty="0"/>
          </a:p>
        </p:txBody>
      </p:sp>
      <p:sp>
        <p:nvSpPr>
          <p:cNvPr id="9" name="8 Rectángulo redondeado"/>
          <p:cNvSpPr/>
          <p:nvPr/>
        </p:nvSpPr>
        <p:spPr>
          <a:xfrm>
            <a:off x="8170984" y="2391508"/>
            <a:ext cx="2063262" cy="7209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 smtClean="0"/>
              <a:t>Have</a:t>
            </a:r>
            <a:r>
              <a:rPr lang="es-MX" dirty="0"/>
              <a:t> </a:t>
            </a:r>
            <a:r>
              <a:rPr lang="es-MX" dirty="0" smtClean="0"/>
              <a:t>– </a:t>
            </a:r>
            <a:r>
              <a:rPr lang="es-MX" dirty="0" err="1" smtClean="0"/>
              <a:t>enormous</a:t>
            </a:r>
            <a:r>
              <a:rPr lang="es-MX" dirty="0" smtClean="0"/>
              <a:t> </a:t>
            </a:r>
            <a:r>
              <a:rPr lang="es-MX" dirty="0" err="1" smtClean="0"/>
              <a:t>party</a:t>
            </a:r>
            <a:r>
              <a:rPr lang="es-MX" dirty="0" smtClean="0"/>
              <a:t> - </a:t>
            </a:r>
            <a:r>
              <a:rPr lang="es-MX" dirty="0" err="1" smtClean="0"/>
              <a:t>friends</a:t>
            </a:r>
            <a:endParaRPr lang="es-MX" dirty="0"/>
          </a:p>
        </p:txBody>
      </p:sp>
      <p:sp>
        <p:nvSpPr>
          <p:cNvPr id="10" name="9 Rectángulo redondeado"/>
          <p:cNvSpPr/>
          <p:nvPr/>
        </p:nvSpPr>
        <p:spPr>
          <a:xfrm>
            <a:off x="6072552" y="2019300"/>
            <a:ext cx="1758463" cy="744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 smtClean="0"/>
              <a:t>Travel</a:t>
            </a:r>
            <a:r>
              <a:rPr lang="es-MX" dirty="0" smtClean="0"/>
              <a:t> - France - </a:t>
            </a:r>
            <a:r>
              <a:rPr lang="es-MX" dirty="0" err="1" smtClean="0"/>
              <a:t>plane</a:t>
            </a:r>
            <a:endParaRPr lang="es-MX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5087814" y="5474676"/>
            <a:ext cx="1863970" cy="8440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 smtClean="0"/>
              <a:t>Go</a:t>
            </a:r>
            <a:r>
              <a:rPr lang="es-MX" dirty="0" smtClean="0"/>
              <a:t> – </a:t>
            </a:r>
            <a:r>
              <a:rPr lang="es-MX" dirty="0" err="1" smtClean="0"/>
              <a:t>cimena</a:t>
            </a:r>
            <a:r>
              <a:rPr lang="es-MX" dirty="0" smtClean="0"/>
              <a:t>- </a:t>
            </a:r>
            <a:r>
              <a:rPr lang="es-MX" dirty="0" err="1" smtClean="0"/>
              <a:t>exboyfriend</a:t>
            </a:r>
            <a:r>
              <a:rPr lang="es-MX" dirty="0" smtClean="0"/>
              <a:t> / </a:t>
            </a:r>
            <a:r>
              <a:rPr lang="es-MX" dirty="0" err="1" smtClean="0"/>
              <a:t>girlfriend</a:t>
            </a:r>
            <a:endParaRPr lang="es-MX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3528645" y="4818184"/>
            <a:ext cx="1559169" cy="6564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 smtClean="0"/>
              <a:t>Go</a:t>
            </a:r>
            <a:r>
              <a:rPr lang="es-MX" dirty="0" smtClean="0"/>
              <a:t> – </a:t>
            </a:r>
            <a:r>
              <a:rPr lang="es-MX" dirty="0" err="1" smtClean="0"/>
              <a:t>swim</a:t>
            </a:r>
            <a:r>
              <a:rPr lang="es-MX" dirty="0" smtClean="0"/>
              <a:t> - </a:t>
            </a:r>
            <a:r>
              <a:rPr lang="es-MX" dirty="0" err="1" smtClean="0"/>
              <a:t>Italy</a:t>
            </a:r>
            <a:endParaRPr lang="es-MX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8663354" y="4302369"/>
            <a:ext cx="1570892" cy="9495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 smtClean="0"/>
              <a:t>Study</a:t>
            </a:r>
            <a:r>
              <a:rPr lang="es-MX" dirty="0" smtClean="0"/>
              <a:t> -  </a:t>
            </a:r>
            <a:r>
              <a:rPr lang="es-MX" dirty="0" err="1" smtClean="0"/>
              <a:t>exams</a:t>
            </a:r>
            <a:r>
              <a:rPr lang="es-MX" dirty="0" smtClean="0"/>
              <a:t> - </a:t>
            </a:r>
            <a:r>
              <a:rPr lang="es-MX" dirty="0" err="1" smtClean="0"/>
              <a:t>library</a:t>
            </a:r>
            <a:endParaRPr lang="es-MX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8452339" y="3253153"/>
            <a:ext cx="1781907" cy="8206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 smtClean="0"/>
              <a:t>Attend</a:t>
            </a:r>
            <a:r>
              <a:rPr lang="es-MX" dirty="0" smtClean="0"/>
              <a:t> – </a:t>
            </a:r>
            <a:r>
              <a:rPr lang="es-MX" dirty="0" err="1" smtClean="0"/>
              <a:t>concert</a:t>
            </a:r>
            <a:r>
              <a:rPr lang="es-MX" dirty="0"/>
              <a:t> </a:t>
            </a:r>
            <a:r>
              <a:rPr lang="es-MX" dirty="0" smtClean="0"/>
              <a:t>– </a:t>
            </a:r>
            <a:r>
              <a:rPr lang="es-MX" dirty="0" err="1" smtClean="0"/>
              <a:t>cancert</a:t>
            </a:r>
            <a:r>
              <a:rPr lang="es-MX" dirty="0" smtClean="0"/>
              <a:t> hall</a:t>
            </a:r>
            <a:endParaRPr lang="es-MX" dirty="0"/>
          </a:p>
        </p:txBody>
      </p:sp>
      <p:sp>
        <p:nvSpPr>
          <p:cNvPr id="16" name="15 Rectángulo redondeado"/>
          <p:cNvSpPr/>
          <p:nvPr/>
        </p:nvSpPr>
        <p:spPr>
          <a:xfrm>
            <a:off x="3024552" y="3516923"/>
            <a:ext cx="2063262" cy="7209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 smtClean="0"/>
              <a:t>Work</a:t>
            </a:r>
            <a:r>
              <a:rPr lang="es-MX" dirty="0" smtClean="0"/>
              <a:t> – </a:t>
            </a:r>
            <a:r>
              <a:rPr lang="en-US" dirty="0" smtClean="0"/>
              <a:t>grocery</a:t>
            </a:r>
            <a:r>
              <a:rPr lang="es-MX" dirty="0" smtClean="0"/>
              <a:t> store - </a:t>
            </a:r>
            <a:r>
              <a:rPr lang="es-MX" dirty="0" err="1" smtClean="0"/>
              <a:t>Saturday</a:t>
            </a:r>
            <a:endParaRPr lang="es-MX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7373812" y="5418992"/>
            <a:ext cx="1758463" cy="744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Play – soccer – 1 pm </a:t>
            </a:r>
            <a:r>
              <a:rPr lang="es-MX" dirty="0" err="1" smtClean="0"/>
              <a:t>Sunday</a:t>
            </a:r>
            <a:endParaRPr lang="es-MX" dirty="0"/>
          </a:p>
        </p:txBody>
      </p:sp>
      <p:cxnSp>
        <p:nvCxnSpPr>
          <p:cNvPr id="19" name="18 Conector recto"/>
          <p:cNvCxnSpPr/>
          <p:nvPr/>
        </p:nvCxnSpPr>
        <p:spPr>
          <a:xfrm flipV="1">
            <a:off x="6893168" y="2813539"/>
            <a:ext cx="0" cy="6301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flipH="1" flipV="1">
            <a:off x="5509845" y="3118339"/>
            <a:ext cx="562707" cy="5451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 flipV="1">
            <a:off x="7502769" y="2935166"/>
            <a:ext cx="521678" cy="578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 flipV="1">
            <a:off x="5158150" y="4445979"/>
            <a:ext cx="633048" cy="605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 flipH="1" flipV="1">
            <a:off x="8059615" y="4347797"/>
            <a:ext cx="603739" cy="6301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flipH="1" flipV="1">
            <a:off x="7608278" y="4610100"/>
            <a:ext cx="339969" cy="7356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 flipV="1">
            <a:off x="6201508" y="4659924"/>
            <a:ext cx="187568" cy="759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>
            <a:stCxn id="16" idx="3"/>
          </p:cNvCxnSpPr>
          <p:nvPr/>
        </p:nvCxnSpPr>
        <p:spPr>
          <a:xfrm>
            <a:off x="5087814" y="3877408"/>
            <a:ext cx="5275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"/>
          <p:cNvCxnSpPr/>
          <p:nvPr/>
        </p:nvCxnSpPr>
        <p:spPr>
          <a:xfrm flipV="1">
            <a:off x="8024447" y="3516923"/>
            <a:ext cx="337037" cy="1465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505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Possible</a:t>
            </a:r>
            <a:r>
              <a:rPr lang="es-MX" dirty="0" smtClean="0"/>
              <a:t> </a:t>
            </a:r>
            <a:r>
              <a:rPr lang="es-MX" dirty="0" err="1" smtClean="0"/>
              <a:t>answers</a:t>
            </a:r>
            <a:r>
              <a:rPr lang="es-MX" dirty="0"/>
              <a:t> </a:t>
            </a:r>
            <a:r>
              <a:rPr lang="es-MX" dirty="0" smtClean="0"/>
              <a:t>												   </a:t>
            </a:r>
            <a:r>
              <a:rPr lang="es-MX" dirty="0" err="1" smtClean="0"/>
              <a:t>Answers</a:t>
            </a:r>
            <a:r>
              <a:rPr lang="es-MX" dirty="0" smtClean="0"/>
              <a:t> 8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51531" y="1934308"/>
            <a:ext cx="11029615" cy="3751386"/>
          </a:xfrm>
        </p:spPr>
        <p:txBody>
          <a:bodyPr>
            <a:normAutofit/>
          </a:bodyPr>
          <a:lstStyle/>
          <a:p>
            <a:r>
              <a:rPr lang="es-MX" dirty="0" err="1" smtClean="0"/>
              <a:t>I’m</a:t>
            </a:r>
            <a:r>
              <a:rPr lang="es-MX" dirty="0" smtClean="0"/>
              <a:t> meeting </a:t>
            </a:r>
            <a:r>
              <a:rPr lang="es-MX" dirty="0" err="1" smtClean="0"/>
              <a:t>Brat</a:t>
            </a:r>
            <a:r>
              <a:rPr lang="es-MX" dirty="0" smtClean="0"/>
              <a:t> Pitt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Saturday</a:t>
            </a:r>
            <a:endParaRPr lang="es-MX" dirty="0" smtClean="0"/>
          </a:p>
          <a:p>
            <a:r>
              <a:rPr lang="es-MX" dirty="0" err="1" smtClean="0"/>
              <a:t>I’m</a:t>
            </a:r>
            <a:r>
              <a:rPr lang="es-MX" dirty="0" smtClean="0"/>
              <a:t> </a:t>
            </a:r>
            <a:r>
              <a:rPr lang="es-MX" dirty="0" err="1" smtClean="0"/>
              <a:t>playing</a:t>
            </a:r>
            <a:r>
              <a:rPr lang="es-MX" dirty="0" smtClean="0"/>
              <a:t> </a:t>
            </a:r>
            <a:r>
              <a:rPr lang="es-MX" dirty="0" err="1" smtClean="0"/>
              <a:t>football</a:t>
            </a:r>
            <a:r>
              <a:rPr lang="es-MX" dirty="0" smtClean="0"/>
              <a:t> at 1 pm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Sunday</a:t>
            </a:r>
            <a:endParaRPr lang="es-MX" dirty="0" smtClean="0"/>
          </a:p>
          <a:p>
            <a:r>
              <a:rPr lang="es-MX" dirty="0" smtClean="0"/>
              <a:t> </a:t>
            </a:r>
            <a:r>
              <a:rPr lang="es-MX" dirty="0" err="1" smtClean="0"/>
              <a:t>I’m</a:t>
            </a:r>
            <a:r>
              <a:rPr lang="es-MX" dirty="0" smtClean="0"/>
              <a:t> </a:t>
            </a:r>
            <a:r>
              <a:rPr lang="es-MX" dirty="0" err="1" smtClean="0"/>
              <a:t>attenting</a:t>
            </a:r>
            <a:r>
              <a:rPr lang="es-MX" dirty="0" smtClean="0"/>
              <a:t> a </a:t>
            </a:r>
            <a:r>
              <a:rPr lang="es-MX" dirty="0" err="1" smtClean="0"/>
              <a:t>concert</a:t>
            </a:r>
            <a:r>
              <a:rPr lang="es-MX" dirty="0" smtClean="0"/>
              <a:t> of Black </a:t>
            </a:r>
            <a:r>
              <a:rPr lang="es-MX" dirty="0" err="1" smtClean="0"/>
              <a:t>Eye</a:t>
            </a:r>
            <a:r>
              <a:rPr lang="es-MX" dirty="0" smtClean="0"/>
              <a:t> Peas at a </a:t>
            </a:r>
            <a:r>
              <a:rPr lang="es-MX" dirty="0" err="1" smtClean="0"/>
              <a:t>concert</a:t>
            </a:r>
            <a:r>
              <a:rPr lang="es-MX" dirty="0" smtClean="0"/>
              <a:t> hall</a:t>
            </a:r>
          </a:p>
          <a:p>
            <a:r>
              <a:rPr lang="es-MX" dirty="0" err="1" smtClean="0"/>
              <a:t>I’m</a:t>
            </a:r>
            <a:r>
              <a:rPr lang="es-MX" dirty="0" smtClean="0"/>
              <a:t> </a:t>
            </a:r>
            <a:r>
              <a:rPr lang="es-MX" dirty="0" err="1" smtClean="0"/>
              <a:t>studying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exams</a:t>
            </a:r>
            <a:r>
              <a:rPr lang="es-MX" dirty="0" smtClean="0"/>
              <a:t> of </a:t>
            </a:r>
            <a:r>
              <a:rPr lang="es-MX" dirty="0" err="1" smtClean="0"/>
              <a:t>next</a:t>
            </a:r>
            <a:r>
              <a:rPr lang="es-MX" dirty="0" smtClean="0"/>
              <a:t> </a:t>
            </a:r>
            <a:r>
              <a:rPr lang="es-MX" dirty="0" err="1" smtClean="0"/>
              <a:t>week</a:t>
            </a:r>
            <a:r>
              <a:rPr lang="es-MX" dirty="0" smtClean="0"/>
              <a:t> at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libary</a:t>
            </a:r>
            <a:endParaRPr lang="es-MX" dirty="0" smtClean="0"/>
          </a:p>
          <a:p>
            <a:r>
              <a:rPr lang="es-MX" dirty="0" err="1" smtClean="0"/>
              <a:t>I’m</a:t>
            </a:r>
            <a:r>
              <a:rPr lang="es-MX" dirty="0" smtClean="0"/>
              <a:t> </a:t>
            </a:r>
            <a:r>
              <a:rPr lang="es-MX" dirty="0" err="1" smtClean="0"/>
              <a:t>working</a:t>
            </a:r>
            <a:r>
              <a:rPr lang="es-MX" dirty="0" smtClean="0"/>
              <a:t> at a </a:t>
            </a:r>
            <a:r>
              <a:rPr lang="es-MX" dirty="0" err="1" smtClean="0"/>
              <a:t>grocery</a:t>
            </a:r>
            <a:r>
              <a:rPr lang="es-MX" dirty="0" smtClean="0"/>
              <a:t> store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Saturday</a:t>
            </a:r>
            <a:endParaRPr lang="es-MX" dirty="0" smtClean="0"/>
          </a:p>
          <a:p>
            <a:r>
              <a:rPr lang="es-MX" dirty="0" err="1" smtClean="0"/>
              <a:t>I’m</a:t>
            </a:r>
            <a:r>
              <a:rPr lang="es-MX" dirty="0" smtClean="0"/>
              <a:t> </a:t>
            </a:r>
            <a:r>
              <a:rPr lang="es-MX" dirty="0" err="1" smtClean="0"/>
              <a:t>going</a:t>
            </a:r>
            <a:r>
              <a:rPr lang="es-MX" dirty="0" smtClean="0"/>
              <a:t> to </a:t>
            </a:r>
            <a:r>
              <a:rPr lang="es-MX" dirty="0" err="1" smtClean="0"/>
              <a:t>the</a:t>
            </a:r>
            <a:r>
              <a:rPr lang="es-MX" dirty="0" smtClean="0"/>
              <a:t> cinema </a:t>
            </a:r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exboyfriend</a:t>
            </a:r>
            <a:endParaRPr lang="es-MX" dirty="0" smtClean="0"/>
          </a:p>
          <a:p>
            <a:r>
              <a:rPr lang="es-MX" dirty="0" err="1" smtClean="0"/>
              <a:t>I’m</a:t>
            </a:r>
            <a:r>
              <a:rPr lang="es-MX" dirty="0" smtClean="0"/>
              <a:t> travelling to France to </a:t>
            </a:r>
            <a:r>
              <a:rPr lang="es-MX" dirty="0" err="1" smtClean="0"/>
              <a:t>sightsee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Eifeel</a:t>
            </a:r>
            <a:r>
              <a:rPr lang="es-MX" dirty="0" smtClean="0"/>
              <a:t> Tower</a:t>
            </a:r>
          </a:p>
        </p:txBody>
      </p:sp>
    </p:spTree>
    <p:extLst>
      <p:ext uri="{BB962C8B-B14F-4D97-AF65-F5344CB8AC3E}">
        <p14:creationId xmlns:p14="http://schemas.microsoft.com/office/powerpoint/2010/main" val="25571478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structure</a:t>
            </a:r>
            <a:endParaRPr lang="es-MX" dirty="0"/>
          </a:p>
        </p:txBody>
      </p:sp>
      <p:pic>
        <p:nvPicPr>
          <p:cNvPr id="6148" name="Picture 4" descr="Image result for present continuous explan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366" y="1952101"/>
            <a:ext cx="7271482" cy="4331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3957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Structure</a:t>
            </a:r>
            <a:r>
              <a:rPr lang="es-MX" dirty="0"/>
              <a:t>	</a:t>
            </a:r>
          </a:p>
        </p:txBody>
      </p:sp>
      <p:pic>
        <p:nvPicPr>
          <p:cNvPr id="819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600" y="2221523"/>
            <a:ext cx="901059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3296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Time </a:t>
            </a:r>
            <a:r>
              <a:rPr lang="es-MX" dirty="0" err="1" smtClean="0"/>
              <a:t>expressions</a:t>
            </a:r>
            <a:endParaRPr lang="es-MX" dirty="0"/>
          </a:p>
        </p:txBody>
      </p:sp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1246027" y="2274278"/>
            <a:ext cx="4111419" cy="4196860"/>
          </a:xfrm>
        </p:spPr>
        <p:txBody>
          <a:bodyPr>
            <a:normAutofit/>
          </a:bodyPr>
          <a:lstStyle/>
          <a:p>
            <a:r>
              <a:rPr lang="es-MX" dirty="0" err="1" smtClean="0"/>
              <a:t>These</a:t>
            </a:r>
            <a:r>
              <a:rPr lang="es-MX" dirty="0" smtClean="0"/>
              <a:t> </a:t>
            </a:r>
            <a:r>
              <a:rPr lang="es-MX" dirty="0" err="1" smtClean="0"/>
              <a:t>words</a:t>
            </a:r>
            <a:r>
              <a:rPr lang="es-MX" dirty="0" smtClean="0"/>
              <a:t> </a:t>
            </a:r>
            <a:r>
              <a:rPr lang="es-MX" dirty="0" err="1" smtClean="0"/>
              <a:t>tell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what</a:t>
            </a:r>
            <a:r>
              <a:rPr lang="es-MX" dirty="0" smtClean="0"/>
              <a:t> tense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to use.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i="1" dirty="0" err="1" smtClean="0"/>
              <a:t>Present</a:t>
            </a:r>
            <a:r>
              <a:rPr lang="es-MX" i="1" dirty="0" smtClean="0"/>
              <a:t> </a:t>
            </a:r>
            <a:r>
              <a:rPr lang="es-MX" i="1" dirty="0" err="1" smtClean="0"/>
              <a:t>Continuous</a:t>
            </a:r>
            <a:r>
              <a:rPr lang="es-MX" dirty="0" smtClean="0"/>
              <a:t>:</a:t>
            </a:r>
          </a:p>
          <a:p>
            <a:pPr lvl="1"/>
            <a:r>
              <a:rPr lang="es-MX" dirty="0" err="1" smtClean="0"/>
              <a:t>Now</a:t>
            </a:r>
            <a:endParaRPr lang="es-MX" dirty="0" smtClean="0"/>
          </a:p>
          <a:p>
            <a:pPr lvl="1"/>
            <a:r>
              <a:rPr lang="es-MX" dirty="0" smtClean="0"/>
              <a:t>At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moment</a:t>
            </a:r>
            <a:endParaRPr lang="es-MX" dirty="0" smtClean="0"/>
          </a:p>
          <a:p>
            <a:pPr lvl="1"/>
            <a:r>
              <a:rPr lang="es-MX" dirty="0" smtClean="0"/>
              <a:t>At </a:t>
            </a:r>
            <a:r>
              <a:rPr lang="es-MX" dirty="0" err="1" smtClean="0"/>
              <a:t>present</a:t>
            </a:r>
            <a:endParaRPr lang="es-MX" dirty="0" smtClean="0"/>
          </a:p>
          <a:p>
            <a:pPr lvl="1"/>
            <a:r>
              <a:rPr lang="es-MX" dirty="0" err="1" smtClean="0"/>
              <a:t>These</a:t>
            </a:r>
            <a:r>
              <a:rPr lang="es-MX" dirty="0" smtClean="0"/>
              <a:t> </a:t>
            </a:r>
            <a:r>
              <a:rPr lang="es-MX" dirty="0" err="1" smtClean="0"/>
              <a:t>days</a:t>
            </a:r>
            <a:endParaRPr lang="es-MX" dirty="0" smtClean="0"/>
          </a:p>
          <a:p>
            <a:pPr lvl="1"/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month</a:t>
            </a:r>
            <a:r>
              <a:rPr lang="es-MX" dirty="0" smtClean="0"/>
              <a:t> etc.</a:t>
            </a:r>
          </a:p>
          <a:p>
            <a:pPr lvl="1"/>
            <a:r>
              <a:rPr lang="es-MX" dirty="0" err="1" smtClean="0"/>
              <a:t>Tomorrow</a:t>
            </a:r>
            <a:endParaRPr lang="es-MX" dirty="0" smtClean="0"/>
          </a:p>
          <a:p>
            <a:pPr lvl="1"/>
            <a:r>
              <a:rPr lang="es-MX" dirty="0" err="1" smtClean="0"/>
              <a:t>Next</a:t>
            </a:r>
            <a:r>
              <a:rPr lang="es-MX" dirty="0" smtClean="0"/>
              <a:t> </a:t>
            </a:r>
            <a:r>
              <a:rPr lang="es-MX" dirty="0" err="1" smtClean="0"/>
              <a:t>week</a:t>
            </a:r>
            <a:endParaRPr lang="es-MX" dirty="0" smtClean="0"/>
          </a:p>
          <a:p>
            <a:pPr lvl="1"/>
            <a:r>
              <a:rPr lang="es-MX" dirty="0" err="1" smtClean="0"/>
              <a:t>Tonight</a:t>
            </a:r>
            <a:endParaRPr lang="es-MX" dirty="0" smtClean="0"/>
          </a:p>
          <a:p>
            <a:pPr lvl="1"/>
            <a:r>
              <a:rPr lang="es-MX" dirty="0" err="1" smtClean="0"/>
              <a:t>Tomorrow</a:t>
            </a:r>
            <a:r>
              <a:rPr lang="es-MX" dirty="0" smtClean="0"/>
              <a:t> </a:t>
            </a:r>
            <a:r>
              <a:rPr lang="es-MX" dirty="0" err="1" smtClean="0"/>
              <a:t>morning</a:t>
            </a:r>
            <a:endParaRPr lang="es-MX" dirty="0" smtClean="0"/>
          </a:p>
          <a:p>
            <a:pPr marL="324000" lvl="1" indent="0">
              <a:buNone/>
            </a:pPr>
            <a:endParaRPr lang="es-MX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3575538" y="520426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 smtClean="0"/>
              <a:t>:</a:t>
            </a:r>
            <a:endParaRPr lang="es-MX" dirty="0"/>
          </a:p>
        </p:txBody>
      </p:sp>
      <p:sp>
        <p:nvSpPr>
          <p:cNvPr id="10" name="9 Rectángulo"/>
          <p:cNvSpPr/>
          <p:nvPr/>
        </p:nvSpPr>
        <p:spPr>
          <a:xfrm>
            <a:off x="5896707" y="2808622"/>
            <a:ext cx="3516923" cy="310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6000" lvl="0" indent="-306000">
              <a:spcBef>
                <a:spcPct val="20000"/>
              </a:spcBef>
              <a:spcAft>
                <a:spcPts val="600"/>
              </a:spcAft>
              <a:buClr>
                <a:srgbClr val="DA1F28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s-MX" dirty="0" err="1" smtClean="0">
                <a:solidFill>
                  <a:srgbClr val="464646"/>
                </a:solidFill>
              </a:rPr>
              <a:t>Other</a:t>
            </a:r>
            <a:r>
              <a:rPr lang="es-MX" dirty="0" smtClean="0">
                <a:solidFill>
                  <a:srgbClr val="464646"/>
                </a:solidFill>
              </a:rPr>
              <a:t> </a:t>
            </a:r>
            <a:r>
              <a:rPr lang="es-MX" dirty="0" err="1" smtClean="0">
                <a:solidFill>
                  <a:srgbClr val="464646"/>
                </a:solidFill>
              </a:rPr>
              <a:t>phrases</a:t>
            </a:r>
            <a:r>
              <a:rPr lang="es-MX" dirty="0" smtClean="0">
                <a:solidFill>
                  <a:srgbClr val="464646"/>
                </a:solidFill>
              </a:rPr>
              <a:t> </a:t>
            </a:r>
            <a:r>
              <a:rPr lang="es-MX" dirty="0" err="1" smtClean="0">
                <a:solidFill>
                  <a:srgbClr val="464646"/>
                </a:solidFill>
              </a:rPr>
              <a:t>for</a:t>
            </a:r>
            <a:r>
              <a:rPr lang="es-MX" dirty="0" smtClean="0">
                <a:solidFill>
                  <a:srgbClr val="464646"/>
                </a:solidFill>
              </a:rPr>
              <a:t> </a:t>
            </a:r>
            <a:r>
              <a:rPr lang="es-MX" dirty="0" err="1">
                <a:solidFill>
                  <a:srgbClr val="464646"/>
                </a:solidFill>
              </a:rPr>
              <a:t>the</a:t>
            </a:r>
            <a:r>
              <a:rPr lang="es-MX" dirty="0">
                <a:solidFill>
                  <a:srgbClr val="464646"/>
                </a:solidFill>
              </a:rPr>
              <a:t> </a:t>
            </a:r>
            <a:r>
              <a:rPr lang="es-MX" i="1" dirty="0" err="1">
                <a:solidFill>
                  <a:srgbClr val="464646"/>
                </a:solidFill>
              </a:rPr>
              <a:t>Present</a:t>
            </a:r>
            <a:r>
              <a:rPr lang="es-MX" i="1" dirty="0">
                <a:solidFill>
                  <a:srgbClr val="464646"/>
                </a:solidFill>
              </a:rPr>
              <a:t> </a:t>
            </a:r>
            <a:r>
              <a:rPr lang="es-MX" i="1" dirty="0" err="1" smtClean="0">
                <a:solidFill>
                  <a:srgbClr val="464646"/>
                </a:solidFill>
              </a:rPr>
              <a:t>Continuous</a:t>
            </a:r>
            <a:r>
              <a:rPr lang="es-MX" dirty="0" smtClean="0">
                <a:solidFill>
                  <a:srgbClr val="464646"/>
                </a:solidFill>
              </a:rPr>
              <a:t>:</a:t>
            </a:r>
          </a:p>
          <a:p>
            <a:pPr marL="763200" lvl="1" indent="-306000">
              <a:spcBef>
                <a:spcPct val="20000"/>
              </a:spcBef>
              <a:spcAft>
                <a:spcPts val="600"/>
              </a:spcAft>
              <a:buClr>
                <a:srgbClr val="DA1F28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s-MX" dirty="0" smtClean="0">
                <a:solidFill>
                  <a:srgbClr val="464646"/>
                </a:solidFill>
              </a:rPr>
              <a:t>Look!</a:t>
            </a:r>
          </a:p>
          <a:p>
            <a:pPr marL="763200" lvl="1" indent="-306000">
              <a:spcBef>
                <a:spcPct val="20000"/>
              </a:spcBef>
              <a:spcAft>
                <a:spcPts val="600"/>
              </a:spcAft>
              <a:buClr>
                <a:srgbClr val="DA1F28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s-MX" dirty="0" smtClean="0">
                <a:solidFill>
                  <a:srgbClr val="464646"/>
                </a:solidFill>
              </a:rPr>
              <a:t>Listen!</a:t>
            </a:r>
          </a:p>
          <a:p>
            <a:pPr marL="763200" lvl="1" indent="-306000">
              <a:spcBef>
                <a:spcPct val="20000"/>
              </a:spcBef>
              <a:spcAft>
                <a:spcPts val="600"/>
              </a:spcAft>
              <a:buClr>
                <a:srgbClr val="DA1F28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s-MX" dirty="0" err="1" smtClean="0">
                <a:solidFill>
                  <a:srgbClr val="464646"/>
                </a:solidFill>
              </a:rPr>
              <a:t>Watch</a:t>
            </a:r>
            <a:r>
              <a:rPr lang="es-MX" dirty="0" smtClean="0">
                <a:solidFill>
                  <a:srgbClr val="464646"/>
                </a:solidFill>
              </a:rPr>
              <a:t> </a:t>
            </a:r>
            <a:r>
              <a:rPr lang="es-MX" dirty="0" err="1" smtClean="0">
                <a:solidFill>
                  <a:srgbClr val="464646"/>
                </a:solidFill>
              </a:rPr>
              <a:t>out</a:t>
            </a:r>
            <a:r>
              <a:rPr lang="es-MX" dirty="0" smtClean="0">
                <a:solidFill>
                  <a:srgbClr val="464646"/>
                </a:solidFill>
              </a:rPr>
              <a:t>!</a:t>
            </a:r>
          </a:p>
          <a:p>
            <a:pPr marL="763200" lvl="1" indent="-306000">
              <a:spcBef>
                <a:spcPct val="20000"/>
              </a:spcBef>
              <a:spcAft>
                <a:spcPts val="600"/>
              </a:spcAft>
              <a:buClr>
                <a:srgbClr val="DA1F28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s-MX" dirty="0" err="1" smtClean="0">
                <a:solidFill>
                  <a:srgbClr val="464646"/>
                </a:solidFill>
              </a:rPr>
              <a:t>Nowadays</a:t>
            </a:r>
            <a:endParaRPr lang="es-MX" dirty="0" smtClean="0">
              <a:solidFill>
                <a:srgbClr val="464646"/>
              </a:solidFill>
            </a:endParaRPr>
          </a:p>
          <a:p>
            <a:pPr marL="763200" lvl="1" indent="-306000">
              <a:spcBef>
                <a:spcPct val="20000"/>
              </a:spcBef>
              <a:spcAft>
                <a:spcPts val="600"/>
              </a:spcAft>
              <a:buClr>
                <a:srgbClr val="DA1F28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s-MX" dirty="0" err="1" smtClean="0">
                <a:solidFill>
                  <a:srgbClr val="464646"/>
                </a:solidFill>
              </a:rPr>
              <a:t>Currently</a:t>
            </a:r>
            <a:endParaRPr lang="es-MX" dirty="0" smtClean="0">
              <a:solidFill>
                <a:srgbClr val="464646"/>
              </a:solidFill>
            </a:endParaRPr>
          </a:p>
          <a:p>
            <a:pPr marL="763200" lvl="1" indent="-306000">
              <a:spcBef>
                <a:spcPct val="20000"/>
              </a:spcBef>
              <a:spcAft>
                <a:spcPts val="600"/>
              </a:spcAft>
              <a:buClr>
                <a:srgbClr val="DA1F28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s-MX" dirty="0" smtClean="0">
                <a:solidFill>
                  <a:srgbClr val="464646"/>
                </a:solidFill>
              </a:rPr>
              <a:t>Etc.</a:t>
            </a:r>
            <a:endParaRPr lang="es-MX" dirty="0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5772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exercises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2" y="2180496"/>
            <a:ext cx="4600408" cy="367830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Positive Sentences </a:t>
            </a:r>
          </a:p>
          <a:p>
            <a:pPr marL="0" indent="0">
              <a:buNone/>
            </a:pPr>
            <a:r>
              <a:rPr lang="en-US" dirty="0"/>
              <a:t>Put the verbs into present progressive.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My sister (to clean) </a:t>
            </a:r>
            <a:r>
              <a:rPr lang="en-US" dirty="0" smtClean="0"/>
              <a:t> ______</a:t>
            </a:r>
            <a:r>
              <a:rPr lang="en-US" dirty="0"/>
              <a:t> the bathroom.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Look! They (to go)  ______  inside.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 (to wait)  ______  in the car now.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Mrs</a:t>
            </a:r>
            <a:r>
              <a:rPr lang="en-US" dirty="0"/>
              <a:t> Miller (to listen)  ______  to CDs.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We (to speak)  ______  English at the moment.</a:t>
            </a:r>
          </a:p>
          <a:p>
            <a:endParaRPr lang="es-MX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5188361" y="2157054"/>
            <a:ext cx="6616777" cy="3678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Negative </a:t>
            </a:r>
            <a:r>
              <a:rPr lang="en-US" b="1" dirty="0"/>
              <a:t>Sentences</a:t>
            </a:r>
          </a:p>
          <a:p>
            <a:pPr marL="0" indent="0">
              <a:buNone/>
            </a:pPr>
            <a:r>
              <a:rPr lang="en-US" dirty="0"/>
              <a:t>Rewrite the sentences using the negative forms.</a:t>
            </a:r>
          </a:p>
          <a:p>
            <a:r>
              <a:rPr lang="en-US" dirty="0"/>
              <a:t>We are playing a game. </a:t>
            </a:r>
            <a:r>
              <a:rPr lang="en-US" dirty="0" smtClean="0"/>
              <a:t> _______________________________</a:t>
            </a:r>
            <a:endParaRPr lang="en-US" dirty="0"/>
          </a:p>
          <a:p>
            <a:r>
              <a:rPr lang="en-US" dirty="0"/>
              <a:t>I'm drawing a picture. </a:t>
            </a:r>
            <a:r>
              <a:rPr lang="en-US" dirty="0" smtClean="0"/>
              <a:t> ________________________________</a:t>
            </a:r>
            <a:endParaRPr lang="en-US" dirty="0"/>
          </a:p>
          <a:p>
            <a:r>
              <a:rPr lang="en-US" dirty="0"/>
              <a:t>He is making pizza right now. </a:t>
            </a:r>
            <a:r>
              <a:rPr lang="en-US" dirty="0" smtClean="0"/>
              <a:t> __________________________</a:t>
            </a:r>
            <a:endParaRPr lang="en-US" dirty="0"/>
          </a:p>
          <a:p>
            <a:r>
              <a:rPr lang="en-US" dirty="0"/>
              <a:t>Susan and her brother are taking photos. </a:t>
            </a:r>
            <a:r>
              <a:rPr lang="en-US" dirty="0" smtClean="0"/>
              <a:t> _________________</a:t>
            </a:r>
            <a:endParaRPr lang="en-US" dirty="0"/>
          </a:p>
          <a:p>
            <a:r>
              <a:rPr lang="en-US" dirty="0"/>
              <a:t>Dad is working in the kitchen. </a:t>
            </a:r>
            <a:r>
              <a:rPr lang="en-US" dirty="0" smtClean="0"/>
              <a:t> _________________________</a:t>
            </a:r>
            <a:endParaRPr lang="en-US" dirty="0"/>
          </a:p>
          <a:p>
            <a:endParaRPr lang="en-US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886341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answers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2" y="2180496"/>
            <a:ext cx="4436285" cy="367830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Put the verbs into present progressive.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My sister </a:t>
            </a:r>
            <a:r>
              <a:rPr lang="en-US" u="sng" dirty="0"/>
              <a:t>is cleaning</a:t>
            </a:r>
            <a:r>
              <a:rPr lang="en-US" dirty="0"/>
              <a:t> the bathroom.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Look! They </a:t>
            </a:r>
            <a:r>
              <a:rPr lang="en-US" u="sng" dirty="0"/>
              <a:t>are going</a:t>
            </a:r>
            <a:r>
              <a:rPr lang="en-US" dirty="0"/>
              <a:t> inside.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 </a:t>
            </a:r>
            <a:r>
              <a:rPr lang="en-US" u="sng" dirty="0"/>
              <a:t>am waiting</a:t>
            </a:r>
            <a:r>
              <a:rPr lang="en-US" dirty="0"/>
              <a:t> in the car now.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Mrs</a:t>
            </a:r>
            <a:r>
              <a:rPr lang="en-US" dirty="0"/>
              <a:t> Miller </a:t>
            </a:r>
            <a:r>
              <a:rPr lang="en-US" u="sng" dirty="0"/>
              <a:t>is listening</a:t>
            </a:r>
            <a:r>
              <a:rPr lang="en-US" dirty="0"/>
              <a:t> to CDs.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We </a:t>
            </a:r>
            <a:r>
              <a:rPr lang="en-US" u="sng" dirty="0"/>
              <a:t>are speaking</a:t>
            </a:r>
            <a:r>
              <a:rPr lang="en-US" dirty="0"/>
              <a:t> English at the moment</a:t>
            </a:r>
          </a:p>
          <a:p>
            <a:endParaRPr lang="es-MX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4900246" y="2039820"/>
            <a:ext cx="6705599" cy="3678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Rewrite the sentences using the short forms (where long forms are given) or the long forms (where short forms are given).</a:t>
            </a:r>
          </a:p>
          <a:p>
            <a:r>
              <a:rPr lang="en-US" dirty="0"/>
              <a:t>We are reading a letter. </a:t>
            </a:r>
            <a:r>
              <a:rPr lang="en-US" u="sng" dirty="0"/>
              <a:t>We're reading a letter.</a:t>
            </a:r>
            <a:endParaRPr lang="en-US" dirty="0"/>
          </a:p>
          <a:p>
            <a:r>
              <a:rPr lang="en-US" dirty="0"/>
              <a:t>He is opening the window. </a:t>
            </a:r>
            <a:r>
              <a:rPr lang="en-US" u="sng" dirty="0"/>
              <a:t>He's opening the window.</a:t>
            </a:r>
            <a:endParaRPr lang="en-US" dirty="0"/>
          </a:p>
          <a:p>
            <a:r>
              <a:rPr lang="en-US" dirty="0"/>
              <a:t>I am playing computer games. </a:t>
            </a:r>
            <a:r>
              <a:rPr lang="en-US" u="sng" dirty="0"/>
              <a:t>I'm playing computer games.</a:t>
            </a:r>
            <a:endParaRPr lang="en-US" dirty="0"/>
          </a:p>
          <a:p>
            <a:r>
              <a:rPr lang="en-US" dirty="0"/>
              <a:t>She's dancing at the party. </a:t>
            </a:r>
            <a:r>
              <a:rPr lang="en-US" u="sng" dirty="0"/>
              <a:t>She is dancing at the party.</a:t>
            </a:r>
            <a:endParaRPr lang="en-US" dirty="0"/>
          </a:p>
          <a:p>
            <a:r>
              <a:rPr lang="en-US" dirty="0"/>
              <a:t>They're drinking a cup of tea. </a:t>
            </a:r>
            <a:r>
              <a:rPr lang="en-US" u="sng" dirty="0"/>
              <a:t>They are drinking a cup of tea.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820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exercises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7747" y="1852249"/>
            <a:ext cx="8844161" cy="460716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Questions and Signal Words</a:t>
            </a:r>
          </a:p>
          <a:p>
            <a:pPr marL="0" indent="0">
              <a:buNone/>
            </a:pPr>
            <a:r>
              <a:rPr lang="en-US" dirty="0"/>
              <a:t>Write questions in present progressive.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Robin / to ride / his bike - </a:t>
            </a:r>
            <a:r>
              <a:rPr lang="en-US" dirty="0" smtClean="0"/>
              <a:t>______________________________________________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where / she / to go - </a:t>
            </a:r>
            <a:r>
              <a:rPr lang="en-US" dirty="0" smtClean="0"/>
              <a:t>__________________________________________________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/ your mother / to do / now - </a:t>
            </a:r>
            <a:r>
              <a:rPr lang="en-US" dirty="0" smtClean="0"/>
              <a:t>_______________________________________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</a:t>
            </a:r>
            <a:r>
              <a:rPr lang="en-US" dirty="0" smtClean="0"/>
              <a:t>hat / you / to do / tomorrow - _________________________________________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where / he / to go / next week - _________________________________________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/>
              <a:t>is</a:t>
            </a:r>
            <a:r>
              <a:rPr lang="en-US" dirty="0"/>
              <a:t> a signal word for the present progressive?</a:t>
            </a:r>
            <a:br>
              <a:rPr lang="en-US" dirty="0"/>
            </a:br>
            <a:r>
              <a:rPr lang="en-US" dirty="0"/>
              <a:t> often  now  sometimes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/>
              <a:t>is not</a:t>
            </a:r>
            <a:r>
              <a:rPr lang="en-US" dirty="0"/>
              <a:t> a signal word for the present progressive</a:t>
            </a:r>
            <a:r>
              <a:rPr lang="en-US" dirty="0" smtClean="0"/>
              <a:t>?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always  Look!  at the </a:t>
            </a:r>
            <a:r>
              <a:rPr lang="en-US" dirty="0" smtClean="0"/>
              <a:t>moment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 smtClean="0"/>
              <a:t>is</a:t>
            </a:r>
            <a:r>
              <a:rPr lang="en-US" dirty="0"/>
              <a:t> a signal word for the present progressive?</a:t>
            </a:r>
            <a:br>
              <a:rPr lang="en-US" dirty="0"/>
            </a:br>
            <a:r>
              <a:rPr lang="en-US" dirty="0"/>
              <a:t> t</a:t>
            </a:r>
            <a:r>
              <a:rPr lang="en-US" dirty="0" smtClean="0"/>
              <a:t>omorrow    often     yesterday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/>
              <a:t>is not</a:t>
            </a:r>
            <a:r>
              <a:rPr lang="en-US" dirty="0"/>
              <a:t> a signal word for the present progressive?</a:t>
            </a:r>
            <a:br>
              <a:rPr lang="en-US" dirty="0"/>
            </a:br>
            <a:r>
              <a:rPr lang="en-US" dirty="0"/>
              <a:t> </a:t>
            </a:r>
            <a:r>
              <a:rPr lang="en-US" dirty="0" smtClean="0"/>
              <a:t>never</a:t>
            </a:r>
            <a:r>
              <a:rPr lang="en-US" dirty="0"/>
              <a:t> </a:t>
            </a:r>
            <a:r>
              <a:rPr lang="en-US" dirty="0" smtClean="0"/>
              <a:t>  </a:t>
            </a:r>
            <a:r>
              <a:rPr lang="en-US" dirty="0"/>
              <a:t> </a:t>
            </a:r>
            <a:r>
              <a:rPr lang="en-US" dirty="0" smtClean="0"/>
              <a:t>watch out!</a:t>
            </a:r>
            <a:r>
              <a:rPr lang="en-US" dirty="0"/>
              <a:t>  </a:t>
            </a:r>
            <a:r>
              <a:rPr lang="en-US" dirty="0" smtClean="0"/>
              <a:t>   Listen!</a:t>
            </a:r>
          </a:p>
        </p:txBody>
      </p:sp>
    </p:spTree>
    <p:extLst>
      <p:ext uri="{BB962C8B-B14F-4D97-AF65-F5344CB8AC3E}">
        <p14:creationId xmlns:p14="http://schemas.microsoft.com/office/powerpoint/2010/main" val="19056503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answers</a:t>
            </a:r>
            <a:endParaRPr lang="es-MX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581192" y="1910862"/>
            <a:ext cx="9793731" cy="47947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Questions and Signal Words</a:t>
            </a:r>
          </a:p>
          <a:p>
            <a:pPr marL="0" indent="0">
              <a:buNone/>
            </a:pPr>
            <a:r>
              <a:rPr lang="en-US" dirty="0"/>
              <a:t>Write questions in present progressive.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Robin / to ride / his bike - </a:t>
            </a:r>
            <a:r>
              <a:rPr lang="en-US" u="sng" dirty="0"/>
              <a:t>Is Robin riding his bike?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where / she / to go - </a:t>
            </a:r>
            <a:r>
              <a:rPr lang="en-US" u="sng" dirty="0"/>
              <a:t>Where is she going?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/ your mother / to do / now - </a:t>
            </a:r>
            <a:r>
              <a:rPr lang="en-US" u="sng" dirty="0"/>
              <a:t>What is your mother doing now?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what / you girlfriend / to do /  tomorrow - </a:t>
            </a:r>
            <a:r>
              <a:rPr lang="en-US" u="sng" dirty="0"/>
              <a:t>What is your mother doing </a:t>
            </a:r>
            <a:r>
              <a:rPr lang="en-US" u="sng" dirty="0" smtClean="0"/>
              <a:t>tomorrow?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where / he / to go / next week – </a:t>
            </a:r>
            <a:r>
              <a:rPr lang="en-US" u="sng" dirty="0" smtClean="0"/>
              <a:t>Where is he going next week?</a:t>
            </a:r>
            <a:endParaRPr lang="en-US" u="sng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/>
              <a:t>is</a:t>
            </a:r>
            <a:r>
              <a:rPr lang="en-US" dirty="0"/>
              <a:t> a signal word for the present progressive?</a:t>
            </a:r>
            <a:br>
              <a:rPr lang="en-US" dirty="0"/>
            </a:br>
            <a:r>
              <a:rPr lang="en-US" dirty="0"/>
              <a:t> often  </a:t>
            </a:r>
            <a:r>
              <a:rPr lang="en-US" u="sng" dirty="0"/>
              <a:t>now</a:t>
            </a:r>
            <a:r>
              <a:rPr lang="en-US" dirty="0"/>
              <a:t>  sometimes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/>
              <a:t>is not</a:t>
            </a:r>
            <a:r>
              <a:rPr lang="en-US" dirty="0"/>
              <a:t> a signal word for the present progressive</a:t>
            </a:r>
            <a:r>
              <a:rPr lang="en-US" dirty="0" smtClean="0"/>
              <a:t>?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</a:t>
            </a:r>
            <a:r>
              <a:rPr lang="en-US" u="sng" dirty="0"/>
              <a:t>always</a:t>
            </a:r>
            <a:r>
              <a:rPr lang="en-US" dirty="0"/>
              <a:t>  Look!  at the </a:t>
            </a:r>
            <a:r>
              <a:rPr lang="en-US" dirty="0" smtClean="0"/>
              <a:t>moment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 smtClean="0"/>
              <a:t>is</a:t>
            </a:r>
            <a:r>
              <a:rPr lang="en-US" dirty="0"/>
              <a:t> a signal word for the present progressive?</a:t>
            </a:r>
            <a:br>
              <a:rPr lang="en-US" dirty="0"/>
            </a:br>
            <a:r>
              <a:rPr lang="en-US" dirty="0"/>
              <a:t> </a:t>
            </a:r>
            <a:r>
              <a:rPr lang="en-US" u="sng" dirty="0"/>
              <a:t>t</a:t>
            </a:r>
            <a:r>
              <a:rPr lang="en-US" u="sng" dirty="0" smtClean="0"/>
              <a:t>omorrow</a:t>
            </a:r>
            <a:r>
              <a:rPr lang="en-US" dirty="0" smtClean="0"/>
              <a:t>    often     yesterday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 </a:t>
            </a:r>
            <a:r>
              <a:rPr lang="en-US" b="1" dirty="0"/>
              <a:t>is not</a:t>
            </a:r>
            <a:r>
              <a:rPr lang="en-US" dirty="0"/>
              <a:t> a signal word for the present progressive?</a:t>
            </a:r>
            <a:br>
              <a:rPr lang="en-US" dirty="0"/>
            </a:br>
            <a:r>
              <a:rPr lang="en-US" dirty="0"/>
              <a:t> </a:t>
            </a:r>
            <a:r>
              <a:rPr lang="en-US" u="sng" dirty="0" smtClean="0"/>
              <a:t>never</a:t>
            </a:r>
            <a:r>
              <a:rPr lang="en-US" dirty="0"/>
              <a:t> </a:t>
            </a:r>
            <a:r>
              <a:rPr lang="en-US" dirty="0" smtClean="0"/>
              <a:t>  </a:t>
            </a:r>
            <a:r>
              <a:rPr lang="en-US" dirty="0"/>
              <a:t> </a:t>
            </a:r>
            <a:r>
              <a:rPr lang="en-US" dirty="0" smtClean="0"/>
              <a:t>watch out!</a:t>
            </a:r>
            <a:r>
              <a:rPr lang="en-US" dirty="0"/>
              <a:t>  </a:t>
            </a:r>
            <a:r>
              <a:rPr lang="en-US" dirty="0" smtClean="0"/>
              <a:t>   Listen!</a:t>
            </a:r>
          </a:p>
        </p:txBody>
      </p:sp>
    </p:spTree>
    <p:extLst>
      <p:ext uri="{BB962C8B-B14F-4D97-AF65-F5344CB8AC3E}">
        <p14:creationId xmlns:p14="http://schemas.microsoft.com/office/powerpoint/2010/main" val="3868106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it</a:t>
            </a:r>
            <a:r>
              <a:rPr lang="es-MX" dirty="0" smtClean="0"/>
              <a:t>? </a:t>
            </a:r>
            <a:r>
              <a:rPr lang="es-MX" dirty="0"/>
              <a:t>	</a:t>
            </a:r>
            <a:r>
              <a:rPr lang="es-MX" dirty="0" smtClean="0"/>
              <a:t>														   </a:t>
            </a:r>
            <a:r>
              <a:rPr lang="es-MX" dirty="0" err="1" smtClean="0"/>
              <a:t>Exercise</a:t>
            </a:r>
            <a:r>
              <a:rPr lang="es-MX" dirty="0" smtClean="0"/>
              <a:t> 1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35010" y="2192219"/>
            <a:ext cx="2959176" cy="3678303"/>
          </a:xfrm>
        </p:spPr>
        <p:txBody>
          <a:bodyPr>
            <a:normAutofit/>
          </a:bodyPr>
          <a:lstStyle/>
          <a:p>
            <a:r>
              <a:rPr lang="es-MX" sz="2400" b="1" dirty="0" err="1" smtClean="0"/>
              <a:t>Choose</a:t>
            </a:r>
            <a:r>
              <a:rPr lang="es-MX" sz="2400" b="1" dirty="0" smtClean="0"/>
              <a:t> </a:t>
            </a:r>
            <a:r>
              <a:rPr lang="es-MX" sz="2400" b="1" dirty="0" err="1" smtClean="0"/>
              <a:t>beetween</a:t>
            </a:r>
            <a:r>
              <a:rPr lang="es-MX" sz="2400" b="1" dirty="0" smtClean="0"/>
              <a:t>:</a:t>
            </a:r>
          </a:p>
          <a:p>
            <a:pPr lvl="1"/>
            <a:r>
              <a:rPr lang="es-MX" sz="2000" dirty="0" err="1" smtClean="0"/>
              <a:t>Routines-habits</a:t>
            </a:r>
            <a:r>
              <a:rPr lang="es-MX" sz="2000" dirty="0" smtClean="0"/>
              <a:t> </a:t>
            </a:r>
          </a:p>
          <a:p>
            <a:pPr lvl="1"/>
            <a:r>
              <a:rPr lang="es-MX" sz="2000" dirty="0" err="1" smtClean="0"/>
              <a:t>Facts</a:t>
            </a:r>
            <a:r>
              <a:rPr lang="es-MX" sz="2000" dirty="0" smtClean="0"/>
              <a:t> </a:t>
            </a:r>
          </a:p>
          <a:p>
            <a:pPr lvl="1"/>
            <a:r>
              <a:rPr lang="es-MX" sz="2000" dirty="0" smtClean="0"/>
              <a:t>General </a:t>
            </a:r>
            <a:r>
              <a:rPr lang="es-MX" sz="2000" dirty="0" err="1"/>
              <a:t>truth</a:t>
            </a:r>
            <a:r>
              <a:rPr lang="es-MX" sz="2000" dirty="0"/>
              <a:t> </a:t>
            </a:r>
            <a:endParaRPr lang="es-MX" sz="2000" dirty="0" smtClean="0"/>
          </a:p>
          <a:p>
            <a:pPr marL="324000" lvl="1" indent="0">
              <a:buNone/>
            </a:pPr>
            <a:r>
              <a:rPr lang="es-MX" sz="2000" dirty="0" err="1" smtClean="0"/>
              <a:t>or</a:t>
            </a:r>
            <a:r>
              <a:rPr lang="es-MX" sz="2000" dirty="0" smtClean="0"/>
              <a:t> </a:t>
            </a:r>
          </a:p>
          <a:p>
            <a:pPr lvl="1"/>
            <a:r>
              <a:rPr lang="es-MX" sz="2000" dirty="0" err="1"/>
              <a:t>F</a:t>
            </a:r>
            <a:r>
              <a:rPr lang="es-MX" sz="2000" dirty="0" err="1" smtClean="0"/>
              <a:t>eeling</a:t>
            </a:r>
            <a:r>
              <a:rPr lang="es-MX" sz="2000" dirty="0" smtClean="0"/>
              <a:t> </a:t>
            </a:r>
            <a:r>
              <a:rPr lang="es-MX" sz="2000" dirty="0"/>
              <a:t>and </a:t>
            </a:r>
            <a:r>
              <a:rPr lang="es-MX" sz="2000" dirty="0" err="1"/>
              <a:t>emotions</a:t>
            </a:r>
            <a:r>
              <a:rPr lang="es-MX" sz="2000" dirty="0"/>
              <a:t>?</a:t>
            </a:r>
          </a:p>
          <a:p>
            <a:endParaRPr lang="es-MX" sz="2400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4426362" y="2332895"/>
            <a:ext cx="3205362" cy="3678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3176954" y="1934308"/>
            <a:ext cx="8405446" cy="40651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s-MX" sz="2400" dirty="0" smtClean="0"/>
              <a:t>I </a:t>
            </a:r>
            <a:r>
              <a:rPr lang="es-MX" sz="2400" dirty="0" err="1" smtClean="0"/>
              <a:t>love</a:t>
            </a:r>
            <a:r>
              <a:rPr lang="es-MX" sz="2400" dirty="0" smtClean="0"/>
              <a:t> </a:t>
            </a:r>
            <a:r>
              <a:rPr lang="es-MX" sz="2400" dirty="0" err="1" smtClean="0"/>
              <a:t>holidays</a:t>
            </a:r>
            <a:r>
              <a:rPr lang="es-MX" sz="2400" dirty="0" smtClean="0"/>
              <a:t> </a:t>
            </a:r>
            <a:r>
              <a:rPr lang="es-MX" sz="2400" dirty="0" err="1" smtClean="0"/>
              <a:t>because</a:t>
            </a:r>
            <a:r>
              <a:rPr lang="es-MX" sz="2400" dirty="0" smtClean="0"/>
              <a:t> </a:t>
            </a:r>
            <a:r>
              <a:rPr lang="es-MX" sz="2400" dirty="0" err="1" smtClean="0"/>
              <a:t>there</a:t>
            </a:r>
            <a:r>
              <a:rPr lang="es-MX" sz="2400" dirty="0" smtClean="0"/>
              <a:t> are no </a:t>
            </a:r>
            <a:r>
              <a:rPr lang="es-MX" sz="2400" dirty="0" err="1" smtClean="0"/>
              <a:t>classes</a:t>
            </a:r>
            <a:r>
              <a:rPr lang="es-MX" sz="2400" dirty="0" smtClean="0"/>
              <a:t>		_____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/>
              <a:t>E</a:t>
            </a:r>
            <a:r>
              <a:rPr lang="es-MX" sz="2400" dirty="0" err="1" smtClean="0"/>
              <a:t>arth</a:t>
            </a:r>
            <a:r>
              <a:rPr lang="es-MX" sz="2400" dirty="0" smtClean="0"/>
              <a:t> </a:t>
            </a:r>
            <a:r>
              <a:rPr lang="es-MX" sz="2400" dirty="0" err="1" smtClean="0"/>
              <a:t>goes</a:t>
            </a:r>
            <a:r>
              <a:rPr lang="es-MX" sz="2400" dirty="0" smtClean="0"/>
              <a:t> </a:t>
            </a:r>
            <a:r>
              <a:rPr lang="es-MX" sz="2400" dirty="0" err="1" smtClean="0"/>
              <a:t>around</a:t>
            </a:r>
            <a:r>
              <a:rPr lang="es-MX" sz="2400" dirty="0" smtClean="0"/>
              <a:t> </a:t>
            </a:r>
            <a:r>
              <a:rPr lang="es-MX" sz="2400" dirty="0" err="1" smtClean="0"/>
              <a:t>the</a:t>
            </a:r>
            <a:r>
              <a:rPr lang="es-MX" sz="2400" dirty="0" smtClean="0"/>
              <a:t> Moon				_____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smtClean="0"/>
              <a:t>I </a:t>
            </a:r>
            <a:r>
              <a:rPr lang="es-MX" sz="2400" dirty="0" err="1" smtClean="0"/>
              <a:t>usually</a:t>
            </a:r>
            <a:r>
              <a:rPr lang="es-MX" sz="2400" dirty="0" smtClean="0"/>
              <a:t> </a:t>
            </a:r>
            <a:r>
              <a:rPr lang="es-MX" sz="2400" dirty="0" err="1" smtClean="0"/>
              <a:t>walk</a:t>
            </a:r>
            <a:r>
              <a:rPr lang="es-MX" sz="2400" dirty="0" smtClean="0"/>
              <a:t> </a:t>
            </a:r>
            <a:r>
              <a:rPr lang="es-MX" sz="2400" dirty="0" err="1" smtClean="0"/>
              <a:t>my</a:t>
            </a:r>
            <a:r>
              <a:rPr lang="es-MX" sz="2400" dirty="0" smtClean="0"/>
              <a:t> </a:t>
            </a:r>
            <a:r>
              <a:rPr lang="es-MX" sz="2400" dirty="0" err="1" smtClean="0"/>
              <a:t>dog</a:t>
            </a:r>
            <a:r>
              <a:rPr lang="es-MX" sz="2400" dirty="0" smtClean="0"/>
              <a:t> in </a:t>
            </a: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 smtClean="0"/>
              <a:t>afternoon</a:t>
            </a:r>
            <a:r>
              <a:rPr lang="es-MX" sz="2400" dirty="0" smtClean="0"/>
              <a:t>			_____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smtClean="0"/>
              <a:t>A </a:t>
            </a:r>
            <a:r>
              <a:rPr lang="es-MX" sz="2400" dirty="0" err="1" smtClean="0"/>
              <a:t>lot</a:t>
            </a:r>
            <a:r>
              <a:rPr lang="es-MX" sz="2400" dirty="0" smtClean="0"/>
              <a:t> of </a:t>
            </a:r>
            <a:r>
              <a:rPr lang="es-MX" sz="2400" dirty="0" err="1"/>
              <a:t>M</a:t>
            </a:r>
            <a:r>
              <a:rPr lang="es-MX" sz="2400" dirty="0" err="1" smtClean="0"/>
              <a:t>exicans</a:t>
            </a:r>
            <a:r>
              <a:rPr lang="es-MX" sz="2400" dirty="0" smtClean="0"/>
              <a:t> </a:t>
            </a:r>
            <a:r>
              <a:rPr lang="es-MX" sz="2400" dirty="0" err="1" smtClean="0"/>
              <a:t>eat</a:t>
            </a:r>
            <a:r>
              <a:rPr lang="es-MX" sz="2400" dirty="0" smtClean="0"/>
              <a:t> tacos </a:t>
            </a:r>
            <a:r>
              <a:rPr lang="es-MX" sz="2400" dirty="0" err="1" smtClean="0"/>
              <a:t>every</a:t>
            </a:r>
            <a:r>
              <a:rPr lang="es-MX" sz="2400" dirty="0" smtClean="0"/>
              <a:t> </a:t>
            </a:r>
            <a:r>
              <a:rPr lang="es-MX" sz="2400" dirty="0" err="1" smtClean="0"/>
              <a:t>day</a:t>
            </a:r>
            <a:r>
              <a:rPr lang="es-MX" sz="2400" dirty="0" smtClean="0"/>
              <a:t> 	</a:t>
            </a:r>
            <a:r>
              <a:rPr lang="es-MX" sz="2400" dirty="0"/>
              <a:t> </a:t>
            </a:r>
            <a:r>
              <a:rPr lang="es-MX" sz="2400" dirty="0" smtClean="0"/>
              <a:t>		_____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err="1" smtClean="0"/>
              <a:t>We</a:t>
            </a:r>
            <a:r>
              <a:rPr lang="es-MX" sz="2400" dirty="0" smtClean="0"/>
              <a:t> </a:t>
            </a:r>
            <a:r>
              <a:rPr lang="es-MX" sz="2400" dirty="0" err="1" smtClean="0"/>
              <a:t>don’t</a:t>
            </a:r>
            <a:r>
              <a:rPr lang="es-MX" sz="2400" dirty="0" smtClean="0"/>
              <a:t> </a:t>
            </a:r>
            <a:r>
              <a:rPr lang="es-MX" sz="2400" dirty="0" err="1" smtClean="0"/>
              <a:t>like</a:t>
            </a:r>
            <a:r>
              <a:rPr lang="es-MX" sz="2400" dirty="0" smtClean="0"/>
              <a:t> </a:t>
            </a:r>
            <a:r>
              <a:rPr lang="es-MX" sz="2400" dirty="0" err="1" smtClean="0"/>
              <a:t>exams</a:t>
            </a:r>
            <a:r>
              <a:rPr lang="es-MX" sz="2400" dirty="0" smtClean="0"/>
              <a:t>, </a:t>
            </a:r>
            <a:r>
              <a:rPr lang="es-MX" sz="2400" dirty="0" err="1" smtClean="0"/>
              <a:t>they</a:t>
            </a:r>
            <a:r>
              <a:rPr lang="es-MX" sz="2400" dirty="0" smtClean="0"/>
              <a:t> are </a:t>
            </a:r>
            <a:r>
              <a:rPr lang="es-MX" sz="2400" dirty="0" err="1" smtClean="0"/>
              <a:t>too</a:t>
            </a:r>
            <a:r>
              <a:rPr lang="es-MX" sz="2400" dirty="0" smtClean="0"/>
              <a:t> </a:t>
            </a:r>
            <a:r>
              <a:rPr lang="es-MX" sz="2400" dirty="0" err="1" smtClean="0"/>
              <a:t>difficult</a:t>
            </a:r>
            <a:r>
              <a:rPr lang="es-MX" sz="2400" dirty="0" smtClean="0"/>
              <a:t>		_____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err="1" smtClean="0"/>
              <a:t>You</a:t>
            </a:r>
            <a:r>
              <a:rPr lang="es-MX" sz="2400" dirty="0" smtClean="0"/>
              <a:t> </a:t>
            </a:r>
            <a:r>
              <a:rPr lang="es-MX" sz="2400" dirty="0" err="1" smtClean="0"/>
              <a:t>get</a:t>
            </a:r>
            <a:r>
              <a:rPr lang="es-MX" sz="2400" dirty="0" smtClean="0"/>
              <a:t> </a:t>
            </a:r>
            <a:r>
              <a:rPr lang="es-MX" sz="2400" dirty="0" err="1" smtClean="0"/>
              <a:t>orange</a:t>
            </a:r>
            <a:r>
              <a:rPr lang="es-MX" sz="2400" dirty="0" smtClean="0"/>
              <a:t> </a:t>
            </a:r>
            <a:r>
              <a:rPr lang="es-MX" sz="2400" dirty="0" err="1" smtClean="0"/>
              <a:t>when</a:t>
            </a:r>
            <a:r>
              <a:rPr lang="es-MX" sz="2400" dirty="0" smtClean="0"/>
              <a:t> </a:t>
            </a:r>
            <a:r>
              <a:rPr lang="es-MX" sz="2400" dirty="0" err="1" smtClean="0"/>
              <a:t>you</a:t>
            </a:r>
            <a:r>
              <a:rPr lang="es-MX" sz="2400" dirty="0" smtClean="0"/>
              <a:t> mix red and </a:t>
            </a:r>
            <a:r>
              <a:rPr lang="es-MX" sz="2400" dirty="0" err="1" smtClean="0"/>
              <a:t>yelow</a:t>
            </a:r>
            <a:r>
              <a:rPr lang="es-MX" sz="2400" dirty="0" smtClean="0"/>
              <a:t>  	_____</a:t>
            </a:r>
          </a:p>
        </p:txBody>
      </p:sp>
    </p:spTree>
    <p:extLst>
      <p:ext uri="{BB962C8B-B14F-4D97-AF65-F5344CB8AC3E}">
        <p14:creationId xmlns:p14="http://schemas.microsoft.com/office/powerpoint/2010/main" val="12787548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Present</a:t>
            </a:r>
            <a:r>
              <a:rPr lang="es-MX" dirty="0" smtClean="0"/>
              <a:t> simple vs </a:t>
            </a:r>
            <a:r>
              <a:rPr lang="es-MX" dirty="0" err="1" smtClean="0"/>
              <a:t>present</a:t>
            </a:r>
            <a:r>
              <a:rPr lang="es-MX" dirty="0" smtClean="0"/>
              <a:t> </a:t>
            </a:r>
            <a:r>
              <a:rPr lang="es-MX" dirty="0" err="1" smtClean="0"/>
              <a:t>continuous</a:t>
            </a:r>
            <a:endParaRPr lang="es-MX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194332" y="2461845"/>
            <a:ext cx="3189242" cy="287215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She always has cereal, fruit and yogurt for breakfast.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 live in small house and I have a dog.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 don’t like P.E. I am a couch potato.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Water boils AT 100°C 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412" y="2196246"/>
            <a:ext cx="4829175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2 Marcador de contenido"/>
          <p:cNvSpPr txBox="1">
            <a:spLocks/>
          </p:cNvSpPr>
          <p:nvPr/>
        </p:nvSpPr>
        <p:spPr>
          <a:xfrm>
            <a:off x="8763901" y="2602523"/>
            <a:ext cx="3189242" cy="2872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Alex is living in a flat meanwhile he finds a house.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I’m learning the </a:t>
            </a:r>
            <a:r>
              <a:rPr lang="en-US" dirty="0" err="1" smtClean="0"/>
              <a:t>diference</a:t>
            </a:r>
            <a:r>
              <a:rPr lang="en-US" dirty="0" smtClean="0"/>
              <a:t> between present simple and continuous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We’re travelling to Cancun next holidays, I can’t wait!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6548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Still</a:t>
            </a:r>
            <a:r>
              <a:rPr lang="es-MX" dirty="0" smtClean="0"/>
              <a:t> </a:t>
            </a:r>
            <a:r>
              <a:rPr lang="es-MX" dirty="0" err="1" smtClean="0"/>
              <a:t>questions</a:t>
            </a:r>
            <a:r>
              <a:rPr lang="es-MX" dirty="0" smtClean="0"/>
              <a:t>?</a:t>
            </a:r>
            <a:endParaRPr lang="es-MX" dirty="0"/>
          </a:p>
        </p:txBody>
      </p:sp>
      <p:pic>
        <p:nvPicPr>
          <p:cNvPr id="21506" name="Picture 2" descr="Image result for present simple vs present continuous timel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82" y="2400300"/>
            <a:ext cx="481965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657" y="1929179"/>
            <a:ext cx="5718209" cy="1785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 descr="Image result for present simple vs present continuous time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736" y="4021553"/>
            <a:ext cx="5988049" cy="182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1805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Present</a:t>
            </a:r>
            <a:r>
              <a:rPr lang="es-MX" dirty="0" smtClean="0"/>
              <a:t> simple </a:t>
            </a:r>
            <a:r>
              <a:rPr lang="es-MX" dirty="0" err="1" smtClean="0"/>
              <a:t>or</a:t>
            </a:r>
            <a:r>
              <a:rPr lang="es-MX" dirty="0" smtClean="0"/>
              <a:t> </a:t>
            </a:r>
            <a:r>
              <a:rPr lang="es-MX" dirty="0" err="1" smtClean="0"/>
              <a:t>continuous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2" y="2180496"/>
            <a:ext cx="2748162" cy="3678303"/>
          </a:xfrm>
        </p:spPr>
        <p:txBody>
          <a:bodyPr/>
          <a:lstStyle/>
          <a:p>
            <a:r>
              <a:rPr lang="en-US" b="1" dirty="0"/>
              <a:t>Complete the sentences with the present simple or present continuous form </a:t>
            </a:r>
            <a:r>
              <a:rPr lang="en-US" b="1" dirty="0" smtClean="0"/>
              <a:t>of </a:t>
            </a:r>
            <a:r>
              <a:rPr lang="en-US" b="1" dirty="0"/>
              <a:t>the verbs in brackets. Use contractions where possible</a:t>
            </a:r>
            <a:endParaRPr lang="es-MX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352800" y="2332908"/>
            <a:ext cx="8393723" cy="3678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She(run</a:t>
            </a:r>
            <a:r>
              <a:rPr lang="en-US" dirty="0"/>
              <a:t>) because she's late for her lesson</a:t>
            </a:r>
            <a:r>
              <a:rPr lang="en-US" dirty="0" smtClean="0"/>
              <a:t>. _______________________________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Our teacher always(give) us lots of homework</a:t>
            </a:r>
            <a:r>
              <a:rPr lang="en-US" dirty="0" smtClean="0"/>
              <a:t>. ___________________________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We(not want) to go to the concert</a:t>
            </a:r>
            <a:r>
              <a:rPr lang="en-US" dirty="0" smtClean="0"/>
              <a:t>. ___________________________________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time(you / meet) Pete tomorrow</a:t>
            </a:r>
            <a:r>
              <a:rPr lang="en-US" dirty="0" smtClean="0"/>
              <a:t>? ________________________________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I(not work) today. I'm on holiday</a:t>
            </a:r>
            <a:r>
              <a:rPr lang="en-US" dirty="0" smtClean="0"/>
              <a:t>. ______________________________________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People(speak) English in Jamaica</a:t>
            </a:r>
            <a:r>
              <a:rPr lang="en-US" dirty="0" smtClean="0"/>
              <a:t>. ______________________________________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Archie(not use) his computer at the moment</a:t>
            </a:r>
            <a:r>
              <a:rPr lang="en-US" dirty="0" smtClean="0"/>
              <a:t>. ____________________________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(Tony / live) near the park</a:t>
            </a:r>
            <a:r>
              <a:rPr lang="en-US" dirty="0" smtClean="0"/>
              <a:t>? __________________________________________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8835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err="1" smtClean="0"/>
              <a:t>answers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21008" y="2203943"/>
            <a:ext cx="7038808" cy="3678303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She IS RUNNING </a:t>
            </a:r>
            <a:r>
              <a:rPr lang="en-US" dirty="0"/>
              <a:t>because she's late for her lesson.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Our teacher </a:t>
            </a:r>
            <a:r>
              <a:rPr lang="en-US" dirty="0" smtClean="0"/>
              <a:t>always GIVES </a:t>
            </a:r>
            <a:r>
              <a:rPr lang="en-US" dirty="0"/>
              <a:t>us lots of homework.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We DON’T WANT </a:t>
            </a:r>
            <a:r>
              <a:rPr lang="en-US" dirty="0"/>
              <a:t>to go to the concert.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</a:t>
            </a:r>
            <a:r>
              <a:rPr lang="en-US" dirty="0" smtClean="0"/>
              <a:t>time ARE YOU MEETING </a:t>
            </a:r>
            <a:r>
              <a:rPr lang="en-US" dirty="0"/>
              <a:t>Pete tomorrow?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 AM NOT WORKING </a:t>
            </a:r>
            <a:r>
              <a:rPr lang="en-US" dirty="0"/>
              <a:t>today. I'm on holiday.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People SPEAK </a:t>
            </a:r>
            <a:r>
              <a:rPr lang="en-US" dirty="0"/>
              <a:t>English in Jamaica.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Archie IS NOT USING </a:t>
            </a:r>
            <a:r>
              <a:rPr lang="en-US" dirty="0"/>
              <a:t>his computer at the moment.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DOES TONY LIVE </a:t>
            </a:r>
            <a:r>
              <a:rPr lang="en-US" dirty="0"/>
              <a:t>near the park?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59304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EXERCISES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0645" y="1875696"/>
            <a:ext cx="2982623" cy="451338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Present Progressive</a:t>
            </a:r>
          </a:p>
          <a:p>
            <a:pPr marL="0" indent="0">
              <a:buNone/>
            </a:pPr>
            <a:r>
              <a:rPr lang="en-US" dirty="0"/>
              <a:t>Write the </a:t>
            </a:r>
            <a:r>
              <a:rPr lang="en-US" dirty="0" err="1"/>
              <a:t>ing</a:t>
            </a:r>
            <a:r>
              <a:rPr lang="en-US" dirty="0"/>
              <a:t>-form of the following verbs.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fly - </a:t>
            </a:r>
            <a:r>
              <a:rPr lang="en-US" dirty="0" smtClean="0"/>
              <a:t>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book - </a:t>
            </a:r>
            <a:r>
              <a:rPr lang="en-US" dirty="0" smtClean="0"/>
              <a:t>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hit - </a:t>
            </a:r>
            <a:r>
              <a:rPr lang="en-US" dirty="0" smtClean="0"/>
              <a:t>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take - </a:t>
            </a:r>
            <a:r>
              <a:rPr lang="en-US" dirty="0" smtClean="0"/>
              <a:t>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lie - </a:t>
            </a:r>
            <a:r>
              <a:rPr lang="en-US" dirty="0" smtClean="0"/>
              <a:t>_______________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Simple Present</a:t>
            </a:r>
          </a:p>
          <a:p>
            <a:pPr marL="0" indent="0">
              <a:buNone/>
            </a:pPr>
            <a:r>
              <a:rPr lang="en-US" dirty="0"/>
              <a:t>Write the 3rd person singular of the following verbs (in Simple Present).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do - he </a:t>
            </a:r>
            <a:r>
              <a:rPr lang="en-US" dirty="0" smtClean="0"/>
              <a:t> 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worry - she </a:t>
            </a:r>
            <a:r>
              <a:rPr lang="en-US" dirty="0" smtClean="0"/>
              <a:t>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play - she </a:t>
            </a:r>
            <a:r>
              <a:rPr lang="en-US" dirty="0" smtClean="0"/>
              <a:t>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watch - he </a:t>
            </a:r>
            <a:r>
              <a:rPr lang="en-US" dirty="0" smtClean="0"/>
              <a:t>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invite </a:t>
            </a:r>
            <a:r>
              <a:rPr lang="en-US" dirty="0"/>
              <a:t>- she </a:t>
            </a:r>
            <a:r>
              <a:rPr lang="en-US" dirty="0" smtClean="0"/>
              <a:t>_______________</a:t>
            </a:r>
            <a:endParaRPr lang="en-US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3634154" y="1910862"/>
            <a:ext cx="8030308" cy="4677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When to use which tense?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 tense do you have to use with the following signal words: Look!, now? </a:t>
            </a:r>
            <a:r>
              <a:rPr lang="en-US" dirty="0" smtClean="0"/>
              <a:t>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 tense do you have to use with the following signal words: often, seldom, never</a:t>
            </a:r>
            <a:r>
              <a:rPr lang="en-US" dirty="0" smtClean="0"/>
              <a:t>? 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For actions happening at the moment of speaking, we </a:t>
            </a:r>
            <a:r>
              <a:rPr lang="en-US" dirty="0" smtClean="0"/>
              <a:t>use. ___________________________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For actions set by a timetable or schedule, we use</a:t>
            </a:r>
            <a:r>
              <a:rPr lang="en-US" dirty="0" smtClean="0"/>
              <a:t>. ___________________________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In </a:t>
            </a:r>
            <a:r>
              <a:rPr lang="en-US" dirty="0"/>
              <a:t>a story, for present actions happening one after another, we </a:t>
            </a:r>
            <a:r>
              <a:rPr lang="en-US" dirty="0" smtClean="0"/>
              <a:t>use. ___________________________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For arrangements for the near future, we use</a:t>
            </a:r>
            <a:r>
              <a:rPr lang="en-US" dirty="0" smtClean="0"/>
              <a:t>. </a:t>
            </a:r>
            <a:r>
              <a:rPr lang="en-US" dirty="0"/>
              <a:t>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1068935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ANSWERS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8923" y="2004650"/>
            <a:ext cx="3048000" cy="417341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Write the </a:t>
            </a:r>
            <a:r>
              <a:rPr lang="en-US" dirty="0" err="1"/>
              <a:t>ing</a:t>
            </a:r>
            <a:r>
              <a:rPr lang="en-US" dirty="0"/>
              <a:t>-form of the following verbs.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fly - </a:t>
            </a:r>
            <a:r>
              <a:rPr lang="en-US" u="sng" dirty="0"/>
              <a:t>flying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book - </a:t>
            </a:r>
            <a:r>
              <a:rPr lang="en-US" u="sng" dirty="0"/>
              <a:t>booking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hit - </a:t>
            </a:r>
            <a:r>
              <a:rPr lang="en-US" u="sng" dirty="0"/>
              <a:t>hitting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take - </a:t>
            </a:r>
            <a:r>
              <a:rPr lang="en-US" u="sng" dirty="0"/>
              <a:t>taking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lie - </a:t>
            </a:r>
            <a:r>
              <a:rPr lang="en-US" u="sng" dirty="0" smtClean="0"/>
              <a:t>lying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Write the 3rd person singular of the following verbs (in Simple Present).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do - he </a:t>
            </a:r>
            <a:r>
              <a:rPr lang="en-US" u="sng" dirty="0"/>
              <a:t>does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worry - she </a:t>
            </a:r>
            <a:r>
              <a:rPr lang="en-US" u="sng" dirty="0"/>
              <a:t>worries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play - she </a:t>
            </a:r>
            <a:r>
              <a:rPr lang="en-US" u="sng" dirty="0"/>
              <a:t>plays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watch - he </a:t>
            </a:r>
            <a:r>
              <a:rPr lang="en-US" u="sng" dirty="0"/>
              <a:t>watches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invite </a:t>
            </a:r>
            <a:r>
              <a:rPr lang="en-US" dirty="0"/>
              <a:t>- she </a:t>
            </a:r>
            <a:r>
              <a:rPr lang="en-US" u="sng" dirty="0" smtClean="0"/>
              <a:t>invites</a:t>
            </a:r>
            <a:endParaRPr lang="en-US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3915506" y="2039818"/>
            <a:ext cx="7690339" cy="41734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When to use which tense?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 tense do you have to use with the following signal words: Look!, now? </a:t>
            </a:r>
            <a:r>
              <a:rPr lang="en-US" u="sng" dirty="0"/>
              <a:t>Present </a:t>
            </a:r>
            <a:r>
              <a:rPr lang="en-US" u="sng" dirty="0" smtClean="0"/>
              <a:t>Progressive-Continuous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 tense do you have to use with the following signal words: often, seldom, never? </a:t>
            </a:r>
            <a:r>
              <a:rPr lang="en-US" u="sng" dirty="0"/>
              <a:t>Simple Present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For actions happening at the moment of speaking, we use </a:t>
            </a:r>
            <a:r>
              <a:rPr lang="en-US" u="sng" dirty="0"/>
              <a:t>Present </a:t>
            </a:r>
            <a:r>
              <a:rPr lang="en-US" u="sng" dirty="0" smtClean="0"/>
              <a:t>Progressive</a:t>
            </a:r>
            <a:r>
              <a:rPr lang="en-US" u="sng" dirty="0"/>
              <a:t>-Continuous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For actions set by a timetable or schedule, we use </a:t>
            </a:r>
            <a:r>
              <a:rPr lang="en-US" u="sng" dirty="0"/>
              <a:t>Simple Present</a:t>
            </a:r>
            <a:r>
              <a:rPr lang="en-US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 a story, for present actions happening one after another, we use </a:t>
            </a:r>
            <a:r>
              <a:rPr lang="en-US" u="sng" dirty="0"/>
              <a:t>Simple Present</a:t>
            </a:r>
            <a:r>
              <a:rPr lang="en-US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For arrangements for the near future, we use </a:t>
            </a:r>
            <a:r>
              <a:rPr lang="en-US" u="sng" dirty="0"/>
              <a:t>Present </a:t>
            </a:r>
            <a:r>
              <a:rPr lang="en-US" u="sng" dirty="0" smtClean="0"/>
              <a:t>Progressive</a:t>
            </a:r>
            <a:r>
              <a:rPr lang="en-US" u="sng" dirty="0"/>
              <a:t>-Continuous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9813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MX" dirty="0" smtClean="0"/>
              <a:t>EXERCISES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2" y="2180496"/>
            <a:ext cx="4799700" cy="36783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Positive sentences</a:t>
            </a:r>
          </a:p>
          <a:p>
            <a:pPr marL="0" indent="0">
              <a:buNone/>
            </a:pPr>
            <a:r>
              <a:rPr lang="en-US" dirty="0"/>
              <a:t>Complete the sentences. Use Simple Present or Present Progressive.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We (help</a:t>
            </a:r>
            <a:r>
              <a:rPr lang="en-US" dirty="0" smtClean="0"/>
              <a:t>) ________</a:t>
            </a:r>
            <a:r>
              <a:rPr lang="en-US" dirty="0"/>
              <a:t>  in the canteen this week.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Martin usually (drive)  ________  to work.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But today, he (take)  ________  the bus.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Listen! She (</a:t>
            </a:r>
            <a:r>
              <a:rPr lang="en-US" dirty="0" err="1"/>
              <a:t>practise</a:t>
            </a:r>
            <a:r>
              <a:rPr lang="en-US" dirty="0"/>
              <a:t>)  ________  the piano.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My friend (play)  ________  the guitar every evening.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6044143" y="2203942"/>
            <a:ext cx="4752808" cy="3678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Negative sentences</a:t>
            </a:r>
          </a:p>
          <a:p>
            <a:pPr marL="0" indent="0">
              <a:buNone/>
            </a:pPr>
            <a:r>
              <a:rPr lang="en-US" dirty="0"/>
              <a:t>Complete the sentences. Use Simple Present or Present Progressive.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He (not / spend)  ________  his holidays in Spain each year.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 (not / meet)  ________  Francis tonight.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They (not / fly)  ________  to London tomorrow.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We (not / work)  ________  this week.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film (not / begin)  ________  at 7 o'clock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4527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																				 ANSWERS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2" y="2180496"/>
            <a:ext cx="4354223" cy="367830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Complete </a:t>
            </a:r>
            <a:r>
              <a:rPr lang="en-US" dirty="0"/>
              <a:t>the sentences. Use Simple Present or Present Progressive.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We </a:t>
            </a:r>
            <a:r>
              <a:rPr lang="en-US" u="sng" dirty="0"/>
              <a:t>are helping</a:t>
            </a:r>
            <a:r>
              <a:rPr lang="en-US" dirty="0"/>
              <a:t> in the canteen this week.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Martin usually </a:t>
            </a:r>
            <a:r>
              <a:rPr lang="en-US" u="sng" dirty="0"/>
              <a:t>drives</a:t>
            </a:r>
            <a:r>
              <a:rPr lang="en-US" dirty="0"/>
              <a:t> to work.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But today, he </a:t>
            </a:r>
            <a:r>
              <a:rPr lang="en-US" u="sng" dirty="0"/>
              <a:t>is taking</a:t>
            </a:r>
            <a:r>
              <a:rPr lang="en-US" dirty="0"/>
              <a:t> the bus.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Listen! She </a:t>
            </a:r>
            <a:r>
              <a:rPr lang="en-US" u="sng" dirty="0"/>
              <a:t>is </a:t>
            </a:r>
            <a:r>
              <a:rPr lang="en-US" u="sng" dirty="0" err="1"/>
              <a:t>practising</a:t>
            </a:r>
            <a:r>
              <a:rPr lang="en-US" dirty="0"/>
              <a:t> the piano.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My friend </a:t>
            </a:r>
            <a:r>
              <a:rPr lang="en-US" u="sng" dirty="0"/>
              <a:t>plays</a:t>
            </a:r>
            <a:r>
              <a:rPr lang="en-US" dirty="0"/>
              <a:t> the guitar every evening.</a:t>
            </a:r>
          </a:p>
          <a:p>
            <a:endParaRPr lang="es-MX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5457992" y="2332895"/>
            <a:ext cx="4354223" cy="3678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Complete </a:t>
            </a:r>
            <a:r>
              <a:rPr lang="en-US" dirty="0"/>
              <a:t>the sentences. Use Simple Present or Present Progressive.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He </a:t>
            </a:r>
            <a:r>
              <a:rPr lang="en-US" u="sng" dirty="0"/>
              <a:t>does not spend</a:t>
            </a:r>
            <a:r>
              <a:rPr lang="en-US" dirty="0"/>
              <a:t> his holidays in Spain each year.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 </a:t>
            </a:r>
            <a:r>
              <a:rPr lang="en-US" u="sng" dirty="0"/>
              <a:t>am not meeting</a:t>
            </a:r>
            <a:r>
              <a:rPr lang="en-US" dirty="0"/>
              <a:t> Francis tonight.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They </a:t>
            </a:r>
            <a:r>
              <a:rPr lang="en-US" u="sng" dirty="0"/>
              <a:t>are not flying</a:t>
            </a:r>
            <a:r>
              <a:rPr lang="en-US" dirty="0"/>
              <a:t> to London tomorrow.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We </a:t>
            </a:r>
            <a:r>
              <a:rPr lang="en-US" u="sng" dirty="0"/>
              <a:t>are not working</a:t>
            </a:r>
            <a:r>
              <a:rPr lang="en-US" dirty="0"/>
              <a:t> this week.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film </a:t>
            </a:r>
            <a:r>
              <a:rPr lang="en-US" u="sng" dirty="0"/>
              <a:t>does not begin</a:t>
            </a:r>
            <a:r>
              <a:rPr lang="en-US" dirty="0"/>
              <a:t> at 7 o'clock</a:t>
            </a:r>
            <a:r>
              <a:rPr lang="en-US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My friend </a:t>
            </a:r>
            <a:r>
              <a:rPr lang="en-US" u="sng" dirty="0" smtClean="0"/>
              <a:t>plays</a:t>
            </a:r>
            <a:r>
              <a:rPr lang="en-US" dirty="0" smtClean="0"/>
              <a:t> the guitar every evening.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786332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EXERCISES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3" y="2180496"/>
            <a:ext cx="4881762" cy="414996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Question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Complete the sentences. Use Simple Present or Present Progressive.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(leave / you)  ______________  the party now?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(have / you)  ______________  any brothers or sisters?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(love / she)  ______________  him?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Who (cook)  ______________  dinner tonight?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(send / he)  ______________  you an e-mail every day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5833132" y="1805354"/>
            <a:ext cx="5901668" cy="4525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Text</a:t>
            </a:r>
          </a:p>
          <a:p>
            <a:pPr marL="0" indent="0">
              <a:buNone/>
            </a:pPr>
            <a:r>
              <a:rPr lang="en-US" dirty="0"/>
              <a:t>Complete the sentences. Use Simple Present or Present Progressive.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Maria (want) </a:t>
            </a:r>
            <a:r>
              <a:rPr lang="en-US" dirty="0" smtClean="0"/>
              <a:t>______________</a:t>
            </a:r>
            <a:r>
              <a:rPr lang="en-US" dirty="0"/>
              <a:t> to improve her English.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Therefore, she (do)  ______________  a language course in London at the moment.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She (stay)  ______________  with a host family and(must)  ______________  take the tube to get to her language school.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It (be</a:t>
            </a:r>
            <a:r>
              <a:rPr lang="en-US" dirty="0" smtClean="0"/>
              <a:t>) </a:t>
            </a:r>
            <a:r>
              <a:rPr lang="en-US" dirty="0"/>
              <a:t>______________   only a five-minute walk to the nearest tube station.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tube (leave)  ______________  at half past eight.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first lesson (begin)  ______________  at 9 o'clock.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 the afternoons, the school (offer)  ______________ </a:t>
            </a:r>
            <a:r>
              <a:rPr lang="en-US" dirty="0" smtClean="0"/>
              <a:t>sightseeing </a:t>
            </a:r>
            <a:r>
              <a:rPr lang="en-US" dirty="0"/>
              <a:t>tours in and around London.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Tomorrow, the students of the language school (go)  ______________  to Windsor.</a:t>
            </a:r>
          </a:p>
        </p:txBody>
      </p:sp>
    </p:spTree>
    <p:extLst>
      <p:ext uri="{BB962C8B-B14F-4D97-AF65-F5344CB8AC3E}">
        <p14:creationId xmlns:p14="http://schemas.microsoft.com/office/powerpoint/2010/main" val="25510998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err="1" smtClean="0"/>
              <a:t>answers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2" y="2180496"/>
            <a:ext cx="4612131" cy="367830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Complete </a:t>
            </a:r>
            <a:r>
              <a:rPr lang="en-US" dirty="0"/>
              <a:t>the sentences. Use Simple Present or Present Progressive.</a:t>
            </a:r>
          </a:p>
          <a:p>
            <a:pPr marL="342900" indent="-342900">
              <a:buFont typeface="+mj-lt"/>
              <a:buAutoNum type="arabicPeriod"/>
            </a:pPr>
            <a:r>
              <a:rPr lang="en-US" u="sng" dirty="0"/>
              <a:t>Are you leaving</a:t>
            </a:r>
            <a:r>
              <a:rPr lang="en-US" dirty="0"/>
              <a:t> the party now?</a:t>
            </a:r>
          </a:p>
          <a:p>
            <a:pPr marL="342900" indent="-342900">
              <a:buFont typeface="+mj-lt"/>
              <a:buAutoNum type="arabicPeriod"/>
            </a:pPr>
            <a:r>
              <a:rPr lang="en-US" u="sng" dirty="0"/>
              <a:t>Have you got</a:t>
            </a:r>
            <a:r>
              <a:rPr lang="en-US" dirty="0"/>
              <a:t> any brothers or sisters?</a:t>
            </a:r>
          </a:p>
          <a:p>
            <a:pPr marL="342900" indent="-342900">
              <a:buFont typeface="+mj-lt"/>
              <a:buAutoNum type="arabicPeriod"/>
            </a:pPr>
            <a:r>
              <a:rPr lang="en-US" u="sng" dirty="0"/>
              <a:t>Does she love</a:t>
            </a:r>
            <a:r>
              <a:rPr lang="en-US" dirty="0"/>
              <a:t> him?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Who </a:t>
            </a:r>
            <a:r>
              <a:rPr lang="en-US" u="sng" dirty="0"/>
              <a:t>is cooking</a:t>
            </a:r>
            <a:r>
              <a:rPr lang="en-US" dirty="0"/>
              <a:t> dinner tonight?</a:t>
            </a:r>
          </a:p>
          <a:p>
            <a:pPr marL="342900" indent="-342900">
              <a:buFont typeface="+mj-lt"/>
              <a:buAutoNum type="arabicPeriod"/>
            </a:pPr>
            <a:r>
              <a:rPr lang="en-US" u="sng" dirty="0"/>
              <a:t>Does he send</a:t>
            </a:r>
            <a:r>
              <a:rPr lang="en-US" dirty="0"/>
              <a:t> you an e-mail every day?</a:t>
            </a:r>
          </a:p>
          <a:p>
            <a:endParaRPr lang="es-MX" dirty="0"/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>
          <a:xfrm>
            <a:off x="6079315" y="1957755"/>
            <a:ext cx="5256900" cy="430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Complete the sentences. Use Simple Present or Present Progressive.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Maria </a:t>
            </a:r>
            <a:r>
              <a:rPr lang="en-US" u="sng" dirty="0"/>
              <a:t>wants</a:t>
            </a:r>
            <a:r>
              <a:rPr lang="en-US" dirty="0"/>
              <a:t> to improve her English.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Therefore, she </a:t>
            </a:r>
            <a:r>
              <a:rPr lang="en-US" u="sng" dirty="0"/>
              <a:t>is doing</a:t>
            </a:r>
            <a:r>
              <a:rPr lang="en-US" dirty="0"/>
              <a:t> a language course in London at the moment.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She </a:t>
            </a:r>
            <a:r>
              <a:rPr lang="en-US" u="sng" dirty="0"/>
              <a:t>is staying</a:t>
            </a:r>
            <a:r>
              <a:rPr lang="en-US" dirty="0"/>
              <a:t> with a host family and </a:t>
            </a:r>
            <a:r>
              <a:rPr lang="en-US" u="sng" dirty="0"/>
              <a:t>must</a:t>
            </a:r>
            <a:r>
              <a:rPr lang="en-US" dirty="0"/>
              <a:t> take the tube to get to her language school.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It </a:t>
            </a:r>
            <a:r>
              <a:rPr lang="en-US" u="sng" dirty="0"/>
              <a:t>is</a:t>
            </a:r>
            <a:r>
              <a:rPr lang="en-US" dirty="0"/>
              <a:t> only a five-minute walk to the nearest tube station.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tube </a:t>
            </a:r>
            <a:r>
              <a:rPr lang="en-US" u="sng" dirty="0"/>
              <a:t>leaves</a:t>
            </a:r>
            <a:r>
              <a:rPr lang="en-US" dirty="0"/>
              <a:t> at half past eight.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first lesson </a:t>
            </a:r>
            <a:r>
              <a:rPr lang="en-US" u="sng" dirty="0"/>
              <a:t>begins</a:t>
            </a:r>
            <a:r>
              <a:rPr lang="en-US" dirty="0"/>
              <a:t> at 9 o'clock.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 the afternoons, the school </a:t>
            </a:r>
            <a:r>
              <a:rPr lang="en-US" u="sng" dirty="0"/>
              <a:t>offers</a:t>
            </a:r>
            <a:r>
              <a:rPr lang="en-US" dirty="0"/>
              <a:t> sightseeing tours in and around London.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Tomorrow, the students of the language school </a:t>
            </a:r>
            <a:r>
              <a:rPr lang="en-US" u="sng" dirty="0"/>
              <a:t>are going</a:t>
            </a:r>
            <a:r>
              <a:rPr lang="en-US" dirty="0"/>
              <a:t> to Windsor.</a:t>
            </a:r>
          </a:p>
        </p:txBody>
      </p:sp>
    </p:spTree>
    <p:extLst>
      <p:ext uri="{BB962C8B-B14F-4D97-AF65-F5344CB8AC3E}">
        <p14:creationId xmlns:p14="http://schemas.microsoft.com/office/powerpoint/2010/main" val="235217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err="1" smtClean="0"/>
              <a:t>Answers</a:t>
            </a:r>
            <a:r>
              <a:rPr lang="es-MX" dirty="0" smtClean="0"/>
              <a:t> 1</a:t>
            </a:r>
            <a:endParaRPr lang="es-MX" dirty="0"/>
          </a:p>
        </p:txBody>
      </p:sp>
      <p:sp>
        <p:nvSpPr>
          <p:cNvPr id="4" name="2 Marcador de contenido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s-MX" sz="2400" dirty="0" smtClean="0"/>
              <a:t>I </a:t>
            </a:r>
            <a:r>
              <a:rPr lang="es-MX" sz="2400" dirty="0" err="1" smtClean="0"/>
              <a:t>love</a:t>
            </a:r>
            <a:r>
              <a:rPr lang="es-MX" sz="2400" dirty="0" smtClean="0"/>
              <a:t> </a:t>
            </a:r>
            <a:r>
              <a:rPr lang="es-MX" sz="2400" dirty="0" err="1" smtClean="0"/>
              <a:t>holidays</a:t>
            </a:r>
            <a:r>
              <a:rPr lang="es-MX" sz="2400" dirty="0" smtClean="0"/>
              <a:t> </a:t>
            </a:r>
            <a:r>
              <a:rPr lang="es-MX" sz="2400" dirty="0" err="1" smtClean="0"/>
              <a:t>because</a:t>
            </a:r>
            <a:r>
              <a:rPr lang="es-MX" sz="2400" dirty="0" smtClean="0"/>
              <a:t> </a:t>
            </a:r>
            <a:r>
              <a:rPr lang="es-MX" sz="2400" dirty="0" err="1" smtClean="0"/>
              <a:t>there</a:t>
            </a:r>
            <a:r>
              <a:rPr lang="es-MX" sz="2400" dirty="0" smtClean="0"/>
              <a:t> are no </a:t>
            </a:r>
            <a:r>
              <a:rPr lang="es-MX" sz="2400" dirty="0" err="1" smtClean="0"/>
              <a:t>classes</a:t>
            </a:r>
            <a:r>
              <a:rPr lang="es-MX" sz="2400" dirty="0" smtClean="0"/>
              <a:t>		FEELINGS OR EMOTIONS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 smtClean="0"/>
              <a:t>earth</a:t>
            </a:r>
            <a:r>
              <a:rPr lang="es-MX" sz="2400" dirty="0" smtClean="0"/>
              <a:t> </a:t>
            </a:r>
            <a:r>
              <a:rPr lang="es-MX" sz="2400" dirty="0" err="1" smtClean="0"/>
              <a:t>goes</a:t>
            </a:r>
            <a:r>
              <a:rPr lang="es-MX" sz="2400" dirty="0" smtClean="0"/>
              <a:t> </a:t>
            </a:r>
            <a:r>
              <a:rPr lang="es-MX" sz="2400" dirty="0" err="1" smtClean="0"/>
              <a:t>around</a:t>
            </a:r>
            <a:r>
              <a:rPr lang="es-MX" sz="2400" dirty="0" smtClean="0"/>
              <a:t> </a:t>
            </a: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 smtClean="0"/>
              <a:t>moon</a:t>
            </a:r>
            <a:r>
              <a:rPr lang="es-MX" sz="2400" dirty="0" smtClean="0"/>
              <a:t>				GENERAL TRUTH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smtClean="0"/>
              <a:t>I </a:t>
            </a:r>
            <a:r>
              <a:rPr lang="es-MX" sz="2400" dirty="0" err="1" smtClean="0"/>
              <a:t>usually</a:t>
            </a:r>
            <a:r>
              <a:rPr lang="es-MX" sz="2400" dirty="0" smtClean="0"/>
              <a:t> </a:t>
            </a:r>
            <a:r>
              <a:rPr lang="es-MX" sz="2400" dirty="0" err="1" smtClean="0"/>
              <a:t>walk</a:t>
            </a:r>
            <a:r>
              <a:rPr lang="es-MX" sz="2400" dirty="0" smtClean="0"/>
              <a:t> </a:t>
            </a:r>
            <a:r>
              <a:rPr lang="es-MX" sz="2400" dirty="0" err="1" smtClean="0"/>
              <a:t>my</a:t>
            </a:r>
            <a:r>
              <a:rPr lang="es-MX" sz="2400" dirty="0" smtClean="0"/>
              <a:t> </a:t>
            </a:r>
            <a:r>
              <a:rPr lang="es-MX" sz="2400" dirty="0" err="1" smtClean="0"/>
              <a:t>dog</a:t>
            </a:r>
            <a:r>
              <a:rPr lang="es-MX" sz="2400" dirty="0" smtClean="0"/>
              <a:t> in </a:t>
            </a: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 smtClean="0"/>
              <a:t>afternoon</a:t>
            </a:r>
            <a:r>
              <a:rPr lang="es-MX" sz="2400" dirty="0" smtClean="0"/>
              <a:t>			HABITS OR ROUTINES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smtClean="0"/>
              <a:t>A </a:t>
            </a:r>
            <a:r>
              <a:rPr lang="es-MX" sz="2400" dirty="0" err="1" smtClean="0"/>
              <a:t>lot</a:t>
            </a:r>
            <a:r>
              <a:rPr lang="es-MX" sz="2400" dirty="0" smtClean="0"/>
              <a:t> of </a:t>
            </a:r>
            <a:r>
              <a:rPr lang="es-MX" sz="2400" dirty="0" err="1"/>
              <a:t>M</a:t>
            </a:r>
            <a:r>
              <a:rPr lang="es-MX" sz="2400" dirty="0" err="1" smtClean="0"/>
              <a:t>exicans</a:t>
            </a:r>
            <a:r>
              <a:rPr lang="es-MX" sz="2400" dirty="0" smtClean="0"/>
              <a:t> </a:t>
            </a:r>
            <a:r>
              <a:rPr lang="es-MX" sz="2400" dirty="0" err="1" smtClean="0"/>
              <a:t>eat</a:t>
            </a:r>
            <a:r>
              <a:rPr lang="es-MX" sz="2400" dirty="0" smtClean="0"/>
              <a:t> tacos </a:t>
            </a:r>
            <a:r>
              <a:rPr lang="es-MX" sz="2400" dirty="0" err="1" smtClean="0"/>
              <a:t>every</a:t>
            </a:r>
            <a:r>
              <a:rPr lang="es-MX" sz="2400" dirty="0" smtClean="0"/>
              <a:t> </a:t>
            </a:r>
            <a:r>
              <a:rPr lang="es-MX" sz="2400" dirty="0" err="1" smtClean="0"/>
              <a:t>day</a:t>
            </a:r>
            <a:r>
              <a:rPr lang="es-MX" sz="2400" dirty="0" smtClean="0"/>
              <a:t> 	</a:t>
            </a:r>
            <a:r>
              <a:rPr lang="es-MX" sz="2400" dirty="0"/>
              <a:t> </a:t>
            </a:r>
            <a:r>
              <a:rPr lang="es-MX" sz="2400" dirty="0" smtClean="0"/>
              <a:t>		FACT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err="1" smtClean="0"/>
              <a:t>We</a:t>
            </a:r>
            <a:r>
              <a:rPr lang="es-MX" sz="2400" dirty="0" smtClean="0"/>
              <a:t> </a:t>
            </a:r>
            <a:r>
              <a:rPr lang="es-MX" sz="2400" dirty="0" err="1" smtClean="0"/>
              <a:t>don’t</a:t>
            </a:r>
            <a:r>
              <a:rPr lang="es-MX" sz="2400" dirty="0" smtClean="0"/>
              <a:t> </a:t>
            </a:r>
            <a:r>
              <a:rPr lang="es-MX" sz="2400" dirty="0" err="1" smtClean="0"/>
              <a:t>like</a:t>
            </a:r>
            <a:r>
              <a:rPr lang="es-MX" sz="2400" dirty="0" smtClean="0"/>
              <a:t> </a:t>
            </a:r>
            <a:r>
              <a:rPr lang="es-MX" sz="2400" dirty="0" err="1" smtClean="0"/>
              <a:t>exams</a:t>
            </a:r>
            <a:r>
              <a:rPr lang="es-MX" sz="2400" dirty="0" smtClean="0"/>
              <a:t>, </a:t>
            </a:r>
            <a:r>
              <a:rPr lang="es-MX" sz="2400" dirty="0" err="1" smtClean="0"/>
              <a:t>they</a:t>
            </a:r>
            <a:r>
              <a:rPr lang="es-MX" sz="2400" dirty="0" smtClean="0"/>
              <a:t> are </a:t>
            </a:r>
            <a:r>
              <a:rPr lang="es-MX" sz="2400" dirty="0" err="1" smtClean="0"/>
              <a:t>too</a:t>
            </a:r>
            <a:r>
              <a:rPr lang="es-MX" sz="2400" dirty="0" smtClean="0"/>
              <a:t> </a:t>
            </a:r>
            <a:r>
              <a:rPr lang="es-MX" sz="2400" dirty="0" err="1" smtClean="0"/>
              <a:t>difficult</a:t>
            </a:r>
            <a:r>
              <a:rPr lang="es-MX" sz="2400" dirty="0" smtClean="0"/>
              <a:t>		FEELINGS OR EMOTIONS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err="1" smtClean="0"/>
              <a:t>You</a:t>
            </a:r>
            <a:r>
              <a:rPr lang="es-MX" sz="2400" dirty="0" smtClean="0"/>
              <a:t> </a:t>
            </a:r>
            <a:r>
              <a:rPr lang="es-MX" sz="2400" dirty="0" err="1" smtClean="0"/>
              <a:t>get</a:t>
            </a:r>
            <a:r>
              <a:rPr lang="es-MX" sz="2400" dirty="0" smtClean="0"/>
              <a:t> </a:t>
            </a:r>
            <a:r>
              <a:rPr lang="es-MX" sz="2400" dirty="0" err="1" smtClean="0"/>
              <a:t>orange</a:t>
            </a:r>
            <a:r>
              <a:rPr lang="es-MX" sz="2400" dirty="0" smtClean="0"/>
              <a:t> </a:t>
            </a:r>
            <a:r>
              <a:rPr lang="es-MX" sz="2400" dirty="0" err="1" smtClean="0"/>
              <a:t>when</a:t>
            </a:r>
            <a:r>
              <a:rPr lang="es-MX" sz="2400" dirty="0" smtClean="0"/>
              <a:t> </a:t>
            </a:r>
            <a:r>
              <a:rPr lang="es-MX" sz="2400" dirty="0" err="1" smtClean="0"/>
              <a:t>you</a:t>
            </a:r>
            <a:r>
              <a:rPr lang="es-MX" sz="2400" dirty="0" smtClean="0"/>
              <a:t> mix red and </a:t>
            </a:r>
            <a:r>
              <a:rPr lang="es-MX" sz="2400" dirty="0" err="1" smtClean="0"/>
              <a:t>yelow</a:t>
            </a:r>
            <a:r>
              <a:rPr lang="es-MX" sz="2400" dirty="0" smtClean="0"/>
              <a:t> 	GENERAL TRUTH</a:t>
            </a:r>
          </a:p>
        </p:txBody>
      </p:sp>
    </p:spTree>
    <p:extLst>
      <p:ext uri="{BB962C8B-B14F-4D97-AF65-F5344CB8AC3E}">
        <p14:creationId xmlns:p14="http://schemas.microsoft.com/office/powerpoint/2010/main" val="27669291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Let’s</a:t>
            </a:r>
            <a:r>
              <a:rPr lang="es-MX" dirty="0" smtClean="0"/>
              <a:t> </a:t>
            </a:r>
            <a:r>
              <a:rPr lang="es-MX" dirty="0" err="1" smtClean="0"/>
              <a:t>play</a:t>
            </a:r>
            <a:endParaRPr lang="es-MX" dirty="0"/>
          </a:p>
        </p:txBody>
      </p:sp>
      <p:pic>
        <p:nvPicPr>
          <p:cNvPr id="1843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307" y="621323"/>
            <a:ext cx="9355014" cy="6224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8067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Falla, Tim, </a:t>
            </a:r>
            <a:r>
              <a:rPr lang="es-MX" b="1" dirty="0" err="1" smtClean="0"/>
              <a:t>Solutions</a:t>
            </a:r>
            <a:r>
              <a:rPr lang="es-MX" b="1" dirty="0" smtClean="0"/>
              <a:t>: </a:t>
            </a:r>
            <a:r>
              <a:rPr lang="es-MX" b="1" dirty="0" err="1" smtClean="0"/>
              <a:t>Elementary</a:t>
            </a:r>
            <a:r>
              <a:rPr lang="es-MX" b="1" dirty="0" smtClean="0"/>
              <a:t> </a:t>
            </a:r>
            <a:r>
              <a:rPr lang="es-MX" b="1" dirty="0" err="1" smtClean="0"/>
              <a:t>Student’s</a:t>
            </a:r>
            <a:r>
              <a:rPr lang="es-MX" b="1" dirty="0" smtClean="0"/>
              <a:t> </a:t>
            </a:r>
            <a:r>
              <a:rPr lang="es-MX" b="1" dirty="0" err="1" smtClean="0"/>
              <a:t>book</a:t>
            </a:r>
            <a:r>
              <a:rPr lang="es-MX" dirty="0" smtClean="0"/>
              <a:t>,.Oxford </a:t>
            </a:r>
            <a:r>
              <a:rPr lang="es-MX" dirty="0" err="1" smtClean="0"/>
              <a:t>Press</a:t>
            </a:r>
            <a:r>
              <a:rPr lang="es-MX" dirty="0" smtClean="0"/>
              <a:t>, Oxford, London. 2nd </a:t>
            </a:r>
            <a:r>
              <a:rPr lang="es-MX" dirty="0" err="1" smtClean="0"/>
              <a:t>edition</a:t>
            </a:r>
            <a:r>
              <a:rPr lang="es-MX" dirty="0" smtClean="0"/>
              <a:t>.</a:t>
            </a:r>
          </a:p>
          <a:p>
            <a:r>
              <a:rPr lang="es-MX" dirty="0"/>
              <a:t>Falla, Tim, </a:t>
            </a:r>
            <a:r>
              <a:rPr lang="es-MX" b="1" dirty="0" err="1"/>
              <a:t>Solutions</a:t>
            </a:r>
            <a:r>
              <a:rPr lang="es-MX" b="1" dirty="0"/>
              <a:t>: </a:t>
            </a:r>
            <a:r>
              <a:rPr lang="es-MX" b="1" dirty="0" err="1"/>
              <a:t>Elementary</a:t>
            </a:r>
            <a:r>
              <a:rPr lang="es-MX" b="1" dirty="0"/>
              <a:t> </a:t>
            </a:r>
            <a:r>
              <a:rPr lang="es-MX" b="1" dirty="0" err="1" smtClean="0"/>
              <a:t>Workbook</a:t>
            </a:r>
            <a:r>
              <a:rPr lang="es-MX" dirty="0" smtClean="0"/>
              <a:t>,.</a:t>
            </a:r>
            <a:r>
              <a:rPr lang="es-MX" dirty="0"/>
              <a:t>Oxford </a:t>
            </a:r>
            <a:r>
              <a:rPr lang="es-MX" dirty="0" err="1"/>
              <a:t>Press</a:t>
            </a:r>
            <a:r>
              <a:rPr lang="es-MX" dirty="0"/>
              <a:t>, Oxford, London. 2nd </a:t>
            </a:r>
            <a:r>
              <a:rPr lang="es-MX" dirty="0" err="1"/>
              <a:t>edition</a:t>
            </a:r>
            <a:r>
              <a:rPr lang="es-MX" dirty="0" smtClean="0"/>
              <a:t>.</a:t>
            </a:r>
          </a:p>
          <a:p>
            <a:r>
              <a:rPr lang="es-MX" dirty="0">
                <a:hlinkClick r:id="rId2"/>
              </a:rPr>
              <a:t>https://www.ego4u.com</a:t>
            </a:r>
            <a:r>
              <a:rPr lang="es-MX" dirty="0" smtClean="0">
                <a:hlinkClick r:id="rId2"/>
              </a:rPr>
              <a:t>/</a:t>
            </a:r>
            <a:endParaRPr lang="es-MX" dirty="0" smtClean="0"/>
          </a:p>
          <a:p>
            <a:r>
              <a:rPr lang="es-MX" dirty="0">
                <a:hlinkClick r:id="rId3"/>
              </a:rPr>
              <a:t>http://www.perfect-english-grammar.com</a:t>
            </a:r>
            <a:r>
              <a:rPr lang="es-MX" dirty="0" smtClean="0">
                <a:hlinkClick r:id="rId3"/>
              </a:rPr>
              <a:t>/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4831618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Guion explicativo para el empleo del material, con relación a los objetivos y contenidos del curso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 smtClean="0"/>
              <a:t>La asignatura de inglés 2 correspondiente al campo disciplinar de la Comunicación ubicándose en el tercer semestre con el propósito general de </a:t>
            </a:r>
            <a:r>
              <a:rPr lang="es-MX" sz="2000" i="1" dirty="0"/>
              <a:t>Emplea el idioma inglés para satisfacer sus necesidades inmediatas de interacción, supervivencia y de relación con su entorno inmediato, de forma simple, por medio de expresiones cotidianas, frases comunes, familiares y representaciones lingüísticas asociadas al contexto cultural y social. </a:t>
            </a:r>
            <a:r>
              <a:rPr lang="es-MX" sz="2000" i="1" dirty="0" smtClean="0"/>
              <a:t>(programa de inglés 2, 2016).</a:t>
            </a:r>
          </a:p>
          <a:p>
            <a:pPr marL="0" indent="0">
              <a:buNone/>
            </a:pPr>
            <a:r>
              <a:rPr lang="es-MX" sz="2000" dirty="0" smtClean="0"/>
              <a:t>El curso se compone de 4 módulos:</a:t>
            </a:r>
          </a:p>
          <a:p>
            <a:pPr marL="0" indent="0">
              <a:buNone/>
            </a:pPr>
            <a:r>
              <a:rPr lang="es-MX" sz="2000" dirty="0" smtClean="0"/>
              <a:t>El primer módulo hace un link con los temas del semestre anterior sin embargo ahora se contrastan en lugar de verse por separado. El módulo dos trata de comida y cantidades, de conseguir una vida saludable, el tercero busca narrar eventos del pasado y finalmente el modulo cuatro compara y contrasta situaciones y elementos del entorno del estudiante.</a:t>
            </a:r>
          </a:p>
          <a:p>
            <a:pPr marL="0" indent="0">
              <a:buNone/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7625617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2" y="1905000"/>
            <a:ext cx="11029615" cy="3953799"/>
          </a:xfrm>
        </p:spPr>
        <p:txBody>
          <a:bodyPr/>
          <a:lstStyle/>
          <a:p>
            <a:pPr marL="0" indent="0">
              <a:buNone/>
            </a:pPr>
            <a:r>
              <a:rPr lang="es-MX" sz="2400" dirty="0"/>
              <a:t>De forma más específica el módulo I “Ocasiones especiales: ¿Qué está pasando? y ¿Qué hacen las personas que están a mí alrededor?” tiene como propósito: </a:t>
            </a:r>
            <a:r>
              <a:rPr lang="es-MX" sz="2400" i="1" dirty="0"/>
              <a:t>Describe su entorno social inmediato mencionando lo que está pasando a su alrededor y lo que hacen las personas a su alrededor. </a:t>
            </a:r>
            <a:endParaRPr lang="es-MX" sz="2400" i="1" dirty="0" smtClean="0"/>
          </a:p>
          <a:p>
            <a:pPr marL="0" indent="0">
              <a:buNone/>
            </a:pPr>
            <a:r>
              <a:rPr lang="es-MX" sz="2400" dirty="0" smtClean="0"/>
              <a:t>Por lo que las presentes diapositivas se centran en el desarrollo de la descripción de acciones que usualmente ocurren o que son verdades generales así como también eventos que están ocurriendo  este momento y momentos arreglados en el futuro.</a:t>
            </a:r>
            <a:endParaRPr lang="es-MX" sz="24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686224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2" y="1885950"/>
            <a:ext cx="11029615" cy="4762500"/>
          </a:xfrm>
        </p:spPr>
        <p:txBody>
          <a:bodyPr>
            <a:noAutofit/>
          </a:bodyPr>
          <a:lstStyle/>
          <a:p>
            <a:r>
              <a:rPr lang="es-MX" sz="1400" dirty="0" smtClean="0"/>
              <a:t>Competencia de la dimensión (perfil de egreso</a:t>
            </a:r>
            <a:r>
              <a:rPr lang="es-MX" sz="1400" dirty="0" smtClean="0"/>
              <a:t>)</a:t>
            </a:r>
          </a:p>
          <a:p>
            <a:r>
              <a:rPr lang="es-MX" sz="1400" dirty="0"/>
              <a:t>COMPETENCIA DISCIPLINAR </a:t>
            </a:r>
          </a:p>
          <a:p>
            <a:pPr marL="0" indent="0">
              <a:buNone/>
            </a:pPr>
            <a:r>
              <a:rPr lang="es-MX" sz="1400" dirty="0"/>
              <a:t>Comunicación. Básica </a:t>
            </a:r>
            <a:endParaRPr lang="es-MX" sz="1400" dirty="0" smtClean="0"/>
          </a:p>
          <a:p>
            <a:pPr marL="0" indent="0">
              <a:buNone/>
            </a:pPr>
            <a:r>
              <a:rPr lang="es-MX" sz="1400" dirty="0" smtClean="0"/>
              <a:t>10 </a:t>
            </a:r>
            <a:r>
              <a:rPr lang="es-MX" sz="1400" dirty="0"/>
              <a:t>Identifica e interpreta la idea general y posible desarrollo de un mensaje oral o escrito en una segunda lengua, recurriendo a conocimientos previos, elementos no verbales y contexto cultural. </a:t>
            </a:r>
            <a:endParaRPr lang="es-MX" sz="1400" dirty="0" smtClean="0"/>
          </a:p>
          <a:p>
            <a:pPr marL="0" indent="0">
              <a:buNone/>
            </a:pPr>
            <a:r>
              <a:rPr lang="es-MX" sz="1400" dirty="0" smtClean="0"/>
              <a:t>11</a:t>
            </a:r>
            <a:r>
              <a:rPr lang="es-MX" sz="1400" dirty="0"/>
              <a:t>. Se comunica en una lengua extranjera mediante un discurso lógico, oral o escrito, congruente con la situación comunicativa. </a:t>
            </a:r>
            <a:endParaRPr lang="es-MX" sz="1400" dirty="0" smtClean="0"/>
          </a:p>
          <a:p>
            <a:pPr marL="0" indent="0">
              <a:buNone/>
            </a:pPr>
            <a:r>
              <a:rPr lang="es-MX" sz="1400" dirty="0" smtClean="0"/>
              <a:t>Extendida </a:t>
            </a:r>
          </a:p>
          <a:p>
            <a:pPr marL="0" indent="0">
              <a:buNone/>
            </a:pPr>
            <a:r>
              <a:rPr lang="es-MX" sz="1400" dirty="0" smtClean="0"/>
              <a:t>9</a:t>
            </a:r>
            <a:r>
              <a:rPr lang="es-MX" sz="1400" dirty="0"/>
              <a:t>. Trasmite mensajes en una segunda lengua o lengua extranjera atendiéndolas características de contextos socioculturales diferentes. </a:t>
            </a:r>
            <a:endParaRPr lang="es-MX" sz="1400" dirty="0" smtClean="0"/>
          </a:p>
          <a:p>
            <a:r>
              <a:rPr lang="es-MX" sz="1400" dirty="0" smtClean="0"/>
              <a:t>COMPETENCIA </a:t>
            </a:r>
            <a:r>
              <a:rPr lang="es-MX" sz="1400" dirty="0"/>
              <a:t>GENÉRICA </a:t>
            </a:r>
            <a:endParaRPr lang="es-MX" sz="1400" dirty="0" smtClean="0"/>
          </a:p>
          <a:p>
            <a:pPr marL="0" indent="0">
              <a:buNone/>
            </a:pPr>
            <a:r>
              <a:rPr lang="es-MX" sz="1400" dirty="0" smtClean="0"/>
              <a:t>4 </a:t>
            </a:r>
            <a:r>
              <a:rPr lang="es-MX" sz="1400" dirty="0"/>
              <a:t>Escucha, interpreta y emite mensajes pertinentes en distintos contextos mediante la utilización de medios, códigos y herramientas apropiados. </a:t>
            </a:r>
            <a:endParaRPr lang="es-MX" sz="1400" dirty="0" smtClean="0"/>
          </a:p>
          <a:p>
            <a:pPr marL="0" indent="0">
              <a:buNone/>
            </a:pPr>
            <a:r>
              <a:rPr lang="es-MX" sz="1400" dirty="0" smtClean="0"/>
              <a:t>4.4 </a:t>
            </a:r>
            <a:r>
              <a:rPr lang="es-MX" sz="1400" dirty="0"/>
              <a:t>Se comunica en una segunda lengua en situaciones cotidianas. </a:t>
            </a:r>
            <a:endParaRPr lang="es-MX" sz="1400" dirty="0" smtClean="0"/>
          </a:p>
          <a:p>
            <a:pPr marL="0" indent="0">
              <a:buNone/>
            </a:pPr>
            <a:r>
              <a:rPr lang="es-MX" sz="1400" dirty="0" smtClean="0"/>
              <a:t>7</a:t>
            </a:r>
            <a:r>
              <a:rPr lang="es-MX" sz="1400" dirty="0"/>
              <a:t>. Aprende por iniciativa e interés propio a lo largo de la vida. </a:t>
            </a:r>
            <a:endParaRPr lang="es-MX" sz="1400" dirty="0" smtClean="0"/>
          </a:p>
          <a:p>
            <a:pPr marL="0" indent="0">
              <a:buNone/>
            </a:pPr>
            <a:r>
              <a:rPr lang="es-MX" sz="1400" dirty="0" smtClean="0"/>
              <a:t>7.1 </a:t>
            </a:r>
            <a:r>
              <a:rPr lang="es-MX" sz="1400" dirty="0"/>
              <a:t>Define metas y da seguimiento a sus procesos de construcción de conocimiento. </a:t>
            </a:r>
            <a:endParaRPr lang="es-MX" sz="1400" dirty="0" smtClean="0"/>
          </a:p>
          <a:p>
            <a:pPr marL="0" indent="0">
              <a:buNone/>
            </a:pPr>
            <a:r>
              <a:rPr lang="es-MX" sz="1400" dirty="0" smtClean="0"/>
              <a:t>10</a:t>
            </a:r>
            <a:r>
              <a:rPr lang="es-MX" sz="1400" dirty="0"/>
              <a:t>. Mantiene una actitud respetuosa hacia la interculturalidad y la diversidad de creencias, valores, ideas y prácticas sociales. </a:t>
            </a:r>
            <a:endParaRPr lang="es-MX" sz="1400" dirty="0" smtClean="0"/>
          </a:p>
          <a:p>
            <a:pPr marL="0" indent="0">
              <a:buNone/>
            </a:pPr>
            <a:r>
              <a:rPr lang="es-MX" sz="1400" dirty="0" smtClean="0"/>
              <a:t>10.2 </a:t>
            </a:r>
            <a:r>
              <a:rPr lang="es-MX" sz="1400" dirty="0"/>
              <a:t>Dialoga y aprende de personas con distintos puntos de vista y tradiciones culturales mediante la ubicación de sus propias circunstancias en un contexto más amplio. 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8477720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Módulo 1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9365537"/>
              </p:ext>
            </p:extLst>
          </p:nvPr>
        </p:nvGraphicFramePr>
        <p:xfrm>
          <a:off x="581025" y="2181225"/>
          <a:ext cx="11029950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975"/>
                <a:gridCol w="9324975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TEMA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Hábitos, rutinas y descripción de acciones que ocurren en el momento durante ocasiones especiales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Uso de la lengua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 simple and present continuous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Vocabulario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Habits and routines </a:t>
                      </a:r>
                    </a:p>
                    <a:p>
                      <a:r>
                        <a:rPr lang="en-US" dirty="0" smtClean="0"/>
                        <a:t>Actions happening now </a:t>
                      </a:r>
                    </a:p>
                    <a:p>
                      <a:r>
                        <a:rPr lang="en-US" dirty="0" smtClean="0"/>
                        <a:t>Arrangements 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4966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IDENTIFY PRESENT SIMPLE										   EXERCISE 2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3" y="2180496"/>
            <a:ext cx="3568776" cy="3678303"/>
          </a:xfrm>
        </p:spPr>
        <p:txBody>
          <a:bodyPr/>
          <a:lstStyle/>
          <a:p>
            <a:r>
              <a:rPr lang="es-MX" dirty="0" err="1" smtClean="0"/>
              <a:t>Underline</a:t>
            </a:r>
            <a:r>
              <a:rPr lang="es-MX" dirty="0" smtClean="0"/>
              <a:t> </a:t>
            </a:r>
            <a:r>
              <a:rPr lang="es-MX" dirty="0" err="1" smtClean="0"/>
              <a:t>present</a:t>
            </a:r>
            <a:r>
              <a:rPr lang="es-MX" dirty="0" smtClean="0"/>
              <a:t> simple </a:t>
            </a:r>
            <a:r>
              <a:rPr lang="es-MX" dirty="0" err="1" smtClean="0"/>
              <a:t>sentences</a:t>
            </a:r>
            <a:endParaRPr lang="es-MX" dirty="0" smtClean="0"/>
          </a:p>
        </p:txBody>
      </p:sp>
      <p:pic>
        <p:nvPicPr>
          <p:cNvPr id="2050" name="Picture 2" descr="Image result for police offic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579" y="2604128"/>
            <a:ext cx="2432744" cy="3042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6213231" y="1992927"/>
            <a:ext cx="5169877" cy="4501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dirty="0"/>
              <a:t>Robert Hughes lives in </a:t>
            </a:r>
            <a:r>
              <a:rPr lang="en-US" dirty="0" smtClean="0"/>
              <a:t>Boston. </a:t>
            </a:r>
            <a:r>
              <a:rPr lang="en-US" dirty="0"/>
              <a:t>He lives with his wife, Patricia. They live with their two children, Sam and Lana. Robert loves his family</a:t>
            </a:r>
            <a:r>
              <a:rPr lang="en-US" dirty="0" smtClean="0"/>
              <a:t>.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Robert works as a police officer in </a:t>
            </a:r>
            <a:r>
              <a:rPr lang="en-US" dirty="0" smtClean="0"/>
              <a:t>Boston. Boston has a high level of crime rate so he has a lot to do.. Robert usually patrol street at night but sometimes he works morning shift.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Robert protects the citizens of </a:t>
            </a:r>
            <a:r>
              <a:rPr lang="en-US" dirty="0" smtClean="0"/>
              <a:t>Boston. </a:t>
            </a:r>
            <a:r>
              <a:rPr lang="en-US" dirty="0"/>
              <a:t>He solves crimes and catches criminals. He keeps the citizens safe. </a:t>
            </a: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Sometimes </a:t>
            </a:r>
            <a:r>
              <a:rPr lang="en-US" dirty="0"/>
              <a:t>he visits the schools. He talks to </a:t>
            </a:r>
            <a:r>
              <a:rPr lang="en-US" dirty="0" smtClean="0"/>
              <a:t>students and the </a:t>
            </a:r>
            <a:r>
              <a:rPr lang="en-US" dirty="0"/>
              <a:t>students </a:t>
            </a:r>
            <a:r>
              <a:rPr lang="en-US" dirty="0" smtClean="0"/>
              <a:t>always want to chat with Robert about  chasings. </a:t>
            </a:r>
            <a:r>
              <a:rPr lang="en-US" dirty="0"/>
              <a:t>Officer Robert Hughes is a hero in </a:t>
            </a:r>
            <a:r>
              <a:rPr lang="en-US" dirty="0" smtClean="0"/>
              <a:t>Boston. </a:t>
            </a:r>
            <a:r>
              <a:rPr lang="en-US" dirty="0" err="1" smtClean="0"/>
              <a:t>Thiefs</a:t>
            </a:r>
            <a:r>
              <a:rPr lang="en-US" dirty="0" smtClean="0"/>
              <a:t>, robbers and pick-</a:t>
            </a:r>
            <a:r>
              <a:rPr lang="en-US" dirty="0" err="1" smtClean="0"/>
              <a:t>pockters</a:t>
            </a:r>
            <a:r>
              <a:rPr lang="en-US" dirty="0" smtClean="0"/>
              <a:t> don’t like him at all.</a:t>
            </a:r>
          </a:p>
          <a:p>
            <a:pPr marL="0" indent="0" algn="just">
              <a:buNone/>
            </a:pPr>
            <a:r>
              <a:rPr lang="en-US" i="1" dirty="0" smtClean="0"/>
              <a:t>What do you want to be when you grow up?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49903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err="1" smtClean="0"/>
              <a:t>Answers</a:t>
            </a:r>
            <a:r>
              <a:rPr lang="es-MX" dirty="0" smtClean="0"/>
              <a:t> 2</a:t>
            </a:r>
            <a:endParaRPr lang="es-MX" dirty="0"/>
          </a:p>
        </p:txBody>
      </p:sp>
      <p:pic>
        <p:nvPicPr>
          <p:cNvPr id="5" name="Picture 2" descr="Image result for police offic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963" y="2498620"/>
            <a:ext cx="2432744" cy="3042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5040923" y="1992925"/>
            <a:ext cx="5169877" cy="4501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u="sng" dirty="0"/>
              <a:t>Robert Hughes lives in </a:t>
            </a:r>
            <a:r>
              <a:rPr lang="en-US" u="sng" dirty="0" smtClean="0"/>
              <a:t>Boston</a:t>
            </a:r>
            <a:r>
              <a:rPr lang="en-US" dirty="0" smtClean="0"/>
              <a:t>. </a:t>
            </a:r>
            <a:r>
              <a:rPr lang="en-US" u="sng" dirty="0"/>
              <a:t>He lives with his wife</a:t>
            </a:r>
            <a:r>
              <a:rPr lang="en-US" dirty="0"/>
              <a:t>, Patricia. They live with their two children, Sam and Lana. </a:t>
            </a:r>
            <a:r>
              <a:rPr lang="en-US" u="sng" dirty="0"/>
              <a:t>Robert loves his family</a:t>
            </a:r>
            <a:r>
              <a:rPr lang="en-US" u="sng" dirty="0" smtClean="0"/>
              <a:t>.</a:t>
            </a:r>
            <a:r>
              <a:rPr lang="en-US" dirty="0" smtClean="0"/>
              <a:t> </a:t>
            </a:r>
          </a:p>
          <a:p>
            <a:pPr marL="0" indent="0" algn="just">
              <a:buNone/>
            </a:pPr>
            <a:r>
              <a:rPr lang="en-US" u="sng" dirty="0" smtClean="0"/>
              <a:t>Robert </a:t>
            </a:r>
            <a:r>
              <a:rPr lang="en-US" u="sng" dirty="0"/>
              <a:t>works as a police officer</a:t>
            </a:r>
            <a:r>
              <a:rPr lang="en-US" dirty="0"/>
              <a:t> in </a:t>
            </a:r>
            <a:r>
              <a:rPr lang="en-US" dirty="0" smtClean="0"/>
              <a:t>Boston. </a:t>
            </a:r>
            <a:r>
              <a:rPr lang="en-US" u="sng" dirty="0" smtClean="0"/>
              <a:t>Boston has a high level of crime rate</a:t>
            </a:r>
            <a:r>
              <a:rPr lang="en-US" dirty="0" smtClean="0"/>
              <a:t> so </a:t>
            </a:r>
            <a:r>
              <a:rPr lang="en-US" u="sng" dirty="0" smtClean="0"/>
              <a:t>he has a lot to do</a:t>
            </a:r>
            <a:r>
              <a:rPr lang="en-US" dirty="0" smtClean="0"/>
              <a:t>. </a:t>
            </a:r>
            <a:r>
              <a:rPr lang="en-US" u="sng" dirty="0" smtClean="0"/>
              <a:t>Robert usually patrol street at night</a:t>
            </a:r>
            <a:r>
              <a:rPr lang="en-US" dirty="0" smtClean="0"/>
              <a:t> but sometimes </a:t>
            </a:r>
            <a:r>
              <a:rPr lang="en-US" u="sng" dirty="0" smtClean="0"/>
              <a:t>he works morning shift.</a:t>
            </a:r>
          </a:p>
          <a:p>
            <a:pPr marL="0" indent="0" algn="just">
              <a:buNone/>
            </a:pPr>
            <a:r>
              <a:rPr lang="en-US" u="sng" dirty="0" smtClean="0"/>
              <a:t>Robert </a:t>
            </a:r>
            <a:r>
              <a:rPr lang="en-US" u="sng" dirty="0"/>
              <a:t>protects the citizens</a:t>
            </a:r>
            <a:r>
              <a:rPr lang="en-US" dirty="0"/>
              <a:t> of </a:t>
            </a:r>
            <a:r>
              <a:rPr lang="en-US" dirty="0" smtClean="0"/>
              <a:t>Boston. </a:t>
            </a:r>
            <a:r>
              <a:rPr lang="en-US" u="sng" dirty="0"/>
              <a:t>He solves crimes and catches criminals</a:t>
            </a:r>
            <a:r>
              <a:rPr lang="en-US" dirty="0"/>
              <a:t>. </a:t>
            </a:r>
            <a:r>
              <a:rPr lang="en-US" u="sng" dirty="0"/>
              <a:t>He keeps the citizens safe</a:t>
            </a:r>
            <a:r>
              <a:rPr lang="en-US" dirty="0"/>
              <a:t>. </a:t>
            </a: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Sometimes </a:t>
            </a:r>
            <a:r>
              <a:rPr lang="en-US" u="sng" dirty="0"/>
              <a:t>he visits the schools</a:t>
            </a:r>
            <a:r>
              <a:rPr lang="en-US" dirty="0"/>
              <a:t>. </a:t>
            </a:r>
            <a:r>
              <a:rPr lang="en-US" u="sng" dirty="0"/>
              <a:t>He talks to </a:t>
            </a:r>
            <a:r>
              <a:rPr lang="en-US" u="sng" dirty="0" smtClean="0"/>
              <a:t>students</a:t>
            </a:r>
            <a:r>
              <a:rPr lang="en-US" dirty="0" smtClean="0"/>
              <a:t> and </a:t>
            </a:r>
            <a:r>
              <a:rPr lang="en-US" u="sng" dirty="0" smtClean="0"/>
              <a:t>the </a:t>
            </a:r>
            <a:r>
              <a:rPr lang="en-US" u="sng" dirty="0"/>
              <a:t>students </a:t>
            </a:r>
            <a:r>
              <a:rPr lang="en-US" u="sng" dirty="0" smtClean="0"/>
              <a:t>always want to chat</a:t>
            </a:r>
            <a:r>
              <a:rPr lang="en-US" dirty="0" smtClean="0"/>
              <a:t> with Robert about  chasings. </a:t>
            </a:r>
            <a:r>
              <a:rPr lang="en-US" dirty="0"/>
              <a:t>Officer Robert Hughes is a hero in </a:t>
            </a:r>
            <a:r>
              <a:rPr lang="en-US" dirty="0" smtClean="0"/>
              <a:t>Boston. </a:t>
            </a:r>
            <a:r>
              <a:rPr lang="en-US" u="sng" dirty="0" err="1" smtClean="0"/>
              <a:t>Thiefs</a:t>
            </a:r>
            <a:r>
              <a:rPr lang="en-US" u="sng" dirty="0" smtClean="0"/>
              <a:t>, robbers and pick-</a:t>
            </a:r>
            <a:r>
              <a:rPr lang="en-US" u="sng" dirty="0" err="1" smtClean="0"/>
              <a:t>pockters</a:t>
            </a:r>
            <a:r>
              <a:rPr lang="en-US" u="sng" dirty="0" smtClean="0"/>
              <a:t> don’t like him at all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r>
              <a:rPr lang="en-US" i="1" u="sng" dirty="0" smtClean="0"/>
              <a:t>What do you want</a:t>
            </a:r>
            <a:r>
              <a:rPr lang="en-US" i="1" dirty="0" smtClean="0"/>
              <a:t> to be when you grow up?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35651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Classify</a:t>
            </a:r>
            <a:r>
              <a:rPr lang="es-MX" dirty="0"/>
              <a:t> </a:t>
            </a:r>
            <a:r>
              <a:rPr lang="es-MX" dirty="0" err="1" smtClean="0"/>
              <a:t>sentences</a:t>
            </a:r>
            <a:r>
              <a:rPr lang="es-MX" dirty="0" smtClean="0"/>
              <a:t>												   </a:t>
            </a:r>
            <a:r>
              <a:rPr lang="es-MX" dirty="0" err="1" smtClean="0"/>
              <a:t>exercise</a:t>
            </a:r>
            <a:r>
              <a:rPr lang="es-MX" dirty="0" smtClean="0"/>
              <a:t> 3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29750"/>
              </p:ext>
            </p:extLst>
          </p:nvPr>
        </p:nvGraphicFramePr>
        <p:xfrm>
          <a:off x="2925808" y="3861453"/>
          <a:ext cx="835179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948"/>
                <a:gridCol w="2087948"/>
                <a:gridCol w="2087948"/>
                <a:gridCol w="20879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 smtClean="0"/>
                        <a:t>Habbit</a:t>
                      </a:r>
                      <a:r>
                        <a:rPr lang="es-MX" sz="1600" dirty="0" smtClean="0"/>
                        <a:t> / </a:t>
                      </a:r>
                      <a:r>
                        <a:rPr lang="es-MX" sz="1600" dirty="0" err="1" smtClean="0"/>
                        <a:t>routine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 smtClean="0"/>
                        <a:t>Fact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General </a:t>
                      </a:r>
                      <a:r>
                        <a:rPr lang="es-MX" sz="1600" dirty="0" err="1" smtClean="0"/>
                        <a:t>Truth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 smtClean="0"/>
                        <a:t>Feelings</a:t>
                      </a:r>
                      <a:r>
                        <a:rPr lang="es-MX" sz="1600" dirty="0" smtClean="0"/>
                        <a:t> / </a:t>
                      </a:r>
                      <a:r>
                        <a:rPr lang="es-MX" sz="1600" dirty="0" err="1" smtClean="0"/>
                        <a:t>Emotions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428795" y="2869809"/>
            <a:ext cx="1962715" cy="3678303"/>
          </a:xfrm>
        </p:spPr>
        <p:txBody>
          <a:bodyPr/>
          <a:lstStyle/>
          <a:p>
            <a:r>
              <a:rPr lang="es-MX" dirty="0" err="1" smtClean="0"/>
              <a:t>Put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sentences</a:t>
            </a:r>
            <a:r>
              <a:rPr lang="es-MX" dirty="0" smtClean="0"/>
              <a:t> of </a:t>
            </a:r>
            <a:r>
              <a:rPr lang="es-MX" dirty="0" err="1" smtClean="0"/>
              <a:t>previous</a:t>
            </a:r>
            <a:r>
              <a:rPr lang="es-MX" dirty="0" smtClean="0"/>
              <a:t> </a:t>
            </a:r>
            <a:r>
              <a:rPr lang="es-MX" dirty="0" err="1" smtClean="0"/>
              <a:t>exercise</a:t>
            </a:r>
            <a:r>
              <a:rPr lang="es-MX" dirty="0" smtClean="0"/>
              <a:t> </a:t>
            </a:r>
            <a:r>
              <a:rPr lang="es-MX" dirty="0" err="1" smtClean="0"/>
              <a:t>into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corrrect</a:t>
            </a:r>
            <a:r>
              <a:rPr lang="es-MX" dirty="0" smtClean="0"/>
              <a:t> </a:t>
            </a:r>
            <a:r>
              <a:rPr lang="es-MX" dirty="0" err="1" smtClean="0"/>
              <a:t>column</a:t>
            </a:r>
            <a:r>
              <a:rPr lang="es-MX" dirty="0"/>
              <a:t> </a:t>
            </a:r>
            <a:r>
              <a:rPr lang="es-MX" dirty="0" err="1" smtClean="0"/>
              <a:t>according</a:t>
            </a:r>
            <a:r>
              <a:rPr lang="es-MX" dirty="0" smtClean="0"/>
              <a:t> to </a:t>
            </a:r>
            <a:r>
              <a:rPr lang="es-MX" dirty="0" err="1" smtClean="0"/>
              <a:t>their</a:t>
            </a:r>
            <a:r>
              <a:rPr lang="es-MX" dirty="0" smtClean="0"/>
              <a:t> use</a:t>
            </a: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1969477" y="2131145"/>
            <a:ext cx="99411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Robert Hughes lives in Boston. </a:t>
            </a:r>
            <a:r>
              <a:rPr lang="en-US" dirty="0" smtClean="0"/>
              <a:t>				Robert </a:t>
            </a:r>
            <a:r>
              <a:rPr lang="en-US" dirty="0"/>
              <a:t>usually patrol street at night </a:t>
            </a:r>
            <a:endParaRPr lang="en-US" dirty="0" smtClean="0"/>
          </a:p>
          <a:p>
            <a:pPr algn="just"/>
            <a:r>
              <a:rPr lang="en-US" dirty="0" smtClean="0"/>
              <a:t>He </a:t>
            </a:r>
            <a:r>
              <a:rPr lang="en-US" dirty="0"/>
              <a:t>lives with his wife, Patricia. </a:t>
            </a:r>
            <a:r>
              <a:rPr lang="en-US" dirty="0" smtClean="0"/>
              <a:t>				Sometimes </a:t>
            </a:r>
            <a:r>
              <a:rPr lang="en-US" dirty="0"/>
              <a:t>he works morning shift.</a:t>
            </a:r>
          </a:p>
          <a:p>
            <a:pPr algn="just"/>
            <a:r>
              <a:rPr lang="en-US" dirty="0" smtClean="0"/>
              <a:t>Robert </a:t>
            </a:r>
            <a:r>
              <a:rPr lang="en-US" dirty="0"/>
              <a:t>works as a police officer in Boston. </a:t>
            </a:r>
            <a:r>
              <a:rPr lang="en-US" dirty="0" smtClean="0"/>
              <a:t>		</a:t>
            </a:r>
            <a:r>
              <a:rPr lang="en-US" dirty="0"/>
              <a:t>Sometimes he visits the schools. </a:t>
            </a:r>
          </a:p>
          <a:p>
            <a:pPr algn="just"/>
            <a:r>
              <a:rPr lang="en-US" dirty="0" smtClean="0"/>
              <a:t>Boston </a:t>
            </a:r>
            <a:r>
              <a:rPr lang="en-US" dirty="0"/>
              <a:t>has a high level of crime rate </a:t>
            </a:r>
            <a:r>
              <a:rPr lang="en-US" dirty="0" smtClean="0"/>
              <a:t>			The </a:t>
            </a:r>
            <a:r>
              <a:rPr lang="en-US" dirty="0"/>
              <a:t>students always want to chat with </a:t>
            </a:r>
            <a:r>
              <a:rPr lang="en-US" dirty="0" smtClean="0"/>
              <a:t>Robert</a:t>
            </a:r>
          </a:p>
          <a:p>
            <a:pPr algn="just"/>
            <a:r>
              <a:rPr lang="en-US" dirty="0" smtClean="0"/>
              <a:t>Officer </a:t>
            </a:r>
            <a:r>
              <a:rPr lang="en-US" dirty="0"/>
              <a:t>Robert Hughes is a hero in Boston. </a:t>
            </a:r>
            <a:r>
              <a:rPr lang="en-US" dirty="0" smtClean="0"/>
              <a:t>		</a:t>
            </a:r>
            <a:r>
              <a:rPr lang="en-US" dirty="0" err="1"/>
              <a:t>T</a:t>
            </a:r>
            <a:r>
              <a:rPr lang="en-US" dirty="0" err="1" smtClean="0"/>
              <a:t>hiefs</a:t>
            </a:r>
            <a:r>
              <a:rPr lang="en-US" dirty="0"/>
              <a:t>, robbers and pick-</a:t>
            </a:r>
            <a:r>
              <a:rPr lang="en-US" dirty="0" err="1"/>
              <a:t>pockters</a:t>
            </a:r>
            <a:r>
              <a:rPr lang="en-US" dirty="0"/>
              <a:t> don’t like him at all.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94708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																			   </a:t>
            </a:r>
            <a:r>
              <a:rPr lang="es-MX" dirty="0" err="1" smtClean="0"/>
              <a:t>answers</a:t>
            </a:r>
            <a:r>
              <a:rPr lang="es-MX" dirty="0" smtClean="0"/>
              <a:t> 3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1193" y="2180496"/>
            <a:ext cx="2162008" cy="3678303"/>
          </a:xfrm>
        </p:spPr>
        <p:txBody>
          <a:bodyPr/>
          <a:lstStyle/>
          <a:p>
            <a:r>
              <a:rPr lang="es-MX" dirty="0" err="1" smtClean="0"/>
              <a:t>Put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sentences</a:t>
            </a:r>
            <a:r>
              <a:rPr lang="es-MX" dirty="0" smtClean="0"/>
              <a:t> of </a:t>
            </a:r>
            <a:r>
              <a:rPr lang="es-MX" dirty="0" err="1" smtClean="0"/>
              <a:t>previous</a:t>
            </a:r>
            <a:r>
              <a:rPr lang="es-MX" dirty="0" smtClean="0"/>
              <a:t> </a:t>
            </a:r>
            <a:r>
              <a:rPr lang="es-MX" dirty="0" err="1" smtClean="0"/>
              <a:t>exercise</a:t>
            </a:r>
            <a:r>
              <a:rPr lang="es-MX" dirty="0" smtClean="0"/>
              <a:t> </a:t>
            </a:r>
            <a:r>
              <a:rPr lang="es-MX" dirty="0" err="1" smtClean="0"/>
              <a:t>into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corrrect</a:t>
            </a:r>
            <a:r>
              <a:rPr lang="es-MX" dirty="0" smtClean="0"/>
              <a:t> </a:t>
            </a:r>
            <a:r>
              <a:rPr lang="es-MX" dirty="0" err="1" smtClean="0"/>
              <a:t>column</a:t>
            </a:r>
            <a:r>
              <a:rPr lang="es-MX" dirty="0"/>
              <a:t> </a:t>
            </a:r>
            <a:r>
              <a:rPr lang="es-MX" dirty="0" err="1" smtClean="0"/>
              <a:t>according</a:t>
            </a:r>
            <a:r>
              <a:rPr lang="es-MX" dirty="0" smtClean="0"/>
              <a:t> to </a:t>
            </a:r>
            <a:r>
              <a:rPr lang="es-MX" dirty="0" err="1" smtClean="0"/>
              <a:t>their</a:t>
            </a:r>
            <a:r>
              <a:rPr lang="es-MX" dirty="0" smtClean="0"/>
              <a:t> use</a:t>
            </a:r>
            <a:endParaRPr lang="es-MX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101654" y="2332895"/>
            <a:ext cx="8609699" cy="3678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900107"/>
              </p:ext>
            </p:extLst>
          </p:nvPr>
        </p:nvGraphicFramePr>
        <p:xfrm>
          <a:off x="3101654" y="2196773"/>
          <a:ext cx="8351792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948"/>
                <a:gridCol w="2087948"/>
                <a:gridCol w="2087948"/>
                <a:gridCol w="20879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 smtClean="0"/>
                        <a:t>Habbit</a:t>
                      </a:r>
                      <a:r>
                        <a:rPr lang="es-MX" sz="1600" dirty="0" smtClean="0"/>
                        <a:t> / </a:t>
                      </a:r>
                      <a:r>
                        <a:rPr lang="es-MX" sz="1600" dirty="0" err="1" smtClean="0"/>
                        <a:t>routine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 smtClean="0"/>
                        <a:t>Fact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General </a:t>
                      </a:r>
                      <a:r>
                        <a:rPr lang="es-MX" sz="1600" dirty="0" err="1" smtClean="0"/>
                        <a:t>Truth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 smtClean="0"/>
                        <a:t>Feelings</a:t>
                      </a:r>
                      <a:r>
                        <a:rPr lang="es-MX" sz="1600" dirty="0" smtClean="0"/>
                        <a:t> / </a:t>
                      </a:r>
                      <a:r>
                        <a:rPr lang="es-MX" sz="1600" dirty="0" err="1" smtClean="0"/>
                        <a:t>Emotions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u="none" dirty="0" smtClean="0"/>
                        <a:t>Robert usually patrol street at night</a:t>
                      </a:r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none" dirty="0" smtClean="0"/>
                        <a:t>Robert Hughes lives in Boston. </a:t>
                      </a:r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none" dirty="0" smtClean="0"/>
                        <a:t>Boston has a high level of crime rate</a:t>
                      </a:r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none" dirty="0" smtClean="0"/>
                        <a:t>Robert loves his family.</a:t>
                      </a:r>
                      <a:endParaRPr lang="es-MX" sz="1600" u="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u="none" dirty="0" smtClean="0"/>
                        <a:t>sometimes he works morning shift</a:t>
                      </a:r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none" dirty="0" smtClean="0"/>
                        <a:t>He lives with his wife</a:t>
                      </a:r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none" dirty="0" err="1" smtClean="0"/>
                        <a:t>Thiefs</a:t>
                      </a:r>
                      <a:r>
                        <a:rPr lang="en-US" sz="1600" u="none" dirty="0" smtClean="0"/>
                        <a:t>, robbers and pick-</a:t>
                      </a:r>
                      <a:r>
                        <a:rPr lang="en-US" sz="1600" u="none" dirty="0" err="1" smtClean="0"/>
                        <a:t>pockters</a:t>
                      </a:r>
                      <a:r>
                        <a:rPr lang="en-US" sz="1600" u="none" dirty="0" smtClean="0"/>
                        <a:t> don’t like him at all</a:t>
                      </a:r>
                      <a:endParaRPr lang="es-MX" sz="1600" u="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u="none" dirty="0" smtClean="0"/>
                        <a:t>Sometimes he visits the schools</a:t>
                      </a:r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none" dirty="0" smtClean="0"/>
                        <a:t>Robert works as a police officer</a:t>
                      </a:r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u="none" dirty="0" smtClean="0"/>
                        <a:t>the students always want to chat with Robert</a:t>
                      </a:r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none" dirty="0" smtClean="0"/>
                        <a:t>he has a lot to do</a:t>
                      </a:r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none" dirty="0" smtClean="0"/>
                        <a:t>Robert protects the citizens</a:t>
                      </a:r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u="none" dirty="0" smtClean="0"/>
                    </a:p>
                    <a:p>
                      <a:endParaRPr lang="es-MX" sz="1600" u="none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0890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structure</a:t>
            </a:r>
            <a:endParaRPr lang="es-MX" dirty="0"/>
          </a:p>
        </p:txBody>
      </p:sp>
      <p:pic>
        <p:nvPicPr>
          <p:cNvPr id="4098" name="Picture 2" descr="Image result for PRESENT SIMPLE EXPLAN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769" y="1876914"/>
            <a:ext cx="7505943" cy="447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08032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o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Dividendo</Template>
  <TotalTime>1092</TotalTime>
  <Words>1926</Words>
  <Application>Microsoft Office PowerPoint</Application>
  <PresentationFormat>Personalizado</PresentationFormat>
  <Paragraphs>437</Paragraphs>
  <Slides>45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6" baseType="lpstr">
      <vt:lpstr>Dividendo</vt:lpstr>
      <vt:lpstr>Universidad Autónoma del estado de México Plantel “LIC. Adolfo López mateos” de la escuela preparatoria</vt:lpstr>
      <vt:lpstr>PRESENT SIMPLE</vt:lpstr>
      <vt:lpstr>What is it?                   Exercise 1</vt:lpstr>
      <vt:lpstr>Answers 1</vt:lpstr>
      <vt:lpstr>IDENTIFY PRESENT SIMPLE             EXERCISE 2</vt:lpstr>
      <vt:lpstr>Answers 2</vt:lpstr>
      <vt:lpstr>Classify sentences               exercise 3</vt:lpstr>
      <vt:lpstr>                      answers 3</vt:lpstr>
      <vt:lpstr>structure</vt:lpstr>
      <vt:lpstr>Structure</vt:lpstr>
      <vt:lpstr>Time expressions</vt:lpstr>
      <vt:lpstr>Exercises 4</vt:lpstr>
      <vt:lpstr>                      Answers 4</vt:lpstr>
      <vt:lpstr>Exercise 5</vt:lpstr>
      <vt:lpstr>                      Answers 5</vt:lpstr>
      <vt:lpstr>Past continuous or progressive</vt:lpstr>
      <vt:lpstr>Match the actions               exersice 6</vt:lpstr>
      <vt:lpstr>                      Answers 6</vt:lpstr>
      <vt:lpstr>Describe the photo 7</vt:lpstr>
      <vt:lpstr>Answers 7</vt:lpstr>
      <vt:lpstr>What are your plans for the weekend? 8</vt:lpstr>
      <vt:lpstr>Possible answers                Answers 8</vt:lpstr>
      <vt:lpstr>structure</vt:lpstr>
      <vt:lpstr>Structure </vt:lpstr>
      <vt:lpstr>Time expressions</vt:lpstr>
      <vt:lpstr>exercises</vt:lpstr>
      <vt:lpstr>answers</vt:lpstr>
      <vt:lpstr>exercises</vt:lpstr>
      <vt:lpstr>answers</vt:lpstr>
      <vt:lpstr>Present simple vs present continuous</vt:lpstr>
      <vt:lpstr>Still questions?</vt:lpstr>
      <vt:lpstr>Present simple or continuous</vt:lpstr>
      <vt:lpstr>answers</vt:lpstr>
      <vt:lpstr>EXERCISES</vt:lpstr>
      <vt:lpstr>ANSWERS</vt:lpstr>
      <vt:lpstr>EXERCISES</vt:lpstr>
      <vt:lpstr>                     ANSWERS</vt:lpstr>
      <vt:lpstr>EXERCISES</vt:lpstr>
      <vt:lpstr>answers</vt:lpstr>
      <vt:lpstr>Let’s play</vt:lpstr>
      <vt:lpstr>referencias</vt:lpstr>
      <vt:lpstr>Guion explicativo para el empleo del material, con relación a los objetivos y contenidos del curso</vt:lpstr>
      <vt:lpstr>Presentación de PowerPoint</vt:lpstr>
      <vt:lpstr>Competencias</vt:lpstr>
      <vt:lpstr>Módulo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Plantel “LIC. Adolfo López mateos” de la escuela preparatoria</dc:title>
  <dc:creator>Alma Rosa Lara Contreras</dc:creator>
  <cp:lastModifiedBy>raul juarez toledo</cp:lastModifiedBy>
  <cp:revision>76</cp:revision>
  <dcterms:created xsi:type="dcterms:W3CDTF">2017-10-19T14:49:38Z</dcterms:created>
  <dcterms:modified xsi:type="dcterms:W3CDTF">2017-10-21T03:30:57Z</dcterms:modified>
</cp:coreProperties>
</file>