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7" r:id="rId5"/>
    <p:sldId id="263" r:id="rId6"/>
    <p:sldId id="264" r:id="rId7"/>
    <p:sldId id="262" r:id="rId8"/>
    <p:sldId id="265" r:id="rId9"/>
    <p:sldId id="260" r:id="rId10"/>
    <p:sldId id="268" r:id="rId11"/>
    <p:sldId id="266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15EECB-44AB-4067-9210-7B27D4E62EAF}" type="doc">
      <dgm:prSet loTypeId="urn:microsoft.com/office/officeart/2005/8/layout/matrix1" loCatId="matrix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C4677F4-A74B-4E0D-934A-EA0828B11B6A}">
      <dgm:prSet phldrT="[Texto]"/>
      <dgm:spPr/>
      <dgm:t>
        <a:bodyPr/>
        <a:lstStyle/>
        <a:p>
          <a:r>
            <a:rPr lang="es-MX" dirty="0" smtClean="0"/>
            <a:t>Gracias</a:t>
          </a:r>
          <a:endParaRPr lang="es-MX" dirty="0"/>
        </a:p>
      </dgm:t>
    </dgm:pt>
    <dgm:pt modelId="{98D17AE5-7B73-4217-BCB3-35D9869EC153}" type="parTrans" cxnId="{D21D7762-ACFF-45A2-9D2E-15B4E0D94218}">
      <dgm:prSet/>
      <dgm:spPr/>
      <dgm:t>
        <a:bodyPr/>
        <a:lstStyle/>
        <a:p>
          <a:endParaRPr lang="es-MX"/>
        </a:p>
      </dgm:t>
    </dgm:pt>
    <dgm:pt modelId="{89F77BE5-24DB-49E0-81A8-885FDD38C758}" type="sibTrans" cxnId="{D21D7762-ACFF-45A2-9D2E-15B4E0D94218}">
      <dgm:prSet/>
      <dgm:spPr/>
      <dgm:t>
        <a:bodyPr/>
        <a:lstStyle/>
        <a:p>
          <a:endParaRPr lang="es-MX"/>
        </a:p>
      </dgm:t>
    </dgm:pt>
    <dgm:pt modelId="{656F593E-8478-4620-8E54-1E5A22C2CBD7}">
      <dgm:prSet phldrT="[Texto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fr-FR" dirty="0" smtClean="0"/>
            <a:t>merci</a:t>
          </a:r>
          <a:endParaRPr lang="es-MX" dirty="0"/>
        </a:p>
      </dgm:t>
    </dgm:pt>
    <dgm:pt modelId="{8AB0B3B8-5C1D-4577-8924-D952B760C316}" type="parTrans" cxnId="{C83EC0F6-DF01-4668-8BD4-D8BBE1B20727}">
      <dgm:prSet/>
      <dgm:spPr/>
      <dgm:t>
        <a:bodyPr/>
        <a:lstStyle/>
        <a:p>
          <a:endParaRPr lang="es-MX"/>
        </a:p>
      </dgm:t>
    </dgm:pt>
    <dgm:pt modelId="{956ECD34-E566-4C56-B81B-57234EE1B742}" type="sibTrans" cxnId="{C83EC0F6-DF01-4668-8BD4-D8BBE1B20727}">
      <dgm:prSet/>
      <dgm:spPr/>
      <dgm:t>
        <a:bodyPr/>
        <a:lstStyle/>
        <a:p>
          <a:endParaRPr lang="es-MX"/>
        </a:p>
      </dgm:t>
    </dgm:pt>
    <dgm:pt modelId="{A06487AA-9AC9-41B2-AE99-2C9B5D2A8C89}">
      <dgm:prSet phldrT="[Texto]"/>
      <dgm:spPr/>
      <dgm:t>
        <a:bodyPr/>
        <a:lstStyle/>
        <a:p>
          <a:r>
            <a:rPr lang="de-DE" dirty="0" smtClean="0"/>
            <a:t>danke</a:t>
          </a:r>
          <a:endParaRPr lang="es-MX" dirty="0"/>
        </a:p>
      </dgm:t>
    </dgm:pt>
    <dgm:pt modelId="{FC3C47DF-B234-4BD0-9CD6-713A92C2D778}" type="parTrans" cxnId="{597FBC94-C33B-4063-83C5-B6243EBC2C88}">
      <dgm:prSet/>
      <dgm:spPr/>
      <dgm:t>
        <a:bodyPr/>
        <a:lstStyle/>
        <a:p>
          <a:endParaRPr lang="es-MX"/>
        </a:p>
      </dgm:t>
    </dgm:pt>
    <dgm:pt modelId="{A0B24036-D1EF-4047-8E6A-FBA5FCBE380E}" type="sibTrans" cxnId="{597FBC94-C33B-4063-83C5-B6243EBC2C88}">
      <dgm:prSet/>
      <dgm:spPr/>
      <dgm:t>
        <a:bodyPr/>
        <a:lstStyle/>
        <a:p>
          <a:endParaRPr lang="es-MX"/>
        </a:p>
      </dgm:t>
    </dgm:pt>
    <dgm:pt modelId="{204B151D-A4FA-485C-8B0C-AF138250ED06}">
      <dgm:prSet phldrT="[Texto]"/>
      <dgm:spPr/>
      <dgm:t>
        <a:bodyPr/>
        <a:lstStyle/>
        <a:p>
          <a:r>
            <a:rPr lang="es-MX" dirty="0" err="1" smtClean="0"/>
            <a:t>Thank</a:t>
          </a:r>
          <a:r>
            <a:rPr lang="es-MX" dirty="0" smtClean="0"/>
            <a:t> </a:t>
          </a:r>
          <a:r>
            <a:rPr lang="es-MX" dirty="0" err="1" smtClean="0"/>
            <a:t>you</a:t>
          </a:r>
          <a:endParaRPr lang="es-MX" dirty="0"/>
        </a:p>
      </dgm:t>
    </dgm:pt>
    <dgm:pt modelId="{65C7A31D-1A26-45DB-A8EE-C6EB63FED377}" type="parTrans" cxnId="{E3263DA5-4037-4FF6-A79C-EF4C8CEBDC8A}">
      <dgm:prSet/>
      <dgm:spPr/>
      <dgm:t>
        <a:bodyPr/>
        <a:lstStyle/>
        <a:p>
          <a:endParaRPr lang="es-MX"/>
        </a:p>
      </dgm:t>
    </dgm:pt>
    <dgm:pt modelId="{4448B12C-F727-45D3-B1EA-1AB7479DFFD9}" type="sibTrans" cxnId="{E3263DA5-4037-4FF6-A79C-EF4C8CEBDC8A}">
      <dgm:prSet/>
      <dgm:spPr/>
      <dgm:t>
        <a:bodyPr/>
        <a:lstStyle/>
        <a:p>
          <a:endParaRPr lang="es-MX"/>
        </a:p>
      </dgm:t>
    </dgm:pt>
    <dgm:pt modelId="{DE70377C-ED81-4E34-BA81-4BA2AC523526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ja-JP" altLang="es-MX" b="0" i="0" dirty="0" smtClean="0"/>
            <a:t>谢谢</a:t>
          </a:r>
          <a:endParaRPr lang="es-MX" dirty="0"/>
        </a:p>
      </dgm:t>
    </dgm:pt>
    <dgm:pt modelId="{824D3D15-7E0E-427E-B237-A208394732C3}" type="parTrans" cxnId="{10139733-0A1A-4E53-8E44-3B2043D28704}">
      <dgm:prSet/>
      <dgm:spPr/>
      <dgm:t>
        <a:bodyPr/>
        <a:lstStyle/>
        <a:p>
          <a:endParaRPr lang="es-MX"/>
        </a:p>
      </dgm:t>
    </dgm:pt>
    <dgm:pt modelId="{EE69653F-AC11-4B5E-B63A-9C4D00FA6D5D}" type="sibTrans" cxnId="{10139733-0A1A-4E53-8E44-3B2043D28704}">
      <dgm:prSet/>
      <dgm:spPr/>
      <dgm:t>
        <a:bodyPr/>
        <a:lstStyle/>
        <a:p>
          <a:endParaRPr lang="es-MX"/>
        </a:p>
      </dgm:t>
    </dgm:pt>
    <dgm:pt modelId="{D1632066-79B8-42C0-A74C-C5FF3F2EEB23}" type="pres">
      <dgm:prSet presAssocID="{E015EECB-44AB-4067-9210-7B27D4E62EAF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F6FF022-5A9E-44F4-A26D-80A2DF3201A6}" type="pres">
      <dgm:prSet presAssocID="{E015EECB-44AB-4067-9210-7B27D4E62EAF}" presName="matrix" presStyleCnt="0"/>
      <dgm:spPr/>
    </dgm:pt>
    <dgm:pt modelId="{3687A234-C3EF-40AB-A0D0-707A4F8E41DA}" type="pres">
      <dgm:prSet presAssocID="{E015EECB-44AB-4067-9210-7B27D4E62EAF}" presName="tile1" presStyleLbl="node1" presStyleIdx="0" presStyleCnt="4"/>
      <dgm:spPr/>
      <dgm:t>
        <a:bodyPr/>
        <a:lstStyle/>
        <a:p>
          <a:endParaRPr lang="es-MX"/>
        </a:p>
      </dgm:t>
    </dgm:pt>
    <dgm:pt modelId="{7E827C53-FE36-4501-91C2-FC90E09782AE}" type="pres">
      <dgm:prSet presAssocID="{E015EECB-44AB-4067-9210-7B27D4E62EA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E0601B-3439-477E-813D-9D965B0B4121}" type="pres">
      <dgm:prSet presAssocID="{E015EECB-44AB-4067-9210-7B27D4E62EAF}" presName="tile2" presStyleLbl="node1" presStyleIdx="1" presStyleCnt="4"/>
      <dgm:spPr/>
      <dgm:t>
        <a:bodyPr/>
        <a:lstStyle/>
        <a:p>
          <a:endParaRPr lang="es-MX"/>
        </a:p>
      </dgm:t>
    </dgm:pt>
    <dgm:pt modelId="{CE90A98C-7F6A-4792-95FB-520E3203CE2E}" type="pres">
      <dgm:prSet presAssocID="{E015EECB-44AB-4067-9210-7B27D4E62EA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009799-2784-4070-80E8-EC026CDB78C6}" type="pres">
      <dgm:prSet presAssocID="{E015EECB-44AB-4067-9210-7B27D4E62EAF}" presName="tile3" presStyleLbl="node1" presStyleIdx="2" presStyleCnt="4"/>
      <dgm:spPr/>
      <dgm:t>
        <a:bodyPr/>
        <a:lstStyle/>
        <a:p>
          <a:endParaRPr lang="es-MX"/>
        </a:p>
      </dgm:t>
    </dgm:pt>
    <dgm:pt modelId="{ED65BCD7-1F6E-4589-BAA8-3BFC005CDE00}" type="pres">
      <dgm:prSet presAssocID="{E015EECB-44AB-4067-9210-7B27D4E62EA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7BAE48-79A2-40EE-B4E4-4EA540E0D6C3}" type="pres">
      <dgm:prSet presAssocID="{E015EECB-44AB-4067-9210-7B27D4E62EAF}" presName="tile4" presStyleLbl="node1" presStyleIdx="3" presStyleCnt="4" custLinFactNeighborY="0"/>
      <dgm:spPr/>
      <dgm:t>
        <a:bodyPr/>
        <a:lstStyle/>
        <a:p>
          <a:endParaRPr lang="es-MX"/>
        </a:p>
      </dgm:t>
    </dgm:pt>
    <dgm:pt modelId="{3258F2E2-FA54-4FCC-99D6-D62E0E2D9D67}" type="pres">
      <dgm:prSet presAssocID="{E015EECB-44AB-4067-9210-7B27D4E62EA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FDC9B6-7E03-4671-8451-CD15EA0312EE}" type="pres">
      <dgm:prSet presAssocID="{E015EECB-44AB-4067-9210-7B27D4E62EAF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EC545056-05BC-44DD-982F-4C8B524E04CE}" type="presOf" srcId="{204B151D-A4FA-485C-8B0C-AF138250ED06}" destId="{35009799-2784-4070-80E8-EC026CDB78C6}" srcOrd="0" destOrd="0" presId="urn:microsoft.com/office/officeart/2005/8/layout/matrix1"/>
    <dgm:cxn modelId="{E3263DA5-4037-4FF6-A79C-EF4C8CEBDC8A}" srcId="{8C4677F4-A74B-4E0D-934A-EA0828B11B6A}" destId="{204B151D-A4FA-485C-8B0C-AF138250ED06}" srcOrd="2" destOrd="0" parTransId="{65C7A31D-1A26-45DB-A8EE-C6EB63FED377}" sibTransId="{4448B12C-F727-45D3-B1EA-1AB7479DFFD9}"/>
    <dgm:cxn modelId="{C83EC0F6-DF01-4668-8BD4-D8BBE1B20727}" srcId="{8C4677F4-A74B-4E0D-934A-EA0828B11B6A}" destId="{656F593E-8478-4620-8E54-1E5A22C2CBD7}" srcOrd="0" destOrd="0" parTransId="{8AB0B3B8-5C1D-4577-8924-D952B760C316}" sibTransId="{956ECD34-E566-4C56-B81B-57234EE1B742}"/>
    <dgm:cxn modelId="{D21D7762-ACFF-45A2-9D2E-15B4E0D94218}" srcId="{E015EECB-44AB-4067-9210-7B27D4E62EAF}" destId="{8C4677F4-A74B-4E0D-934A-EA0828B11B6A}" srcOrd="0" destOrd="0" parTransId="{98D17AE5-7B73-4217-BCB3-35D9869EC153}" sibTransId="{89F77BE5-24DB-49E0-81A8-885FDD38C758}"/>
    <dgm:cxn modelId="{EFF26A0C-0B9E-46E1-A7DC-A4F7965D63A9}" type="presOf" srcId="{656F593E-8478-4620-8E54-1E5A22C2CBD7}" destId="{3687A234-C3EF-40AB-A0D0-707A4F8E41DA}" srcOrd="0" destOrd="0" presId="urn:microsoft.com/office/officeart/2005/8/layout/matrix1"/>
    <dgm:cxn modelId="{2AEFB91C-E954-4680-B0C4-DD171197A757}" type="presOf" srcId="{A06487AA-9AC9-41B2-AE99-2C9B5D2A8C89}" destId="{CE90A98C-7F6A-4792-95FB-520E3203CE2E}" srcOrd="1" destOrd="0" presId="urn:microsoft.com/office/officeart/2005/8/layout/matrix1"/>
    <dgm:cxn modelId="{405ED441-1E29-4815-A1D0-4A917347EE17}" type="presOf" srcId="{DE70377C-ED81-4E34-BA81-4BA2AC523526}" destId="{3258F2E2-FA54-4FCC-99D6-D62E0E2D9D67}" srcOrd="1" destOrd="0" presId="urn:microsoft.com/office/officeart/2005/8/layout/matrix1"/>
    <dgm:cxn modelId="{5063E0F7-C119-4E4A-B988-CB6C1ED07989}" type="presOf" srcId="{8C4677F4-A74B-4E0D-934A-EA0828B11B6A}" destId="{1DFDC9B6-7E03-4671-8451-CD15EA0312EE}" srcOrd="0" destOrd="0" presId="urn:microsoft.com/office/officeart/2005/8/layout/matrix1"/>
    <dgm:cxn modelId="{AE7A2944-E403-42A1-A209-63B8362AC0D6}" type="presOf" srcId="{E015EECB-44AB-4067-9210-7B27D4E62EAF}" destId="{D1632066-79B8-42C0-A74C-C5FF3F2EEB23}" srcOrd="0" destOrd="0" presId="urn:microsoft.com/office/officeart/2005/8/layout/matrix1"/>
    <dgm:cxn modelId="{CCF66413-1FF2-4260-95ED-D0A6538BCECD}" type="presOf" srcId="{204B151D-A4FA-485C-8B0C-AF138250ED06}" destId="{ED65BCD7-1F6E-4589-BAA8-3BFC005CDE00}" srcOrd="1" destOrd="0" presId="urn:microsoft.com/office/officeart/2005/8/layout/matrix1"/>
    <dgm:cxn modelId="{D2A5D99C-8BCB-4FD1-AE41-3DAF4ECAD848}" type="presOf" srcId="{DE70377C-ED81-4E34-BA81-4BA2AC523526}" destId="{4B7BAE48-79A2-40EE-B4E4-4EA540E0D6C3}" srcOrd="0" destOrd="0" presId="urn:microsoft.com/office/officeart/2005/8/layout/matrix1"/>
    <dgm:cxn modelId="{06CC1885-5A38-48F0-B704-8628029DF8D0}" type="presOf" srcId="{A06487AA-9AC9-41B2-AE99-2C9B5D2A8C89}" destId="{B0E0601B-3439-477E-813D-9D965B0B4121}" srcOrd="0" destOrd="0" presId="urn:microsoft.com/office/officeart/2005/8/layout/matrix1"/>
    <dgm:cxn modelId="{C6E36F21-E077-4772-8208-E6155B22856D}" type="presOf" srcId="{656F593E-8478-4620-8E54-1E5A22C2CBD7}" destId="{7E827C53-FE36-4501-91C2-FC90E09782AE}" srcOrd="1" destOrd="0" presId="urn:microsoft.com/office/officeart/2005/8/layout/matrix1"/>
    <dgm:cxn modelId="{10139733-0A1A-4E53-8E44-3B2043D28704}" srcId="{8C4677F4-A74B-4E0D-934A-EA0828B11B6A}" destId="{DE70377C-ED81-4E34-BA81-4BA2AC523526}" srcOrd="3" destOrd="0" parTransId="{824D3D15-7E0E-427E-B237-A208394732C3}" sibTransId="{EE69653F-AC11-4B5E-B63A-9C4D00FA6D5D}"/>
    <dgm:cxn modelId="{597FBC94-C33B-4063-83C5-B6243EBC2C88}" srcId="{8C4677F4-A74B-4E0D-934A-EA0828B11B6A}" destId="{A06487AA-9AC9-41B2-AE99-2C9B5D2A8C89}" srcOrd="1" destOrd="0" parTransId="{FC3C47DF-B234-4BD0-9CD6-713A92C2D778}" sibTransId="{A0B24036-D1EF-4047-8E6A-FBA5FCBE380E}"/>
    <dgm:cxn modelId="{20D5797C-75B8-4C18-9C53-241BEDB4ABA2}" type="presParOf" srcId="{D1632066-79B8-42C0-A74C-C5FF3F2EEB23}" destId="{2F6FF022-5A9E-44F4-A26D-80A2DF3201A6}" srcOrd="0" destOrd="0" presId="urn:microsoft.com/office/officeart/2005/8/layout/matrix1"/>
    <dgm:cxn modelId="{5F4EED80-ACA3-49F5-9AB1-DE4C231F8727}" type="presParOf" srcId="{2F6FF022-5A9E-44F4-A26D-80A2DF3201A6}" destId="{3687A234-C3EF-40AB-A0D0-707A4F8E41DA}" srcOrd="0" destOrd="0" presId="urn:microsoft.com/office/officeart/2005/8/layout/matrix1"/>
    <dgm:cxn modelId="{74348264-DB46-4334-A465-10B3D5EF5959}" type="presParOf" srcId="{2F6FF022-5A9E-44F4-A26D-80A2DF3201A6}" destId="{7E827C53-FE36-4501-91C2-FC90E09782AE}" srcOrd="1" destOrd="0" presId="urn:microsoft.com/office/officeart/2005/8/layout/matrix1"/>
    <dgm:cxn modelId="{3BDBE4AB-6951-443C-937D-0D45DE654A5E}" type="presParOf" srcId="{2F6FF022-5A9E-44F4-A26D-80A2DF3201A6}" destId="{B0E0601B-3439-477E-813D-9D965B0B4121}" srcOrd="2" destOrd="0" presId="urn:microsoft.com/office/officeart/2005/8/layout/matrix1"/>
    <dgm:cxn modelId="{08D87D8D-C81E-44FC-99A0-3364A22D9E7F}" type="presParOf" srcId="{2F6FF022-5A9E-44F4-A26D-80A2DF3201A6}" destId="{CE90A98C-7F6A-4792-95FB-520E3203CE2E}" srcOrd="3" destOrd="0" presId="urn:microsoft.com/office/officeart/2005/8/layout/matrix1"/>
    <dgm:cxn modelId="{D1B231A6-5352-4111-95FB-6CCD7E1E8C1F}" type="presParOf" srcId="{2F6FF022-5A9E-44F4-A26D-80A2DF3201A6}" destId="{35009799-2784-4070-80E8-EC026CDB78C6}" srcOrd="4" destOrd="0" presId="urn:microsoft.com/office/officeart/2005/8/layout/matrix1"/>
    <dgm:cxn modelId="{191CBCCE-8904-4881-94D4-6D9F05188044}" type="presParOf" srcId="{2F6FF022-5A9E-44F4-A26D-80A2DF3201A6}" destId="{ED65BCD7-1F6E-4589-BAA8-3BFC005CDE00}" srcOrd="5" destOrd="0" presId="urn:microsoft.com/office/officeart/2005/8/layout/matrix1"/>
    <dgm:cxn modelId="{AA760996-4315-4802-AC2D-C05B2F6E677D}" type="presParOf" srcId="{2F6FF022-5A9E-44F4-A26D-80A2DF3201A6}" destId="{4B7BAE48-79A2-40EE-B4E4-4EA540E0D6C3}" srcOrd="6" destOrd="0" presId="urn:microsoft.com/office/officeart/2005/8/layout/matrix1"/>
    <dgm:cxn modelId="{AE712D7A-48AC-46B0-A6CD-C87D75022D8E}" type="presParOf" srcId="{2F6FF022-5A9E-44F4-A26D-80A2DF3201A6}" destId="{3258F2E2-FA54-4FCC-99D6-D62E0E2D9D67}" srcOrd="7" destOrd="0" presId="urn:microsoft.com/office/officeart/2005/8/layout/matrix1"/>
    <dgm:cxn modelId="{A41E2281-FAED-402C-9F16-312766968D53}" type="presParOf" srcId="{D1632066-79B8-42C0-A74C-C5FF3F2EEB23}" destId="{1DFDC9B6-7E03-4671-8451-CD15EA0312E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87A234-C3EF-40AB-A0D0-707A4F8E41DA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100" kern="1200" dirty="0" smtClean="0"/>
            <a:t>merci</a:t>
          </a:r>
          <a:endParaRPr lang="es-MX" sz="5100" kern="1200" dirty="0"/>
        </a:p>
      </dsp:txBody>
      <dsp:txXfrm rot="5400000">
        <a:off x="-1" y="1"/>
        <a:ext cx="4064000" cy="2032000"/>
      </dsp:txXfrm>
    </dsp:sp>
    <dsp:sp modelId="{B0E0601B-3439-477E-813D-9D965B0B4121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100" kern="1200" dirty="0" smtClean="0"/>
            <a:t>danke</a:t>
          </a:r>
          <a:endParaRPr lang="es-MX" sz="5100" kern="1200" dirty="0"/>
        </a:p>
      </dsp:txBody>
      <dsp:txXfrm>
        <a:off x="4064000" y="0"/>
        <a:ext cx="4064000" cy="2032000"/>
      </dsp:txXfrm>
    </dsp:sp>
    <dsp:sp modelId="{35009799-2784-4070-80E8-EC026CDB78C6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kern="1200" dirty="0" err="1" smtClean="0"/>
            <a:t>Thank</a:t>
          </a:r>
          <a:r>
            <a:rPr lang="es-MX" sz="5100" kern="1200" dirty="0" smtClean="0"/>
            <a:t> </a:t>
          </a:r>
          <a:r>
            <a:rPr lang="es-MX" sz="5100" kern="1200" dirty="0" err="1" smtClean="0"/>
            <a:t>you</a:t>
          </a:r>
          <a:endParaRPr lang="es-MX" sz="5100" kern="1200" dirty="0"/>
        </a:p>
      </dsp:txBody>
      <dsp:txXfrm rot="10800000">
        <a:off x="0" y="3386666"/>
        <a:ext cx="4064000" cy="2032000"/>
      </dsp:txXfrm>
    </dsp:sp>
    <dsp:sp modelId="{4B7BAE48-79A2-40EE-B4E4-4EA540E0D6C3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s-MX" sz="5100" b="0" i="0" kern="1200" dirty="0" smtClean="0"/>
            <a:t>谢谢</a:t>
          </a:r>
          <a:endParaRPr lang="es-MX" sz="5100" kern="1200" dirty="0"/>
        </a:p>
      </dsp:txBody>
      <dsp:txXfrm rot="-5400000">
        <a:off x="4063999" y="3386666"/>
        <a:ext cx="4064000" cy="2032000"/>
      </dsp:txXfrm>
    </dsp:sp>
    <dsp:sp modelId="{1DFDC9B6-7E03-4671-8451-CD15EA0312EE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kern="1200" dirty="0" smtClean="0"/>
            <a:t>Gracias</a:t>
          </a:r>
          <a:endParaRPr lang="es-MX" sz="5100" kern="1200" dirty="0"/>
        </a:p>
      </dsp:txBody>
      <dsp:txXfrm>
        <a:off x="2910928" y="2098129"/>
        <a:ext cx="2306142" cy="1222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7718025-3746-427C-A4C8-37F91D3B1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2F3AB34-21D0-44C2-8F76-00DF242E4B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4FC32E07-0E0F-44A4-99E0-91A3B7B64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A62DCAAB-CA7E-4821-82DE-068DF3D71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36B95D5-7EA9-44C4-B4D5-49972F578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381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199BF74-07CA-4AB5-A8E5-D643C5D4B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428351D9-6788-4581-BD37-3B4AAE3E8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84FD13C-A090-4C25-9545-E63170D3C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FA82CAE-EA55-4B93-93D9-D70E2990E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5A713E9-B7FC-4579-91C8-76F6F8AD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055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D46CADCF-59C6-4DC5-B83F-2C43D39E52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484F74D3-FD60-4130-A54E-616D49DE1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F398C6D-9A47-487D-B96C-0183DC18C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95C5FE06-814D-4F1C-A675-9A5D81B7D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EFDB6CB-F8F6-4ECE-85B7-228FA0418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2217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32F086E-ED07-4F86-9335-2E6286374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54859D3-80F9-4C9E-8C3D-2221AA768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C72B49BC-9737-4FD7-85C5-10E8864F0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A62FB96-A7BF-4CC3-8609-61B9B5C9B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EE56F6A-74F9-4D67-B51B-7FF081E3B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4360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B2C732A-F7E0-441E-B41B-8511017D9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F7423011-FD51-4DE6-9878-C140B956C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FDC8FE7-0CD3-451B-9968-6817D80B5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77FF1CA-DC3D-4027-8A4B-CE3EDB2C2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7F899D1B-2F8C-457F-8948-2DC605B7F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540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16DCBE1-9DFE-43C6-B5A3-B94461178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13C82BD-2C74-43E0-978A-EDCD30849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42056902-A1B1-4E27-9B54-AC74453337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6216246F-83AB-4859-91E9-D027EF0A1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E4E4FB70-5D38-4BF6-A676-FD1803AC3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082E903D-2536-414B-BAC7-921BF5358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0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FC4F409-E206-4DFC-8EE2-E517E49BE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27B471A9-95DD-44FF-90B4-E64D574C1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60A9C215-4DDF-4EEB-93E8-37996EA80D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409416E6-EA48-49F8-A469-80A314486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0D0CEF54-8062-435A-BA65-2053C02AA4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55494198-6C92-44D2-9D0B-BFDBFAD88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140A3A54-F19C-40AD-85D2-AE18998A9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3FB6B1B8-5FED-4D2F-ABDF-651838065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36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6C206F7-DD68-46DF-B9C2-A1B591FD9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AC551A66-FEDE-4C0A-BBE0-0F6010AE5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711D09D2-D3FE-4A6D-AC34-E06D9C253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073E1EF0-3CF2-4B30-B55F-B1A76632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099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67E8E26B-980D-4A2A-BAC7-914079E6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B596CC13-00B8-4C25-8529-B61EB14B2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2DC49635-A595-4302-9D19-3EAA3DB93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8317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8249EF5-E0B8-439A-BF34-1E0754A8F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C6C8392-4186-45E6-87E7-1A4C9D1F7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ADAFB069-A753-4E9C-9629-C82ED4201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E5E4D6A2-F6DF-4295-852E-81BBEE56F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D7BD5D0-3F7B-4A65-BBAE-C6BB7C24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CDB83B82-B169-4CFD-8F07-45D61CAD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6545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8CA1B82-ACD0-44A7-9E05-DD79C3F14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61251F0A-E412-42C4-82B6-EEF6D248BB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197BFE9A-2C4F-45A7-AE03-6BB21FBCB4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3341B7BD-9E27-44BA-B5FE-F7568002E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9C77D460-AED5-4D8A-80EA-F539A74B0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A0FEAA96-D036-4DCE-9777-342BD4068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758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C1CA18EB-B5C2-4E54-936D-8B5A60D74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E99D63FB-4803-4AE6-B9C0-1A2D777E1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0742CE5-635B-4903-A119-5B8C9CF86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EC50E-69C3-4C2E-9F11-0FABFFAACE0C}" type="datetimeFigureOut">
              <a:rPr lang="es-MX" smtClean="0"/>
              <a:t>22/11/2018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6C1E5FC-5D33-44DA-A682-BC80FB12D1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D695A3A4-3067-4EFD-9884-F3E7AEE94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C0051-8F2D-49CF-A44E-AF5B4953D4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75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/>
          <p:cNvSpPr/>
          <p:nvPr/>
        </p:nvSpPr>
        <p:spPr>
          <a:xfrm>
            <a:off x="315550" y="250794"/>
            <a:ext cx="11354540" cy="635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t="559" r="756"/>
          <a:stretch/>
        </p:blipFill>
        <p:spPr>
          <a:xfrm>
            <a:off x="2121809" y="772357"/>
            <a:ext cx="7742022" cy="315407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014717" y="4102606"/>
            <a:ext cx="7093434" cy="646331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3600" b="1" cap="none" spc="0" dirty="0" smtClean="0">
                <a:ln/>
                <a:solidFill>
                  <a:schemeClr val="accent4"/>
                </a:solidFill>
                <a:effectLst/>
              </a:rPr>
              <a:t>Lactancia materna y sus obstáculos</a:t>
            </a:r>
            <a:endParaRPr lang="es-ES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831374" y="5589669"/>
            <a:ext cx="5651157" cy="70021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UNIVERSIDAD AUTÓNOMA DEL ESTADO DE MÉXICO</a:t>
            </a:r>
          </a:p>
          <a:p>
            <a:pPr algn="ctr"/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LICENCIATURA EN EDUCACIÓN PARA LA SALUD</a:t>
            </a:r>
            <a:endParaRPr lang="es-MX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55608" y="5572320"/>
            <a:ext cx="3907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/>
                </a:solidFill>
              </a:rPr>
              <a:t>Dra. Silvia Padilla Loredo</a:t>
            </a:r>
          </a:p>
          <a:p>
            <a:r>
              <a:rPr lang="es-MX" dirty="0" smtClean="0">
                <a:solidFill>
                  <a:schemeClr val="accent4"/>
                </a:solidFill>
              </a:rPr>
              <a:t>Dra. María Elena Rolanda Torres López</a:t>
            </a:r>
          </a:p>
          <a:p>
            <a:r>
              <a:rPr lang="es-MX" dirty="0" smtClean="0">
                <a:solidFill>
                  <a:schemeClr val="accent4"/>
                </a:solidFill>
              </a:rPr>
              <a:t>Mtra. </a:t>
            </a:r>
            <a:r>
              <a:rPr lang="es-MX" dirty="0" err="1" smtClean="0">
                <a:solidFill>
                  <a:schemeClr val="accent4"/>
                </a:solidFill>
              </a:rPr>
              <a:t>Xochitl</a:t>
            </a:r>
            <a:r>
              <a:rPr lang="es-MX" dirty="0" smtClean="0">
                <a:solidFill>
                  <a:schemeClr val="accent4"/>
                </a:solidFill>
              </a:rPr>
              <a:t> </a:t>
            </a:r>
            <a:r>
              <a:rPr lang="es-MX" dirty="0" err="1" smtClean="0">
                <a:solidFill>
                  <a:schemeClr val="accent4"/>
                </a:solidFill>
              </a:rPr>
              <a:t>Italivi</a:t>
            </a:r>
            <a:r>
              <a:rPr lang="es-MX" dirty="0" smtClean="0">
                <a:solidFill>
                  <a:schemeClr val="accent4"/>
                </a:solidFill>
              </a:rPr>
              <a:t> Flores Navarro</a:t>
            </a:r>
            <a:endParaRPr lang="es-MX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1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238899" y="-11473"/>
            <a:ext cx="11771870" cy="674607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218" name="Picture 2" descr="Resultado de imagen para Mujeres lactando/great place to work 20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8" t="4374" r="-146" b="4286"/>
          <a:stretch/>
        </p:blipFill>
        <p:spPr bwMode="auto">
          <a:xfrm>
            <a:off x="1224875" y="2064596"/>
            <a:ext cx="3929450" cy="292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878" y="2064596"/>
            <a:ext cx="4492808" cy="290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Imagen relacionad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4" t="26400" r="70" b="23090"/>
          <a:stretch/>
        </p:blipFill>
        <p:spPr bwMode="auto">
          <a:xfrm>
            <a:off x="1224875" y="190351"/>
            <a:ext cx="2346229" cy="177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Resultado de imagen para Mujeres lactando/great place to work 20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671" y="4989029"/>
            <a:ext cx="2281429" cy="170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Resultado de imagen para Mujeres lactando/great place to work 20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828" y="140892"/>
            <a:ext cx="2781116" cy="185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Resultado de imagen para Mujeres lactando/great place to work 20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103" y="164674"/>
            <a:ext cx="32575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Resultado de imagen para Mujeres lactando/great place to work 20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235" y="5015180"/>
            <a:ext cx="27051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6" name="Picture 20" descr="Resultado de imagen para Mujeres lactando/great place to work 20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054" y="5027088"/>
            <a:ext cx="2497704" cy="166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68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49369379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6425514" y="6400799"/>
            <a:ext cx="4506097" cy="304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sploredo@yahoo.com.mx</a:t>
            </a:r>
            <a:endParaRPr lang="es-MX" sz="2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26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e 9"/>
          <p:cNvSpPr/>
          <p:nvPr/>
        </p:nvSpPr>
        <p:spPr>
          <a:xfrm>
            <a:off x="-339488" y="380303"/>
            <a:ext cx="11913666" cy="6857999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2000" dirty="0" smtClean="0">
              <a:solidFill>
                <a:schemeClr val="tx1"/>
              </a:solidFill>
            </a:endParaRPr>
          </a:p>
          <a:p>
            <a:endParaRPr lang="es-MX" sz="2000" dirty="0" smtClean="0">
              <a:solidFill>
                <a:schemeClr val="tx1"/>
              </a:solidFill>
            </a:endParaRPr>
          </a:p>
          <a:p>
            <a:endParaRPr lang="es-MX" sz="2000" dirty="0" smtClean="0">
              <a:solidFill>
                <a:schemeClr val="tx1"/>
              </a:solidFill>
            </a:endParaRPr>
          </a:p>
          <a:p>
            <a:endParaRPr lang="es-MX" sz="2000" dirty="0">
              <a:solidFill>
                <a:schemeClr val="tx1"/>
              </a:solidFill>
            </a:endParaRPr>
          </a:p>
          <a:p>
            <a:endParaRPr lang="es-MX" sz="2000" dirty="0" smtClean="0">
              <a:solidFill>
                <a:schemeClr val="tx1"/>
              </a:solidFill>
            </a:endParaRPr>
          </a:p>
          <a:p>
            <a:endParaRPr lang="es-MX" sz="2000" dirty="0">
              <a:solidFill>
                <a:schemeClr val="tx1"/>
              </a:solidFill>
            </a:endParaRPr>
          </a:p>
          <a:p>
            <a:r>
              <a:rPr lang="es-MX" sz="2000" dirty="0" smtClean="0">
                <a:solidFill>
                  <a:schemeClr val="tx1"/>
                </a:solidFill>
              </a:rPr>
              <a:t> </a:t>
            </a:r>
            <a:endParaRPr lang="es-MX" sz="2000" dirty="0">
              <a:solidFill>
                <a:schemeClr val="tx1"/>
              </a:solidFill>
            </a:endParaRPr>
          </a:p>
          <a:p>
            <a:endParaRPr lang="es-MX" sz="2000" dirty="0">
              <a:solidFill>
                <a:schemeClr val="tx1"/>
              </a:solidFill>
            </a:endParaRPr>
          </a:p>
          <a:p>
            <a:r>
              <a:rPr lang="es-MX" sz="2000" dirty="0" smtClean="0">
                <a:solidFill>
                  <a:schemeClr val="tx1"/>
                </a:solidFill>
              </a:rPr>
              <a:t> 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3578" y="2660821"/>
            <a:ext cx="2218929" cy="1509198"/>
          </a:xfrm>
          <a:prstGeom prst="rect">
            <a:avLst/>
          </a:prstGeom>
        </p:spPr>
      </p:pic>
      <p:pic>
        <p:nvPicPr>
          <p:cNvPr id="1026" name="Picture 2" descr="Resultado de imagen para lactancia materna exclusi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630" y="696841"/>
            <a:ext cx="2688337" cy="164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2552781" y="2236515"/>
            <a:ext cx="5524982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chemeClr val="bg1"/>
                </a:solidFill>
              </a:rPr>
              <a:t>Es rica en vitamina A y factor de crecimiento.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449894" y="3809303"/>
            <a:ext cx="8031892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Reduce la severidad de algunas infecciones como sarampión y diarreas.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082452" y="2769626"/>
            <a:ext cx="7069787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Tiene la mejor biodisponibilidad de hierro, calcio, magnesio y zinc. 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97109" y="5268710"/>
            <a:ext cx="9895954" cy="70788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Contiene anticuerpos Inmunoglobulinas de tipo A (</a:t>
            </a:r>
            <a:r>
              <a:rPr lang="es-MX" sz="2000" dirty="0" err="1" smtClean="0">
                <a:solidFill>
                  <a:schemeClr val="bg1"/>
                </a:solidFill>
              </a:rPr>
              <a:t>IgA</a:t>
            </a:r>
            <a:r>
              <a:rPr lang="es-MX" sz="2000" dirty="0" smtClean="0">
                <a:solidFill>
                  <a:schemeClr val="bg1"/>
                </a:solidFill>
              </a:rPr>
              <a:t>) que aglutina o neutraliza las bacterias, protege de Vibrio </a:t>
            </a:r>
            <a:r>
              <a:rPr lang="es-MX" sz="2000" dirty="0" err="1" smtClean="0">
                <a:solidFill>
                  <a:schemeClr val="bg1"/>
                </a:solidFill>
              </a:rPr>
              <a:t>cholerae</a:t>
            </a:r>
            <a:r>
              <a:rPr lang="es-MX" sz="2000" dirty="0" smtClean="0">
                <a:solidFill>
                  <a:schemeClr val="bg1"/>
                </a:solidFill>
              </a:rPr>
              <a:t>, E. </a:t>
            </a:r>
            <a:r>
              <a:rPr lang="es-MX" sz="2000" dirty="0" err="1" smtClean="0">
                <a:solidFill>
                  <a:schemeClr val="bg1"/>
                </a:solidFill>
              </a:rPr>
              <a:t>coli</a:t>
            </a:r>
            <a:r>
              <a:rPr lang="es-MX" sz="2000" dirty="0" smtClean="0">
                <a:solidFill>
                  <a:schemeClr val="bg1"/>
                </a:solidFill>
              </a:rPr>
              <a:t> </a:t>
            </a:r>
            <a:r>
              <a:rPr lang="es-MX" sz="2000" dirty="0" err="1" smtClean="0">
                <a:solidFill>
                  <a:schemeClr val="bg1"/>
                </a:solidFill>
              </a:rPr>
              <a:t>enterotoxigénica</a:t>
            </a:r>
            <a:r>
              <a:rPr lang="es-MX" sz="2000" dirty="0" smtClean="0">
                <a:solidFill>
                  <a:schemeClr val="bg1"/>
                </a:solidFill>
              </a:rPr>
              <a:t>, </a:t>
            </a:r>
            <a:r>
              <a:rPr lang="es-MX" sz="2000" dirty="0" err="1" smtClean="0">
                <a:solidFill>
                  <a:schemeClr val="bg1"/>
                </a:solidFill>
              </a:rPr>
              <a:t>Campylobacter</a:t>
            </a:r>
            <a:r>
              <a:rPr lang="es-MX" sz="2000" dirty="0" smtClean="0">
                <a:solidFill>
                  <a:schemeClr val="bg1"/>
                </a:solidFill>
              </a:rPr>
              <a:t>, </a:t>
            </a:r>
            <a:r>
              <a:rPr lang="es-MX" sz="2000" dirty="0" err="1" smtClean="0">
                <a:solidFill>
                  <a:schemeClr val="bg1"/>
                </a:solidFill>
              </a:rPr>
              <a:t>Shigella</a:t>
            </a:r>
            <a:r>
              <a:rPr lang="es-MX" sz="2000" dirty="0" smtClean="0">
                <a:solidFill>
                  <a:schemeClr val="bg1"/>
                </a:solidFill>
              </a:rPr>
              <a:t> y </a:t>
            </a:r>
            <a:r>
              <a:rPr lang="es-MX" sz="2000" dirty="0" err="1" smtClean="0">
                <a:solidFill>
                  <a:schemeClr val="bg1"/>
                </a:solidFill>
              </a:rPr>
              <a:t>Giardia</a:t>
            </a:r>
            <a:r>
              <a:rPr lang="es-MX" sz="2000" dirty="0" smtClean="0">
                <a:solidFill>
                  <a:schemeClr val="bg1"/>
                </a:solidFill>
              </a:rPr>
              <a:t> Lambia. 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515438" y="3309497"/>
            <a:ext cx="8067244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Tiene los líquidos y electrolitos suficientes para la hidratación del </a:t>
            </a:r>
            <a:r>
              <a:rPr lang="es-MX" sz="2000" dirty="0" smtClean="0">
                <a:solidFill>
                  <a:schemeClr val="bg1"/>
                </a:solidFill>
              </a:rPr>
              <a:t>bebé. 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107146" y="1100038"/>
            <a:ext cx="2224904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Es de fácil digestión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698369" y="4449541"/>
            <a:ext cx="10094673" cy="70788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Dentro de las condiciones fisiológicas se encuentra al máximo el nivel de </a:t>
            </a:r>
            <a:r>
              <a:rPr lang="es-MX" sz="2000" dirty="0" err="1">
                <a:solidFill>
                  <a:schemeClr val="bg1"/>
                </a:solidFill>
              </a:rPr>
              <a:t>oxitocina</a:t>
            </a:r>
            <a:r>
              <a:rPr lang="es-MX" sz="2000" dirty="0">
                <a:solidFill>
                  <a:schemeClr val="bg1"/>
                </a:solidFill>
              </a:rPr>
              <a:t>, hormona llamada del amor y que dentro de sus múltiples funciones estimula el ascenso de la leche.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107146" y="6468825"/>
            <a:ext cx="3090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(González &amp; Hernández, 2016).</a:t>
            </a:r>
            <a:endParaRPr lang="es-MX" dirty="0"/>
          </a:p>
        </p:txBody>
      </p:sp>
      <p:sp>
        <p:nvSpPr>
          <p:cNvPr id="19" name="Rectángulo 18"/>
          <p:cNvSpPr/>
          <p:nvPr/>
        </p:nvSpPr>
        <p:spPr>
          <a:xfrm>
            <a:off x="4033351" y="676988"/>
            <a:ext cx="25638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/>
              <a:t>Leche </a:t>
            </a:r>
            <a:r>
              <a:rPr lang="es-MX" sz="2800" b="1" dirty="0" smtClean="0"/>
              <a:t>materna</a:t>
            </a:r>
            <a:r>
              <a:rPr lang="es-MX" sz="2800" dirty="0" smtClean="0"/>
              <a:t> </a:t>
            </a:r>
            <a:endParaRPr lang="es-MX" sz="2800" dirty="0"/>
          </a:p>
        </p:txBody>
      </p:sp>
      <p:sp>
        <p:nvSpPr>
          <p:cNvPr id="20" name="Rectángulo 19"/>
          <p:cNvSpPr/>
          <p:nvPr/>
        </p:nvSpPr>
        <p:spPr>
          <a:xfrm>
            <a:off x="2762451" y="1658341"/>
            <a:ext cx="5210594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Es rica en vitamina A y factor de crecimiento</a:t>
            </a:r>
            <a:endParaRPr lang="es-MX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0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676" y="3561191"/>
            <a:ext cx="2590800" cy="1762125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668951"/>
              </p:ext>
            </p:extLst>
          </p:nvPr>
        </p:nvGraphicFramePr>
        <p:xfrm>
          <a:off x="98743" y="50517"/>
          <a:ext cx="12093257" cy="68074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65838"/>
                <a:gridCol w="8427419"/>
              </a:tblGrid>
              <a:tr h="31268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Tabla 1. Beneficios de la lactancia materna para madre e hijo(as).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DD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13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Beneficios </a:t>
                      </a: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para la madre universitaria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DD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effectLst/>
                        </a:rPr>
                        <a:t>Beneficios para el hijo (a)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0675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effectLst/>
                        </a:rPr>
                        <a:t>Fortalece lazos familiares (A mayores niveles de </a:t>
                      </a:r>
                      <a:r>
                        <a:rPr lang="es-ES" sz="2000" b="1" dirty="0" err="1">
                          <a:solidFill>
                            <a:schemeClr val="tx1"/>
                          </a:solidFill>
                          <a:effectLst/>
                        </a:rPr>
                        <a:t>oxitocina</a:t>
                      </a:r>
                      <a:r>
                        <a:rPr lang="es-ES" sz="2000" b="1" dirty="0">
                          <a:solidFill>
                            <a:schemeClr val="tx1"/>
                          </a:solidFill>
                          <a:effectLst/>
                        </a:rPr>
                        <a:t>, mayor amor, apego positivo y felicidad).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DD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13501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Disminuye riesgo </a:t>
                      </a: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de hemorragia después del nacimiento.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Ayuda a la rápida recuperación después del parto. </a:t>
                      </a:r>
                      <a:endParaRPr lang="es-ES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El </a:t>
                      </a: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útero vuelve más rápido a su tamaño normal y se expulsan mejor los restos de sangre y placenta posteriores al parto.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Disminuye riesgo de padecer depresión postparto. Mejora el perfil metabólico, así como el colesterol, hipertensión, diabetes, obesidad, sobrepeso, osteoporosis, cáncer de mama y de ovario e infecciones de vías urinarias.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DD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effectLst/>
                        </a:rPr>
                        <a:t>Reciben propiedades inmunológicas, hormonales y nutricionales.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760757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DD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Reduce el riesgo de morbimortalidad en edades tempranas como muerte súbita, colitis enterocolitis </a:t>
                      </a:r>
                      <a:r>
                        <a:rPr lang="es-ES" sz="2000" b="1" dirty="0" err="1" smtClean="0">
                          <a:solidFill>
                            <a:schemeClr val="tx1"/>
                          </a:solidFill>
                          <a:effectLst/>
                        </a:rPr>
                        <a:t>necrosante</a:t>
                      </a: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, diarreas, infecciones respiratorias altas y bajas, así como otitis media.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Tiene alto contenido de ácidos grasos, esenciales, con efectos psicológicos, psicomotores y neurológicos, que potencian las habilidades del recién nacido durante su desarrollo a mayor duración de lactancia materna, mayor coeficiente intelectual. Favorece el desarrollo emocional, previene problemas futuros de salud mental y ayuda a desarrollar un lenguaje claro a tempana edad.</a:t>
                      </a:r>
                      <a:endParaRPr lang="es-MX" sz="20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DD2CC"/>
                    </a:solidFill>
                  </a:tcPr>
                </a:tc>
              </a:tr>
              <a:tr h="196766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DD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Se aprovecha mejor la plasticidad del recién nacido para promover el desarrollo cognitivo y el crecimiento del cerebro, que en esta etapa es muy acelerada. 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1622" y="5695963"/>
            <a:ext cx="3031636" cy="154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53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69451"/>
              </p:ext>
            </p:extLst>
          </p:nvPr>
        </p:nvGraphicFramePr>
        <p:xfrm>
          <a:off x="145107" y="878717"/>
          <a:ext cx="11859540" cy="5371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1921"/>
                <a:gridCol w="7867619"/>
              </a:tblGrid>
              <a:tr h="32826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Tabla 1. Beneficios de la lactancia materna para madre e hijo(as).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565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Beneficios </a:t>
                      </a:r>
                      <a:r>
                        <a:rPr lang="es-ES" sz="2000" dirty="0">
                          <a:solidFill>
                            <a:schemeClr val="tx1"/>
                          </a:solidFill>
                          <a:effectLst/>
                        </a:rPr>
                        <a:t>para la madre universitaria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effectLst/>
                        </a:rPr>
                        <a:t>Beneficios para el hijo (a)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826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effectLst/>
                        </a:rPr>
                        <a:t>Fortalece lazos familiares (A mayores niveles de </a:t>
                      </a:r>
                      <a:r>
                        <a:rPr lang="es-ES" sz="2000" b="1" dirty="0" err="1">
                          <a:solidFill>
                            <a:schemeClr val="tx1"/>
                          </a:solidFill>
                          <a:effectLst/>
                        </a:rPr>
                        <a:t>oxitocina</a:t>
                      </a:r>
                      <a:r>
                        <a:rPr lang="es-ES" sz="2000" b="1" dirty="0">
                          <a:solidFill>
                            <a:schemeClr val="tx1"/>
                          </a:solidFill>
                          <a:effectLst/>
                        </a:rPr>
                        <a:t>, mayor amor, apego positivo y felicidad).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565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Ayuda a recuperar rápidamente el peso previo</a:t>
                      </a:r>
                      <a:r>
                        <a:rPr lang="es-ES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al embarazo</a:t>
                      </a: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Evita desarrollar sobrepeso u obesidad, diabetes</a:t>
                      </a:r>
                      <a:r>
                        <a:rPr lang="es-ES" sz="20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tipo 1 y 2, asma y leucemia</a:t>
                      </a: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360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La madre </a:t>
                      </a:r>
                      <a:r>
                        <a:rPr lang="es-ES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primigsta</a:t>
                      </a: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 con lactancia materna satisfactoria</a:t>
                      </a:r>
                      <a:r>
                        <a:rPr lang="es-ES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insistir{a en lacta en las siguientes ocasiones.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effectLst/>
                        </a:rPr>
                        <a:t>Se </a:t>
                      </a: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evita la contaminación del ambiente: del agua y los alimentos.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Previene que el aparato digestivo</a:t>
                      </a:r>
                      <a:r>
                        <a:rPr lang="es-ES" sz="20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del niño, al ser colonizado por bacterias, virus y parásitos, se traduzca en infecciones clínicas que ponen en peligro su vida</a:t>
                      </a: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65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chemeClr val="tx1"/>
                          </a:solidFill>
                          <a:effectLst/>
                        </a:rPr>
                        <a:t>No tiene que levantarse en las noches a calentar el biberón.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Protección parcial del VIH materno y </a:t>
                      </a:r>
                      <a:r>
                        <a:rPr lang="es-ES" sz="2000" b="1" dirty="0" err="1" smtClean="0">
                          <a:solidFill>
                            <a:schemeClr val="tx1"/>
                          </a:solidFill>
                          <a:effectLst/>
                        </a:rPr>
                        <a:t>citomegalovirus</a:t>
                      </a:r>
                      <a:r>
                        <a:rPr lang="es-E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789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Mejora la autoconfianza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Disminuye los cólicos del bebé(a) y lo/la mantiene hidratad@.</a:t>
                      </a:r>
                      <a:endParaRPr lang="es-MX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5894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Fuente: elaboración propia con daos de(Angulo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 García,2016; </a:t>
                      </a:r>
                      <a:r>
                        <a:rPr lang="es-MX" sz="20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Drán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 Masson,2010)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2" descr="Resultado de imagen para calentar biberones al baÃ±o m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846" y="5331554"/>
            <a:ext cx="1952882" cy="146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1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406660"/>
              </p:ext>
            </p:extLst>
          </p:nvPr>
        </p:nvGraphicFramePr>
        <p:xfrm>
          <a:off x="317573" y="258395"/>
          <a:ext cx="11635530" cy="6526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7765"/>
                <a:gridCol w="5817765"/>
              </a:tblGrid>
              <a:tr h="415913">
                <a:tc gridSpan="2"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Tabla 2. Beneficios de fortalecer la lactancia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  materna en universidades y empresas.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DD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415913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Institución universitaria o Empresa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Estudiante/Trabajadora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DD2CC"/>
                    </a:solidFill>
                  </a:tcPr>
                </a:tc>
              </a:tr>
              <a:tr h="1055779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Mejora sustancialmente la salud de la madre e </a:t>
                      </a:r>
                      <a:r>
                        <a:rPr lang="es-MX" sz="2000" b="1" dirty="0" err="1" smtClean="0">
                          <a:solidFill>
                            <a:schemeClr val="tx1"/>
                          </a:solidFill>
                        </a:rPr>
                        <a:t>hij</a:t>
                      </a:r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@ reduciendo hasta el 35% la ocurrencia den enfermedades en le primer año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DD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Mejora el estado emocional de la trabajadora durante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 la jornada de trabajo o estudio y en su vida personal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055779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Reduce el ausentismo, lo que se traduce en un 30-70% de faltas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 al trabajo/estudio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Mayor fidelidad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 y sentido de pertenencia de las trabajadora que cuentan con facilidades para seguir amantando a su hijo(a)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DD2CC"/>
                    </a:solidFill>
                  </a:tcPr>
                </a:tc>
              </a:tr>
              <a:tr h="735846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Disminuye la rotación o pérdida de personal calificado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DD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Aumenta el rendimiento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 de la trabajadora durante la jornada laboral/estudio al sentirse motivada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055779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Reduce los costos de atención a la salud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Favorece la incorporación al trabajo, al termino de la incapacidad post natal y disminuye las licencias extraordinarias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 para el cuidado del bebé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DD2CC"/>
                    </a:solidFill>
                  </a:tcPr>
                </a:tc>
              </a:tr>
              <a:tr h="1055779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Reduce el número de permisos para asistir a consultas médicas para la trabajadora y su hijo(a).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 Así como para </a:t>
                      </a:r>
                      <a:r>
                        <a:rPr lang="es-MX" sz="2000" b="1" baseline="0" dirty="0" err="1" smtClean="0">
                          <a:solidFill>
                            <a:schemeClr val="tx1"/>
                          </a:solidFill>
                        </a:rPr>
                        <a:t>cuidarl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@ por enfermedad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DD2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Facilita la combinación de la responsabilidad materna con su empleo a largo plazo.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35846">
                <a:tc gridSpan="2"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Fuente: Guía práctica.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</a:rPr>
                        <a:t> Lactancia materna en el lugar de trabajo para empresas medianas y grandes (2017).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DD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32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124438"/>
              </p:ext>
            </p:extLst>
          </p:nvPr>
        </p:nvGraphicFramePr>
        <p:xfrm>
          <a:off x="370703" y="217478"/>
          <a:ext cx="11314177" cy="6076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3500"/>
                <a:gridCol w="6950677"/>
              </a:tblGrid>
              <a:tr h="381045">
                <a:tc gridSpan="2"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Tabla 3. Algunos avances del Congreso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de la Unión en materia de lactancia en México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260381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1981</a:t>
                      </a:r>
                    </a:p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Internacional de Sucedáneos de Leche Materna, CISLM (OMS).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Establece normas que deben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seguir empresas y gobierno par no impedir la promoción de la lactancia materna y otras disposiciones.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603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22/06/2012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Consejo de Salubridad General.</a:t>
                      </a:r>
                    </a:p>
                    <a:p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Acuerdo por el que se establecen las acciones que deben cumplirse para acreditar el fomento a la lactancia materna en los establecimientos de atención médica que se sujeten al procedimiento de Certificación del Consejo de Salubridad General.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4157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22/10/2012</a:t>
                      </a:r>
                    </a:p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Secretaría de Salud.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Acuerdo por el que se establecen las directrices para fortalecer la política pública en lactancia materna.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67269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14/03/2013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Acuerdo por el que el 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Consejo de Salubridad General</a:t>
                      </a:r>
                    </a:p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Emite disposiciones para fortalecer la política pública en lactancia materna de sucedáneos de la leche materna humana.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4157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02/05/2018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Proyecto de Norma Oficial Mexicana PROY-NOM-050-SSA2-2018 para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el fomento, protección y apoyo a la lactancia materna.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1045">
                <a:tc gridSpan="2"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Fuente: Elaboración propia.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380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3" name="AutoShape 2" descr="https://apis.mail.yahoo.com/ws/v3/mailboxes/@.id==VjN-0YfUk7OSM20SOiRX9uVyR0bUoI0Z9HnhB0sUK8A510BRuI5Y_nCWIqF8g9Y0N82PfPiNymo_7DBSzJw3VCHDmg/messages/@.id==AJfvJTNQlaVRW4ktEwKvgNmhz-g/content/parts/@.id==4/thumbnail?appId=YMailNorr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987414"/>
              </p:ext>
            </p:extLst>
          </p:nvPr>
        </p:nvGraphicFramePr>
        <p:xfrm>
          <a:off x="77315" y="560435"/>
          <a:ext cx="11873218" cy="5897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6760"/>
                <a:gridCol w="8276458"/>
              </a:tblGrid>
              <a:tr h="818979">
                <a:tc gridSpan="2"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Tabla 4. Subterfugios de las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empresas de ‘Sucedáneos de la leche materna y alimentos infantiles’ en Argentina (Similar en México).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Año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Argumentos (no científicos)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6489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1981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Intolerancia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 a la lactosa.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1986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Alergia a la leche de vaca.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1988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err="1" smtClean="0">
                          <a:solidFill>
                            <a:schemeClr val="tx1"/>
                          </a:solidFill>
                        </a:rPr>
                        <a:t>Prematurez</a:t>
                      </a: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 y bajo peso al nacer.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1993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Alteraciones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de la digesto-absorción de nutrientes y problemas comunes de la alimentación</a:t>
                      </a: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1996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Recuperación nutricional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1997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Regurgitación asociada con reflujo fisiológico.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2003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Protección digestiva, crecimiento y desarrollo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(huesos sanos y fuertes)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2004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Síndrome de mala absorción de grasas.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2006 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Refuerza sistema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inmune del niño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0527">
                <a:tc gridSpan="2"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Fuente: Seguimiento de la publicidad de revistas médicas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argentinas que cubrían sus gastos con el financiamiento de la industria alimentaria (</a:t>
                      </a:r>
                      <a:r>
                        <a:rPr lang="es-MX" sz="2000" baseline="0" dirty="0" err="1" smtClean="0">
                          <a:solidFill>
                            <a:schemeClr val="tx1"/>
                          </a:solidFill>
                        </a:rPr>
                        <a:t>Vallone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, 2009)</a:t>
                      </a: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44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i="1" dirty="0" smtClean="0"/>
              <a:t>Testimonio de una estudiante de la Lic. En Educación para la Salud. </a:t>
            </a:r>
            <a:endParaRPr lang="es-MX" dirty="0"/>
          </a:p>
        </p:txBody>
      </p:sp>
      <p:sp>
        <p:nvSpPr>
          <p:cNvPr id="3" name="AutoShape 2" descr="https://apis.mail.yahoo.com/ws/v3/mailboxes/@.id==VjN-0YfUk7OSM20SOiRX9uVyR0bUoI0Z9HnhB0sUK8A510BRuI5Y_nCWIqF8g9Y0N82PfPiNymo_7DBSzJw3VCHDmg/messages/@.id==AJfvJTNQlaVRW4ktEwKvgNmhz-g/content/parts/@.id==4/thumbnail?appId=YMailNorr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1309816" y="280086"/>
            <a:ext cx="8163697" cy="25545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000" i="1" dirty="0">
                <a:latin typeface="Bahnschrift SemiBold SemiConden" panose="020B0502040204020203" pitchFamily="34" charset="0"/>
              </a:rPr>
              <a:t>Por parte de un profesor del sexo masculino, me permitió llegar tarde sin problema alguno que pudiera afectarme en su materia a consideración de la toma matutina que realizaba mi bebé, esto con el fin de que yo pudiera seguir con la lactancia e incluso me sugirió que si era demasiada la cantidad de leche materna que producía, que la conservara en una hielera que pudiera permitir que llegando a casa continuara con la lactancia, pero me pidió también de favor que no comentara con mis compañeros por qué estuviera llegaba tarde o mi constantes salidas al baño, debido a que tenía que tirar la leche por la cantidad que </a:t>
            </a:r>
            <a:r>
              <a:rPr lang="es-ES" sz="2000" i="1" dirty="0" smtClean="0">
                <a:latin typeface="Bahnschrift SemiBold SemiConden" panose="020B0502040204020203" pitchFamily="34" charset="0"/>
              </a:rPr>
              <a:t>producía.</a:t>
            </a:r>
            <a:endParaRPr lang="es-MX" sz="2000" dirty="0">
              <a:latin typeface="Bahnschrift SemiBold SemiConden" panose="020B05020402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651687" y="4015946"/>
            <a:ext cx="8163697" cy="25545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000" i="1" dirty="0">
                <a:latin typeface="Bahnschrift SemiBold SemiConden" panose="020B0502040204020203" pitchFamily="34" charset="0"/>
              </a:rPr>
              <a:t>Una profesora del sexo femenino se negó a darme permiso de salir temprano de su clase y le comenté que mi motivo era que estaba en periodo de lactancia y sentía mis pechos muy llenos de leche y me dolían bastante pero, simplemente, me dijo que no era posible porque si yo me salía después querrían salir mis demás compañeros y se negó por lo que llegando a casa continué con la lactancia pero me sentía peor y por consecuencia comencé a tener temperaturas elevadas y por los medicamentos no podía darle leche a mi bebé por lo que me saqué la leche para vaciarla y tuve que faltar a otro día. </a:t>
            </a:r>
            <a:endParaRPr lang="es-MX" sz="20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8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11575562" cy="635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0" y="-41189"/>
            <a:ext cx="11508259" cy="635641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000" b="1" dirty="0" smtClean="0">
              <a:solidFill>
                <a:schemeClr val="tx1"/>
              </a:solidFill>
            </a:endParaRP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  <a:p>
            <a:pPr algn="just"/>
            <a:endParaRPr lang="es-MX" sz="2000" b="1" dirty="0" smtClean="0">
              <a:solidFill>
                <a:schemeClr val="tx1"/>
              </a:solidFill>
            </a:endParaRP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  <a:p>
            <a:pPr algn="just"/>
            <a:endParaRPr lang="es-MX" sz="20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0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63612" y="189640"/>
            <a:ext cx="106350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/>
              <a:t>1. </a:t>
            </a:r>
            <a:r>
              <a:rPr lang="es-MX" sz="2000" b="1" dirty="0"/>
              <a:t>Establecer un compromiso formal en las empresas e instituciones educativas para favorecer la lactancia materna. </a:t>
            </a:r>
            <a:endParaRPr lang="es-MX" sz="2000" b="1" dirty="0"/>
          </a:p>
        </p:txBody>
      </p:sp>
      <p:sp>
        <p:nvSpPr>
          <p:cNvPr id="8" name="Rectángulo 7"/>
          <p:cNvSpPr/>
          <p:nvPr/>
        </p:nvSpPr>
        <p:spPr>
          <a:xfrm>
            <a:off x="197008" y="882764"/>
            <a:ext cx="11022927" cy="70788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bg1"/>
                </a:solidFill>
              </a:rPr>
              <a:t>2. </a:t>
            </a:r>
            <a:r>
              <a:rPr lang="es-MX" sz="2000" b="1" dirty="0">
                <a:solidFill>
                  <a:schemeClr val="bg1"/>
                </a:solidFill>
              </a:rPr>
              <a:t>Desarrollar e implementar políticas para prevenir la discriminación hacia las mujeres embarazadas y madres, durante el periodo de lactancia. 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07092" y="1560268"/>
            <a:ext cx="11257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/>
              <a:t>3. </a:t>
            </a:r>
            <a:r>
              <a:rPr lang="es-MX" sz="2000" b="1" dirty="0"/>
              <a:t>Sensibilizar a la comunidad en general, sobre la importancia de la lactancia materna.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07092" y="1950194"/>
            <a:ext cx="11257005" cy="132343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bg1"/>
                </a:solidFill>
              </a:rPr>
              <a:t>4. </a:t>
            </a:r>
            <a:r>
              <a:rPr lang="es-MX" sz="2000" b="1" dirty="0">
                <a:solidFill>
                  <a:schemeClr val="bg1"/>
                </a:solidFill>
              </a:rPr>
              <a:t>Capacitar sobre la lactancia materna –directamente o con el apoyo de una organización experta– a las mujeres en edad reproductiva y a las y los trabajadores que lo soliciten. Los temas por incluir son: las ventajas, beneficios y técnicas para extraer y conservar la leche materna, aprender cómo se alimenta al bebé, cómo conciliar el amamantamiento con el trabajo y cómo planear el destete.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3612" y="5418572"/>
            <a:ext cx="10808042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8. </a:t>
            </a:r>
            <a:r>
              <a:rPr lang="es-MX" sz="2000" b="1" dirty="0">
                <a:solidFill>
                  <a:schemeClr val="bg1"/>
                </a:solidFill>
              </a:rPr>
              <a:t>Estos beneficios se deben extender a quienes trabajan tiempo parcial o desde su </a:t>
            </a:r>
            <a:r>
              <a:rPr lang="es-MX" sz="2000" b="1" dirty="0" smtClean="0">
                <a:solidFill>
                  <a:schemeClr val="bg1"/>
                </a:solidFill>
              </a:rPr>
              <a:t>domicilio.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206313" y="559746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es-MX" b="1" dirty="0"/>
          </a:p>
          <a:p>
            <a:pPr algn="just"/>
            <a:r>
              <a:rPr lang="es-MX" b="1" dirty="0"/>
              <a:t> (OMS-UNICEF, 2018; Angulo &amp; García, 2016:17).</a:t>
            </a:r>
            <a:endParaRPr lang="es-MX" b="1" dirty="0"/>
          </a:p>
        </p:txBody>
      </p:sp>
      <p:sp>
        <p:nvSpPr>
          <p:cNvPr id="13" name="Rectángulo 12"/>
          <p:cNvSpPr/>
          <p:nvPr/>
        </p:nvSpPr>
        <p:spPr>
          <a:xfrm>
            <a:off x="196307" y="3659359"/>
            <a:ext cx="11106006" cy="101566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bg1"/>
                </a:solidFill>
              </a:rPr>
              <a:t>6. </a:t>
            </a:r>
            <a:r>
              <a:rPr lang="es-MX" sz="2000" b="1" dirty="0">
                <a:solidFill>
                  <a:schemeClr val="bg1"/>
                </a:solidFill>
              </a:rPr>
              <a:t>Implementar dos salas de lactancia en áreas dignas, privadas, higiénicas y accesibles para que las mujeres que lo soliciten extraigan y conserven adecuadamente su leche durante la jornada laboral que les corresponda. 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07092" y="3244394"/>
            <a:ext cx="105952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/>
              <a:t>5. Establecer </a:t>
            </a:r>
            <a:r>
              <a:rPr lang="es-MX" sz="2000" b="1" dirty="0"/>
              <a:t>una red de voluntariado para apoyar a las mujeres que están lactando. 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96307" y="4706805"/>
            <a:ext cx="10808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/>
              <a:t>7. Facilitar </a:t>
            </a:r>
            <a:r>
              <a:rPr lang="es-MX" sz="2000" b="1" dirty="0"/>
              <a:t>opciones a las madres para promover la continuidad de la lactancia hasta que los bebés cumplan 24 meses de edad. </a:t>
            </a:r>
          </a:p>
        </p:txBody>
      </p:sp>
    </p:spTree>
    <p:extLst>
      <p:ext uri="{BB962C8B-B14F-4D97-AF65-F5344CB8AC3E}">
        <p14:creationId xmlns:p14="http://schemas.microsoft.com/office/powerpoint/2010/main" val="22216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1589</Words>
  <Application>Microsoft Office PowerPoint</Application>
  <PresentationFormat>Panorámica</PresentationFormat>
  <Paragraphs>128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Bahnschrift SemiBold SemiConden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Padilla</dc:creator>
  <cp:lastModifiedBy>Usuario de Windows</cp:lastModifiedBy>
  <cp:revision>32</cp:revision>
  <dcterms:created xsi:type="dcterms:W3CDTF">2018-08-10T17:24:19Z</dcterms:created>
  <dcterms:modified xsi:type="dcterms:W3CDTF">2018-11-22T18:48:39Z</dcterms:modified>
</cp:coreProperties>
</file>