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71" r:id="rId2"/>
    <p:sldId id="262" r:id="rId3"/>
    <p:sldId id="300" r:id="rId4"/>
    <p:sldId id="302" r:id="rId5"/>
    <p:sldId id="301" r:id="rId6"/>
    <p:sldId id="313" r:id="rId7"/>
    <p:sldId id="315" r:id="rId8"/>
    <p:sldId id="314" r:id="rId9"/>
    <p:sldId id="307" r:id="rId10"/>
    <p:sldId id="308" r:id="rId11"/>
    <p:sldId id="309" r:id="rId12"/>
    <p:sldId id="310" r:id="rId13"/>
    <p:sldId id="294" r:id="rId14"/>
    <p:sldId id="295" r:id="rId15"/>
    <p:sldId id="296" r:id="rId16"/>
    <p:sldId id="303" r:id="rId17"/>
    <p:sldId id="304" r:id="rId18"/>
    <p:sldId id="305" r:id="rId19"/>
    <p:sldId id="306" r:id="rId20"/>
    <p:sldId id="311" r:id="rId21"/>
    <p:sldId id="312" r:id="rId22"/>
    <p:sldId id="284" r:id="rId23"/>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de Windows" initials="UdW" lastIdx="1" clrIdx="0">
    <p:extLst>
      <p:ext uri="{19B8F6BF-5375-455C-9EA6-DF929625EA0E}">
        <p15:presenceInfo xmlns:p15="http://schemas.microsoft.com/office/powerpoint/2012/main" userId="Usuario de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3" autoAdjust="0"/>
    <p:restoredTop sz="86375" autoAdjust="0"/>
  </p:normalViewPr>
  <p:slideViewPr>
    <p:cSldViewPr snapToGrid="0">
      <p:cViewPr varScale="1">
        <p:scale>
          <a:sx n="100" d="100"/>
          <a:sy n="100" d="100"/>
        </p:scale>
        <p:origin x="54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17T08:08:30.756" idx="1">
    <p:pos x="10" y="10"/>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D982A8-B86E-4D82-998A-1FBB5812252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443E632A-BFA5-465E-9496-226D3AB39837}">
      <dgm:prSet phldrT="[Texto]"/>
      <dgm:spPr/>
      <dgm:t>
        <a:bodyPr/>
        <a:lstStyle/>
        <a:p>
          <a:r>
            <a:rPr lang="es-MX" dirty="0" smtClean="0"/>
            <a:t>Paciente</a:t>
          </a:r>
        </a:p>
        <a:p>
          <a:r>
            <a:rPr lang="es-MX" dirty="0" smtClean="0"/>
            <a:t>Persona</a:t>
          </a:r>
        </a:p>
        <a:p>
          <a:r>
            <a:rPr lang="es-MX" dirty="0" smtClean="0"/>
            <a:t>Sujeto</a:t>
          </a:r>
        </a:p>
      </dgm:t>
    </dgm:pt>
    <dgm:pt modelId="{E6A51502-644D-4A23-9925-29FCB536D355}" type="parTrans" cxnId="{E0399C26-1110-4F5A-8845-7D0497F8FA28}">
      <dgm:prSet/>
      <dgm:spPr/>
      <dgm:t>
        <a:bodyPr/>
        <a:lstStyle/>
        <a:p>
          <a:endParaRPr lang="es-MX"/>
        </a:p>
      </dgm:t>
    </dgm:pt>
    <dgm:pt modelId="{313FEB0A-AB32-410D-86EB-EA5A22C22F01}" type="sibTrans" cxnId="{E0399C26-1110-4F5A-8845-7D0497F8FA28}">
      <dgm:prSet/>
      <dgm:spPr/>
      <dgm:t>
        <a:bodyPr/>
        <a:lstStyle/>
        <a:p>
          <a:endParaRPr lang="es-MX"/>
        </a:p>
      </dgm:t>
    </dgm:pt>
    <dgm:pt modelId="{7BD4E43F-12F0-49F7-9D58-67B2DC82E8DC}">
      <dgm:prSet phldrT="[Texto]" custT="1"/>
      <dgm:spPr/>
      <dgm:t>
        <a:bodyPr/>
        <a:lstStyle/>
        <a:p>
          <a:r>
            <a:rPr lang="es-MX" sz="2000" dirty="0" smtClean="0"/>
            <a:t>Pensamiento</a:t>
          </a:r>
          <a:endParaRPr lang="es-MX" sz="2000" dirty="0"/>
        </a:p>
      </dgm:t>
    </dgm:pt>
    <dgm:pt modelId="{858F5E4F-69C3-4B82-B811-8265598DB193}" type="parTrans" cxnId="{DCD30491-7B10-4732-AEC2-9F832F22328D}">
      <dgm:prSet/>
      <dgm:spPr/>
      <dgm:t>
        <a:bodyPr/>
        <a:lstStyle/>
        <a:p>
          <a:endParaRPr lang="es-MX"/>
        </a:p>
      </dgm:t>
    </dgm:pt>
    <dgm:pt modelId="{5053AFE7-5C14-43A8-99EC-FEF7A08DF72C}" type="sibTrans" cxnId="{DCD30491-7B10-4732-AEC2-9F832F22328D}">
      <dgm:prSet/>
      <dgm:spPr/>
      <dgm:t>
        <a:bodyPr/>
        <a:lstStyle/>
        <a:p>
          <a:endParaRPr lang="es-MX"/>
        </a:p>
      </dgm:t>
    </dgm:pt>
    <dgm:pt modelId="{CF626505-3056-4EA3-AFA1-AA72A3EC9816}">
      <dgm:prSet phldrT="[Texto]" custT="1"/>
      <dgm:spPr/>
      <dgm:t>
        <a:bodyPr/>
        <a:lstStyle/>
        <a:p>
          <a:r>
            <a:rPr lang="es-MX" sz="2000" dirty="0" smtClean="0"/>
            <a:t>Acción</a:t>
          </a:r>
          <a:endParaRPr lang="es-MX" sz="2000" dirty="0"/>
        </a:p>
      </dgm:t>
    </dgm:pt>
    <dgm:pt modelId="{12FADA23-FBD7-4568-B57B-BC079EAF0E5A}" type="parTrans" cxnId="{7C8279F3-8A3E-4044-BF24-8FC7A27C4295}">
      <dgm:prSet/>
      <dgm:spPr/>
      <dgm:t>
        <a:bodyPr/>
        <a:lstStyle/>
        <a:p>
          <a:endParaRPr lang="es-MX"/>
        </a:p>
      </dgm:t>
    </dgm:pt>
    <dgm:pt modelId="{AF9BF7C1-3B9F-4C62-8854-0AA15270BD56}" type="sibTrans" cxnId="{7C8279F3-8A3E-4044-BF24-8FC7A27C4295}">
      <dgm:prSet/>
      <dgm:spPr/>
      <dgm:t>
        <a:bodyPr/>
        <a:lstStyle/>
        <a:p>
          <a:endParaRPr lang="es-MX"/>
        </a:p>
      </dgm:t>
    </dgm:pt>
    <dgm:pt modelId="{040C5320-5C2C-4F25-B6A1-ECC8C72F6454}">
      <dgm:prSet phldrT="[Texto]" custT="1"/>
      <dgm:spPr/>
      <dgm:t>
        <a:bodyPr/>
        <a:lstStyle/>
        <a:p>
          <a:r>
            <a:rPr lang="es-MX" sz="2000" dirty="0" smtClean="0"/>
            <a:t>Investigación</a:t>
          </a:r>
          <a:endParaRPr lang="es-MX" sz="2000" dirty="0"/>
        </a:p>
      </dgm:t>
    </dgm:pt>
    <dgm:pt modelId="{E69B3B1E-63DC-41DD-9C01-6A8461BA17B2}" type="parTrans" cxnId="{0DBF594D-C4F8-4D46-B909-CE6C6D090D4D}">
      <dgm:prSet/>
      <dgm:spPr/>
      <dgm:t>
        <a:bodyPr/>
        <a:lstStyle/>
        <a:p>
          <a:endParaRPr lang="es-MX"/>
        </a:p>
      </dgm:t>
    </dgm:pt>
    <dgm:pt modelId="{B54BCE98-424F-4786-B0D2-C5A89699070B}" type="sibTrans" cxnId="{0DBF594D-C4F8-4D46-B909-CE6C6D090D4D}">
      <dgm:prSet/>
      <dgm:spPr/>
      <dgm:t>
        <a:bodyPr/>
        <a:lstStyle/>
        <a:p>
          <a:endParaRPr lang="es-MX"/>
        </a:p>
      </dgm:t>
    </dgm:pt>
    <dgm:pt modelId="{9BD8EC37-3C74-4F70-B460-EA2D428ED7F3}">
      <dgm:prSet phldrT="[Texto]" custT="1"/>
      <dgm:spPr/>
      <dgm:t>
        <a:bodyPr/>
        <a:lstStyle/>
        <a:p>
          <a:r>
            <a:rPr lang="es-MX" sz="2000" dirty="0" smtClean="0"/>
            <a:t>Intervención</a:t>
          </a:r>
          <a:endParaRPr lang="es-MX" sz="2000" dirty="0"/>
        </a:p>
      </dgm:t>
    </dgm:pt>
    <dgm:pt modelId="{D9B28A80-42D3-4CA6-AE16-C63C2AD7FB4E}" type="parTrans" cxnId="{6C9367B7-08C7-4C2C-ACD7-94B211A7C566}">
      <dgm:prSet/>
      <dgm:spPr/>
      <dgm:t>
        <a:bodyPr/>
        <a:lstStyle/>
        <a:p>
          <a:endParaRPr lang="es-MX"/>
        </a:p>
      </dgm:t>
    </dgm:pt>
    <dgm:pt modelId="{7BC86B1E-D2A6-404F-8AA1-311498671A04}" type="sibTrans" cxnId="{6C9367B7-08C7-4C2C-ACD7-94B211A7C566}">
      <dgm:prSet/>
      <dgm:spPr/>
      <dgm:t>
        <a:bodyPr/>
        <a:lstStyle/>
        <a:p>
          <a:endParaRPr lang="es-MX"/>
        </a:p>
      </dgm:t>
    </dgm:pt>
    <dgm:pt modelId="{1EA4D378-BDD9-459A-8DFF-F45596B781DC}" type="pres">
      <dgm:prSet presAssocID="{C7D982A8-B86E-4D82-998A-1FBB5812252B}" presName="Name0" presStyleCnt="0">
        <dgm:presLayoutVars>
          <dgm:chMax val="1"/>
          <dgm:dir/>
          <dgm:animLvl val="ctr"/>
          <dgm:resizeHandles val="exact"/>
        </dgm:presLayoutVars>
      </dgm:prSet>
      <dgm:spPr/>
      <dgm:t>
        <a:bodyPr/>
        <a:lstStyle/>
        <a:p>
          <a:endParaRPr lang="es-MX"/>
        </a:p>
      </dgm:t>
    </dgm:pt>
    <dgm:pt modelId="{261E720E-72BC-4AFD-BF90-0CCFA7EC7818}" type="pres">
      <dgm:prSet presAssocID="{443E632A-BFA5-465E-9496-226D3AB39837}" presName="centerShape" presStyleLbl="node0" presStyleIdx="0" presStyleCnt="1"/>
      <dgm:spPr/>
      <dgm:t>
        <a:bodyPr/>
        <a:lstStyle/>
        <a:p>
          <a:endParaRPr lang="es-MX"/>
        </a:p>
      </dgm:t>
    </dgm:pt>
    <dgm:pt modelId="{EC90A0CD-8C66-469F-8929-7381CEF33D69}" type="pres">
      <dgm:prSet presAssocID="{7BD4E43F-12F0-49F7-9D58-67B2DC82E8DC}" presName="node" presStyleLbl="node1" presStyleIdx="0" presStyleCnt="4" custScaleX="219803">
        <dgm:presLayoutVars>
          <dgm:bulletEnabled val="1"/>
        </dgm:presLayoutVars>
      </dgm:prSet>
      <dgm:spPr/>
      <dgm:t>
        <a:bodyPr/>
        <a:lstStyle/>
        <a:p>
          <a:endParaRPr lang="es-MX"/>
        </a:p>
      </dgm:t>
    </dgm:pt>
    <dgm:pt modelId="{FF4CE6A0-BFE6-429F-87FC-FFCC724FD2EC}" type="pres">
      <dgm:prSet presAssocID="{7BD4E43F-12F0-49F7-9D58-67B2DC82E8DC}" presName="dummy" presStyleCnt="0"/>
      <dgm:spPr/>
    </dgm:pt>
    <dgm:pt modelId="{965EC988-326B-4951-9672-E29DE4A0E57F}" type="pres">
      <dgm:prSet presAssocID="{5053AFE7-5C14-43A8-99EC-FEF7A08DF72C}" presName="sibTrans" presStyleLbl="sibTrans2D1" presStyleIdx="0" presStyleCnt="4"/>
      <dgm:spPr/>
      <dgm:t>
        <a:bodyPr/>
        <a:lstStyle/>
        <a:p>
          <a:endParaRPr lang="es-MX"/>
        </a:p>
      </dgm:t>
    </dgm:pt>
    <dgm:pt modelId="{4B7371FD-41AD-41E1-B21B-20F41311B4CF}" type="pres">
      <dgm:prSet presAssocID="{CF626505-3056-4EA3-AFA1-AA72A3EC9816}" presName="node" presStyleLbl="node1" presStyleIdx="1" presStyleCnt="4" custScaleX="147458">
        <dgm:presLayoutVars>
          <dgm:bulletEnabled val="1"/>
        </dgm:presLayoutVars>
      </dgm:prSet>
      <dgm:spPr/>
      <dgm:t>
        <a:bodyPr/>
        <a:lstStyle/>
        <a:p>
          <a:endParaRPr lang="es-MX"/>
        </a:p>
      </dgm:t>
    </dgm:pt>
    <dgm:pt modelId="{015D3505-8AFB-4AE2-BCF3-87842C1E2370}" type="pres">
      <dgm:prSet presAssocID="{CF626505-3056-4EA3-AFA1-AA72A3EC9816}" presName="dummy" presStyleCnt="0"/>
      <dgm:spPr/>
    </dgm:pt>
    <dgm:pt modelId="{BB41A56A-58DD-43AC-AF61-8EA81AE5E7AC}" type="pres">
      <dgm:prSet presAssocID="{AF9BF7C1-3B9F-4C62-8854-0AA15270BD56}" presName="sibTrans" presStyleLbl="sibTrans2D1" presStyleIdx="1" presStyleCnt="4"/>
      <dgm:spPr/>
      <dgm:t>
        <a:bodyPr/>
        <a:lstStyle/>
        <a:p>
          <a:endParaRPr lang="es-MX"/>
        </a:p>
      </dgm:t>
    </dgm:pt>
    <dgm:pt modelId="{2723B714-91C1-46EF-85F3-BCCCB199C049}" type="pres">
      <dgm:prSet presAssocID="{040C5320-5C2C-4F25-B6A1-ECC8C72F6454}" presName="node" presStyleLbl="node1" presStyleIdx="2" presStyleCnt="4" custScaleX="190531">
        <dgm:presLayoutVars>
          <dgm:bulletEnabled val="1"/>
        </dgm:presLayoutVars>
      </dgm:prSet>
      <dgm:spPr/>
      <dgm:t>
        <a:bodyPr/>
        <a:lstStyle/>
        <a:p>
          <a:endParaRPr lang="es-MX"/>
        </a:p>
      </dgm:t>
    </dgm:pt>
    <dgm:pt modelId="{E0B233AE-DF80-4485-A48D-04057ACEF5A4}" type="pres">
      <dgm:prSet presAssocID="{040C5320-5C2C-4F25-B6A1-ECC8C72F6454}" presName="dummy" presStyleCnt="0"/>
      <dgm:spPr/>
    </dgm:pt>
    <dgm:pt modelId="{233A7823-A903-4327-99E1-7EC3359053C6}" type="pres">
      <dgm:prSet presAssocID="{B54BCE98-424F-4786-B0D2-C5A89699070B}" presName="sibTrans" presStyleLbl="sibTrans2D1" presStyleIdx="2" presStyleCnt="4"/>
      <dgm:spPr/>
      <dgm:t>
        <a:bodyPr/>
        <a:lstStyle/>
        <a:p>
          <a:endParaRPr lang="es-MX"/>
        </a:p>
      </dgm:t>
    </dgm:pt>
    <dgm:pt modelId="{1358F96A-99E4-444D-9B7B-97804CDA44D4}" type="pres">
      <dgm:prSet presAssocID="{9BD8EC37-3C74-4F70-B460-EA2D428ED7F3}" presName="node" presStyleLbl="node1" presStyleIdx="3" presStyleCnt="4" custScaleX="157997">
        <dgm:presLayoutVars>
          <dgm:bulletEnabled val="1"/>
        </dgm:presLayoutVars>
      </dgm:prSet>
      <dgm:spPr/>
      <dgm:t>
        <a:bodyPr/>
        <a:lstStyle/>
        <a:p>
          <a:endParaRPr lang="es-MX"/>
        </a:p>
      </dgm:t>
    </dgm:pt>
    <dgm:pt modelId="{1C475238-53AF-4016-AD7E-55D53D79ABBD}" type="pres">
      <dgm:prSet presAssocID="{9BD8EC37-3C74-4F70-B460-EA2D428ED7F3}" presName="dummy" presStyleCnt="0"/>
      <dgm:spPr/>
    </dgm:pt>
    <dgm:pt modelId="{3F966F35-FE83-417C-9C59-1E40FA10C3AE}" type="pres">
      <dgm:prSet presAssocID="{7BC86B1E-D2A6-404F-8AA1-311498671A04}" presName="sibTrans" presStyleLbl="sibTrans2D1" presStyleIdx="3" presStyleCnt="4"/>
      <dgm:spPr/>
      <dgm:t>
        <a:bodyPr/>
        <a:lstStyle/>
        <a:p>
          <a:endParaRPr lang="es-MX"/>
        </a:p>
      </dgm:t>
    </dgm:pt>
  </dgm:ptLst>
  <dgm:cxnLst>
    <dgm:cxn modelId="{19EC60B3-93C4-4E94-84C1-05013A7EA11D}" type="presOf" srcId="{AF9BF7C1-3B9F-4C62-8854-0AA15270BD56}" destId="{BB41A56A-58DD-43AC-AF61-8EA81AE5E7AC}" srcOrd="0" destOrd="0" presId="urn:microsoft.com/office/officeart/2005/8/layout/radial6"/>
    <dgm:cxn modelId="{0DBF594D-C4F8-4D46-B909-CE6C6D090D4D}" srcId="{443E632A-BFA5-465E-9496-226D3AB39837}" destId="{040C5320-5C2C-4F25-B6A1-ECC8C72F6454}" srcOrd="2" destOrd="0" parTransId="{E69B3B1E-63DC-41DD-9C01-6A8461BA17B2}" sibTransId="{B54BCE98-424F-4786-B0D2-C5A89699070B}"/>
    <dgm:cxn modelId="{7102D31D-4D22-4673-99ED-B2ACF1260C1E}" type="presOf" srcId="{9BD8EC37-3C74-4F70-B460-EA2D428ED7F3}" destId="{1358F96A-99E4-444D-9B7B-97804CDA44D4}" srcOrd="0" destOrd="0" presId="urn:microsoft.com/office/officeart/2005/8/layout/radial6"/>
    <dgm:cxn modelId="{7C8279F3-8A3E-4044-BF24-8FC7A27C4295}" srcId="{443E632A-BFA5-465E-9496-226D3AB39837}" destId="{CF626505-3056-4EA3-AFA1-AA72A3EC9816}" srcOrd="1" destOrd="0" parTransId="{12FADA23-FBD7-4568-B57B-BC079EAF0E5A}" sibTransId="{AF9BF7C1-3B9F-4C62-8854-0AA15270BD56}"/>
    <dgm:cxn modelId="{6C9367B7-08C7-4C2C-ACD7-94B211A7C566}" srcId="{443E632A-BFA5-465E-9496-226D3AB39837}" destId="{9BD8EC37-3C74-4F70-B460-EA2D428ED7F3}" srcOrd="3" destOrd="0" parTransId="{D9B28A80-42D3-4CA6-AE16-C63C2AD7FB4E}" sibTransId="{7BC86B1E-D2A6-404F-8AA1-311498671A04}"/>
    <dgm:cxn modelId="{974C0DCA-C9D8-44D6-964F-B758BFE23C40}" type="presOf" srcId="{C7D982A8-B86E-4D82-998A-1FBB5812252B}" destId="{1EA4D378-BDD9-459A-8DFF-F45596B781DC}" srcOrd="0" destOrd="0" presId="urn:microsoft.com/office/officeart/2005/8/layout/radial6"/>
    <dgm:cxn modelId="{EB8A7B49-281E-4474-95DB-AEE216A0C870}" type="presOf" srcId="{040C5320-5C2C-4F25-B6A1-ECC8C72F6454}" destId="{2723B714-91C1-46EF-85F3-BCCCB199C049}" srcOrd="0" destOrd="0" presId="urn:microsoft.com/office/officeart/2005/8/layout/radial6"/>
    <dgm:cxn modelId="{86768790-8101-4085-BF38-3C8D4538807A}" type="presOf" srcId="{CF626505-3056-4EA3-AFA1-AA72A3EC9816}" destId="{4B7371FD-41AD-41E1-B21B-20F41311B4CF}" srcOrd="0" destOrd="0" presId="urn:microsoft.com/office/officeart/2005/8/layout/radial6"/>
    <dgm:cxn modelId="{E0399C26-1110-4F5A-8845-7D0497F8FA28}" srcId="{C7D982A8-B86E-4D82-998A-1FBB5812252B}" destId="{443E632A-BFA5-465E-9496-226D3AB39837}" srcOrd="0" destOrd="0" parTransId="{E6A51502-644D-4A23-9925-29FCB536D355}" sibTransId="{313FEB0A-AB32-410D-86EB-EA5A22C22F01}"/>
    <dgm:cxn modelId="{165018E4-5577-4F15-9088-06843A638C4F}" type="presOf" srcId="{B54BCE98-424F-4786-B0D2-C5A89699070B}" destId="{233A7823-A903-4327-99E1-7EC3359053C6}" srcOrd="0" destOrd="0" presId="urn:microsoft.com/office/officeart/2005/8/layout/radial6"/>
    <dgm:cxn modelId="{83AD62C1-5C61-4F28-9735-EE0595B88D06}" type="presOf" srcId="{443E632A-BFA5-465E-9496-226D3AB39837}" destId="{261E720E-72BC-4AFD-BF90-0CCFA7EC7818}" srcOrd="0" destOrd="0" presId="urn:microsoft.com/office/officeart/2005/8/layout/radial6"/>
    <dgm:cxn modelId="{9D2F32A7-8CD0-46B8-9B23-0DFDCAECACFA}" type="presOf" srcId="{5053AFE7-5C14-43A8-99EC-FEF7A08DF72C}" destId="{965EC988-326B-4951-9672-E29DE4A0E57F}" srcOrd="0" destOrd="0" presId="urn:microsoft.com/office/officeart/2005/8/layout/radial6"/>
    <dgm:cxn modelId="{A352DC79-4FF7-4DE0-84A4-9D41847DBB0D}" type="presOf" srcId="{7BD4E43F-12F0-49F7-9D58-67B2DC82E8DC}" destId="{EC90A0CD-8C66-469F-8929-7381CEF33D69}" srcOrd="0" destOrd="0" presId="urn:microsoft.com/office/officeart/2005/8/layout/radial6"/>
    <dgm:cxn modelId="{DCD30491-7B10-4732-AEC2-9F832F22328D}" srcId="{443E632A-BFA5-465E-9496-226D3AB39837}" destId="{7BD4E43F-12F0-49F7-9D58-67B2DC82E8DC}" srcOrd="0" destOrd="0" parTransId="{858F5E4F-69C3-4B82-B811-8265598DB193}" sibTransId="{5053AFE7-5C14-43A8-99EC-FEF7A08DF72C}"/>
    <dgm:cxn modelId="{358CBDF1-E15A-4D55-BDBA-1783F39EEB5F}" type="presOf" srcId="{7BC86B1E-D2A6-404F-8AA1-311498671A04}" destId="{3F966F35-FE83-417C-9C59-1E40FA10C3AE}" srcOrd="0" destOrd="0" presId="urn:microsoft.com/office/officeart/2005/8/layout/radial6"/>
    <dgm:cxn modelId="{2CFA5EC7-9083-4BB8-99F6-9FD2F632804E}" type="presParOf" srcId="{1EA4D378-BDD9-459A-8DFF-F45596B781DC}" destId="{261E720E-72BC-4AFD-BF90-0CCFA7EC7818}" srcOrd="0" destOrd="0" presId="urn:microsoft.com/office/officeart/2005/8/layout/radial6"/>
    <dgm:cxn modelId="{277F5DB5-44DE-42CF-91AD-86B6381308E6}" type="presParOf" srcId="{1EA4D378-BDD9-459A-8DFF-F45596B781DC}" destId="{EC90A0CD-8C66-469F-8929-7381CEF33D69}" srcOrd="1" destOrd="0" presId="urn:microsoft.com/office/officeart/2005/8/layout/radial6"/>
    <dgm:cxn modelId="{EBF03656-B086-4E96-BD62-301148B0EAC9}" type="presParOf" srcId="{1EA4D378-BDD9-459A-8DFF-F45596B781DC}" destId="{FF4CE6A0-BFE6-429F-87FC-FFCC724FD2EC}" srcOrd="2" destOrd="0" presId="urn:microsoft.com/office/officeart/2005/8/layout/radial6"/>
    <dgm:cxn modelId="{0D77744A-44FC-4192-A76B-2D66F7D3208C}" type="presParOf" srcId="{1EA4D378-BDD9-459A-8DFF-F45596B781DC}" destId="{965EC988-326B-4951-9672-E29DE4A0E57F}" srcOrd="3" destOrd="0" presId="urn:microsoft.com/office/officeart/2005/8/layout/radial6"/>
    <dgm:cxn modelId="{94BCB055-E581-4BFD-A759-47178761B296}" type="presParOf" srcId="{1EA4D378-BDD9-459A-8DFF-F45596B781DC}" destId="{4B7371FD-41AD-41E1-B21B-20F41311B4CF}" srcOrd="4" destOrd="0" presId="urn:microsoft.com/office/officeart/2005/8/layout/radial6"/>
    <dgm:cxn modelId="{677E8951-6F94-416E-80D0-894AF252DE71}" type="presParOf" srcId="{1EA4D378-BDD9-459A-8DFF-F45596B781DC}" destId="{015D3505-8AFB-4AE2-BCF3-87842C1E2370}" srcOrd="5" destOrd="0" presId="urn:microsoft.com/office/officeart/2005/8/layout/radial6"/>
    <dgm:cxn modelId="{6FD10377-CA58-40D9-B73F-0854D6968446}" type="presParOf" srcId="{1EA4D378-BDD9-459A-8DFF-F45596B781DC}" destId="{BB41A56A-58DD-43AC-AF61-8EA81AE5E7AC}" srcOrd="6" destOrd="0" presId="urn:microsoft.com/office/officeart/2005/8/layout/radial6"/>
    <dgm:cxn modelId="{5BD35EDD-56CD-4362-B0A9-66CC7C878921}" type="presParOf" srcId="{1EA4D378-BDD9-459A-8DFF-F45596B781DC}" destId="{2723B714-91C1-46EF-85F3-BCCCB199C049}" srcOrd="7" destOrd="0" presId="urn:microsoft.com/office/officeart/2005/8/layout/radial6"/>
    <dgm:cxn modelId="{78DBDD32-60D0-47C3-A74F-0E78EB25741B}" type="presParOf" srcId="{1EA4D378-BDD9-459A-8DFF-F45596B781DC}" destId="{E0B233AE-DF80-4485-A48D-04057ACEF5A4}" srcOrd="8" destOrd="0" presId="urn:microsoft.com/office/officeart/2005/8/layout/radial6"/>
    <dgm:cxn modelId="{D8A09B39-5DC9-474E-A8E5-FD995CEC789E}" type="presParOf" srcId="{1EA4D378-BDD9-459A-8DFF-F45596B781DC}" destId="{233A7823-A903-4327-99E1-7EC3359053C6}" srcOrd="9" destOrd="0" presId="urn:microsoft.com/office/officeart/2005/8/layout/radial6"/>
    <dgm:cxn modelId="{E54249F7-276F-4829-AEF1-F810D25D8D56}" type="presParOf" srcId="{1EA4D378-BDD9-459A-8DFF-F45596B781DC}" destId="{1358F96A-99E4-444D-9B7B-97804CDA44D4}" srcOrd="10" destOrd="0" presId="urn:microsoft.com/office/officeart/2005/8/layout/radial6"/>
    <dgm:cxn modelId="{770DF373-9F02-43FE-8FC0-AD94DF9F54FC}" type="presParOf" srcId="{1EA4D378-BDD9-459A-8DFF-F45596B781DC}" destId="{1C475238-53AF-4016-AD7E-55D53D79ABBD}" srcOrd="11" destOrd="0" presId="urn:microsoft.com/office/officeart/2005/8/layout/radial6"/>
    <dgm:cxn modelId="{FC3580D0-7D37-4E46-BC8A-68B3BC988CE8}" type="presParOf" srcId="{1EA4D378-BDD9-459A-8DFF-F45596B781DC}" destId="{3F966F35-FE83-417C-9C59-1E40FA10C3AE}"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7E8FC0-1577-42B0-BC04-5441F960694B}" type="doc">
      <dgm:prSet loTypeId="urn:microsoft.com/office/officeart/2009/3/layout/StepUpProcess" loCatId="process" qsTypeId="urn:microsoft.com/office/officeart/2005/8/quickstyle/simple1" qsCatId="simple" csTypeId="urn:microsoft.com/office/officeart/2005/8/colors/accent1_2" csCatId="accent1" phldr="1"/>
      <dgm:spPr/>
    </dgm:pt>
    <dgm:pt modelId="{9278E080-B926-422D-9109-783476C779AF}">
      <dgm:prSet phldrT="[Texto]"/>
      <dgm:spPr/>
      <dgm:t>
        <a:bodyPr/>
        <a:lstStyle/>
        <a:p>
          <a:r>
            <a:rPr lang="es-MX" dirty="0" smtClean="0"/>
            <a:t>Diagnóstico y crítica</a:t>
          </a:r>
          <a:endParaRPr lang="es-MX" dirty="0"/>
        </a:p>
      </dgm:t>
    </dgm:pt>
    <dgm:pt modelId="{7EFCBE89-CD81-455D-B1EF-B8D1FAE1FD1E}" type="parTrans" cxnId="{0278383A-1496-41E1-8F5E-06D526A1B779}">
      <dgm:prSet/>
      <dgm:spPr/>
      <dgm:t>
        <a:bodyPr/>
        <a:lstStyle/>
        <a:p>
          <a:endParaRPr lang="es-MX"/>
        </a:p>
      </dgm:t>
    </dgm:pt>
    <dgm:pt modelId="{DC6CA5D6-6C53-43BE-AEF4-03FCB4174C04}" type="sibTrans" cxnId="{0278383A-1496-41E1-8F5E-06D526A1B779}">
      <dgm:prSet/>
      <dgm:spPr/>
      <dgm:t>
        <a:bodyPr/>
        <a:lstStyle/>
        <a:p>
          <a:endParaRPr lang="es-MX"/>
        </a:p>
      </dgm:t>
    </dgm:pt>
    <dgm:pt modelId="{2CA374CA-996D-48A9-A53C-9CDB3AD5AC1D}">
      <dgm:prSet phldrT="[Texto]"/>
      <dgm:spPr/>
      <dgm:t>
        <a:bodyPr/>
        <a:lstStyle/>
        <a:p>
          <a:r>
            <a:rPr lang="es-MX" dirty="0" smtClean="0"/>
            <a:t>Teoría de las alternativas viables</a:t>
          </a:r>
          <a:endParaRPr lang="es-MX" dirty="0"/>
        </a:p>
      </dgm:t>
    </dgm:pt>
    <dgm:pt modelId="{757B08F5-03C4-4046-A5AA-29BF29C398BF}" type="parTrans" cxnId="{7145918C-A1CF-4DAC-BE61-DD2EFC0756F7}">
      <dgm:prSet/>
      <dgm:spPr/>
      <dgm:t>
        <a:bodyPr/>
        <a:lstStyle/>
        <a:p>
          <a:endParaRPr lang="es-MX"/>
        </a:p>
      </dgm:t>
    </dgm:pt>
    <dgm:pt modelId="{6A74B013-586D-4499-A4C9-94171AF9F4B0}" type="sibTrans" cxnId="{7145918C-A1CF-4DAC-BE61-DD2EFC0756F7}">
      <dgm:prSet/>
      <dgm:spPr/>
      <dgm:t>
        <a:bodyPr/>
        <a:lstStyle/>
        <a:p>
          <a:endParaRPr lang="es-MX"/>
        </a:p>
      </dgm:t>
    </dgm:pt>
    <dgm:pt modelId="{A459CA7B-7D0D-42BD-BFBF-545301AEAE4C}">
      <dgm:prSet phldrT="[Texto]"/>
      <dgm:spPr/>
      <dgm:t>
        <a:bodyPr/>
        <a:lstStyle/>
        <a:p>
          <a:r>
            <a:rPr lang="es-MX" dirty="0" smtClean="0"/>
            <a:t>Teoría de las transformaciones</a:t>
          </a:r>
          <a:endParaRPr lang="es-MX" dirty="0"/>
        </a:p>
      </dgm:t>
    </dgm:pt>
    <dgm:pt modelId="{8A1FB80D-CDFB-44CB-983A-639183C8774B}" type="parTrans" cxnId="{2DBA0499-A454-42C7-9F8A-5BAB7FA1E9F9}">
      <dgm:prSet/>
      <dgm:spPr/>
      <dgm:t>
        <a:bodyPr/>
        <a:lstStyle/>
        <a:p>
          <a:endParaRPr lang="es-MX"/>
        </a:p>
      </dgm:t>
    </dgm:pt>
    <dgm:pt modelId="{3AAC2695-345C-4632-8EC4-ABCB86ECA64F}" type="sibTrans" cxnId="{2DBA0499-A454-42C7-9F8A-5BAB7FA1E9F9}">
      <dgm:prSet/>
      <dgm:spPr/>
      <dgm:t>
        <a:bodyPr/>
        <a:lstStyle/>
        <a:p>
          <a:endParaRPr lang="es-MX"/>
        </a:p>
      </dgm:t>
    </dgm:pt>
    <dgm:pt modelId="{9D24B7C9-4EC6-441D-BAC6-2A8120E53D7F}" type="pres">
      <dgm:prSet presAssocID="{F87E8FC0-1577-42B0-BC04-5441F960694B}" presName="rootnode" presStyleCnt="0">
        <dgm:presLayoutVars>
          <dgm:chMax/>
          <dgm:chPref/>
          <dgm:dir/>
          <dgm:animLvl val="lvl"/>
        </dgm:presLayoutVars>
      </dgm:prSet>
      <dgm:spPr/>
    </dgm:pt>
    <dgm:pt modelId="{32A77865-EFF7-4114-82DC-813A1AC91E36}" type="pres">
      <dgm:prSet presAssocID="{9278E080-B926-422D-9109-783476C779AF}" presName="composite" presStyleCnt="0"/>
      <dgm:spPr/>
    </dgm:pt>
    <dgm:pt modelId="{5A9E5506-80E4-47D2-83A4-95BE92D666F7}" type="pres">
      <dgm:prSet presAssocID="{9278E080-B926-422D-9109-783476C779AF}" presName="LShape" presStyleLbl="alignNode1" presStyleIdx="0" presStyleCnt="5"/>
      <dgm:spPr/>
    </dgm:pt>
    <dgm:pt modelId="{A15F4A0E-4591-4723-A894-965CCDADC107}" type="pres">
      <dgm:prSet presAssocID="{9278E080-B926-422D-9109-783476C779AF}" presName="ParentText" presStyleLbl="revTx" presStyleIdx="0" presStyleCnt="3">
        <dgm:presLayoutVars>
          <dgm:chMax val="0"/>
          <dgm:chPref val="0"/>
          <dgm:bulletEnabled val="1"/>
        </dgm:presLayoutVars>
      </dgm:prSet>
      <dgm:spPr/>
      <dgm:t>
        <a:bodyPr/>
        <a:lstStyle/>
        <a:p>
          <a:endParaRPr lang="es-MX"/>
        </a:p>
      </dgm:t>
    </dgm:pt>
    <dgm:pt modelId="{BB77496D-14FC-4111-993A-E9461C4B95D8}" type="pres">
      <dgm:prSet presAssocID="{9278E080-B926-422D-9109-783476C779AF}" presName="Triangle" presStyleLbl="alignNode1" presStyleIdx="1" presStyleCnt="5"/>
      <dgm:spPr/>
    </dgm:pt>
    <dgm:pt modelId="{A8C64821-6FC7-4EDC-92FF-DD8AD23DBEE2}" type="pres">
      <dgm:prSet presAssocID="{DC6CA5D6-6C53-43BE-AEF4-03FCB4174C04}" presName="sibTrans" presStyleCnt="0"/>
      <dgm:spPr/>
    </dgm:pt>
    <dgm:pt modelId="{5B3C50D9-0B27-4B03-A862-BCDEE52FC615}" type="pres">
      <dgm:prSet presAssocID="{DC6CA5D6-6C53-43BE-AEF4-03FCB4174C04}" presName="space" presStyleCnt="0"/>
      <dgm:spPr/>
    </dgm:pt>
    <dgm:pt modelId="{16BFDE09-33E6-4433-B024-CC84FB7E14FB}" type="pres">
      <dgm:prSet presAssocID="{2CA374CA-996D-48A9-A53C-9CDB3AD5AC1D}" presName="composite" presStyleCnt="0"/>
      <dgm:spPr/>
    </dgm:pt>
    <dgm:pt modelId="{C93E833F-DF7B-4775-A36C-6DBA43EFE3DD}" type="pres">
      <dgm:prSet presAssocID="{2CA374CA-996D-48A9-A53C-9CDB3AD5AC1D}" presName="LShape" presStyleLbl="alignNode1" presStyleIdx="2" presStyleCnt="5"/>
      <dgm:spPr/>
    </dgm:pt>
    <dgm:pt modelId="{85F93788-0B1B-4788-98A7-40CFED6EFB31}" type="pres">
      <dgm:prSet presAssocID="{2CA374CA-996D-48A9-A53C-9CDB3AD5AC1D}" presName="ParentText" presStyleLbl="revTx" presStyleIdx="1" presStyleCnt="3">
        <dgm:presLayoutVars>
          <dgm:chMax val="0"/>
          <dgm:chPref val="0"/>
          <dgm:bulletEnabled val="1"/>
        </dgm:presLayoutVars>
      </dgm:prSet>
      <dgm:spPr/>
      <dgm:t>
        <a:bodyPr/>
        <a:lstStyle/>
        <a:p>
          <a:endParaRPr lang="es-MX"/>
        </a:p>
      </dgm:t>
    </dgm:pt>
    <dgm:pt modelId="{90752C72-9406-4367-94BF-8A6A8F4FBDE8}" type="pres">
      <dgm:prSet presAssocID="{2CA374CA-996D-48A9-A53C-9CDB3AD5AC1D}" presName="Triangle" presStyleLbl="alignNode1" presStyleIdx="3" presStyleCnt="5"/>
      <dgm:spPr/>
    </dgm:pt>
    <dgm:pt modelId="{359BC651-7929-4E99-BEF1-ACCD6E2A1E39}" type="pres">
      <dgm:prSet presAssocID="{6A74B013-586D-4499-A4C9-94171AF9F4B0}" presName="sibTrans" presStyleCnt="0"/>
      <dgm:spPr/>
    </dgm:pt>
    <dgm:pt modelId="{E1D6DBEA-4FC8-4801-92CD-DEAA5E89AFB5}" type="pres">
      <dgm:prSet presAssocID="{6A74B013-586D-4499-A4C9-94171AF9F4B0}" presName="space" presStyleCnt="0"/>
      <dgm:spPr/>
    </dgm:pt>
    <dgm:pt modelId="{38D775A1-FD6B-4B0E-866E-491B473ECD20}" type="pres">
      <dgm:prSet presAssocID="{A459CA7B-7D0D-42BD-BFBF-545301AEAE4C}" presName="composite" presStyleCnt="0"/>
      <dgm:spPr/>
    </dgm:pt>
    <dgm:pt modelId="{E16F8296-0C15-4C67-BF43-9EAA0B3547B0}" type="pres">
      <dgm:prSet presAssocID="{A459CA7B-7D0D-42BD-BFBF-545301AEAE4C}" presName="LShape" presStyleLbl="alignNode1" presStyleIdx="4" presStyleCnt="5"/>
      <dgm:spPr/>
    </dgm:pt>
    <dgm:pt modelId="{EC04CFF0-D65A-4AA1-B536-046ACCBBC0D7}" type="pres">
      <dgm:prSet presAssocID="{A459CA7B-7D0D-42BD-BFBF-545301AEAE4C}" presName="ParentText" presStyleLbl="revTx" presStyleIdx="2" presStyleCnt="3">
        <dgm:presLayoutVars>
          <dgm:chMax val="0"/>
          <dgm:chPref val="0"/>
          <dgm:bulletEnabled val="1"/>
        </dgm:presLayoutVars>
      </dgm:prSet>
      <dgm:spPr/>
      <dgm:t>
        <a:bodyPr/>
        <a:lstStyle/>
        <a:p>
          <a:endParaRPr lang="es-MX"/>
        </a:p>
      </dgm:t>
    </dgm:pt>
  </dgm:ptLst>
  <dgm:cxnLst>
    <dgm:cxn modelId="{2DBA0499-A454-42C7-9F8A-5BAB7FA1E9F9}" srcId="{F87E8FC0-1577-42B0-BC04-5441F960694B}" destId="{A459CA7B-7D0D-42BD-BFBF-545301AEAE4C}" srcOrd="2" destOrd="0" parTransId="{8A1FB80D-CDFB-44CB-983A-639183C8774B}" sibTransId="{3AAC2695-345C-4632-8EC4-ABCB86ECA64F}"/>
    <dgm:cxn modelId="{60E61725-0D68-4656-B40A-7EB770AB7CFF}" type="presOf" srcId="{9278E080-B926-422D-9109-783476C779AF}" destId="{A15F4A0E-4591-4723-A894-965CCDADC107}" srcOrd="0" destOrd="0" presId="urn:microsoft.com/office/officeart/2009/3/layout/StepUpProcess"/>
    <dgm:cxn modelId="{FC9024EE-82A7-4EC3-B3B5-6E764FBFF8F9}" type="presOf" srcId="{2CA374CA-996D-48A9-A53C-9CDB3AD5AC1D}" destId="{85F93788-0B1B-4788-98A7-40CFED6EFB31}" srcOrd="0" destOrd="0" presId="urn:microsoft.com/office/officeart/2009/3/layout/StepUpProcess"/>
    <dgm:cxn modelId="{9FCFE28C-5CCF-4DF7-9D3E-1109612FE544}" type="presOf" srcId="{F87E8FC0-1577-42B0-BC04-5441F960694B}" destId="{9D24B7C9-4EC6-441D-BAC6-2A8120E53D7F}" srcOrd="0" destOrd="0" presId="urn:microsoft.com/office/officeart/2009/3/layout/StepUpProcess"/>
    <dgm:cxn modelId="{0278383A-1496-41E1-8F5E-06D526A1B779}" srcId="{F87E8FC0-1577-42B0-BC04-5441F960694B}" destId="{9278E080-B926-422D-9109-783476C779AF}" srcOrd="0" destOrd="0" parTransId="{7EFCBE89-CD81-455D-B1EF-B8D1FAE1FD1E}" sibTransId="{DC6CA5D6-6C53-43BE-AEF4-03FCB4174C04}"/>
    <dgm:cxn modelId="{7145918C-A1CF-4DAC-BE61-DD2EFC0756F7}" srcId="{F87E8FC0-1577-42B0-BC04-5441F960694B}" destId="{2CA374CA-996D-48A9-A53C-9CDB3AD5AC1D}" srcOrd="1" destOrd="0" parTransId="{757B08F5-03C4-4046-A5AA-29BF29C398BF}" sibTransId="{6A74B013-586D-4499-A4C9-94171AF9F4B0}"/>
    <dgm:cxn modelId="{122AC79E-BE4A-4226-903D-0A682AFA85E9}" type="presOf" srcId="{A459CA7B-7D0D-42BD-BFBF-545301AEAE4C}" destId="{EC04CFF0-D65A-4AA1-B536-046ACCBBC0D7}" srcOrd="0" destOrd="0" presId="urn:microsoft.com/office/officeart/2009/3/layout/StepUpProcess"/>
    <dgm:cxn modelId="{150DCF37-7693-442B-8311-665A209CB10B}" type="presParOf" srcId="{9D24B7C9-4EC6-441D-BAC6-2A8120E53D7F}" destId="{32A77865-EFF7-4114-82DC-813A1AC91E36}" srcOrd="0" destOrd="0" presId="urn:microsoft.com/office/officeart/2009/3/layout/StepUpProcess"/>
    <dgm:cxn modelId="{F59668A0-DAF0-4068-8C4A-ADEC888F76A3}" type="presParOf" srcId="{32A77865-EFF7-4114-82DC-813A1AC91E36}" destId="{5A9E5506-80E4-47D2-83A4-95BE92D666F7}" srcOrd="0" destOrd="0" presId="urn:microsoft.com/office/officeart/2009/3/layout/StepUpProcess"/>
    <dgm:cxn modelId="{1C387262-F4AB-4AED-8634-416890477E5F}" type="presParOf" srcId="{32A77865-EFF7-4114-82DC-813A1AC91E36}" destId="{A15F4A0E-4591-4723-A894-965CCDADC107}" srcOrd="1" destOrd="0" presId="urn:microsoft.com/office/officeart/2009/3/layout/StepUpProcess"/>
    <dgm:cxn modelId="{3A069218-34CA-4098-9EBB-AF2AEA774DE9}" type="presParOf" srcId="{32A77865-EFF7-4114-82DC-813A1AC91E36}" destId="{BB77496D-14FC-4111-993A-E9461C4B95D8}" srcOrd="2" destOrd="0" presId="urn:microsoft.com/office/officeart/2009/3/layout/StepUpProcess"/>
    <dgm:cxn modelId="{56752D33-278B-4FE6-AE81-CB8AF62FB282}" type="presParOf" srcId="{9D24B7C9-4EC6-441D-BAC6-2A8120E53D7F}" destId="{A8C64821-6FC7-4EDC-92FF-DD8AD23DBEE2}" srcOrd="1" destOrd="0" presId="urn:microsoft.com/office/officeart/2009/3/layout/StepUpProcess"/>
    <dgm:cxn modelId="{12E0E2D1-B37D-4078-B8C3-721C8E864D5E}" type="presParOf" srcId="{A8C64821-6FC7-4EDC-92FF-DD8AD23DBEE2}" destId="{5B3C50D9-0B27-4B03-A862-BCDEE52FC615}" srcOrd="0" destOrd="0" presId="urn:microsoft.com/office/officeart/2009/3/layout/StepUpProcess"/>
    <dgm:cxn modelId="{E73B87AC-C300-4442-BE22-66129018EF9F}" type="presParOf" srcId="{9D24B7C9-4EC6-441D-BAC6-2A8120E53D7F}" destId="{16BFDE09-33E6-4433-B024-CC84FB7E14FB}" srcOrd="2" destOrd="0" presId="urn:microsoft.com/office/officeart/2009/3/layout/StepUpProcess"/>
    <dgm:cxn modelId="{F0D030FB-05C7-4B90-88A0-3132504728E0}" type="presParOf" srcId="{16BFDE09-33E6-4433-B024-CC84FB7E14FB}" destId="{C93E833F-DF7B-4775-A36C-6DBA43EFE3DD}" srcOrd="0" destOrd="0" presId="urn:microsoft.com/office/officeart/2009/3/layout/StepUpProcess"/>
    <dgm:cxn modelId="{DC4E91E5-237A-49A0-9B52-A8F0960A61EC}" type="presParOf" srcId="{16BFDE09-33E6-4433-B024-CC84FB7E14FB}" destId="{85F93788-0B1B-4788-98A7-40CFED6EFB31}" srcOrd="1" destOrd="0" presId="urn:microsoft.com/office/officeart/2009/3/layout/StepUpProcess"/>
    <dgm:cxn modelId="{F5A92C32-C096-417B-94D4-0955EA8EDF52}" type="presParOf" srcId="{16BFDE09-33E6-4433-B024-CC84FB7E14FB}" destId="{90752C72-9406-4367-94BF-8A6A8F4FBDE8}" srcOrd="2" destOrd="0" presId="urn:microsoft.com/office/officeart/2009/3/layout/StepUpProcess"/>
    <dgm:cxn modelId="{1EC1DF89-4B9F-4F3D-B23E-71BE17C6BDBE}" type="presParOf" srcId="{9D24B7C9-4EC6-441D-BAC6-2A8120E53D7F}" destId="{359BC651-7929-4E99-BEF1-ACCD6E2A1E39}" srcOrd="3" destOrd="0" presId="urn:microsoft.com/office/officeart/2009/3/layout/StepUpProcess"/>
    <dgm:cxn modelId="{18113254-7CDB-4B5A-ADE4-AB2C4B1F3CEB}" type="presParOf" srcId="{359BC651-7929-4E99-BEF1-ACCD6E2A1E39}" destId="{E1D6DBEA-4FC8-4801-92CD-DEAA5E89AFB5}" srcOrd="0" destOrd="0" presId="urn:microsoft.com/office/officeart/2009/3/layout/StepUpProcess"/>
    <dgm:cxn modelId="{5BD36A30-92B6-42D7-9B75-5C87915BFAA7}" type="presParOf" srcId="{9D24B7C9-4EC6-441D-BAC6-2A8120E53D7F}" destId="{38D775A1-FD6B-4B0E-866E-491B473ECD20}" srcOrd="4" destOrd="0" presId="urn:microsoft.com/office/officeart/2009/3/layout/StepUpProcess"/>
    <dgm:cxn modelId="{F6BB3BD9-523C-4674-83D7-363E219C591E}" type="presParOf" srcId="{38D775A1-FD6B-4B0E-866E-491B473ECD20}" destId="{E16F8296-0C15-4C67-BF43-9EAA0B3547B0}" srcOrd="0" destOrd="0" presId="urn:microsoft.com/office/officeart/2009/3/layout/StepUpProcess"/>
    <dgm:cxn modelId="{D1A4EA03-E62D-46FC-B8DF-0E8CFB66E217}" type="presParOf" srcId="{38D775A1-FD6B-4B0E-866E-491B473ECD20}" destId="{EC04CFF0-D65A-4AA1-B536-046ACCBBC0D7}"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66F35-FE83-417C-9C59-1E40FA10C3AE}">
      <dsp:nvSpPr>
        <dsp:cNvPr id="0" name=""/>
        <dsp:cNvSpPr/>
      </dsp:nvSpPr>
      <dsp:spPr>
        <a:xfrm>
          <a:off x="2621147" y="641679"/>
          <a:ext cx="4287704" cy="4287704"/>
        </a:xfrm>
        <a:prstGeom prst="blockArc">
          <a:avLst>
            <a:gd name="adj1" fmla="val 10800000"/>
            <a:gd name="adj2" fmla="val 162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3A7823-A903-4327-99E1-7EC3359053C6}">
      <dsp:nvSpPr>
        <dsp:cNvPr id="0" name=""/>
        <dsp:cNvSpPr/>
      </dsp:nvSpPr>
      <dsp:spPr>
        <a:xfrm>
          <a:off x="2621147" y="641679"/>
          <a:ext cx="4287704" cy="4287704"/>
        </a:xfrm>
        <a:prstGeom prst="blockArc">
          <a:avLst>
            <a:gd name="adj1" fmla="val 5400000"/>
            <a:gd name="adj2" fmla="val 108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B41A56A-58DD-43AC-AF61-8EA81AE5E7AC}">
      <dsp:nvSpPr>
        <dsp:cNvPr id="0" name=""/>
        <dsp:cNvSpPr/>
      </dsp:nvSpPr>
      <dsp:spPr>
        <a:xfrm>
          <a:off x="2621147" y="641679"/>
          <a:ext cx="4287704" cy="4287704"/>
        </a:xfrm>
        <a:prstGeom prst="blockArc">
          <a:avLst>
            <a:gd name="adj1" fmla="val 0"/>
            <a:gd name="adj2" fmla="val 54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5EC988-326B-4951-9672-E29DE4A0E57F}">
      <dsp:nvSpPr>
        <dsp:cNvPr id="0" name=""/>
        <dsp:cNvSpPr/>
      </dsp:nvSpPr>
      <dsp:spPr>
        <a:xfrm>
          <a:off x="2621147" y="641679"/>
          <a:ext cx="4287704" cy="4287704"/>
        </a:xfrm>
        <a:prstGeom prst="blockArc">
          <a:avLst>
            <a:gd name="adj1" fmla="val 16200000"/>
            <a:gd name="adj2" fmla="val 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1E720E-72BC-4AFD-BF90-0CCFA7EC7818}">
      <dsp:nvSpPr>
        <dsp:cNvPr id="0" name=""/>
        <dsp:cNvSpPr/>
      </dsp:nvSpPr>
      <dsp:spPr>
        <a:xfrm>
          <a:off x="3779097" y="1799630"/>
          <a:ext cx="1971803" cy="197180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Paciente</a:t>
          </a:r>
        </a:p>
        <a:p>
          <a:pPr lvl="0" algn="ctr" defTabSz="1200150">
            <a:lnSpc>
              <a:spcPct val="90000"/>
            </a:lnSpc>
            <a:spcBef>
              <a:spcPct val="0"/>
            </a:spcBef>
            <a:spcAft>
              <a:spcPct val="35000"/>
            </a:spcAft>
          </a:pPr>
          <a:r>
            <a:rPr lang="es-MX" sz="2700" kern="1200" dirty="0" smtClean="0"/>
            <a:t>Persona</a:t>
          </a:r>
        </a:p>
        <a:p>
          <a:pPr lvl="0" algn="ctr" defTabSz="1200150">
            <a:lnSpc>
              <a:spcPct val="90000"/>
            </a:lnSpc>
            <a:spcBef>
              <a:spcPct val="0"/>
            </a:spcBef>
            <a:spcAft>
              <a:spcPct val="35000"/>
            </a:spcAft>
          </a:pPr>
          <a:r>
            <a:rPr lang="es-MX" sz="2700" kern="1200" dirty="0" smtClean="0"/>
            <a:t>Sujeto</a:t>
          </a:r>
        </a:p>
      </dsp:txBody>
      <dsp:txXfrm>
        <a:off x="4067861" y="2088394"/>
        <a:ext cx="1394275" cy="1394275"/>
      </dsp:txXfrm>
    </dsp:sp>
    <dsp:sp modelId="{EC90A0CD-8C66-469F-8929-7381CEF33D69}">
      <dsp:nvSpPr>
        <dsp:cNvPr id="0" name=""/>
        <dsp:cNvSpPr/>
      </dsp:nvSpPr>
      <dsp:spPr>
        <a:xfrm>
          <a:off x="3248070" y="1238"/>
          <a:ext cx="3033857" cy="138026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Pensamiento</a:t>
          </a:r>
          <a:endParaRPr lang="es-MX" sz="2000" kern="1200" dirty="0"/>
        </a:p>
      </dsp:txBody>
      <dsp:txXfrm>
        <a:off x="3692368" y="203373"/>
        <a:ext cx="2145261" cy="975992"/>
      </dsp:txXfrm>
    </dsp:sp>
    <dsp:sp modelId="{4B7371FD-41AD-41E1-B21B-20F41311B4CF}">
      <dsp:nvSpPr>
        <dsp:cNvPr id="0" name=""/>
        <dsp:cNvSpPr/>
      </dsp:nvSpPr>
      <dsp:spPr>
        <a:xfrm>
          <a:off x="5841508" y="2095400"/>
          <a:ext cx="2035306" cy="138026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Acción</a:t>
          </a:r>
          <a:endParaRPr lang="es-MX" sz="2000" kern="1200" dirty="0"/>
        </a:p>
      </dsp:txBody>
      <dsp:txXfrm>
        <a:off x="6139572" y="2297535"/>
        <a:ext cx="1439178" cy="975992"/>
      </dsp:txXfrm>
    </dsp:sp>
    <dsp:sp modelId="{2723B714-91C1-46EF-85F3-BCCCB199C049}">
      <dsp:nvSpPr>
        <dsp:cNvPr id="0" name=""/>
        <dsp:cNvSpPr/>
      </dsp:nvSpPr>
      <dsp:spPr>
        <a:xfrm>
          <a:off x="3450085" y="4189563"/>
          <a:ext cx="2629827" cy="138026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Investigación</a:t>
          </a:r>
          <a:endParaRPr lang="es-MX" sz="2000" kern="1200" dirty="0"/>
        </a:p>
      </dsp:txBody>
      <dsp:txXfrm>
        <a:off x="3835214" y="4391698"/>
        <a:ext cx="1859569" cy="975992"/>
      </dsp:txXfrm>
    </dsp:sp>
    <dsp:sp modelId="{1358F96A-99E4-444D-9B7B-97804CDA44D4}">
      <dsp:nvSpPr>
        <dsp:cNvPr id="0" name=""/>
        <dsp:cNvSpPr/>
      </dsp:nvSpPr>
      <dsp:spPr>
        <a:xfrm>
          <a:off x="1580450" y="2095400"/>
          <a:ext cx="2180772" cy="138026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Intervención</a:t>
          </a:r>
          <a:endParaRPr lang="es-MX" sz="2000" kern="1200" dirty="0"/>
        </a:p>
      </dsp:txBody>
      <dsp:txXfrm>
        <a:off x="1899817" y="2297535"/>
        <a:ext cx="1542038" cy="975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E5506-80E4-47D2-83A4-95BE92D666F7}">
      <dsp:nvSpPr>
        <dsp:cNvPr id="0" name=""/>
        <dsp:cNvSpPr/>
      </dsp:nvSpPr>
      <dsp:spPr>
        <a:xfrm rot="5400000">
          <a:off x="507652" y="1080481"/>
          <a:ext cx="1519343" cy="2528153"/>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5F4A0E-4591-4723-A894-965CCDADC107}">
      <dsp:nvSpPr>
        <dsp:cNvPr id="0" name=""/>
        <dsp:cNvSpPr/>
      </dsp:nvSpPr>
      <dsp:spPr>
        <a:xfrm>
          <a:off x="254036" y="1835855"/>
          <a:ext cx="2282431" cy="2000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Diagnóstico y crítica</a:t>
          </a:r>
          <a:endParaRPr lang="es-MX" sz="2400" kern="1200" dirty="0"/>
        </a:p>
      </dsp:txBody>
      <dsp:txXfrm>
        <a:off x="254036" y="1835855"/>
        <a:ext cx="2282431" cy="2000685"/>
      </dsp:txXfrm>
    </dsp:sp>
    <dsp:sp modelId="{BB77496D-14FC-4111-993A-E9461C4B95D8}">
      <dsp:nvSpPr>
        <dsp:cNvPr id="0" name=""/>
        <dsp:cNvSpPr/>
      </dsp:nvSpPr>
      <dsp:spPr>
        <a:xfrm>
          <a:off x="2105820" y="894356"/>
          <a:ext cx="430647" cy="430647"/>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3E833F-DF7B-4775-A36C-6DBA43EFE3DD}">
      <dsp:nvSpPr>
        <dsp:cNvPr id="0" name=""/>
        <dsp:cNvSpPr/>
      </dsp:nvSpPr>
      <dsp:spPr>
        <a:xfrm rot="5400000">
          <a:off x="3301794" y="389068"/>
          <a:ext cx="1519343" cy="2528153"/>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F93788-0B1B-4788-98A7-40CFED6EFB31}">
      <dsp:nvSpPr>
        <dsp:cNvPr id="0" name=""/>
        <dsp:cNvSpPr/>
      </dsp:nvSpPr>
      <dsp:spPr>
        <a:xfrm>
          <a:off x="3048178" y="1144442"/>
          <a:ext cx="2282431" cy="2000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Teoría de las alternativas viables</a:t>
          </a:r>
          <a:endParaRPr lang="es-MX" sz="2400" kern="1200" dirty="0"/>
        </a:p>
      </dsp:txBody>
      <dsp:txXfrm>
        <a:off x="3048178" y="1144442"/>
        <a:ext cx="2282431" cy="2000685"/>
      </dsp:txXfrm>
    </dsp:sp>
    <dsp:sp modelId="{90752C72-9406-4367-94BF-8A6A8F4FBDE8}">
      <dsp:nvSpPr>
        <dsp:cNvPr id="0" name=""/>
        <dsp:cNvSpPr/>
      </dsp:nvSpPr>
      <dsp:spPr>
        <a:xfrm>
          <a:off x="4899962" y="202943"/>
          <a:ext cx="430647" cy="430647"/>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6F8296-0C15-4C67-BF43-9EAA0B3547B0}">
      <dsp:nvSpPr>
        <dsp:cNvPr id="0" name=""/>
        <dsp:cNvSpPr/>
      </dsp:nvSpPr>
      <dsp:spPr>
        <a:xfrm rot="5400000">
          <a:off x="6095936" y="-302344"/>
          <a:ext cx="1519343" cy="2528153"/>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04CFF0-D65A-4AA1-B536-046ACCBBC0D7}">
      <dsp:nvSpPr>
        <dsp:cNvPr id="0" name=""/>
        <dsp:cNvSpPr/>
      </dsp:nvSpPr>
      <dsp:spPr>
        <a:xfrm>
          <a:off x="5842320" y="453028"/>
          <a:ext cx="2282431" cy="2000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Teoría de las transformaciones</a:t>
          </a:r>
          <a:endParaRPr lang="es-MX" sz="2400" kern="1200" dirty="0"/>
        </a:p>
      </dsp:txBody>
      <dsp:txXfrm>
        <a:off x="5842320" y="453028"/>
        <a:ext cx="2282431" cy="200068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4571DF8D-1041-40A1-9077-37FF771B38D3}" type="datetimeFigureOut">
              <a:rPr lang="es-MX" smtClean="0"/>
              <a:t>17/01/2019</a:t>
            </a:fld>
            <a:endParaRPr lang="es-MX" dirty="0"/>
          </a:p>
        </p:txBody>
      </p:sp>
      <p:sp>
        <p:nvSpPr>
          <p:cNvPr id="4" name="Marcador de imagen de diapositiva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2F348F4B-A9DD-4FD9-B2B6-EEE6A8B9037F}" type="slidenum">
              <a:rPr lang="es-MX" smtClean="0"/>
              <a:t>‹Nº›</a:t>
            </a:fld>
            <a:endParaRPr lang="es-MX" dirty="0"/>
          </a:p>
        </p:txBody>
      </p:sp>
    </p:spTree>
    <p:extLst>
      <p:ext uri="{BB962C8B-B14F-4D97-AF65-F5344CB8AC3E}">
        <p14:creationId xmlns:p14="http://schemas.microsoft.com/office/powerpoint/2010/main" val="165478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FC8BD8E7-1312-41F3-99C4-6DA5AF891969}" type="slidenum">
              <a:rPr lang="es-ES" smtClean="0"/>
              <a:t>1</a:t>
            </a:fld>
            <a:endParaRPr lang="es-ES" dirty="0"/>
          </a:p>
        </p:txBody>
      </p:sp>
    </p:spTree>
    <p:extLst>
      <p:ext uri="{BB962C8B-B14F-4D97-AF65-F5344CB8AC3E}">
        <p14:creationId xmlns:p14="http://schemas.microsoft.com/office/powerpoint/2010/main" val="1263745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2F348F4B-A9DD-4FD9-B2B6-EEE6A8B9037F}" type="slidenum">
              <a:rPr lang="es-MX" smtClean="0"/>
              <a:t>2</a:t>
            </a:fld>
            <a:endParaRPr lang="es-MX" dirty="0"/>
          </a:p>
        </p:txBody>
      </p:sp>
    </p:spTree>
    <p:extLst>
      <p:ext uri="{BB962C8B-B14F-4D97-AF65-F5344CB8AC3E}">
        <p14:creationId xmlns:p14="http://schemas.microsoft.com/office/powerpoint/2010/main" val="1305526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2F348F4B-A9DD-4FD9-B2B6-EEE6A8B9037F}" type="slidenum">
              <a:rPr lang="es-MX" smtClean="0"/>
              <a:t>3</a:t>
            </a:fld>
            <a:endParaRPr lang="es-MX" dirty="0"/>
          </a:p>
        </p:txBody>
      </p:sp>
    </p:spTree>
    <p:extLst>
      <p:ext uri="{BB962C8B-B14F-4D97-AF65-F5344CB8AC3E}">
        <p14:creationId xmlns:p14="http://schemas.microsoft.com/office/powerpoint/2010/main" val="653395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2F348F4B-A9DD-4FD9-B2B6-EEE6A8B9037F}" type="slidenum">
              <a:rPr lang="es-MX" smtClean="0"/>
              <a:t>4</a:t>
            </a:fld>
            <a:endParaRPr lang="es-MX" dirty="0"/>
          </a:p>
        </p:txBody>
      </p:sp>
    </p:spTree>
    <p:extLst>
      <p:ext uri="{BB962C8B-B14F-4D97-AF65-F5344CB8AC3E}">
        <p14:creationId xmlns:p14="http://schemas.microsoft.com/office/powerpoint/2010/main" val="3395575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F348F4B-A9DD-4FD9-B2B6-EEE6A8B9037F}" type="slidenum">
              <a:rPr lang="es-MX" smtClean="0"/>
              <a:t>15</a:t>
            </a:fld>
            <a:endParaRPr lang="es-MX" dirty="0"/>
          </a:p>
        </p:txBody>
      </p:sp>
    </p:spTree>
    <p:extLst>
      <p:ext uri="{BB962C8B-B14F-4D97-AF65-F5344CB8AC3E}">
        <p14:creationId xmlns:p14="http://schemas.microsoft.com/office/powerpoint/2010/main" val="1232064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F348F4B-A9DD-4FD9-B2B6-EEE6A8B9037F}" type="slidenum">
              <a:rPr lang="es-MX" smtClean="0"/>
              <a:t>21</a:t>
            </a:fld>
            <a:endParaRPr lang="es-MX" dirty="0"/>
          </a:p>
        </p:txBody>
      </p:sp>
    </p:spTree>
    <p:extLst>
      <p:ext uri="{BB962C8B-B14F-4D97-AF65-F5344CB8AC3E}">
        <p14:creationId xmlns:p14="http://schemas.microsoft.com/office/powerpoint/2010/main" val="34550055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a:xfrm>
            <a:off x="2692397" y="5037663"/>
            <a:ext cx="5214635" cy="279400"/>
          </a:xfrm>
        </p:spPr>
        <p:txBody>
          <a:bodyPr/>
          <a:lstStyle/>
          <a:p>
            <a:endParaRPr lang="es-MX" dirty="0"/>
          </a:p>
        </p:txBody>
      </p:sp>
      <p:sp>
        <p:nvSpPr>
          <p:cNvPr id="6" name="Slide Number Placeholder 5"/>
          <p:cNvSpPr>
            <a:spLocks noGrp="1"/>
          </p:cNvSpPr>
          <p:nvPr>
            <p:ph type="sldNum" sz="quarter" idx="12"/>
          </p:nvPr>
        </p:nvSpPr>
        <p:spPr>
          <a:xfrm>
            <a:off x="8956900" y="5037663"/>
            <a:ext cx="551167" cy="279400"/>
          </a:xfrm>
        </p:spPr>
        <p:txBody>
          <a:bodyPr/>
          <a:lstStyle/>
          <a:p>
            <a:fld id="{640CC341-9374-4BAC-9D2E-DE414D59C98C}" type="slidenum">
              <a:rPr lang="es-MX" smtClean="0"/>
              <a:t>‹Nº›</a:t>
            </a:fld>
            <a:endParaRPr lang="es-MX"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7142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3587909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1349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5125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4164551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0637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48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2979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0407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861768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4604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274073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2786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53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275942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40CC341-9374-4BAC-9D2E-DE414D59C98C}" type="slidenum">
              <a:rPr lang="es-MX" smtClean="0"/>
              <a:t>‹Nº›</a:t>
            </a:fld>
            <a:endParaRPr lang="es-MX"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7379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3D4920C-7374-4333-B361-DAF7CB6DF529}" type="datetimeFigureOut">
              <a:rPr lang="es-MX" smtClean="0"/>
              <a:t>17/01/2019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40CC341-9374-4BAC-9D2E-DE414D59C98C}" type="slidenum">
              <a:rPr lang="es-MX" smtClean="0"/>
              <a:t>‹Nº›</a:t>
            </a:fld>
            <a:endParaRPr lang="es-MX" dirty="0"/>
          </a:p>
        </p:txBody>
      </p:sp>
    </p:spTree>
    <p:extLst>
      <p:ext uri="{BB962C8B-B14F-4D97-AF65-F5344CB8AC3E}">
        <p14:creationId xmlns:p14="http://schemas.microsoft.com/office/powerpoint/2010/main" val="4286182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3D4920C-7374-4333-B361-DAF7CB6DF529}" type="datetimeFigureOut">
              <a:rPr lang="es-MX" smtClean="0"/>
              <a:t>17/01/2019</a:t>
            </a:fld>
            <a:endParaRPr lang="es-MX"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40CC341-9374-4BAC-9D2E-DE414D59C98C}" type="slidenum">
              <a:rPr lang="es-MX" smtClean="0"/>
              <a:t>‹Nº›</a:t>
            </a:fld>
            <a:endParaRPr lang="es-MX" dirty="0"/>
          </a:p>
        </p:txBody>
      </p:sp>
    </p:spTree>
    <p:extLst>
      <p:ext uri="{BB962C8B-B14F-4D97-AF65-F5344CB8AC3E}">
        <p14:creationId xmlns:p14="http://schemas.microsoft.com/office/powerpoint/2010/main" val="36230667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sploredo@yahoo.com.mx" TargetMode="External"/><Relationship Id="rId5" Type="http://schemas.openxmlformats.org/officeDocument/2006/relationships/hyperlink" Target="https://es.wikipedia.org/wiki/Universidad_Autonoma_del_Estado_de_Mexico"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www.google.com.mx/imgres?imgurl=https://www.lavanguardia.com/r/GODO/LV/p3/WebSite/2016/12/07/Recortada/img_cris_20161207-131546_imagenes_lv_otras_fuentes_un_dibujo_por_el_artista_sirio_kawa_haji_majid-kBWB--656x476@LaVanguardia-Web.jpg&amp;imgrefurl=https://www.lavanguardia.com/comer/al-dia/20161212/412457978840/campos-refugiados-comidas-precariedad-voluntarios-katsikas-grecia-guerra.html&amp;docid=UcthXlfzUdQ3sM&amp;tbnid=U922adnTPC4BSM:&amp;vet=10ahUKEwjhuYH8u43eAhVII6wKHfP-BNAQMwg7KAYwBg..i&amp;w=656&amp;h=476&amp;bih=783&amp;biw=1440&amp;q=refugiados/imagen/dibujo&amp;ved=0ahUKEwjhuYH8u43eAhVII6wKHfP-BNAQMwg7KAYwBg&amp;iact=mrc&amp;uact=8" TargetMode="External"/><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469" y="660401"/>
            <a:ext cx="7512254" cy="1591732"/>
          </a:xfrm>
        </p:spPr>
        <p:txBody>
          <a:bodyPr rtlCol="0">
            <a:noAutofit/>
          </a:bodyPr>
          <a:lstStyle/>
          <a:p>
            <a:r>
              <a:rPr lang="es-ES" sz="2200" dirty="0"/>
              <a:t>Universidad autónoma del estado de México</a:t>
            </a:r>
            <a:br>
              <a:rPr lang="es-ES" sz="2200" dirty="0"/>
            </a:br>
            <a:r>
              <a:rPr lang="es-ES" sz="2200" dirty="0"/>
              <a:t>Centro Universitario UAEM Amecameca, Centro Universitario Nezahualcóyotl y Centro Universitario </a:t>
            </a:r>
            <a:r>
              <a:rPr lang="es-ES" sz="2200" dirty="0" smtClean="0"/>
              <a:t> Valle de Chalco</a:t>
            </a:r>
            <a:r>
              <a:rPr lang="es-ES" sz="2200" dirty="0"/>
              <a:t/>
            </a:r>
            <a:br>
              <a:rPr lang="es-ES" sz="2200" dirty="0"/>
            </a:br>
            <a:r>
              <a:rPr lang="es-ES" sz="2200" dirty="0" smtClean="0"/>
              <a:t>Maestría en Sociología de la Salud</a:t>
            </a:r>
            <a:endParaRPr lang="es-ES" sz="2200" dirty="0"/>
          </a:p>
        </p:txBody>
      </p:sp>
      <p:sp>
        <p:nvSpPr>
          <p:cNvPr id="3" name="Marcador de posición de contenido 2"/>
          <p:cNvSpPr>
            <a:spLocks noGrp="1"/>
          </p:cNvSpPr>
          <p:nvPr>
            <p:ph idx="1"/>
          </p:nvPr>
        </p:nvSpPr>
        <p:spPr>
          <a:xfrm>
            <a:off x="2938032" y="2701195"/>
            <a:ext cx="6361243" cy="967900"/>
          </a:xfrm>
        </p:spPr>
        <p:txBody>
          <a:bodyPr rtlCol="0">
            <a:noAutofit/>
          </a:bodyPr>
          <a:lstStyle/>
          <a:p>
            <a:pPr marL="0" indent="0" algn="ctr" rtl="0">
              <a:buNone/>
            </a:pPr>
            <a:r>
              <a:rPr lang="es-ES" sz="2400" b="1" dirty="0" smtClean="0"/>
              <a:t>La sociología de la salud y la transversalidad </a:t>
            </a:r>
            <a:r>
              <a:rPr lang="es-ES" b="1" dirty="0"/>
              <a:t>d</a:t>
            </a:r>
            <a:r>
              <a:rPr lang="es-ES" sz="2400" b="1" dirty="0" smtClean="0"/>
              <a:t>el pensamiento del paciente con Diabetes.</a:t>
            </a:r>
            <a:endParaRPr lang="es-ES" sz="2400" b="1" dirty="0"/>
          </a:p>
        </p:txBody>
      </p:sp>
      <p:sp>
        <p:nvSpPr>
          <p:cNvPr id="4" name="Marcador de fecha 3">
            <a:extLst>
              <a:ext uri="{FF2B5EF4-FFF2-40B4-BE49-F238E27FC236}">
                <a16:creationId xmlns:a16="http://schemas.microsoft.com/office/drawing/2014/main" xmlns="" id="{3C9CB798-2A0F-419E-BE55-0DDAD92059E6}"/>
              </a:ext>
            </a:extLst>
          </p:cNvPr>
          <p:cNvSpPr>
            <a:spLocks noGrp="1"/>
          </p:cNvSpPr>
          <p:nvPr>
            <p:ph type="dt" sz="half" idx="10"/>
          </p:nvPr>
        </p:nvSpPr>
        <p:spPr/>
        <p:txBody>
          <a:bodyPr/>
          <a:lstStyle/>
          <a:p>
            <a:pPr rtl="0"/>
            <a:fld id="{48DC56D8-339F-4F0D-9669-CC6BB58D80E7}" type="datetime1">
              <a:rPr lang="es-ES" noProof="0" smtClean="0"/>
              <a:t>17/01/2019</a:t>
            </a:fld>
            <a:endParaRPr lang="es-ES" noProof="0" dirty="0"/>
          </a:p>
        </p:txBody>
      </p:sp>
      <p:sp>
        <p:nvSpPr>
          <p:cNvPr id="6" name="Marcador de número de diapositiva 5">
            <a:extLst>
              <a:ext uri="{FF2B5EF4-FFF2-40B4-BE49-F238E27FC236}">
                <a16:creationId xmlns:a16="http://schemas.microsoft.com/office/drawing/2014/main" xmlns="" id="{64254010-ABFD-42FC-8AC0-9BF710D8583F}"/>
              </a:ext>
            </a:extLst>
          </p:cNvPr>
          <p:cNvSpPr>
            <a:spLocks noGrp="1"/>
          </p:cNvSpPr>
          <p:nvPr>
            <p:ph type="sldNum" sz="quarter" idx="12"/>
          </p:nvPr>
        </p:nvSpPr>
        <p:spPr/>
        <p:txBody>
          <a:bodyPr/>
          <a:lstStyle/>
          <a:p>
            <a:pPr rtl="0"/>
            <a:fld id="{E31375A4-56A4-47D6-9801-1991572033F7}" type="slidenum">
              <a:rPr lang="es-ES" noProof="0" smtClean="0"/>
              <a:t>1</a:t>
            </a:fld>
            <a:endParaRPr lang="es-ES" noProof="0" dirty="0"/>
          </a:p>
        </p:txBody>
      </p:sp>
      <p:pic>
        <p:nvPicPr>
          <p:cNvPr id="7" name="Imagen 6" descr="Imagen que contiene cielo&#10;&#10;Descripción generada con confianza alta">
            <a:extLst>
              <a:ext uri="{FF2B5EF4-FFF2-40B4-BE49-F238E27FC236}">
                <a16:creationId xmlns:a16="http://schemas.microsoft.com/office/drawing/2014/main" xmlns="" id="{48AEB2CE-DA17-4225-A169-8A6EFD47BAD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856485" y="756139"/>
            <a:ext cx="1418683" cy="1251980"/>
          </a:xfrm>
          <a:prstGeom prst="rect">
            <a:avLst/>
          </a:prstGeom>
        </p:spPr>
      </p:pic>
      <p:sp>
        <p:nvSpPr>
          <p:cNvPr id="8" name="Rectángulo 7"/>
          <p:cNvSpPr/>
          <p:nvPr/>
        </p:nvSpPr>
        <p:spPr>
          <a:xfrm>
            <a:off x="7043892" y="4753570"/>
            <a:ext cx="3658309" cy="1015663"/>
          </a:xfrm>
          <a:prstGeom prst="rect">
            <a:avLst/>
          </a:prstGeom>
        </p:spPr>
        <p:txBody>
          <a:bodyPr wrap="none">
            <a:spAutoFit/>
          </a:bodyPr>
          <a:lstStyle/>
          <a:p>
            <a:r>
              <a:rPr lang="es-ES" sz="2000" dirty="0" smtClean="0"/>
              <a:t>Invitada: Dra</a:t>
            </a:r>
            <a:r>
              <a:rPr lang="es-ES" sz="2000" dirty="0"/>
              <a:t>. Silvia Padilla </a:t>
            </a:r>
            <a:r>
              <a:rPr lang="es-ES" sz="2000" dirty="0" smtClean="0"/>
              <a:t>Loredo</a:t>
            </a:r>
          </a:p>
          <a:p>
            <a:r>
              <a:rPr lang="es-ES" sz="2000" dirty="0" smtClean="0">
                <a:hlinkClick r:id="rId6"/>
              </a:rPr>
              <a:t>sploredo@yahoo.com.mx</a:t>
            </a:r>
            <a:endParaRPr lang="es-ES" sz="2000" dirty="0" smtClean="0"/>
          </a:p>
          <a:p>
            <a:endParaRPr lang="es-ES" sz="2000" dirty="0"/>
          </a:p>
        </p:txBody>
      </p:sp>
      <p:sp>
        <p:nvSpPr>
          <p:cNvPr id="10" name="Rectángulo 9"/>
          <p:cNvSpPr/>
          <p:nvPr/>
        </p:nvSpPr>
        <p:spPr>
          <a:xfrm>
            <a:off x="4217838" y="3874903"/>
            <a:ext cx="4020229" cy="369332"/>
          </a:xfrm>
          <a:prstGeom prst="rect">
            <a:avLst/>
          </a:prstGeom>
        </p:spPr>
        <p:txBody>
          <a:bodyPr wrap="square">
            <a:spAutoFit/>
          </a:bodyPr>
          <a:lstStyle/>
          <a:p>
            <a:r>
              <a:rPr lang="es-ES" dirty="0"/>
              <a:t>Curso: Tópicos de diabetes mellitus tipo </a:t>
            </a:r>
            <a:r>
              <a:rPr lang="es-ES" dirty="0" smtClean="0"/>
              <a:t>2</a:t>
            </a:r>
            <a:endParaRPr lang="es-ES" dirty="0"/>
          </a:p>
        </p:txBody>
      </p:sp>
      <p:sp>
        <p:nvSpPr>
          <p:cNvPr id="11" name="Rectángulo 10"/>
          <p:cNvSpPr/>
          <p:nvPr/>
        </p:nvSpPr>
        <p:spPr>
          <a:xfrm>
            <a:off x="8677501" y="5492234"/>
            <a:ext cx="2023503" cy="369332"/>
          </a:xfrm>
          <a:prstGeom prst="rect">
            <a:avLst/>
          </a:prstGeom>
        </p:spPr>
        <p:txBody>
          <a:bodyPr wrap="none">
            <a:spAutoFit/>
          </a:bodyPr>
          <a:lstStyle/>
          <a:p>
            <a:r>
              <a:rPr lang="es-ES" dirty="0"/>
              <a:t>Noviembre 16, 2018</a:t>
            </a:r>
          </a:p>
        </p:txBody>
      </p:sp>
    </p:spTree>
    <p:extLst>
      <p:ext uri="{BB962C8B-B14F-4D97-AF65-F5344CB8AC3E}">
        <p14:creationId xmlns:p14="http://schemas.microsoft.com/office/powerpoint/2010/main" val="283697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dn.oem.com.mx/diariodexalapa/2018/01/museo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7064" y="1035948"/>
            <a:ext cx="4853004" cy="315642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976814" y="1212574"/>
            <a:ext cx="4195379"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5400" b="1" cap="none" spc="0" dirty="0" smtClean="0">
                <a:ln/>
                <a:solidFill>
                  <a:schemeClr val="accent4"/>
                </a:solidFill>
                <a:effectLst/>
                <a:latin typeface="Bradley Hand ITC" panose="03070402050302030203" pitchFamily="66" charset="0"/>
              </a:rPr>
              <a:t>Dulces sueños</a:t>
            </a:r>
            <a:endParaRPr lang="es-ES" sz="5400" b="1" cap="none" spc="0" dirty="0">
              <a:ln/>
              <a:solidFill>
                <a:schemeClr val="accent4"/>
              </a:solidFill>
              <a:effectLst/>
              <a:latin typeface="Bradley Hand ITC" panose="03070402050302030203" pitchFamily="66" charset="0"/>
            </a:endParaRPr>
          </a:p>
        </p:txBody>
      </p:sp>
      <p:pic>
        <p:nvPicPr>
          <p:cNvPr id="2052" name="Picture 4" descr="Resultado de imagen para ere dul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4567" y="2088460"/>
            <a:ext cx="2676525" cy="17049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ere dul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4567" y="3973762"/>
            <a:ext cx="2466975" cy="1847851"/>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3414409" y="4545918"/>
            <a:ext cx="7928041" cy="1631216"/>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2000" b="1" cap="none" spc="0" dirty="0" smtClean="0">
                <a:ln/>
                <a:solidFill>
                  <a:schemeClr val="accent4"/>
                </a:solidFill>
                <a:effectLst/>
                <a:latin typeface="Arial" panose="020B0604020202020204" pitchFamily="34" charset="0"/>
                <a:cs typeface="Arial" panose="020B0604020202020204" pitchFamily="34" charset="0"/>
              </a:rPr>
              <a:t>El consumir azúcar penetra en la mente porque se le asocia con experiencia positivas y su carácter energético promueve ese fenómeno que genera un pensamiento transversal y regula la conducta que, tras el abuso, promueve el aumento de glucosa y las consecuencias que eso conlleva.</a:t>
            </a:r>
            <a:endParaRPr lang="es-ES" sz="2000" b="1" cap="none" spc="0" dirty="0">
              <a:ln/>
              <a:solidFill>
                <a:schemeClr val="accent4"/>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1129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ere dul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6445" y="2410239"/>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ere dul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9280" y="1481551"/>
            <a:ext cx="2095500" cy="21812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la venganza es dulce fras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4427" y="1481551"/>
            <a:ext cx="4286250" cy="460057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420238" y="4464996"/>
            <a:ext cx="4824919" cy="923330"/>
          </a:xfrm>
          <a:prstGeom prst="rect">
            <a:avLst/>
          </a:prstGeom>
          <a:noFill/>
        </p:spPr>
        <p:txBody>
          <a:bodyPr wrap="square" rtlCol="0">
            <a:spAutoFit/>
          </a:bodyPr>
          <a:lstStyle/>
          <a:p>
            <a:r>
              <a:rPr lang="es-MX" dirty="0" smtClean="0"/>
              <a:t>También a los sentimientos negativos de puede </a:t>
            </a:r>
            <a:r>
              <a:rPr lang="es-MX" dirty="0" err="1" smtClean="0"/>
              <a:t>transversalizar</a:t>
            </a:r>
            <a:r>
              <a:rPr lang="es-MX" dirty="0" smtClean="0"/>
              <a:t> el pensamiento por el placer de acciones como la venganza</a:t>
            </a:r>
            <a:endParaRPr lang="es-MX" dirty="0"/>
          </a:p>
        </p:txBody>
      </p:sp>
    </p:spTree>
    <p:extLst>
      <p:ext uri="{BB962C8B-B14F-4D97-AF65-F5344CB8AC3E}">
        <p14:creationId xmlns:p14="http://schemas.microsoft.com/office/powerpoint/2010/main" val="928045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la venganza es dulce fra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3226" y="2732915"/>
            <a:ext cx="2508112" cy="25081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la venganza es dulce fras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8313" y="2732915"/>
            <a:ext cx="2643809" cy="264381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la venganza es dulce fras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9361" y="824602"/>
            <a:ext cx="3816626" cy="3816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014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83511" y="2067700"/>
            <a:ext cx="9255641" cy="1015663"/>
          </a:xfrm>
          <a:prstGeom prst="rect">
            <a:avLst/>
          </a:prstGeom>
          <a:solidFill>
            <a:schemeClr val="accent4">
              <a:lumMod val="40000"/>
              <a:lumOff val="60000"/>
            </a:schemeClr>
          </a:solidFill>
        </p:spPr>
        <p:txBody>
          <a:bodyPr wrap="square">
            <a:spAutoFit/>
          </a:bodyPr>
          <a:lstStyle/>
          <a:p>
            <a:r>
              <a:rPr lang="es-MX" sz="2000" dirty="0"/>
              <a:t>Al fundar el Instituto Nacional de Salud Pública, </a:t>
            </a:r>
            <a:r>
              <a:rPr lang="es-MX" sz="2000" dirty="0" err="1"/>
              <a:t>Frenk</a:t>
            </a:r>
            <a:r>
              <a:rPr lang="es-MX" sz="2000" dirty="0"/>
              <a:t> contribuyó a legitimar el desarrollo de trabajos de investigación que, con un enfoque sociológico diferente a los impulsados por autores como </a:t>
            </a:r>
            <a:r>
              <a:rPr lang="es-MX" sz="2000" dirty="0" err="1"/>
              <a:t>Laurell</a:t>
            </a:r>
            <a:r>
              <a:rPr lang="es-MX" sz="2000" dirty="0"/>
              <a:t> o </a:t>
            </a:r>
            <a:r>
              <a:rPr lang="es-MX" sz="2000" dirty="0" smtClean="0"/>
              <a:t>Menéndez</a:t>
            </a:r>
            <a:endParaRPr lang="es-MX" sz="2000" dirty="0"/>
          </a:p>
        </p:txBody>
      </p:sp>
      <p:sp>
        <p:nvSpPr>
          <p:cNvPr id="8" name="Rectángulo 7"/>
          <p:cNvSpPr/>
          <p:nvPr/>
        </p:nvSpPr>
        <p:spPr>
          <a:xfrm>
            <a:off x="1132368" y="3664647"/>
            <a:ext cx="1823483" cy="707886"/>
          </a:xfrm>
          <a:prstGeom prst="rect">
            <a:avLst/>
          </a:prstGeom>
          <a:solidFill>
            <a:schemeClr val="accent4">
              <a:lumMod val="40000"/>
              <a:lumOff val="60000"/>
            </a:schemeClr>
          </a:solidFill>
        </p:spPr>
        <p:txBody>
          <a:bodyPr wrap="square">
            <a:spAutoFit/>
          </a:bodyPr>
          <a:lstStyle/>
          <a:p>
            <a:r>
              <a:rPr lang="es-MX" sz="2000" dirty="0" smtClean="0"/>
              <a:t>Transición epidemiológica </a:t>
            </a:r>
            <a:endParaRPr lang="es-MX" sz="2000" dirty="0"/>
          </a:p>
        </p:txBody>
      </p:sp>
      <p:sp>
        <p:nvSpPr>
          <p:cNvPr id="9" name="Rectángulo 8"/>
          <p:cNvSpPr/>
          <p:nvPr/>
        </p:nvSpPr>
        <p:spPr>
          <a:xfrm>
            <a:off x="4263656" y="3414548"/>
            <a:ext cx="6096000" cy="1015663"/>
          </a:xfrm>
          <a:prstGeom prst="rect">
            <a:avLst/>
          </a:prstGeom>
          <a:solidFill>
            <a:schemeClr val="accent4">
              <a:lumMod val="40000"/>
              <a:lumOff val="60000"/>
            </a:schemeClr>
          </a:solidFill>
        </p:spPr>
        <p:txBody>
          <a:bodyPr>
            <a:spAutoFit/>
          </a:bodyPr>
          <a:lstStyle/>
          <a:p>
            <a:pPr algn="just"/>
            <a:r>
              <a:rPr lang="es-MX" sz="2000" dirty="0" smtClean="0"/>
              <a:t>Repunte </a:t>
            </a:r>
            <a:r>
              <a:rPr lang="es-MX" sz="2000" dirty="0"/>
              <a:t>de los padecimientos crónicos sin que los padecimientos agudos estuvieran desapareciendo (</a:t>
            </a:r>
            <a:r>
              <a:rPr lang="es-MX" sz="2000" dirty="0" err="1"/>
              <a:t>Laurell</a:t>
            </a:r>
            <a:r>
              <a:rPr lang="es-MX" sz="2000" dirty="0"/>
              <a:t> et al 1991</a:t>
            </a:r>
            <a:r>
              <a:rPr lang="es-MX" sz="2000" dirty="0" smtClean="0"/>
              <a:t>).</a:t>
            </a:r>
            <a:endParaRPr lang="es-MX" sz="2000" dirty="0"/>
          </a:p>
        </p:txBody>
      </p:sp>
      <p:sp>
        <p:nvSpPr>
          <p:cNvPr id="6" name="CuadroTexto 5"/>
          <p:cNvSpPr txBox="1"/>
          <p:nvPr/>
        </p:nvSpPr>
        <p:spPr>
          <a:xfrm>
            <a:off x="2955851" y="3803146"/>
            <a:ext cx="425302" cy="400110"/>
          </a:xfrm>
          <a:prstGeom prst="rect">
            <a:avLst/>
          </a:prstGeom>
          <a:solidFill>
            <a:schemeClr val="accent4">
              <a:lumMod val="40000"/>
              <a:lumOff val="60000"/>
            </a:schemeClr>
          </a:solidFill>
        </p:spPr>
        <p:txBody>
          <a:bodyPr wrap="square" rtlCol="0">
            <a:spAutoFit/>
          </a:bodyPr>
          <a:lstStyle/>
          <a:p>
            <a:r>
              <a:rPr lang="es-ES" sz="2000" dirty="0" smtClean="0"/>
              <a:t>vs</a:t>
            </a:r>
            <a:endParaRPr lang="es-ES" sz="2000" dirty="0"/>
          </a:p>
        </p:txBody>
      </p:sp>
    </p:spTree>
    <p:extLst>
      <p:ext uri="{BB962C8B-B14F-4D97-AF65-F5344CB8AC3E}">
        <p14:creationId xmlns:p14="http://schemas.microsoft.com/office/powerpoint/2010/main" val="771916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1791" y="1727116"/>
            <a:ext cx="7724239" cy="707886"/>
          </a:xfrm>
          <a:prstGeom prst="rect">
            <a:avLst/>
          </a:prstGeom>
        </p:spPr>
        <p:txBody>
          <a:bodyPr wrap="square">
            <a:spAutoFit/>
          </a:bodyPr>
          <a:lstStyle/>
          <a:p>
            <a:pPr algn="just"/>
            <a:r>
              <a:rPr lang="es-MX" sz="2000" b="1" dirty="0" smtClean="0"/>
              <a:t>1°.- Enfoque biológico </a:t>
            </a:r>
            <a:r>
              <a:rPr lang="es-MX" sz="2000" dirty="0" smtClean="0"/>
              <a:t>Banco mundial centrado en la inversión en salud pública</a:t>
            </a:r>
            <a:endParaRPr lang="es-MX" sz="2000" dirty="0"/>
          </a:p>
        </p:txBody>
      </p:sp>
      <p:sp>
        <p:nvSpPr>
          <p:cNvPr id="3" name="Rectángulo 2"/>
          <p:cNvSpPr/>
          <p:nvPr/>
        </p:nvSpPr>
        <p:spPr>
          <a:xfrm>
            <a:off x="1058331" y="2369805"/>
            <a:ext cx="7870009" cy="1631216"/>
          </a:xfrm>
          <a:prstGeom prst="rect">
            <a:avLst/>
          </a:prstGeom>
        </p:spPr>
        <p:txBody>
          <a:bodyPr wrap="square">
            <a:spAutoFit/>
          </a:bodyPr>
          <a:lstStyle/>
          <a:p>
            <a:pPr algn="just"/>
            <a:r>
              <a:rPr lang="es-MX" sz="2000" dirty="0"/>
              <a:t>la política oficial de salud en México adoptó las propuestas de dicha institución y comenzó a defender la necesidad de “reformar” al sector y de </a:t>
            </a:r>
            <a:r>
              <a:rPr lang="es-MX" sz="2000" u="sng" dirty="0"/>
              <a:t>privatizar</a:t>
            </a:r>
            <a:r>
              <a:rPr lang="es-MX" sz="2000" dirty="0"/>
              <a:t> los servicios, o por lo menos de </a:t>
            </a:r>
            <a:r>
              <a:rPr lang="es-MX" sz="2000" u="sng" dirty="0"/>
              <a:t>permitir</a:t>
            </a:r>
            <a:r>
              <a:rPr lang="es-MX" sz="2000" dirty="0"/>
              <a:t> la participación de </a:t>
            </a:r>
            <a:r>
              <a:rPr lang="es-MX" sz="2000" u="sng" dirty="0"/>
              <a:t>capitales privados </a:t>
            </a:r>
            <a:r>
              <a:rPr lang="es-MX" sz="2000" dirty="0"/>
              <a:t>tanto en la prestación de servicios de salud como en la administración de los fondos de retiro de los trabajadores</a:t>
            </a:r>
          </a:p>
        </p:txBody>
      </p:sp>
      <p:sp>
        <p:nvSpPr>
          <p:cNvPr id="12" name="Rectángulo 11"/>
          <p:cNvSpPr/>
          <p:nvPr/>
        </p:nvSpPr>
        <p:spPr>
          <a:xfrm>
            <a:off x="1431985" y="605265"/>
            <a:ext cx="9843188" cy="954107"/>
          </a:xfrm>
          <a:prstGeom prst="rect">
            <a:avLst/>
          </a:prstGeom>
          <a:noFill/>
        </p:spPr>
        <p:txBody>
          <a:bodyPr wrap="square" lIns="91440" tIns="45720" rIns="91440" bIns="45720">
            <a:spAutoFit/>
          </a:bodyPr>
          <a:lstStyle/>
          <a:p>
            <a:pPr algn="ctr"/>
            <a:r>
              <a:rPr lang="es-MX" sz="2800" b="1" cap="none" spc="0"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Conceptos encontrados </a:t>
            </a:r>
          </a:p>
          <a:p>
            <a:pPr algn="ctr"/>
            <a:r>
              <a:rPr lang="es-MX" sz="2800" b="1" cap="none" spc="0" dirty="0" smtClean="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rPr>
              <a:t>sociología de la salud pública vs medicina social</a:t>
            </a:r>
            <a:endParaRPr lang="es-MX" sz="2800" b="1" cap="none" spc="0" dirty="0">
              <a:ln w="10160">
                <a:solidFill>
                  <a:schemeClr val="accent5"/>
                </a:solidFill>
                <a:prstDash val="solid"/>
              </a:ln>
              <a:solidFill>
                <a:schemeClr val="accent1">
                  <a:lumMod val="75000"/>
                </a:schemeClr>
              </a:solidFill>
              <a:effectLst>
                <a:outerShdw blurRad="38100" dist="22860" dir="5400000" algn="tl" rotWithShape="0">
                  <a:srgbClr val="000000">
                    <a:alpha val="30000"/>
                  </a:srgbClr>
                </a:outerShdw>
              </a:effectLst>
            </a:endParaRPr>
          </a:p>
        </p:txBody>
      </p:sp>
      <p:sp>
        <p:nvSpPr>
          <p:cNvPr id="4" name="Rectángulo 3"/>
          <p:cNvSpPr/>
          <p:nvPr/>
        </p:nvSpPr>
        <p:spPr>
          <a:xfrm>
            <a:off x="1201947" y="4364337"/>
            <a:ext cx="4206815" cy="1938992"/>
          </a:xfrm>
          <a:prstGeom prst="rect">
            <a:avLst/>
          </a:prstGeom>
        </p:spPr>
        <p:txBody>
          <a:bodyPr wrap="square">
            <a:spAutoFit/>
          </a:bodyPr>
          <a:lstStyle/>
          <a:p>
            <a:r>
              <a:rPr lang="es-MX" sz="2000" dirty="0"/>
              <a:t>los sociólogos de la salud pública por sus propuestas sobre la manera en que dicha privatización puede hacerse sin, sostienen, menoscabo de los ideales de justicia y equidad (Londoño &amp; </a:t>
            </a:r>
            <a:r>
              <a:rPr lang="es-MX" sz="2000" dirty="0" err="1"/>
              <a:t>Frenk</a:t>
            </a:r>
            <a:r>
              <a:rPr lang="es-MX" sz="2000" dirty="0"/>
              <a:t> 1997)</a:t>
            </a:r>
          </a:p>
        </p:txBody>
      </p:sp>
      <p:sp>
        <p:nvSpPr>
          <p:cNvPr id="6" name="Rectángulo 5"/>
          <p:cNvSpPr/>
          <p:nvPr/>
        </p:nvSpPr>
        <p:spPr>
          <a:xfrm>
            <a:off x="5179173" y="4364337"/>
            <a:ext cx="6096000" cy="1631216"/>
          </a:xfrm>
          <a:prstGeom prst="rect">
            <a:avLst/>
          </a:prstGeom>
          <a:solidFill>
            <a:schemeClr val="accent4">
              <a:lumMod val="40000"/>
              <a:lumOff val="60000"/>
            </a:schemeClr>
          </a:solidFill>
        </p:spPr>
        <p:txBody>
          <a:bodyPr>
            <a:spAutoFit/>
          </a:bodyPr>
          <a:lstStyle/>
          <a:p>
            <a:r>
              <a:rPr lang="es-MX" sz="2000" dirty="0" smtClean="0"/>
              <a:t>La </a:t>
            </a:r>
            <a:r>
              <a:rPr lang="es-MX" sz="2000" dirty="0"/>
              <a:t>reforma tiende a beneficiar, ante todo, a los detentadores de grandes capitales en perjuicio de los sectores más desprotegidos de la población, dañando así el sentido social de las políticas de salud impulsadas en décadas pasadas (</a:t>
            </a:r>
            <a:r>
              <a:rPr lang="es-MX" sz="2000" dirty="0" err="1"/>
              <a:t>Laurell</a:t>
            </a:r>
            <a:r>
              <a:rPr lang="es-MX" sz="2000" dirty="0"/>
              <a:t> 1999; </a:t>
            </a:r>
            <a:r>
              <a:rPr lang="es-MX" sz="2000" dirty="0" err="1"/>
              <a:t>Tetelboin</a:t>
            </a:r>
            <a:r>
              <a:rPr lang="es-MX" sz="2000" dirty="0"/>
              <a:t> 1994).</a:t>
            </a:r>
          </a:p>
        </p:txBody>
      </p:sp>
    </p:spTree>
    <p:extLst>
      <p:ext uri="{BB962C8B-B14F-4D97-AF65-F5344CB8AC3E}">
        <p14:creationId xmlns:p14="http://schemas.microsoft.com/office/powerpoint/2010/main" val="25189996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62973" y="894224"/>
            <a:ext cx="6478437" cy="400110"/>
          </a:xfrm>
          <a:prstGeom prst="rect">
            <a:avLst/>
          </a:prstGeom>
          <a:noFill/>
        </p:spPr>
        <p:txBody>
          <a:bodyPr wrap="square" lIns="91440" tIns="45720" rIns="91440" bIns="45720">
            <a:spAutoFit/>
          </a:bodyPr>
          <a:lstStyle/>
          <a:p>
            <a:pPr algn="just"/>
            <a:r>
              <a:rPr lang="es-MX" sz="2000" dirty="0" smtClean="0"/>
              <a:t>Acción social+ determinantes sociales</a:t>
            </a:r>
            <a:endParaRPr lang="es-ES" sz="2000" b="1" dirty="0">
              <a:ln w="22225">
                <a:solidFill>
                  <a:schemeClr val="accent2"/>
                </a:solidFill>
                <a:prstDash val="solid"/>
              </a:ln>
              <a:solidFill>
                <a:schemeClr val="accent2">
                  <a:lumMod val="40000"/>
                  <a:lumOff val="60000"/>
                </a:schemeClr>
              </a:solidFill>
            </a:endParaRPr>
          </a:p>
        </p:txBody>
      </p:sp>
      <p:sp>
        <p:nvSpPr>
          <p:cNvPr id="2" name="Rectángulo 1"/>
          <p:cNvSpPr/>
          <p:nvPr/>
        </p:nvSpPr>
        <p:spPr>
          <a:xfrm>
            <a:off x="1262332" y="1578483"/>
            <a:ext cx="6096000" cy="1323439"/>
          </a:xfrm>
          <a:prstGeom prst="rect">
            <a:avLst/>
          </a:prstGeom>
        </p:spPr>
        <p:txBody>
          <a:bodyPr>
            <a:spAutoFit/>
          </a:bodyPr>
          <a:lstStyle/>
          <a:p>
            <a:r>
              <a:rPr lang="es-MX" sz="2000" dirty="0"/>
              <a:t>los conceptos de “calidad de vida” (Blanco et al 1997</a:t>
            </a:r>
            <a:r>
              <a:rPr lang="es-MX" sz="2000" dirty="0" smtClean="0"/>
              <a:t>),</a:t>
            </a:r>
          </a:p>
          <a:p>
            <a:r>
              <a:rPr lang="es-MX" sz="2000" dirty="0" smtClean="0"/>
              <a:t> </a:t>
            </a:r>
            <a:r>
              <a:rPr lang="es-MX" sz="2000" dirty="0"/>
              <a:t>“estilos de vida”, “riesgos” (Martínez 1993; Menéndez 1998</a:t>
            </a:r>
            <a:r>
              <a:rPr lang="es-MX" sz="2000" dirty="0" smtClean="0"/>
              <a:t>),</a:t>
            </a:r>
          </a:p>
          <a:p>
            <a:r>
              <a:rPr lang="es-MX" sz="2000" dirty="0" smtClean="0"/>
              <a:t> </a:t>
            </a:r>
            <a:r>
              <a:rPr lang="es-MX" sz="2000" dirty="0"/>
              <a:t>“apoyo social” (Castro et al 1997).</a:t>
            </a:r>
          </a:p>
        </p:txBody>
      </p:sp>
      <p:sp>
        <p:nvSpPr>
          <p:cNvPr id="4" name="Rectángulo 3"/>
          <p:cNvSpPr/>
          <p:nvPr/>
        </p:nvSpPr>
        <p:spPr>
          <a:xfrm>
            <a:off x="3685185" y="2701867"/>
            <a:ext cx="6152069" cy="400110"/>
          </a:xfrm>
          <a:prstGeom prst="rect">
            <a:avLst/>
          </a:prstGeom>
        </p:spPr>
        <p:txBody>
          <a:bodyPr wrap="none">
            <a:spAutoFit/>
          </a:bodyPr>
          <a:lstStyle/>
          <a:p>
            <a:r>
              <a:rPr lang="es-MX" sz="2000" b="1" dirty="0" smtClean="0"/>
              <a:t>Determinación </a:t>
            </a:r>
            <a:r>
              <a:rPr lang="es-MX" sz="2000" b="1" dirty="0"/>
              <a:t>de la salud </a:t>
            </a:r>
            <a:r>
              <a:rPr lang="es-MX" sz="2000" dirty="0"/>
              <a:t>y la enfermedad en la sociedad.</a:t>
            </a:r>
          </a:p>
        </p:txBody>
      </p:sp>
      <p:sp>
        <p:nvSpPr>
          <p:cNvPr id="5" name="Rectángulo 4"/>
          <p:cNvSpPr/>
          <p:nvPr/>
        </p:nvSpPr>
        <p:spPr>
          <a:xfrm>
            <a:off x="1362973" y="3815366"/>
            <a:ext cx="4644422" cy="707886"/>
          </a:xfrm>
          <a:prstGeom prst="rect">
            <a:avLst/>
          </a:prstGeom>
          <a:solidFill>
            <a:schemeClr val="accent4">
              <a:lumMod val="40000"/>
              <a:lumOff val="60000"/>
            </a:schemeClr>
          </a:solidFill>
        </p:spPr>
        <p:txBody>
          <a:bodyPr wrap="square">
            <a:spAutoFit/>
          </a:bodyPr>
          <a:lstStyle/>
          <a:p>
            <a:r>
              <a:rPr lang="es-MX" sz="2000" dirty="0"/>
              <a:t>teoría feminista al estudio de los problemas de salud</a:t>
            </a:r>
          </a:p>
        </p:txBody>
      </p:sp>
      <p:sp>
        <p:nvSpPr>
          <p:cNvPr id="6" name="Rectángulo 5"/>
          <p:cNvSpPr/>
          <p:nvPr/>
        </p:nvSpPr>
        <p:spPr>
          <a:xfrm>
            <a:off x="6322983" y="3507589"/>
            <a:ext cx="3582838" cy="1323439"/>
          </a:xfrm>
          <a:prstGeom prst="rect">
            <a:avLst/>
          </a:prstGeom>
        </p:spPr>
        <p:txBody>
          <a:bodyPr wrap="square">
            <a:spAutoFit/>
          </a:bodyPr>
          <a:lstStyle/>
          <a:p>
            <a:r>
              <a:rPr lang="es-MX" sz="2000" dirty="0" smtClean="0"/>
              <a:t>Perspectiva </a:t>
            </a:r>
            <a:r>
              <a:rPr lang="es-MX" sz="2000" dirty="0"/>
              <a:t>de género en el estudio de la vinculación entre la condición de la mujer y la salud </a:t>
            </a:r>
            <a:r>
              <a:rPr lang="es-MX" sz="2000" dirty="0" smtClean="0"/>
              <a:t>materno-infantil </a:t>
            </a:r>
            <a:r>
              <a:rPr lang="es-MX" sz="2000" dirty="0"/>
              <a:t>(</a:t>
            </a:r>
            <a:r>
              <a:rPr lang="es-MX" sz="2000" dirty="0" err="1"/>
              <a:t>Szasz</a:t>
            </a:r>
            <a:r>
              <a:rPr lang="es-MX" sz="2000" dirty="0"/>
              <a:t> 1998a).</a:t>
            </a:r>
          </a:p>
        </p:txBody>
      </p:sp>
    </p:spTree>
    <p:extLst>
      <p:ext uri="{BB962C8B-B14F-4D97-AF65-F5344CB8AC3E}">
        <p14:creationId xmlns:p14="http://schemas.microsoft.com/office/powerpoint/2010/main" val="3246507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66707" y="1160046"/>
            <a:ext cx="6096000" cy="707886"/>
          </a:xfrm>
          <a:prstGeom prst="rect">
            <a:avLst/>
          </a:prstGeom>
          <a:solidFill>
            <a:schemeClr val="accent4">
              <a:lumMod val="40000"/>
              <a:lumOff val="60000"/>
            </a:schemeClr>
          </a:solidFill>
        </p:spPr>
        <p:txBody>
          <a:bodyPr>
            <a:spAutoFit/>
          </a:bodyPr>
          <a:lstStyle/>
          <a:p>
            <a:r>
              <a:rPr lang="es-MX" sz="2000" dirty="0" smtClean="0"/>
              <a:t>–</a:t>
            </a:r>
            <a:r>
              <a:rPr lang="es-MX" sz="2000" dirty="0"/>
              <a:t>originalmente desarrollado en Italia— para realizar investigaciones sobre la salud de los trabajadores</a:t>
            </a:r>
          </a:p>
        </p:txBody>
      </p:sp>
      <p:sp>
        <p:nvSpPr>
          <p:cNvPr id="3" name="Rectángulo 2"/>
          <p:cNvSpPr/>
          <p:nvPr/>
        </p:nvSpPr>
        <p:spPr>
          <a:xfrm>
            <a:off x="1716237" y="1313934"/>
            <a:ext cx="1739579" cy="400110"/>
          </a:xfrm>
          <a:prstGeom prst="rect">
            <a:avLst/>
          </a:prstGeom>
        </p:spPr>
        <p:txBody>
          <a:bodyPr wrap="none">
            <a:spAutoFit/>
          </a:bodyPr>
          <a:lstStyle/>
          <a:p>
            <a:r>
              <a:rPr lang="es-MX" sz="2000" dirty="0" smtClean="0"/>
              <a:t>Modelo </a:t>
            </a:r>
            <a:r>
              <a:rPr lang="es-MX" sz="2000" dirty="0"/>
              <a:t>obrero </a:t>
            </a:r>
          </a:p>
        </p:txBody>
      </p:sp>
      <p:sp>
        <p:nvSpPr>
          <p:cNvPr id="4" name="Rectángulo 3"/>
          <p:cNvSpPr/>
          <p:nvPr/>
        </p:nvSpPr>
        <p:spPr>
          <a:xfrm>
            <a:off x="1098299" y="2080069"/>
            <a:ext cx="9438566" cy="1323439"/>
          </a:xfrm>
          <a:prstGeom prst="rect">
            <a:avLst/>
          </a:prstGeom>
        </p:spPr>
        <p:txBody>
          <a:bodyPr wrap="square">
            <a:spAutoFit/>
          </a:bodyPr>
          <a:lstStyle/>
          <a:p>
            <a:pPr algn="just"/>
            <a:r>
              <a:rPr lang="es-MX" sz="2000" dirty="0" smtClean="0"/>
              <a:t>Aplicación </a:t>
            </a:r>
            <a:r>
              <a:rPr lang="es-MX" sz="2000" dirty="0"/>
              <a:t>de entrevistas colectivas, no individuales, entre los trabajadores de la industria, con el triple fin de generar información sobre los daños a la salud derivados de las condiciones del trabajo, promover la concientización al respecto entre los propios afectados, y formular propuestas colectivas de solución entre los trabajadores (</a:t>
            </a:r>
            <a:r>
              <a:rPr lang="es-MX" sz="2000" dirty="0" err="1"/>
              <a:t>Laurell</a:t>
            </a:r>
            <a:r>
              <a:rPr lang="es-MX" sz="2000" dirty="0"/>
              <a:t> et al 1990).</a:t>
            </a:r>
          </a:p>
        </p:txBody>
      </p:sp>
      <p:sp>
        <p:nvSpPr>
          <p:cNvPr id="5" name="Rectángulo 4"/>
          <p:cNvSpPr/>
          <p:nvPr/>
        </p:nvSpPr>
        <p:spPr>
          <a:xfrm>
            <a:off x="1098300" y="4412734"/>
            <a:ext cx="3197476" cy="707886"/>
          </a:xfrm>
          <a:prstGeom prst="rect">
            <a:avLst/>
          </a:prstGeom>
        </p:spPr>
        <p:txBody>
          <a:bodyPr wrap="square">
            <a:spAutoFit/>
          </a:bodyPr>
          <a:lstStyle/>
          <a:p>
            <a:r>
              <a:rPr lang="es-MX" sz="2000" dirty="0"/>
              <a:t>desigualdad social frente a la enfermedad.</a:t>
            </a:r>
          </a:p>
        </p:txBody>
      </p:sp>
      <p:sp>
        <p:nvSpPr>
          <p:cNvPr id="6" name="Rectángulo 5"/>
          <p:cNvSpPr/>
          <p:nvPr/>
        </p:nvSpPr>
        <p:spPr>
          <a:xfrm>
            <a:off x="5114658" y="3504793"/>
            <a:ext cx="6096000" cy="2554545"/>
          </a:xfrm>
          <a:prstGeom prst="rect">
            <a:avLst/>
          </a:prstGeom>
          <a:solidFill>
            <a:schemeClr val="accent4">
              <a:lumMod val="40000"/>
              <a:lumOff val="60000"/>
            </a:schemeClr>
          </a:solidFill>
        </p:spPr>
        <p:txBody>
          <a:bodyPr>
            <a:spAutoFit/>
          </a:bodyPr>
          <a:lstStyle/>
          <a:p>
            <a:pPr algn="just"/>
            <a:r>
              <a:rPr lang="es-MX" sz="2000" dirty="0" smtClean="0"/>
              <a:t>Determinaciones </a:t>
            </a:r>
            <a:r>
              <a:rPr lang="es-MX" sz="2000" dirty="0"/>
              <a:t>estructurales de la mortalidad infantil –la posición de clase, ante todo– con elementos </a:t>
            </a:r>
            <a:r>
              <a:rPr lang="es-MX" sz="2000" dirty="0" err="1"/>
              <a:t>interaccionales</a:t>
            </a:r>
            <a:r>
              <a:rPr lang="es-MX" sz="2000" dirty="0"/>
              <a:t> de los actores –como la estructura familiar y el funcionamiento de las redes sociales–, y mostró que éstos últimos juegan un papel central tanto en la generación como en la forma de solución de los problemas que desembocan en la mortalidad infantil (</a:t>
            </a:r>
            <a:r>
              <a:rPr lang="es-MX" sz="2000" dirty="0" err="1"/>
              <a:t>Bronfman</a:t>
            </a:r>
            <a:r>
              <a:rPr lang="es-MX" sz="2000" dirty="0"/>
              <a:t> 1992, 2000). </a:t>
            </a:r>
          </a:p>
        </p:txBody>
      </p:sp>
    </p:spTree>
    <p:extLst>
      <p:ext uri="{BB962C8B-B14F-4D97-AF65-F5344CB8AC3E}">
        <p14:creationId xmlns:p14="http://schemas.microsoft.com/office/powerpoint/2010/main" val="3697644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95400" y="1471769"/>
            <a:ext cx="6096000" cy="707886"/>
          </a:xfrm>
          <a:prstGeom prst="rect">
            <a:avLst/>
          </a:prstGeom>
        </p:spPr>
        <p:txBody>
          <a:bodyPr>
            <a:spAutoFit/>
          </a:bodyPr>
          <a:lstStyle/>
          <a:p>
            <a:r>
              <a:rPr lang="es-MX" sz="2000" dirty="0" smtClean="0"/>
              <a:t>Métodos </a:t>
            </a:r>
            <a:r>
              <a:rPr lang="es-MX" sz="2000" dirty="0"/>
              <a:t>cualitativos aplicados a la investigación social en salud (</a:t>
            </a:r>
            <a:r>
              <a:rPr lang="es-MX" sz="2000" dirty="0" err="1"/>
              <a:t>Langer</a:t>
            </a:r>
            <a:r>
              <a:rPr lang="es-MX" sz="2000" dirty="0"/>
              <a:t> &amp; </a:t>
            </a:r>
            <a:r>
              <a:rPr lang="es-MX" sz="2000" dirty="0" err="1"/>
              <a:t>Nigenda</a:t>
            </a:r>
            <a:r>
              <a:rPr lang="es-MX" sz="2000" dirty="0"/>
              <a:t> 1995; </a:t>
            </a:r>
            <a:r>
              <a:rPr lang="es-MX" sz="2000" dirty="0" err="1"/>
              <a:t>Szasz</a:t>
            </a:r>
            <a:r>
              <a:rPr lang="es-MX" sz="2000" dirty="0"/>
              <a:t> &amp; Lerner 19</a:t>
            </a:r>
          </a:p>
        </p:txBody>
      </p:sp>
      <p:sp>
        <p:nvSpPr>
          <p:cNvPr id="3" name="Rectángulo 2"/>
          <p:cNvSpPr/>
          <p:nvPr/>
        </p:nvSpPr>
        <p:spPr>
          <a:xfrm>
            <a:off x="1678568" y="2298384"/>
            <a:ext cx="5977727" cy="400110"/>
          </a:xfrm>
          <a:prstGeom prst="rect">
            <a:avLst/>
          </a:prstGeom>
        </p:spPr>
        <p:txBody>
          <a:bodyPr wrap="none">
            <a:spAutoFit/>
          </a:bodyPr>
          <a:lstStyle/>
          <a:p>
            <a:r>
              <a:rPr lang="es-MX" sz="2000" dirty="0" smtClean="0"/>
              <a:t>Articulación </a:t>
            </a:r>
            <a:r>
              <a:rPr lang="es-MX" sz="2000" dirty="0"/>
              <a:t>entre los métodos cualitativos y cuantitativos </a:t>
            </a:r>
          </a:p>
        </p:txBody>
      </p:sp>
      <p:sp>
        <p:nvSpPr>
          <p:cNvPr id="4" name="Rectángulo 3"/>
          <p:cNvSpPr/>
          <p:nvPr/>
        </p:nvSpPr>
        <p:spPr>
          <a:xfrm>
            <a:off x="4849442" y="3512237"/>
            <a:ext cx="4362092" cy="400110"/>
          </a:xfrm>
          <a:prstGeom prst="rect">
            <a:avLst/>
          </a:prstGeom>
        </p:spPr>
        <p:txBody>
          <a:bodyPr wrap="none">
            <a:spAutoFit/>
          </a:bodyPr>
          <a:lstStyle/>
          <a:p>
            <a:r>
              <a:rPr lang="es-MX" sz="2000" dirty="0" smtClean="0"/>
              <a:t>Anclaje </a:t>
            </a:r>
            <a:r>
              <a:rPr lang="es-MX" sz="2000" dirty="0"/>
              <a:t>en las grandes teorías sociológicas</a:t>
            </a:r>
          </a:p>
        </p:txBody>
      </p:sp>
    </p:spTree>
    <p:extLst>
      <p:ext uri="{BB962C8B-B14F-4D97-AF65-F5344CB8AC3E}">
        <p14:creationId xmlns:p14="http://schemas.microsoft.com/office/powerpoint/2010/main" val="20744949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53303" y="975267"/>
            <a:ext cx="2386935" cy="400110"/>
          </a:xfrm>
          <a:prstGeom prst="rect">
            <a:avLst/>
          </a:prstGeom>
        </p:spPr>
        <p:txBody>
          <a:bodyPr wrap="none">
            <a:spAutoFit/>
          </a:bodyPr>
          <a:lstStyle/>
          <a:p>
            <a:pPr algn="just"/>
            <a:r>
              <a:rPr lang="es-MX" sz="2000" dirty="0" smtClean="0"/>
              <a:t>Estudios </a:t>
            </a:r>
            <a:r>
              <a:rPr lang="es-MX" sz="2000" dirty="0"/>
              <a:t>sustantivos e</a:t>
            </a:r>
          </a:p>
        </p:txBody>
      </p:sp>
      <p:sp>
        <p:nvSpPr>
          <p:cNvPr id="3" name="Rectángulo 2"/>
          <p:cNvSpPr/>
          <p:nvPr/>
        </p:nvSpPr>
        <p:spPr>
          <a:xfrm>
            <a:off x="1642533" y="1866669"/>
            <a:ext cx="6096000" cy="1015663"/>
          </a:xfrm>
          <a:prstGeom prst="rect">
            <a:avLst/>
          </a:prstGeom>
        </p:spPr>
        <p:txBody>
          <a:bodyPr>
            <a:spAutoFit/>
          </a:bodyPr>
          <a:lstStyle/>
          <a:p>
            <a:pPr algn="just"/>
            <a:r>
              <a:rPr lang="es-MX" sz="2000" dirty="0" smtClean="0"/>
              <a:t>Impulso </a:t>
            </a:r>
            <a:r>
              <a:rPr lang="es-MX" sz="2000" dirty="0"/>
              <a:t>los estudios cualitativos que buscan elucidar la subjetividad de los individuos en el terreno de la salud, los padecimientos y la enfermedad</a:t>
            </a:r>
          </a:p>
        </p:txBody>
      </p:sp>
      <p:sp>
        <p:nvSpPr>
          <p:cNvPr id="4" name="Rectángulo 3"/>
          <p:cNvSpPr/>
          <p:nvPr/>
        </p:nvSpPr>
        <p:spPr>
          <a:xfrm>
            <a:off x="1854831" y="3312069"/>
            <a:ext cx="2715552" cy="400110"/>
          </a:xfrm>
          <a:prstGeom prst="rect">
            <a:avLst/>
          </a:prstGeom>
        </p:spPr>
        <p:txBody>
          <a:bodyPr wrap="none">
            <a:spAutoFit/>
          </a:bodyPr>
          <a:lstStyle/>
          <a:p>
            <a:pPr algn="just"/>
            <a:r>
              <a:rPr lang="es-MX" sz="2000" dirty="0" smtClean="0"/>
              <a:t>Perspectiva </a:t>
            </a:r>
            <a:r>
              <a:rPr lang="es-MX" sz="2000" dirty="0"/>
              <a:t>hermenéutica</a:t>
            </a:r>
          </a:p>
        </p:txBody>
      </p:sp>
      <p:sp>
        <p:nvSpPr>
          <p:cNvPr id="5" name="Rectángulo 4"/>
          <p:cNvSpPr/>
          <p:nvPr/>
        </p:nvSpPr>
        <p:spPr>
          <a:xfrm>
            <a:off x="4856217" y="3312069"/>
            <a:ext cx="5676636" cy="1631216"/>
          </a:xfrm>
          <a:prstGeom prst="rect">
            <a:avLst/>
          </a:prstGeom>
        </p:spPr>
        <p:txBody>
          <a:bodyPr wrap="square">
            <a:spAutoFit/>
          </a:bodyPr>
          <a:lstStyle/>
          <a:p>
            <a:pPr algn="just"/>
            <a:r>
              <a:rPr lang="es-MX" sz="2000" dirty="0" smtClean="0"/>
              <a:t>Experiencia </a:t>
            </a:r>
            <a:r>
              <a:rPr lang="es-MX" sz="2000" dirty="0"/>
              <a:t>subjetiva </a:t>
            </a:r>
            <a:r>
              <a:rPr lang="es-MX" sz="2000" dirty="0" smtClean="0"/>
              <a:t>que aborda los significados, atribuidos socialmente </a:t>
            </a:r>
            <a:r>
              <a:rPr lang="es-MX" sz="2000" dirty="0"/>
              <a:t>en torno a la </a:t>
            </a:r>
            <a:r>
              <a:rPr lang="es-MX" sz="2000" dirty="0" smtClean="0"/>
              <a:t>salud. Se </a:t>
            </a:r>
            <a:r>
              <a:rPr lang="es-MX" sz="2000" dirty="0"/>
              <a:t>articulan con la estructura social más general, así como con la desigualdad de género (Castro, 1995; Castro y </a:t>
            </a:r>
            <a:r>
              <a:rPr lang="es-MX" sz="2000" dirty="0" err="1"/>
              <a:t>Eroza</a:t>
            </a:r>
            <a:r>
              <a:rPr lang="es-MX" sz="2000" dirty="0"/>
              <a:t>, 1998; Castro, 2000b).</a:t>
            </a:r>
          </a:p>
        </p:txBody>
      </p:sp>
      <p:sp>
        <p:nvSpPr>
          <p:cNvPr id="6" name="Rectángulo 5"/>
          <p:cNvSpPr/>
          <p:nvPr/>
        </p:nvSpPr>
        <p:spPr>
          <a:xfrm>
            <a:off x="1057700" y="4939437"/>
            <a:ext cx="10931099" cy="923330"/>
          </a:xfrm>
          <a:prstGeom prst="rect">
            <a:avLst/>
          </a:prstGeom>
        </p:spPr>
        <p:txBody>
          <a:bodyPr wrap="square">
            <a:spAutoFit/>
          </a:bodyPr>
          <a:lstStyle/>
          <a:p>
            <a:r>
              <a:rPr lang="es-MX" dirty="0" smtClean="0"/>
              <a:t>Estudios </a:t>
            </a:r>
            <a:r>
              <a:rPr lang="es-MX" dirty="0"/>
              <a:t>sobre la experiencia subjetiva se han centrado en los padecimientos crónicos, como la diabetes, buscando trasladar el eje de análisis del mero enfoque biomédico o, en el otro extremo, del mero enfoque </a:t>
            </a:r>
            <a:r>
              <a:rPr lang="es-MX" dirty="0" err="1"/>
              <a:t>macrosocial</a:t>
            </a:r>
            <a:r>
              <a:rPr lang="es-MX" dirty="0"/>
              <a:t> y determinista, hacia una perspectiva que incorpora la dimensión personal y subjetiva de los sujetos (Mercado, 1996)</a:t>
            </a:r>
          </a:p>
        </p:txBody>
      </p:sp>
    </p:spTree>
    <p:extLst>
      <p:ext uri="{BB962C8B-B14F-4D97-AF65-F5344CB8AC3E}">
        <p14:creationId xmlns:p14="http://schemas.microsoft.com/office/powerpoint/2010/main" val="34710872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55096" y="1247772"/>
            <a:ext cx="10279787" cy="1323439"/>
          </a:xfrm>
          <a:prstGeom prst="rect">
            <a:avLst/>
          </a:prstGeom>
        </p:spPr>
        <p:txBody>
          <a:bodyPr wrap="square">
            <a:spAutoFit/>
          </a:bodyPr>
          <a:lstStyle/>
          <a:p>
            <a:pPr algn="just"/>
            <a:r>
              <a:rPr lang="es-MX" sz="2000" dirty="0" smtClean="0"/>
              <a:t>Práctica </a:t>
            </a:r>
            <a:r>
              <a:rPr lang="es-MX" sz="2000" dirty="0"/>
              <a:t>profesional de los médicos y la utilización de los servicios de salud y de medicamentos. Desde un enfoque que critica el rumbo que han tomado las políticas en la actualidad, autores como López y Blanco (1993) y Hernández (1982) han tratado de demostrar cómo la génesis de las políticas actuales se puede rastrear desde la década de los ochentas. </a:t>
            </a:r>
          </a:p>
        </p:txBody>
      </p:sp>
      <p:sp>
        <p:nvSpPr>
          <p:cNvPr id="3" name="Rectángulo 2"/>
          <p:cNvSpPr/>
          <p:nvPr/>
        </p:nvSpPr>
        <p:spPr>
          <a:xfrm>
            <a:off x="1013414" y="2793357"/>
            <a:ext cx="9296402" cy="1938992"/>
          </a:xfrm>
          <a:prstGeom prst="rect">
            <a:avLst/>
          </a:prstGeom>
        </p:spPr>
        <p:txBody>
          <a:bodyPr wrap="square">
            <a:spAutoFit/>
          </a:bodyPr>
          <a:lstStyle/>
          <a:p>
            <a:pPr algn="just"/>
            <a:r>
              <a:rPr lang="es-MX" sz="2000" dirty="0" smtClean="0"/>
              <a:t>Vínculo </a:t>
            </a:r>
            <a:r>
              <a:rPr lang="es-MX" sz="2000" dirty="0"/>
              <a:t>entre redes sociales y utilización de servicios (Infante, 1990). También han aparecido ya algunos estudios cualitativos que buscan conocer la percepción que tienen tanto los usuarios de servicios de salud (</a:t>
            </a:r>
            <a:r>
              <a:rPr lang="es-MX" sz="2000" dirty="0" err="1"/>
              <a:t>Bronfman</a:t>
            </a:r>
            <a:r>
              <a:rPr lang="es-MX" sz="2000" dirty="0"/>
              <a:t> et al 1997a) como los propios prestadores de servicios (</a:t>
            </a:r>
            <a:r>
              <a:rPr lang="es-MX" sz="2000" dirty="0" err="1"/>
              <a:t>Bronfman</a:t>
            </a:r>
            <a:r>
              <a:rPr lang="es-MX" sz="2000" dirty="0"/>
              <a:t> et al 1997b) acerca del problema de la utilización de los servicios, o bien que buscan identificar el tipo de barreras culturales que dificultan la utilización (Lazcano-Ponce, </a:t>
            </a:r>
            <a:r>
              <a:rPr lang="es-MX" sz="2000" dirty="0" err="1"/>
              <a:t>et.al</a:t>
            </a:r>
            <a:r>
              <a:rPr lang="es-MX" sz="2000" dirty="0"/>
              <a:t>. 1999). </a:t>
            </a:r>
          </a:p>
        </p:txBody>
      </p:sp>
    </p:spTree>
    <p:extLst>
      <p:ext uri="{BB962C8B-B14F-4D97-AF65-F5344CB8AC3E}">
        <p14:creationId xmlns:p14="http://schemas.microsoft.com/office/powerpoint/2010/main" val="2559984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5" name="AutoShape 3" descr="Resultado de imagen para refugiados/imagen/dibujo">
            <a:hlinkClick r:id="rId3"/>
          </p:cNvPr>
          <p:cNvSpPr>
            <a:spLocks noChangeAspect="1" noChangeArrowheads="1"/>
          </p:cNvSpPr>
          <p:nvPr/>
        </p:nvSpPr>
        <p:spPr bwMode="auto">
          <a:xfrm>
            <a:off x="92075"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graphicFrame>
        <p:nvGraphicFramePr>
          <p:cNvPr id="4" name="Diagrama 3"/>
          <p:cNvGraphicFramePr/>
          <p:nvPr>
            <p:extLst>
              <p:ext uri="{D42A27DB-BD31-4B8C-83A1-F6EECF244321}">
                <p14:modId xmlns:p14="http://schemas.microsoft.com/office/powerpoint/2010/main" val="2348298007"/>
              </p:ext>
            </p:extLst>
          </p:nvPr>
        </p:nvGraphicFramePr>
        <p:xfrm>
          <a:off x="1422401" y="677336"/>
          <a:ext cx="9457266" cy="55710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CuadroTexto 18"/>
          <p:cNvSpPr txBox="1"/>
          <p:nvPr/>
        </p:nvSpPr>
        <p:spPr>
          <a:xfrm>
            <a:off x="868518" y="922869"/>
            <a:ext cx="4216398" cy="954107"/>
          </a:xfrm>
          <a:prstGeom prst="rect">
            <a:avLst/>
          </a:prstGeom>
          <a:noFill/>
        </p:spPr>
        <p:txBody>
          <a:bodyPr wrap="square" rtlCol="0">
            <a:spAutoFit/>
          </a:bodyPr>
          <a:lstStyle/>
          <a:p>
            <a:r>
              <a:rPr lang="es-MX" sz="2800" b="1" dirty="0" smtClean="0"/>
              <a:t>La investigación sociológica en salud</a:t>
            </a:r>
            <a:endParaRPr lang="es-MX" sz="2800" b="1" dirty="0"/>
          </a:p>
        </p:txBody>
      </p:sp>
    </p:spTree>
    <p:extLst>
      <p:ext uri="{BB962C8B-B14F-4D97-AF65-F5344CB8AC3E}">
        <p14:creationId xmlns:p14="http://schemas.microsoft.com/office/powerpoint/2010/main" val="2997035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5749" t="11381" r="4305" b="19116"/>
          <a:stretch/>
        </p:blipFill>
        <p:spPr>
          <a:xfrm>
            <a:off x="1466850" y="809625"/>
            <a:ext cx="8791576" cy="3810000"/>
          </a:xfrm>
          <a:prstGeom prst="rect">
            <a:avLst/>
          </a:prstGeom>
        </p:spPr>
      </p:pic>
      <p:sp>
        <p:nvSpPr>
          <p:cNvPr id="3" name="CuadroTexto 2"/>
          <p:cNvSpPr txBox="1"/>
          <p:nvPr/>
        </p:nvSpPr>
        <p:spPr>
          <a:xfrm>
            <a:off x="1438275" y="5010150"/>
            <a:ext cx="9324975" cy="646331"/>
          </a:xfrm>
          <a:prstGeom prst="rect">
            <a:avLst/>
          </a:prstGeom>
          <a:noFill/>
        </p:spPr>
        <p:txBody>
          <a:bodyPr wrap="square" rtlCol="0">
            <a:spAutoFit/>
          </a:bodyPr>
          <a:lstStyle/>
          <a:p>
            <a:r>
              <a:rPr lang="es-MX" dirty="0" smtClean="0"/>
              <a:t>Los tres conceptos pasan por la </a:t>
            </a:r>
            <a:r>
              <a:rPr lang="es-MX" dirty="0" err="1" smtClean="0"/>
              <a:t>transversalización</a:t>
            </a:r>
            <a:r>
              <a:rPr lang="es-MX" dirty="0" smtClean="0"/>
              <a:t> del pensamiento de los intereses hegemónicos de aquellos autores que regulan el diseño, implementación y evaluación de los programas.</a:t>
            </a:r>
            <a:endParaRPr lang="es-MX" dirty="0"/>
          </a:p>
        </p:txBody>
      </p:sp>
    </p:spTree>
    <p:extLst>
      <p:ext uri="{BB962C8B-B14F-4D97-AF65-F5344CB8AC3E}">
        <p14:creationId xmlns:p14="http://schemas.microsoft.com/office/powerpoint/2010/main" val="906143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t="10363" r="2557" b="15455"/>
          <a:stretch/>
        </p:blipFill>
        <p:spPr>
          <a:xfrm>
            <a:off x="981074" y="1239983"/>
            <a:ext cx="8708315" cy="3884467"/>
          </a:xfrm>
          <a:prstGeom prst="rect">
            <a:avLst/>
          </a:prstGeom>
        </p:spPr>
      </p:pic>
      <p:sp>
        <p:nvSpPr>
          <p:cNvPr id="3" name="CuadroTexto 2"/>
          <p:cNvSpPr txBox="1"/>
          <p:nvPr/>
        </p:nvSpPr>
        <p:spPr>
          <a:xfrm>
            <a:off x="1133475" y="723900"/>
            <a:ext cx="5800725" cy="400110"/>
          </a:xfrm>
          <a:prstGeom prst="rect">
            <a:avLst/>
          </a:prstGeom>
          <a:noFill/>
        </p:spPr>
        <p:txBody>
          <a:bodyPr wrap="square" rtlCol="0">
            <a:spAutoFit/>
          </a:bodyPr>
          <a:lstStyle/>
          <a:p>
            <a:r>
              <a:rPr lang="es-MX" sz="2000" dirty="0" smtClean="0"/>
              <a:t>Alternativa</a:t>
            </a:r>
            <a:r>
              <a:rPr lang="es-MX" dirty="0" smtClean="0"/>
              <a:t> oficial vs. Pobreza y falta de educación en salud.</a:t>
            </a:r>
            <a:endParaRPr lang="es-MX" dirty="0"/>
          </a:p>
        </p:txBody>
      </p:sp>
    </p:spTree>
    <p:extLst>
      <p:ext uri="{BB962C8B-B14F-4D97-AF65-F5344CB8AC3E}">
        <p14:creationId xmlns:p14="http://schemas.microsoft.com/office/powerpoint/2010/main" val="13553113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texto&#10;&#10;Descripción generada con confianza alta">
            <a:extLst>
              <a:ext uri="{FF2B5EF4-FFF2-40B4-BE49-F238E27FC236}">
                <a16:creationId xmlns:a16="http://schemas.microsoft.com/office/drawing/2014/main" xmlns="" id="{A6A40D51-CDFB-431B-9C42-EB64CA089C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75" y="1146809"/>
            <a:ext cx="5095662" cy="5073015"/>
          </a:xfrm>
          <a:prstGeom prst="rect">
            <a:avLst/>
          </a:prstGeom>
        </p:spPr>
      </p:pic>
    </p:spTree>
    <p:extLst>
      <p:ext uri="{BB962C8B-B14F-4D97-AF65-F5344CB8AC3E}">
        <p14:creationId xmlns:p14="http://schemas.microsoft.com/office/powerpoint/2010/main" val="319467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764049" y="1337025"/>
            <a:ext cx="6153218" cy="5016758"/>
          </a:xfrm>
          <a:prstGeom prst="rect">
            <a:avLst/>
          </a:prstGeom>
          <a:solidFill>
            <a:schemeClr val="accent5">
              <a:lumMod val="40000"/>
              <a:lumOff val="60000"/>
            </a:schemeClr>
          </a:solidFill>
        </p:spPr>
        <p:txBody>
          <a:bodyPr wrap="square">
            <a:spAutoFit/>
          </a:bodyPr>
          <a:lstStyle/>
          <a:p>
            <a:r>
              <a:rPr lang="es-MX" sz="2000" b="1" dirty="0"/>
              <a:t>Fray</a:t>
            </a:r>
            <a:r>
              <a:rPr lang="es-MX" sz="2000" dirty="0"/>
              <a:t> </a:t>
            </a:r>
            <a:r>
              <a:rPr lang="es-MX" sz="2000" b="1" dirty="0"/>
              <a:t>Bernardino de Sahagún </a:t>
            </a:r>
            <a:r>
              <a:rPr lang="es-MX" sz="2000" dirty="0"/>
              <a:t>(Sahagún 1989), </a:t>
            </a:r>
            <a:r>
              <a:rPr lang="es-MX" sz="2000" b="1" dirty="0"/>
              <a:t>Diego Durán </a:t>
            </a:r>
            <a:r>
              <a:rPr lang="es-MX" sz="2000" dirty="0"/>
              <a:t>y varios otros; </a:t>
            </a:r>
            <a:r>
              <a:rPr lang="es-MX" sz="2000" dirty="0" smtClean="0"/>
              <a:t>medicina prehispánica. </a:t>
            </a:r>
          </a:p>
          <a:p>
            <a:r>
              <a:rPr lang="es-MX" sz="2000" b="1" dirty="0" smtClean="0"/>
              <a:t>Alfredo </a:t>
            </a:r>
            <a:r>
              <a:rPr lang="es-MX" sz="2000" b="1" dirty="0"/>
              <a:t>López-Austin </a:t>
            </a:r>
            <a:r>
              <a:rPr lang="es-MX" sz="2000" dirty="0"/>
              <a:t>(1971, 1980), </a:t>
            </a:r>
            <a:r>
              <a:rPr lang="es-MX" sz="2000" dirty="0" smtClean="0"/>
              <a:t>reconstrucciones </a:t>
            </a:r>
            <a:r>
              <a:rPr lang="es-MX" sz="2000" dirty="0"/>
              <a:t>del pensamiento médico Náhuatl </a:t>
            </a:r>
            <a:r>
              <a:rPr lang="es-MX" sz="2000" dirty="0" smtClean="0"/>
              <a:t>y </a:t>
            </a:r>
            <a:r>
              <a:rPr lang="es-MX" sz="2000" dirty="0"/>
              <a:t>prácticas que aún existen en los sectores populares de </a:t>
            </a:r>
            <a:r>
              <a:rPr lang="es-MX" sz="2000" dirty="0" smtClean="0"/>
              <a:t>México.</a:t>
            </a:r>
          </a:p>
          <a:p>
            <a:r>
              <a:rPr lang="es-MX" sz="2000" b="1" dirty="0"/>
              <a:t>Aguirre Beltrán </a:t>
            </a:r>
            <a:r>
              <a:rPr lang="es-MX" sz="2000" dirty="0"/>
              <a:t>(1963) </a:t>
            </a:r>
            <a:r>
              <a:rPr lang="es-MX" sz="2000" dirty="0" smtClean="0"/>
              <a:t>perspectiva </a:t>
            </a:r>
            <a:r>
              <a:rPr lang="es-MX" sz="2000" dirty="0"/>
              <a:t>antropológica en el campo de las investigaciones en salud, frente a un panorama de creciente medicalización que centraba en la perspectiva biomédica todo intento de análisis y explicación de los problemas de salud. </a:t>
            </a:r>
            <a:endParaRPr lang="es-MX" sz="2000" dirty="0" smtClean="0"/>
          </a:p>
          <a:p>
            <a:r>
              <a:rPr lang="es-MX" sz="2000" b="1" dirty="0"/>
              <a:t>Luis Alberto Vargas </a:t>
            </a:r>
            <a:r>
              <a:rPr lang="es-MX" sz="2000" dirty="0"/>
              <a:t>(1973, 1991, 1993) </a:t>
            </a:r>
            <a:r>
              <a:rPr lang="es-MX" sz="2000" dirty="0" smtClean="0"/>
              <a:t>tender </a:t>
            </a:r>
            <a:r>
              <a:rPr lang="es-MX" sz="2000" dirty="0"/>
              <a:t>puentes no sólo entre la medicina y la antropología, sino </a:t>
            </a:r>
            <a:r>
              <a:rPr lang="es-MX" sz="2000" dirty="0" smtClean="0"/>
              <a:t>entre </a:t>
            </a:r>
            <a:r>
              <a:rPr lang="es-MX" sz="2000" dirty="0"/>
              <a:t>diversos tipos de medicina (moderna, tradicional, etc.) actualmente existentes en el </a:t>
            </a:r>
            <a:r>
              <a:rPr lang="es-MX" sz="2000" dirty="0" smtClean="0"/>
              <a:t>país.</a:t>
            </a:r>
          </a:p>
          <a:p>
            <a:r>
              <a:rPr lang="es-MX" sz="2000" b="1" dirty="0"/>
              <a:t>Eduardo </a:t>
            </a:r>
            <a:r>
              <a:rPr lang="es-MX" sz="2000" b="1" dirty="0" smtClean="0"/>
              <a:t>Menéndez, </a:t>
            </a:r>
            <a:r>
              <a:rPr lang="es-MX" sz="2000" dirty="0"/>
              <a:t>década de los ochentas el desarrollo de la antropología médica desde una perspectiva crítica</a:t>
            </a:r>
          </a:p>
        </p:txBody>
      </p:sp>
      <p:sp>
        <p:nvSpPr>
          <p:cNvPr id="14" name="Rectángulo 13"/>
          <p:cNvSpPr/>
          <p:nvPr/>
        </p:nvSpPr>
        <p:spPr>
          <a:xfrm>
            <a:off x="1023213" y="818540"/>
            <a:ext cx="5680338" cy="523220"/>
          </a:xfrm>
          <a:prstGeom prst="rect">
            <a:avLst/>
          </a:prstGeom>
        </p:spPr>
        <p:txBody>
          <a:bodyPr wrap="none">
            <a:spAutoFit/>
          </a:bodyPr>
          <a:lstStyle/>
          <a:p>
            <a:r>
              <a:rPr lang="es-MX" sz="2800" b="1" dirty="0" smtClean="0"/>
              <a:t>Antropología médica- Etnohistoria</a:t>
            </a:r>
            <a:endParaRPr lang="es-MX" sz="2800" b="1" dirty="0"/>
          </a:p>
        </p:txBody>
      </p:sp>
      <p:sp>
        <p:nvSpPr>
          <p:cNvPr id="21" name="Rectángulo 20"/>
          <p:cNvSpPr/>
          <p:nvPr/>
        </p:nvSpPr>
        <p:spPr>
          <a:xfrm>
            <a:off x="7806265" y="1451532"/>
            <a:ext cx="3691467" cy="3170099"/>
          </a:xfrm>
          <a:prstGeom prst="rect">
            <a:avLst/>
          </a:prstGeom>
          <a:solidFill>
            <a:schemeClr val="accent6">
              <a:lumMod val="20000"/>
              <a:lumOff val="80000"/>
            </a:schemeClr>
          </a:solidFill>
          <a:ln>
            <a:solidFill>
              <a:schemeClr val="tx1"/>
            </a:solidFill>
          </a:ln>
        </p:spPr>
        <p:txBody>
          <a:bodyPr wrap="square">
            <a:spAutoFit/>
          </a:bodyPr>
          <a:lstStyle/>
          <a:p>
            <a:r>
              <a:rPr lang="es-MX" sz="2000" dirty="0"/>
              <a:t>Modelo Médico Hegemónico </a:t>
            </a:r>
            <a:r>
              <a:rPr lang="es-MX" sz="2000" dirty="0" smtClean="0"/>
              <a:t> </a:t>
            </a:r>
            <a:r>
              <a:rPr lang="es-MX" sz="2000" dirty="0"/>
              <a:t>estilo de medicina que </a:t>
            </a:r>
            <a:r>
              <a:rPr lang="es-MX" sz="2000" dirty="0" err="1" smtClean="0"/>
              <a:t>devinó</a:t>
            </a:r>
            <a:r>
              <a:rPr lang="es-MX" sz="2000" dirty="0" smtClean="0"/>
              <a:t> </a:t>
            </a:r>
            <a:r>
              <a:rPr lang="es-MX" sz="2000" dirty="0"/>
              <a:t>dominante desde principios del siglo XIX, bajo el </a:t>
            </a:r>
            <a:r>
              <a:rPr lang="es-MX" sz="2000" dirty="0" smtClean="0"/>
              <a:t>capitalismo de </a:t>
            </a:r>
            <a:r>
              <a:rPr lang="es-MX" sz="2000" dirty="0"/>
              <a:t>fundamentar jurídicamente su apropiación exclusiva de la enfermedad, privilegió una mirada sobre ella </a:t>
            </a:r>
            <a:r>
              <a:rPr lang="es-MX" sz="2000" dirty="0" err="1"/>
              <a:t>biologista</a:t>
            </a:r>
            <a:r>
              <a:rPr lang="es-MX" sz="2000" dirty="0"/>
              <a:t>, individualista, </a:t>
            </a:r>
            <a:r>
              <a:rPr lang="es-MX" sz="2000" dirty="0" err="1"/>
              <a:t>ahistórica</a:t>
            </a:r>
            <a:r>
              <a:rPr lang="es-MX" sz="2000" dirty="0"/>
              <a:t>, asocial, mercantilista y pragmática</a:t>
            </a:r>
            <a:r>
              <a:rPr lang="es-MX" sz="2000" dirty="0" smtClean="0"/>
              <a:t>: </a:t>
            </a:r>
          </a:p>
        </p:txBody>
      </p:sp>
      <p:sp>
        <p:nvSpPr>
          <p:cNvPr id="15" name="CuadroTexto 14"/>
          <p:cNvSpPr txBox="1"/>
          <p:nvPr/>
        </p:nvSpPr>
        <p:spPr>
          <a:xfrm>
            <a:off x="7052733" y="3352800"/>
            <a:ext cx="482600" cy="369332"/>
          </a:xfrm>
          <a:prstGeom prst="rect">
            <a:avLst/>
          </a:prstGeom>
          <a:solidFill>
            <a:srgbClr val="FF0000"/>
          </a:solidFill>
        </p:spPr>
        <p:txBody>
          <a:bodyPr wrap="square" rtlCol="0">
            <a:spAutoFit/>
          </a:bodyPr>
          <a:lstStyle/>
          <a:p>
            <a:r>
              <a:rPr lang="es-MX" dirty="0" smtClean="0"/>
              <a:t>Vs</a:t>
            </a:r>
            <a:endParaRPr lang="es-MX" dirty="0"/>
          </a:p>
        </p:txBody>
      </p:sp>
    </p:spTree>
    <p:extLst>
      <p:ext uri="{BB962C8B-B14F-4D97-AF65-F5344CB8AC3E}">
        <p14:creationId xmlns:p14="http://schemas.microsoft.com/office/powerpoint/2010/main" val="777545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8303" y="746328"/>
            <a:ext cx="10540764" cy="1200329"/>
          </a:xfrm>
          <a:prstGeom prst="rect">
            <a:avLst/>
          </a:prstGeom>
          <a:solidFill>
            <a:schemeClr val="accent6">
              <a:lumMod val="20000"/>
              <a:lumOff val="80000"/>
            </a:schemeClr>
          </a:solidFill>
          <a:ln>
            <a:solidFill>
              <a:schemeClr val="tx1"/>
            </a:solidFill>
          </a:ln>
        </p:spPr>
        <p:txBody>
          <a:bodyPr wrap="square" lIns="91440" tIns="45720" rIns="91440" bIns="45720">
            <a:spAutoFit/>
          </a:bodyPr>
          <a:lstStyle/>
          <a:p>
            <a:r>
              <a:rPr lang="es-MX" sz="3200" b="1" dirty="0"/>
              <a:t>Medicina </a:t>
            </a:r>
            <a:r>
              <a:rPr lang="es-MX" sz="3200" b="1" dirty="0" smtClean="0"/>
              <a:t>social</a:t>
            </a:r>
          </a:p>
          <a:p>
            <a:r>
              <a:rPr lang="es-MX" sz="2000" dirty="0" smtClean="0"/>
              <a:t>Mediados de </a:t>
            </a:r>
            <a:r>
              <a:rPr lang="es-MX" sz="2000" dirty="0"/>
              <a:t>los </a:t>
            </a:r>
            <a:r>
              <a:rPr lang="es-MX" sz="2000" dirty="0" smtClean="0"/>
              <a:t>setentas.</a:t>
            </a:r>
          </a:p>
          <a:p>
            <a:r>
              <a:rPr lang="es-MX" sz="2000" dirty="0" smtClean="0"/>
              <a:t>Maestría </a:t>
            </a:r>
            <a:r>
              <a:rPr lang="es-MX" sz="2000" dirty="0"/>
              <a:t>en Medicina </a:t>
            </a:r>
            <a:r>
              <a:rPr lang="es-MX" sz="2000" dirty="0" smtClean="0"/>
              <a:t>Social</a:t>
            </a:r>
            <a:r>
              <a:rPr lang="es-MX" sz="2000" dirty="0"/>
              <a:t> </a:t>
            </a:r>
            <a:r>
              <a:rPr lang="es-MX" sz="2000" dirty="0" smtClean="0"/>
              <a:t>(UAM-Xochimilco)</a:t>
            </a:r>
            <a:endParaRPr lang="es-MX" sz="2000" dirty="0"/>
          </a:p>
        </p:txBody>
      </p:sp>
      <p:sp>
        <p:nvSpPr>
          <p:cNvPr id="4" name="CuadroTexto 3"/>
          <p:cNvSpPr txBox="1"/>
          <p:nvPr/>
        </p:nvSpPr>
        <p:spPr>
          <a:xfrm>
            <a:off x="495341" y="2983851"/>
            <a:ext cx="11411745" cy="1015663"/>
          </a:xfrm>
          <a:prstGeom prst="rect">
            <a:avLst/>
          </a:prstGeom>
          <a:solidFill>
            <a:schemeClr val="accent6">
              <a:lumMod val="20000"/>
              <a:lumOff val="80000"/>
            </a:schemeClr>
          </a:solidFill>
          <a:ln>
            <a:solidFill>
              <a:schemeClr val="accent1"/>
            </a:solidFill>
          </a:ln>
        </p:spPr>
        <p:txBody>
          <a:bodyPr wrap="square" rtlCol="0">
            <a:spAutoFit/>
          </a:bodyPr>
          <a:lstStyle/>
          <a:p>
            <a:pPr marL="342900" indent="-342900">
              <a:buAutoNum type="arabicPeriod"/>
            </a:pPr>
            <a:r>
              <a:rPr lang="es-MX" sz="2000" dirty="0" smtClean="0"/>
              <a:t>vínculo salud-trabajo en México (Noriega 1989)</a:t>
            </a:r>
          </a:p>
          <a:p>
            <a:pPr marL="342900" indent="-342900">
              <a:buAutoNum type="arabicPeriod"/>
            </a:pPr>
            <a:r>
              <a:rPr lang="es-MX" sz="2000" dirty="0" smtClean="0"/>
              <a:t>Incorporar el marxismo fuente de desgaste obrero como “expropiación absoluta” y “expropiación relativa” de la salud (</a:t>
            </a:r>
            <a:r>
              <a:rPr lang="es-MX" sz="2000" dirty="0" err="1" smtClean="0"/>
              <a:t>Laurell</a:t>
            </a:r>
            <a:r>
              <a:rPr lang="es-MX" sz="2000" dirty="0" smtClean="0"/>
              <a:t> 1979).</a:t>
            </a:r>
            <a:endParaRPr lang="es-MX" sz="2000" dirty="0"/>
          </a:p>
        </p:txBody>
      </p:sp>
      <p:sp>
        <p:nvSpPr>
          <p:cNvPr id="9" name="Rectángulo 8"/>
          <p:cNvSpPr/>
          <p:nvPr/>
        </p:nvSpPr>
        <p:spPr>
          <a:xfrm>
            <a:off x="881901" y="2145427"/>
            <a:ext cx="10277166" cy="707886"/>
          </a:xfrm>
          <a:prstGeom prst="rect">
            <a:avLst/>
          </a:prstGeom>
        </p:spPr>
        <p:txBody>
          <a:bodyPr wrap="square">
            <a:spAutoFit/>
          </a:bodyPr>
          <a:lstStyle/>
          <a:p>
            <a:r>
              <a:rPr lang="es-MX" sz="2000" dirty="0" smtClean="0"/>
              <a:t>Demostrar </a:t>
            </a:r>
            <a:r>
              <a:rPr lang="es-MX" sz="2000" dirty="0"/>
              <a:t>la manera específica en que el sistema capitalista determina la naturaleza de las </a:t>
            </a:r>
            <a:r>
              <a:rPr lang="es-MX" sz="2000" dirty="0" smtClean="0"/>
              <a:t>enfermedades.</a:t>
            </a:r>
            <a:endParaRPr lang="es-MX" sz="2000" dirty="0"/>
          </a:p>
        </p:txBody>
      </p:sp>
      <p:sp>
        <p:nvSpPr>
          <p:cNvPr id="10" name="Rectángulo 9"/>
          <p:cNvSpPr/>
          <p:nvPr/>
        </p:nvSpPr>
        <p:spPr>
          <a:xfrm>
            <a:off x="1023229" y="4086445"/>
            <a:ext cx="10355971" cy="1938992"/>
          </a:xfrm>
          <a:prstGeom prst="rect">
            <a:avLst/>
          </a:prstGeom>
          <a:solidFill>
            <a:schemeClr val="accent1">
              <a:lumMod val="40000"/>
              <a:lumOff val="60000"/>
            </a:schemeClr>
          </a:solidFill>
        </p:spPr>
        <p:txBody>
          <a:bodyPr wrap="square">
            <a:spAutoFit/>
          </a:bodyPr>
          <a:lstStyle/>
          <a:p>
            <a:r>
              <a:rPr lang="es-MX" sz="2000" dirty="0"/>
              <a:t>(</a:t>
            </a:r>
            <a:r>
              <a:rPr lang="es-MX" sz="2000" dirty="0" err="1"/>
              <a:t>Laurell</a:t>
            </a:r>
            <a:r>
              <a:rPr lang="es-MX" sz="2000" dirty="0"/>
              <a:t> y </a:t>
            </a:r>
            <a:r>
              <a:rPr lang="es-MX" sz="2000" dirty="0" smtClean="0"/>
              <a:t>Márquez </a:t>
            </a:r>
            <a:r>
              <a:rPr lang="es-MX" sz="2000" dirty="0"/>
              <a:t>1983) La enfermedad no puede ser considerada simplemente como un estado biológico, ni como la consecuencia mecánica de la pobreza. La salud y la </a:t>
            </a:r>
            <a:r>
              <a:rPr lang="es-MX" sz="2000" dirty="0" smtClean="0"/>
              <a:t>enfermedad deben </a:t>
            </a:r>
            <a:r>
              <a:rPr lang="es-MX" sz="2000" dirty="0"/>
              <a:t>ser entendidas como dos momentos (unidos dialécticamente) de un mismo </a:t>
            </a:r>
            <a:r>
              <a:rPr lang="es-MX" sz="2000" dirty="0" smtClean="0"/>
              <a:t>fenómeno que forman parte del </a:t>
            </a:r>
            <a:r>
              <a:rPr lang="es-MX" sz="2000" u="sng" dirty="0" smtClean="0"/>
              <a:t>Proceso salud-enfermedad</a:t>
            </a:r>
            <a:r>
              <a:rPr lang="es-MX" sz="2000" dirty="0" smtClean="0"/>
              <a:t>. Este último es el </a:t>
            </a:r>
            <a:r>
              <a:rPr lang="es-MX" sz="2000" u="sng" dirty="0" smtClean="0"/>
              <a:t>objeto de estudio.</a:t>
            </a:r>
            <a:r>
              <a:rPr lang="es-MX" sz="2000" dirty="0"/>
              <a:t> </a:t>
            </a:r>
            <a:endParaRPr lang="es-MX" sz="2000" dirty="0" smtClean="0"/>
          </a:p>
          <a:p>
            <a:r>
              <a:rPr lang="es-MX" sz="2000" dirty="0" smtClean="0"/>
              <a:t>Las </a:t>
            </a:r>
            <a:r>
              <a:rPr lang="es-MX" sz="2000" dirty="0"/>
              <a:t>conductas </a:t>
            </a:r>
            <a:r>
              <a:rPr lang="es-MX" sz="2000" dirty="0" smtClean="0"/>
              <a:t>individuales </a:t>
            </a:r>
            <a:r>
              <a:rPr lang="es-MX" sz="2000" dirty="0"/>
              <a:t>frente a la enfermedad son parte integral del concepto </a:t>
            </a:r>
            <a:r>
              <a:rPr lang="es-MX" sz="2000" dirty="0" smtClean="0"/>
              <a:t>salud-enfermedad. el </a:t>
            </a:r>
            <a:r>
              <a:rPr lang="es-MX" sz="2000" dirty="0"/>
              <a:t>concepto debe ser </a:t>
            </a:r>
            <a:r>
              <a:rPr lang="es-MX" sz="2000" u="sng" dirty="0"/>
              <a:t>proceso </a:t>
            </a:r>
            <a:r>
              <a:rPr lang="es-MX" sz="2000" u="sng" dirty="0" smtClean="0"/>
              <a:t>salud-enfermedad-atención.</a:t>
            </a:r>
            <a:endParaRPr lang="es-MX" sz="2000" u="sng" dirty="0"/>
          </a:p>
        </p:txBody>
      </p:sp>
    </p:spTree>
    <p:extLst>
      <p:ext uri="{BB962C8B-B14F-4D97-AF65-F5344CB8AC3E}">
        <p14:creationId xmlns:p14="http://schemas.microsoft.com/office/powerpoint/2010/main" val="429270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46667" y="897105"/>
            <a:ext cx="1473200" cy="1015663"/>
          </a:xfrm>
          <a:prstGeom prst="rect">
            <a:avLst/>
          </a:prstGeom>
          <a:solidFill>
            <a:schemeClr val="accent1">
              <a:lumMod val="20000"/>
              <a:lumOff val="80000"/>
            </a:schemeClr>
          </a:solidFill>
        </p:spPr>
        <p:txBody>
          <a:bodyPr wrap="square" rtlCol="0">
            <a:spAutoFit/>
          </a:bodyPr>
          <a:lstStyle/>
          <a:p>
            <a:r>
              <a:rPr lang="es-MX" sz="2000" dirty="0" smtClean="0"/>
              <a:t>Pensamiento crítico incluye:</a:t>
            </a:r>
            <a:endParaRPr lang="es-MX" sz="2000" dirty="0"/>
          </a:p>
        </p:txBody>
      </p:sp>
      <p:sp>
        <p:nvSpPr>
          <p:cNvPr id="3" name="CuadroTexto 2"/>
          <p:cNvSpPr txBox="1"/>
          <p:nvPr/>
        </p:nvSpPr>
        <p:spPr>
          <a:xfrm>
            <a:off x="2565400" y="897105"/>
            <a:ext cx="1134730" cy="400110"/>
          </a:xfrm>
          <a:prstGeom prst="rect">
            <a:avLst/>
          </a:prstGeom>
          <a:solidFill>
            <a:schemeClr val="accent1">
              <a:lumMod val="20000"/>
              <a:lumOff val="80000"/>
            </a:schemeClr>
          </a:solidFill>
        </p:spPr>
        <p:txBody>
          <a:bodyPr wrap="square" rtlCol="0">
            <a:spAutoFit/>
          </a:bodyPr>
          <a:lstStyle/>
          <a:p>
            <a:r>
              <a:rPr lang="es-MX" sz="2000" dirty="0" smtClean="0"/>
              <a:t>Discurso </a:t>
            </a:r>
            <a:endParaRPr lang="es-MX" sz="2000" dirty="0"/>
          </a:p>
        </p:txBody>
      </p:sp>
      <p:sp>
        <p:nvSpPr>
          <p:cNvPr id="4" name="Rectángulo 3"/>
          <p:cNvSpPr/>
          <p:nvPr/>
        </p:nvSpPr>
        <p:spPr>
          <a:xfrm>
            <a:off x="4037246" y="666272"/>
            <a:ext cx="1229760" cy="1323439"/>
          </a:xfrm>
          <a:prstGeom prst="rect">
            <a:avLst/>
          </a:prstGeom>
          <a:solidFill>
            <a:schemeClr val="accent1">
              <a:lumMod val="20000"/>
              <a:lumOff val="80000"/>
            </a:schemeClr>
          </a:solidFill>
        </p:spPr>
        <p:txBody>
          <a:bodyPr wrap="none">
            <a:spAutoFit/>
          </a:bodyPr>
          <a:lstStyle/>
          <a:p>
            <a:r>
              <a:rPr lang="es-MX" sz="2000" dirty="0" smtClean="0"/>
              <a:t>Científico.</a:t>
            </a:r>
          </a:p>
          <a:p>
            <a:r>
              <a:rPr lang="es-MX" sz="2000" dirty="0" smtClean="0"/>
              <a:t>Filosófico.</a:t>
            </a:r>
          </a:p>
          <a:p>
            <a:r>
              <a:rPr lang="es-MX" sz="2000" dirty="0" smtClean="0"/>
              <a:t>Político</a:t>
            </a:r>
          </a:p>
          <a:p>
            <a:r>
              <a:rPr lang="es-MX" sz="2000" dirty="0" smtClean="0"/>
              <a:t>Artístico.</a:t>
            </a:r>
          </a:p>
        </p:txBody>
      </p:sp>
      <p:sp>
        <p:nvSpPr>
          <p:cNvPr id="5" name="Rectángulo 4"/>
          <p:cNvSpPr/>
          <p:nvPr/>
        </p:nvSpPr>
        <p:spPr>
          <a:xfrm>
            <a:off x="7565646" y="715257"/>
            <a:ext cx="1769740" cy="1323439"/>
          </a:xfrm>
          <a:prstGeom prst="rect">
            <a:avLst/>
          </a:prstGeom>
          <a:solidFill>
            <a:schemeClr val="accent1">
              <a:lumMod val="20000"/>
              <a:lumOff val="80000"/>
            </a:schemeClr>
          </a:solidFill>
        </p:spPr>
        <p:txBody>
          <a:bodyPr wrap="square">
            <a:spAutoFit/>
          </a:bodyPr>
          <a:lstStyle/>
          <a:p>
            <a:r>
              <a:rPr lang="es-MX" sz="2000" dirty="0" smtClean="0"/>
              <a:t>Causas de pobreza, enfermedad y sufrimiento.</a:t>
            </a:r>
          </a:p>
        </p:txBody>
      </p:sp>
      <p:sp>
        <p:nvSpPr>
          <p:cNvPr id="6" name="Rectángulo 5"/>
          <p:cNvSpPr/>
          <p:nvPr/>
        </p:nvSpPr>
        <p:spPr>
          <a:xfrm>
            <a:off x="9630773" y="743216"/>
            <a:ext cx="1608666" cy="1323439"/>
          </a:xfrm>
          <a:prstGeom prst="rect">
            <a:avLst/>
          </a:prstGeom>
          <a:solidFill>
            <a:schemeClr val="accent1">
              <a:lumMod val="20000"/>
              <a:lumOff val="80000"/>
            </a:schemeClr>
          </a:solidFill>
        </p:spPr>
        <p:txBody>
          <a:bodyPr wrap="square">
            <a:spAutoFit/>
          </a:bodyPr>
          <a:lstStyle/>
          <a:p>
            <a:r>
              <a:rPr lang="es-MX" sz="2000" dirty="0" smtClean="0"/>
              <a:t>Posibilidades de autorrealización humana.</a:t>
            </a:r>
          </a:p>
        </p:txBody>
      </p:sp>
      <p:graphicFrame>
        <p:nvGraphicFramePr>
          <p:cNvPr id="7" name="Diagrama 6"/>
          <p:cNvGraphicFramePr/>
          <p:nvPr>
            <p:extLst>
              <p:ext uri="{D42A27DB-BD31-4B8C-83A1-F6EECF244321}">
                <p14:modId xmlns:p14="http://schemas.microsoft.com/office/powerpoint/2010/main" val="2793918951"/>
              </p:ext>
            </p:extLst>
          </p:nvPr>
        </p:nvGraphicFramePr>
        <p:xfrm>
          <a:off x="2667000" y="2259464"/>
          <a:ext cx="8128000" cy="40386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685800" y="3818467"/>
            <a:ext cx="1879600" cy="1015663"/>
          </a:xfrm>
          <a:prstGeom prst="rect">
            <a:avLst/>
          </a:prstGeom>
          <a:noFill/>
        </p:spPr>
        <p:txBody>
          <a:bodyPr wrap="square" rtlCol="0">
            <a:spAutoFit/>
          </a:bodyPr>
          <a:lstStyle/>
          <a:p>
            <a:r>
              <a:rPr lang="es-MX" sz="2000" b="1" dirty="0" smtClean="0"/>
              <a:t>Etapas de la Ciencia Social Emancipatoria</a:t>
            </a:r>
            <a:endParaRPr lang="es-MX" sz="2000" b="1" dirty="0"/>
          </a:p>
        </p:txBody>
      </p:sp>
      <p:cxnSp>
        <p:nvCxnSpPr>
          <p:cNvPr id="11" name="Conector recto de flecha 10"/>
          <p:cNvCxnSpPr/>
          <p:nvPr/>
        </p:nvCxnSpPr>
        <p:spPr>
          <a:xfrm>
            <a:off x="5257800" y="1266437"/>
            <a:ext cx="2074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5714999" y="916541"/>
            <a:ext cx="1159934" cy="369332"/>
          </a:xfrm>
          <a:prstGeom prst="rect">
            <a:avLst/>
          </a:prstGeom>
          <a:noFill/>
        </p:spPr>
        <p:txBody>
          <a:bodyPr wrap="square" rtlCol="0">
            <a:spAutoFit/>
          </a:bodyPr>
          <a:lstStyle/>
          <a:p>
            <a:r>
              <a:rPr lang="es-MX" dirty="0" smtClean="0"/>
              <a:t>Para atacar</a:t>
            </a:r>
            <a:endParaRPr lang="es-MX" dirty="0"/>
          </a:p>
        </p:txBody>
      </p:sp>
    </p:spTree>
    <p:extLst>
      <p:ext uri="{BB962C8B-B14F-4D97-AF65-F5344CB8AC3E}">
        <p14:creationId xmlns:p14="http://schemas.microsoft.com/office/powerpoint/2010/main" val="1842640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27051" y="1167327"/>
            <a:ext cx="2062716" cy="646331"/>
          </a:xfrm>
          <a:prstGeom prst="rect">
            <a:avLst/>
          </a:prstGeom>
          <a:noFill/>
        </p:spPr>
        <p:txBody>
          <a:bodyPr wrap="square" rtlCol="0">
            <a:spAutoFit/>
          </a:bodyPr>
          <a:lstStyle/>
          <a:p>
            <a:r>
              <a:rPr lang="es-ES" dirty="0" smtClean="0"/>
              <a:t>La reproducción simbólica</a:t>
            </a:r>
            <a:endParaRPr lang="es-ES" dirty="0"/>
          </a:p>
        </p:txBody>
      </p:sp>
      <p:sp>
        <p:nvSpPr>
          <p:cNvPr id="3" name="CuadroTexto 2"/>
          <p:cNvSpPr txBox="1"/>
          <p:nvPr/>
        </p:nvSpPr>
        <p:spPr>
          <a:xfrm>
            <a:off x="6383080" y="1167327"/>
            <a:ext cx="1548810" cy="646331"/>
          </a:xfrm>
          <a:prstGeom prst="rect">
            <a:avLst/>
          </a:prstGeom>
          <a:noFill/>
        </p:spPr>
        <p:txBody>
          <a:bodyPr wrap="square" rtlCol="0">
            <a:spAutoFit/>
          </a:bodyPr>
          <a:lstStyle/>
          <a:p>
            <a:r>
              <a:rPr lang="es-ES" dirty="0" err="1" smtClean="0"/>
              <a:t>Transhistórico</a:t>
            </a:r>
            <a:endParaRPr lang="es-ES" dirty="0" smtClean="0"/>
          </a:p>
          <a:p>
            <a:r>
              <a:rPr lang="es-ES" dirty="0" smtClean="0"/>
              <a:t>Transcultural</a:t>
            </a:r>
          </a:p>
        </p:txBody>
      </p:sp>
      <p:sp>
        <p:nvSpPr>
          <p:cNvPr id="4" name="Rectángulo 3"/>
          <p:cNvSpPr/>
          <p:nvPr/>
        </p:nvSpPr>
        <p:spPr>
          <a:xfrm>
            <a:off x="3189767" y="997206"/>
            <a:ext cx="1658681" cy="1200329"/>
          </a:xfrm>
          <a:prstGeom prst="rect">
            <a:avLst/>
          </a:prstGeom>
        </p:spPr>
        <p:txBody>
          <a:bodyPr wrap="square">
            <a:spAutoFit/>
          </a:bodyPr>
          <a:lstStyle/>
          <a:p>
            <a:r>
              <a:rPr lang="es-ES" dirty="0" smtClean="0"/>
              <a:t>Económico</a:t>
            </a:r>
          </a:p>
          <a:p>
            <a:r>
              <a:rPr lang="es-ES" dirty="0" smtClean="0"/>
              <a:t>Jurídico</a:t>
            </a:r>
            <a:endParaRPr lang="es-ES" dirty="0"/>
          </a:p>
          <a:p>
            <a:r>
              <a:rPr lang="es-ES" dirty="0" smtClean="0"/>
              <a:t>Político</a:t>
            </a:r>
          </a:p>
          <a:p>
            <a:r>
              <a:rPr lang="es-ES" dirty="0" smtClean="0"/>
              <a:t>Social</a:t>
            </a:r>
            <a:endParaRPr lang="es-ES" dirty="0"/>
          </a:p>
        </p:txBody>
      </p:sp>
      <p:sp>
        <p:nvSpPr>
          <p:cNvPr id="5" name="CuadroTexto 4"/>
          <p:cNvSpPr txBox="1"/>
          <p:nvPr/>
        </p:nvSpPr>
        <p:spPr>
          <a:xfrm>
            <a:off x="946298" y="2416309"/>
            <a:ext cx="1945757" cy="830997"/>
          </a:xfrm>
          <a:prstGeom prst="rect">
            <a:avLst/>
          </a:prstGeom>
          <a:solidFill>
            <a:srgbClr val="92D050"/>
          </a:solidFill>
        </p:spPr>
        <p:txBody>
          <a:bodyPr wrap="square" rtlCol="0">
            <a:spAutoFit/>
          </a:bodyPr>
          <a:lstStyle/>
          <a:p>
            <a:r>
              <a:rPr lang="es-ES" sz="2400" dirty="0" smtClean="0"/>
              <a:t>Pensamiento transversal</a:t>
            </a:r>
            <a:endParaRPr lang="es-ES" sz="2400" dirty="0"/>
          </a:p>
        </p:txBody>
      </p:sp>
      <p:sp>
        <p:nvSpPr>
          <p:cNvPr id="6" name="CuadroTexto 5"/>
          <p:cNvSpPr txBox="1"/>
          <p:nvPr/>
        </p:nvSpPr>
        <p:spPr>
          <a:xfrm>
            <a:off x="2445487" y="2800186"/>
            <a:ext cx="8654904" cy="2246769"/>
          </a:xfrm>
          <a:prstGeom prst="rect">
            <a:avLst/>
          </a:prstGeom>
          <a:solidFill>
            <a:schemeClr val="accent1">
              <a:lumMod val="40000"/>
              <a:lumOff val="60000"/>
            </a:schemeClr>
          </a:solidFill>
          <a:ln>
            <a:solidFill>
              <a:srgbClr val="00CC66"/>
            </a:solidFill>
          </a:ln>
        </p:spPr>
        <p:txBody>
          <a:bodyPr wrap="square" rtlCol="0">
            <a:spAutoFit/>
          </a:bodyPr>
          <a:lstStyle/>
          <a:p>
            <a:pPr algn="just"/>
            <a:r>
              <a:rPr lang="es-ES" sz="2000" dirty="0" smtClean="0"/>
              <a:t>Sistema conceptual integrado por un conjunto de  micro conceptos ligados a  micro mundos de sentido (o visiones de determinados aspectos del mundo) que permean la forma de ser y esta en la vida y que se construyen, no sólo intersubjetivamente sino de manera </a:t>
            </a:r>
            <a:r>
              <a:rPr lang="es-ES" sz="2000" dirty="0" err="1" smtClean="0"/>
              <a:t>trans</a:t>
            </a:r>
            <a:r>
              <a:rPr lang="es-ES" sz="2000" dirty="0" smtClean="0"/>
              <a:t>-histórica en función del pasado, bajo el marco de posibilidades del presente y con proyección al futuro. </a:t>
            </a:r>
          </a:p>
          <a:p>
            <a:pPr algn="just"/>
            <a:r>
              <a:rPr lang="es-ES" sz="2000" dirty="0" smtClean="0"/>
              <a:t>Se estructura con el bagaje cultural, la experiencia percibida y vivida más la visión de mundo.</a:t>
            </a:r>
            <a:endParaRPr lang="es-ES" sz="2000" dirty="0"/>
          </a:p>
        </p:txBody>
      </p:sp>
    </p:spTree>
    <p:extLst>
      <p:ext uri="{BB962C8B-B14F-4D97-AF65-F5344CB8AC3E}">
        <p14:creationId xmlns:p14="http://schemas.microsoft.com/office/powerpoint/2010/main" val="2251803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ángulo 22"/>
          <p:cNvSpPr/>
          <p:nvPr/>
        </p:nvSpPr>
        <p:spPr>
          <a:xfrm>
            <a:off x="7542785" y="2943227"/>
            <a:ext cx="1743609" cy="391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Elipse 2"/>
          <p:cNvSpPr/>
          <p:nvPr/>
        </p:nvSpPr>
        <p:spPr>
          <a:xfrm>
            <a:off x="3391784" y="2307265"/>
            <a:ext cx="1605517" cy="531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Acciones</a:t>
            </a:r>
            <a:endParaRPr lang="es-ES" dirty="0">
              <a:solidFill>
                <a:schemeClr val="tx1"/>
              </a:solidFill>
            </a:endParaRPr>
          </a:p>
        </p:txBody>
      </p:sp>
      <p:sp>
        <p:nvSpPr>
          <p:cNvPr id="4" name="Elipse 3"/>
          <p:cNvSpPr/>
          <p:nvPr/>
        </p:nvSpPr>
        <p:spPr>
          <a:xfrm>
            <a:off x="3476847" y="2950535"/>
            <a:ext cx="2002463" cy="531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Imaginación</a:t>
            </a:r>
            <a:endParaRPr lang="es-ES" dirty="0">
              <a:solidFill>
                <a:schemeClr val="tx1"/>
              </a:solidFill>
            </a:endParaRPr>
          </a:p>
        </p:txBody>
      </p:sp>
      <p:sp>
        <p:nvSpPr>
          <p:cNvPr id="5" name="Elipse 4"/>
          <p:cNvSpPr/>
          <p:nvPr/>
        </p:nvSpPr>
        <p:spPr>
          <a:xfrm>
            <a:off x="3544183" y="4582633"/>
            <a:ext cx="2186761" cy="9510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Pensamiento</a:t>
            </a:r>
            <a:r>
              <a:rPr lang="es-ES" dirty="0" smtClean="0"/>
              <a:t> </a:t>
            </a:r>
            <a:r>
              <a:rPr lang="es-ES" dirty="0" smtClean="0">
                <a:solidFill>
                  <a:schemeClr val="tx1"/>
                </a:solidFill>
              </a:rPr>
              <a:t>transversal (complejo)</a:t>
            </a:r>
            <a:endParaRPr lang="es-ES" dirty="0">
              <a:solidFill>
                <a:schemeClr val="tx1"/>
              </a:solidFill>
            </a:endParaRPr>
          </a:p>
        </p:txBody>
      </p:sp>
      <p:sp>
        <p:nvSpPr>
          <p:cNvPr id="6" name="Rectángulo 5"/>
          <p:cNvSpPr/>
          <p:nvPr/>
        </p:nvSpPr>
        <p:spPr>
          <a:xfrm rot="20568147">
            <a:off x="1987043" y="2601912"/>
            <a:ext cx="1281120"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Pragmática</a:t>
            </a:r>
            <a:endParaRPr lang="es-ES" sz="2000" b="0" cap="none" spc="0" dirty="0">
              <a:ln w="0"/>
              <a:effectLst>
                <a:reflection blurRad="6350" stA="53000" endA="300" endPos="35500" dir="5400000" sy="-90000" algn="bl" rotWithShape="0"/>
              </a:effectLst>
            </a:endParaRPr>
          </a:p>
        </p:txBody>
      </p:sp>
      <p:sp>
        <p:nvSpPr>
          <p:cNvPr id="7" name="Rectángulo 6"/>
          <p:cNvSpPr/>
          <p:nvPr/>
        </p:nvSpPr>
        <p:spPr>
          <a:xfrm rot="20285325">
            <a:off x="2114918" y="3254031"/>
            <a:ext cx="1194559"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Semántica</a:t>
            </a:r>
            <a:endParaRPr lang="es-ES" sz="2000" b="0" cap="none" spc="0" dirty="0">
              <a:ln w="0"/>
              <a:effectLst>
                <a:reflection blurRad="6350" stA="53000" endA="300" endPos="35500" dir="5400000" sy="-90000" algn="bl" rotWithShape="0"/>
              </a:effectLst>
            </a:endParaRPr>
          </a:p>
        </p:txBody>
      </p:sp>
      <p:sp>
        <p:nvSpPr>
          <p:cNvPr id="8" name="Rectángulo 7"/>
          <p:cNvSpPr/>
          <p:nvPr/>
        </p:nvSpPr>
        <p:spPr>
          <a:xfrm rot="20521471">
            <a:off x="2225633" y="4444386"/>
            <a:ext cx="1132041"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Sintáctica</a:t>
            </a:r>
            <a:endParaRPr lang="es-ES" sz="2000" b="0" cap="none" spc="0" dirty="0">
              <a:ln w="0"/>
              <a:effectLst>
                <a:reflection blurRad="6350" stA="53000" endA="300" endPos="35500" dir="5400000" sy="-90000" algn="bl" rotWithShape="0"/>
              </a:effectLst>
            </a:endParaRPr>
          </a:p>
        </p:txBody>
      </p:sp>
      <p:sp>
        <p:nvSpPr>
          <p:cNvPr id="9" name="Rectángulo 8"/>
          <p:cNvSpPr/>
          <p:nvPr/>
        </p:nvSpPr>
        <p:spPr>
          <a:xfrm>
            <a:off x="5394247" y="2167351"/>
            <a:ext cx="1678665"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materialización</a:t>
            </a:r>
            <a:endParaRPr lang="es-ES" sz="2000" b="0" cap="none" spc="0" dirty="0">
              <a:ln w="0"/>
              <a:effectLst>
                <a:reflection blurRad="6350" stA="53000" endA="300" endPos="35500" dir="5400000" sy="-90000" algn="bl" rotWithShape="0"/>
              </a:effectLst>
            </a:endParaRPr>
          </a:p>
        </p:txBody>
      </p:sp>
      <p:sp>
        <p:nvSpPr>
          <p:cNvPr id="10" name="Rectángulo 9"/>
          <p:cNvSpPr/>
          <p:nvPr/>
        </p:nvSpPr>
        <p:spPr>
          <a:xfrm>
            <a:off x="5578545" y="2943227"/>
            <a:ext cx="1678665" cy="400110"/>
          </a:xfrm>
          <a:prstGeom prst="rect">
            <a:avLst/>
          </a:prstGeom>
          <a:noFill/>
        </p:spPr>
        <p:txBody>
          <a:bodyPr wrap="none" lIns="91440" tIns="45720" rIns="91440" bIns="45720">
            <a:spAutoFit/>
          </a:bodyPr>
          <a:lstStyle/>
          <a:p>
            <a:pPr algn="ctr"/>
            <a:r>
              <a:rPr lang="es-ES" sz="2000" cap="none" spc="0" dirty="0" smtClean="0">
                <a:ln w="0"/>
                <a:effectLst>
                  <a:reflection blurRad="6350" stA="53000" endA="300" endPos="35500" dir="5400000" sy="-90000" algn="bl" rotWithShape="0"/>
                </a:effectLst>
              </a:rPr>
              <a:t>Generalización</a:t>
            </a:r>
            <a:endParaRPr lang="es-ES" sz="2000" cap="none" spc="0" dirty="0">
              <a:ln w="0"/>
              <a:effectLst>
                <a:reflection blurRad="6350" stA="53000" endA="300" endPos="35500" dir="5400000" sy="-90000" algn="bl" rotWithShape="0"/>
              </a:effectLst>
            </a:endParaRPr>
          </a:p>
        </p:txBody>
      </p:sp>
      <p:sp>
        <p:nvSpPr>
          <p:cNvPr id="11" name="Rectángulo 10"/>
          <p:cNvSpPr/>
          <p:nvPr/>
        </p:nvSpPr>
        <p:spPr>
          <a:xfrm>
            <a:off x="5516515" y="3736650"/>
            <a:ext cx="1763560"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Automatización</a:t>
            </a:r>
            <a:endParaRPr lang="es-ES" sz="2000" b="0" cap="none" spc="0" dirty="0">
              <a:ln w="0"/>
              <a:effectLst>
                <a:reflection blurRad="6350" stA="53000" endA="300" endPos="35500" dir="5400000" sy="-90000" algn="bl" rotWithShape="0"/>
              </a:effectLst>
            </a:endParaRPr>
          </a:p>
        </p:txBody>
      </p:sp>
      <p:sp>
        <p:nvSpPr>
          <p:cNvPr id="12" name="Elipse 11"/>
          <p:cNvSpPr/>
          <p:nvPr/>
        </p:nvSpPr>
        <p:spPr>
          <a:xfrm>
            <a:off x="7469858" y="2188616"/>
            <a:ext cx="1816536" cy="531628"/>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involuntaria</a:t>
            </a:r>
            <a:endParaRPr lang="es-ES" dirty="0">
              <a:solidFill>
                <a:schemeClr val="tx1"/>
              </a:solidFill>
            </a:endParaRPr>
          </a:p>
        </p:txBody>
      </p:sp>
      <p:sp>
        <p:nvSpPr>
          <p:cNvPr id="13" name="Elipse 12"/>
          <p:cNvSpPr/>
          <p:nvPr/>
        </p:nvSpPr>
        <p:spPr>
          <a:xfrm>
            <a:off x="7524982" y="3660244"/>
            <a:ext cx="2114248" cy="730513"/>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Reproducción voluntaria</a:t>
            </a:r>
            <a:endParaRPr lang="es-ES" dirty="0">
              <a:solidFill>
                <a:schemeClr val="tx1"/>
              </a:solidFill>
            </a:endParaRPr>
          </a:p>
        </p:txBody>
      </p:sp>
      <p:sp>
        <p:nvSpPr>
          <p:cNvPr id="14" name="Elipse 13"/>
          <p:cNvSpPr/>
          <p:nvPr/>
        </p:nvSpPr>
        <p:spPr>
          <a:xfrm>
            <a:off x="7542785" y="2951288"/>
            <a:ext cx="1816536" cy="531628"/>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Memoria</a:t>
            </a:r>
            <a:endParaRPr lang="es-ES" dirty="0">
              <a:solidFill>
                <a:schemeClr val="tx1"/>
              </a:solidFill>
            </a:endParaRPr>
          </a:p>
        </p:txBody>
      </p:sp>
      <p:sp>
        <p:nvSpPr>
          <p:cNvPr id="15" name="Elipse 14"/>
          <p:cNvSpPr/>
          <p:nvPr/>
        </p:nvSpPr>
        <p:spPr>
          <a:xfrm>
            <a:off x="3544184" y="3746205"/>
            <a:ext cx="1972331" cy="6087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Pensamiento</a:t>
            </a:r>
          </a:p>
          <a:p>
            <a:pPr algn="ctr"/>
            <a:r>
              <a:rPr lang="es-ES" dirty="0" smtClean="0">
                <a:solidFill>
                  <a:schemeClr val="tx1"/>
                </a:solidFill>
              </a:rPr>
              <a:t>simple</a:t>
            </a:r>
            <a:endParaRPr lang="es-ES" dirty="0">
              <a:solidFill>
                <a:schemeClr val="tx1"/>
              </a:solidFill>
            </a:endParaRPr>
          </a:p>
        </p:txBody>
      </p:sp>
      <p:sp>
        <p:nvSpPr>
          <p:cNvPr id="16" name="Rectángulo 15"/>
          <p:cNvSpPr/>
          <p:nvPr/>
        </p:nvSpPr>
        <p:spPr>
          <a:xfrm>
            <a:off x="5759988" y="4644441"/>
            <a:ext cx="1782797"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Transformación</a:t>
            </a:r>
            <a:endParaRPr lang="es-ES" sz="2000" b="0" cap="none" spc="0" dirty="0">
              <a:ln w="0"/>
              <a:effectLst>
                <a:reflection blurRad="6350" stA="53000" endA="300" endPos="35500" dir="5400000" sy="-90000" algn="bl" rotWithShape="0"/>
              </a:effectLst>
            </a:endParaRPr>
          </a:p>
        </p:txBody>
      </p:sp>
      <p:sp>
        <p:nvSpPr>
          <p:cNvPr id="17" name="Elipse 16"/>
          <p:cNvSpPr/>
          <p:nvPr/>
        </p:nvSpPr>
        <p:spPr>
          <a:xfrm>
            <a:off x="7571829" y="4644441"/>
            <a:ext cx="1912413" cy="665924"/>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Resistencia</a:t>
            </a:r>
            <a:r>
              <a:rPr lang="es-ES" dirty="0" smtClean="0"/>
              <a:t> </a:t>
            </a:r>
            <a:r>
              <a:rPr lang="es-ES" dirty="0" smtClean="0">
                <a:solidFill>
                  <a:schemeClr val="tx1"/>
                </a:solidFill>
              </a:rPr>
              <a:t>crítica</a:t>
            </a:r>
            <a:endParaRPr lang="es-ES" dirty="0">
              <a:solidFill>
                <a:schemeClr val="tx1"/>
              </a:solidFill>
            </a:endParaRPr>
          </a:p>
        </p:txBody>
      </p:sp>
      <p:sp>
        <p:nvSpPr>
          <p:cNvPr id="18" name="Rectángulo 17"/>
          <p:cNvSpPr/>
          <p:nvPr/>
        </p:nvSpPr>
        <p:spPr>
          <a:xfrm rot="20568147">
            <a:off x="1055739" y="2574320"/>
            <a:ext cx="577339"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Veo</a:t>
            </a:r>
            <a:endParaRPr lang="es-ES" sz="2000" b="0" cap="none" spc="0" dirty="0">
              <a:ln w="0"/>
              <a:effectLst>
                <a:reflection blurRad="6350" stA="53000" endA="300" endPos="35500" dir="5400000" sy="-90000" algn="bl" rotWithShape="0"/>
              </a:effectLst>
            </a:endParaRPr>
          </a:p>
        </p:txBody>
      </p:sp>
      <p:sp>
        <p:nvSpPr>
          <p:cNvPr id="19" name="Rectángulo 18"/>
          <p:cNvSpPr/>
          <p:nvPr/>
        </p:nvSpPr>
        <p:spPr>
          <a:xfrm rot="20568147">
            <a:off x="1209307" y="3460189"/>
            <a:ext cx="671980" cy="400110"/>
          </a:xfrm>
          <a:prstGeom prst="rect">
            <a:avLst/>
          </a:prstGeom>
          <a:noFill/>
        </p:spPr>
        <p:txBody>
          <a:bodyPr wrap="none" lIns="91440" tIns="45720" rIns="91440" bIns="45720">
            <a:spAutoFit/>
          </a:bodyPr>
          <a:lstStyle/>
          <a:p>
            <a:pPr algn="ctr"/>
            <a:r>
              <a:rPr lang="es-ES" sz="2000" dirty="0">
                <a:ln w="0"/>
                <a:effectLst>
                  <a:reflection blurRad="6350" stA="53000" endA="300" endPos="35500" dir="5400000" sy="-90000" algn="bl" rotWithShape="0"/>
                </a:effectLst>
              </a:rPr>
              <a:t>C</a:t>
            </a:r>
            <a:r>
              <a:rPr lang="es-ES" sz="2000" b="0" cap="none" spc="0" dirty="0" smtClean="0">
                <a:ln w="0"/>
                <a:effectLst>
                  <a:reflection blurRad="6350" stA="53000" endA="300" endPos="35500" dir="5400000" sy="-90000" algn="bl" rotWithShape="0"/>
                </a:effectLst>
              </a:rPr>
              <a:t>reo</a:t>
            </a:r>
            <a:endParaRPr lang="es-ES" sz="2000" b="0" cap="none" spc="0" dirty="0">
              <a:ln w="0"/>
              <a:effectLst>
                <a:reflection blurRad="6350" stA="53000" endA="300" endPos="35500" dir="5400000" sy="-90000" algn="bl" rotWithShape="0"/>
              </a:effectLst>
            </a:endParaRPr>
          </a:p>
        </p:txBody>
      </p:sp>
      <p:sp>
        <p:nvSpPr>
          <p:cNvPr id="20" name="Rectángulo 19"/>
          <p:cNvSpPr/>
          <p:nvPr/>
        </p:nvSpPr>
        <p:spPr>
          <a:xfrm rot="20568147">
            <a:off x="1041475" y="4177914"/>
            <a:ext cx="1215397"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Considero</a:t>
            </a:r>
            <a:endParaRPr lang="es-ES" sz="2000" b="0" cap="none" spc="0" dirty="0">
              <a:ln w="0"/>
              <a:effectLst>
                <a:reflection blurRad="6350" stA="53000" endA="300" endPos="35500" dir="5400000" sy="-90000" algn="bl" rotWithShape="0"/>
              </a:effectLst>
            </a:endParaRPr>
          </a:p>
        </p:txBody>
      </p:sp>
      <p:sp>
        <p:nvSpPr>
          <p:cNvPr id="21" name="Rectángulo 20"/>
          <p:cNvSpPr/>
          <p:nvPr/>
        </p:nvSpPr>
        <p:spPr>
          <a:xfrm rot="20568147">
            <a:off x="1380356" y="5226250"/>
            <a:ext cx="952505" cy="400110"/>
          </a:xfrm>
          <a:prstGeom prst="rect">
            <a:avLst/>
          </a:prstGeom>
          <a:noFill/>
        </p:spPr>
        <p:txBody>
          <a:bodyPr wrap="none" lIns="91440" tIns="45720" rIns="91440" bIns="45720">
            <a:spAutoFit/>
          </a:bodyPr>
          <a:lstStyle/>
          <a:p>
            <a:pPr algn="ctr"/>
            <a:r>
              <a:rPr lang="es-ES" sz="2000" b="0" cap="none" spc="0" dirty="0" smtClean="0">
                <a:ln w="0"/>
                <a:effectLst>
                  <a:reflection blurRad="6350" stA="53000" endA="300" endPos="35500" dir="5400000" sy="-90000" algn="bl" rotWithShape="0"/>
                </a:effectLst>
              </a:rPr>
              <a:t>Razono</a:t>
            </a:r>
            <a:endParaRPr lang="es-ES" sz="2000" b="0" cap="none" spc="0" dirty="0">
              <a:ln w="0"/>
              <a:effectLst>
                <a:reflection blurRad="6350" stA="53000" endA="300" endPos="35500" dir="5400000" sy="-90000" algn="bl" rotWithShape="0"/>
              </a:effectLst>
            </a:endParaRPr>
          </a:p>
        </p:txBody>
      </p:sp>
      <p:sp>
        <p:nvSpPr>
          <p:cNvPr id="22" name="CuadroTexto 21"/>
          <p:cNvSpPr txBox="1"/>
          <p:nvPr/>
        </p:nvSpPr>
        <p:spPr>
          <a:xfrm>
            <a:off x="1446028" y="1201479"/>
            <a:ext cx="8038214" cy="646331"/>
          </a:xfrm>
          <a:prstGeom prst="rect">
            <a:avLst/>
          </a:prstGeom>
          <a:noFill/>
        </p:spPr>
        <p:txBody>
          <a:bodyPr wrap="square" rtlCol="0">
            <a:spAutoFit/>
          </a:bodyPr>
          <a:lstStyle/>
          <a:p>
            <a:r>
              <a:rPr lang="es-ES" b="1" dirty="0" smtClean="0"/>
              <a:t>Escalas de Percepción desde la sociología de la reproducción y de la resistencia hacia la sociología critica en investigación en salud.</a:t>
            </a:r>
            <a:endParaRPr lang="es-ES" b="1" dirty="0"/>
          </a:p>
        </p:txBody>
      </p:sp>
      <p:cxnSp>
        <p:nvCxnSpPr>
          <p:cNvPr id="25" name="Conector recto de flecha 24"/>
          <p:cNvCxnSpPr>
            <a:stCxn id="23" idx="0"/>
            <a:endCxn id="12" idx="4"/>
          </p:cNvCxnSpPr>
          <p:nvPr/>
        </p:nvCxnSpPr>
        <p:spPr>
          <a:xfrm flipH="1" flipV="1">
            <a:off x="8378126" y="2720244"/>
            <a:ext cx="36464" cy="222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flipH="1" flipV="1">
            <a:off x="8582106" y="4359650"/>
            <a:ext cx="36464" cy="222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8566990" y="3499674"/>
            <a:ext cx="406889" cy="3584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1964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10093" y="1733106"/>
            <a:ext cx="9653788" cy="2246769"/>
          </a:xfrm>
          <a:prstGeom prst="rect">
            <a:avLst/>
          </a:prstGeom>
          <a:noFill/>
        </p:spPr>
        <p:txBody>
          <a:bodyPr wrap="square" rtlCol="0">
            <a:spAutoFit/>
          </a:bodyPr>
          <a:lstStyle/>
          <a:p>
            <a:pPr algn="just"/>
            <a:r>
              <a:rPr lang="es-ES" sz="2000" dirty="0" smtClean="0"/>
              <a:t>En las transformaciones sociales de los conceptos </a:t>
            </a:r>
            <a:r>
              <a:rPr lang="es-ES" sz="2000" dirty="0" smtClean="0"/>
              <a:t>es </a:t>
            </a:r>
            <a:r>
              <a:rPr lang="es-ES" sz="2000" dirty="0" smtClean="0"/>
              <a:t>donde la tarea se convierte en un catalizador de procesos mentales para la solución de problemas que se presentan en el diseño, operación, control y evaluación de carácter social</a:t>
            </a:r>
          </a:p>
          <a:p>
            <a:pPr algn="just"/>
            <a:r>
              <a:rPr lang="es-ES" sz="2000" dirty="0" smtClean="0"/>
              <a:t>La génesis del desarrollo cultural se explica como construcción inter subjetiva de conocimientos bajo proceso dialécticos, donde las esferas individual  o inter psicológica, bajo sus propias especificidades atiende a necesidades y motivaciones que se encuentran en permanente cambio.</a:t>
            </a:r>
            <a:r>
              <a:rPr lang="es-ES" sz="2000" dirty="0"/>
              <a:t> (Padilla,2012).</a:t>
            </a:r>
          </a:p>
        </p:txBody>
      </p:sp>
    </p:spTree>
    <p:extLst>
      <p:ext uri="{BB962C8B-B14F-4D97-AF65-F5344CB8AC3E}">
        <p14:creationId xmlns:p14="http://schemas.microsoft.com/office/powerpoint/2010/main" val="789808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90600" y="1408872"/>
            <a:ext cx="6505575" cy="2554545"/>
          </a:xfrm>
          <a:prstGeom prst="rect">
            <a:avLst/>
          </a:prstGeom>
          <a:noFill/>
        </p:spPr>
        <p:txBody>
          <a:bodyPr wrap="square" rtlCol="0">
            <a:spAutoFit/>
          </a:bodyPr>
          <a:lstStyle/>
          <a:p>
            <a:r>
              <a:rPr lang="es-ES" sz="2000" dirty="0" smtClean="0">
                <a:latin typeface="Arial" panose="020B0604020202020204" pitchFamily="34" charset="0"/>
                <a:cs typeface="Arial" panose="020B0604020202020204" pitchFamily="34" charset="0"/>
              </a:rPr>
              <a:t>A lo largo de la historia del azúcar se le ha asociado con la esclavitud, en las colonias; con la carne, para realzar el sabor o para ocultarlo; con la fruta, en las conservas; con la miel, como un sustituto y rival. Se lo asocia con el té, el café y el chocolate… También se le vinculó en  el siglo XVIIII con las clases ricas y nobles, y durante siglos permaneció fuera del alcance de los menos privilegiados.</a:t>
            </a:r>
            <a:endParaRPr lang="es-ES" sz="2000" dirty="0">
              <a:latin typeface="Arial" panose="020B0604020202020204" pitchFamily="34" charset="0"/>
              <a:cs typeface="Arial" panose="020B0604020202020204" pitchFamily="34" charset="0"/>
            </a:endParaRPr>
          </a:p>
        </p:txBody>
      </p:sp>
      <p:sp>
        <p:nvSpPr>
          <p:cNvPr id="3" name="CuadroTexto 2"/>
          <p:cNvSpPr txBox="1"/>
          <p:nvPr/>
        </p:nvSpPr>
        <p:spPr>
          <a:xfrm flipH="1">
            <a:off x="8879812" y="5583721"/>
            <a:ext cx="1981863" cy="646331"/>
          </a:xfrm>
          <a:prstGeom prst="rect">
            <a:avLst/>
          </a:prstGeom>
          <a:noFill/>
        </p:spPr>
        <p:txBody>
          <a:bodyPr wrap="square" rtlCol="0">
            <a:spAutoFit/>
          </a:bodyPr>
          <a:lstStyle/>
          <a:p>
            <a:r>
              <a:rPr lang="es-ES" dirty="0" err="1" smtClean="0"/>
              <a:t>Sidney</a:t>
            </a:r>
            <a:r>
              <a:rPr lang="es-ES" dirty="0" smtClean="0"/>
              <a:t> W. </a:t>
            </a:r>
            <a:r>
              <a:rPr lang="es-ES" dirty="0" err="1" smtClean="0"/>
              <a:t>Mintz</a:t>
            </a:r>
            <a:endParaRPr lang="es-ES" dirty="0" smtClean="0"/>
          </a:p>
          <a:p>
            <a:r>
              <a:rPr lang="es-ES" dirty="0" smtClean="0"/>
              <a:t>1922-2015</a:t>
            </a:r>
            <a:endParaRPr lang="es-ES" dirty="0"/>
          </a:p>
        </p:txBody>
      </p:sp>
      <p:pic>
        <p:nvPicPr>
          <p:cNvPr id="1026" name="Picture 2" descr="http://www.sigloxxieditores.com.mx/tienda/images/source/Antropolog__a/mintz_2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6410" y="804772"/>
            <a:ext cx="2814016" cy="432795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181100" y="957172"/>
            <a:ext cx="2152650" cy="366803"/>
          </a:xfrm>
          <a:prstGeom prst="rect">
            <a:avLst/>
          </a:prstGeom>
          <a:noFill/>
        </p:spPr>
        <p:txBody>
          <a:bodyPr wrap="square" rtlCol="0">
            <a:spAutoFit/>
          </a:bodyPr>
          <a:lstStyle/>
          <a:p>
            <a:r>
              <a:rPr lang="es-MX" dirty="0" smtClean="0"/>
              <a:t>Ejemplo</a:t>
            </a:r>
            <a:endParaRPr lang="es-MX" dirty="0"/>
          </a:p>
        </p:txBody>
      </p:sp>
      <p:sp>
        <p:nvSpPr>
          <p:cNvPr id="6" name="CuadroTexto 5"/>
          <p:cNvSpPr txBox="1"/>
          <p:nvPr/>
        </p:nvSpPr>
        <p:spPr>
          <a:xfrm>
            <a:off x="885824" y="3905021"/>
            <a:ext cx="7000875" cy="1631216"/>
          </a:xfrm>
          <a:prstGeom prst="rect">
            <a:avLst/>
          </a:prstGeom>
          <a:noFill/>
        </p:spPr>
        <p:txBody>
          <a:bodyPr wrap="square" rtlCol="0">
            <a:spAutoFit/>
          </a:bodyPr>
          <a:lstStyle/>
          <a:p>
            <a:r>
              <a:rPr lang="es-ES" sz="2000" dirty="0" smtClean="0">
                <a:latin typeface="Arial" panose="020B0604020202020204" pitchFamily="34" charset="0"/>
                <a:cs typeface="Arial" panose="020B0604020202020204" pitchFamily="34" charset="0"/>
              </a:rPr>
              <a:t>El pensamiento transversal implica la interiorización del acceso o la negación al consumo de determinados productos que llevan al individuo a obtener cierta </a:t>
            </a:r>
            <a:r>
              <a:rPr lang="es-ES" sz="2000" dirty="0" err="1" smtClean="0">
                <a:latin typeface="Arial" panose="020B0604020202020204" pitchFamily="34" charset="0"/>
                <a:cs typeface="Arial" panose="020B0604020202020204" pitchFamily="34" charset="0"/>
              </a:rPr>
              <a:t>satisfación</a:t>
            </a:r>
            <a:r>
              <a:rPr lang="es-ES" sz="2000" dirty="0" smtClean="0">
                <a:latin typeface="Arial" panose="020B0604020202020204" pitchFamily="34" charset="0"/>
                <a:cs typeface="Arial" panose="020B0604020202020204" pitchFamily="34" charset="0"/>
              </a:rPr>
              <a:t> que consciente o inconscientemente le conducen a </a:t>
            </a:r>
            <a:r>
              <a:rPr lang="es-ES" sz="2000" dirty="0" err="1" smtClean="0">
                <a:latin typeface="Arial" panose="020B0604020202020204" pitchFamily="34" charset="0"/>
                <a:cs typeface="Arial" panose="020B0604020202020204" pitchFamily="34" charset="0"/>
              </a:rPr>
              <a:t>actura</a:t>
            </a:r>
            <a:r>
              <a:rPr lang="es-ES" sz="2000" dirty="0" smtClean="0">
                <a:latin typeface="Arial" panose="020B0604020202020204" pitchFamily="34" charset="0"/>
                <a:cs typeface="Arial" panose="020B0604020202020204" pitchFamily="34" charset="0"/>
              </a:rPr>
              <a:t> como lo hace y a consumir lo que consume.</a:t>
            </a:r>
            <a:endParaRPr lang="es-E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13802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2079</TotalTime>
  <Words>1690</Words>
  <Application>Microsoft Office PowerPoint</Application>
  <PresentationFormat>Panorámica</PresentationFormat>
  <Paragraphs>126</Paragraphs>
  <Slides>22</Slides>
  <Notes>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Arial</vt:lpstr>
      <vt:lpstr>Bradley Hand ITC</vt:lpstr>
      <vt:lpstr>Calibri</vt:lpstr>
      <vt:lpstr>Garamond</vt:lpstr>
      <vt:lpstr>Orgánico</vt:lpstr>
      <vt:lpstr>Universidad autónoma del estado de México Centro Universitario UAEM Amecameca, Centro Universitario Nezahualcóyotl y Centro Universitario  Valle de Chalco Maestría en Sociología de la Salud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Tercero, el crecimiento económico está relacionado con mayor número de empleos formales, pero no con mejores salarios en esos trabajos</dc:title>
  <dc:creator>Silvia Padilla</dc:creator>
  <cp:lastModifiedBy>Usuario de Windows</cp:lastModifiedBy>
  <cp:revision>131</cp:revision>
  <cp:lastPrinted>2018-11-16T17:24:34Z</cp:lastPrinted>
  <dcterms:created xsi:type="dcterms:W3CDTF">2018-09-10T13:37:52Z</dcterms:created>
  <dcterms:modified xsi:type="dcterms:W3CDTF">2019-01-17T15:07:56Z</dcterms:modified>
</cp:coreProperties>
</file>